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5"/>
  </p:sldMasterIdLst>
  <p:notesMasterIdLst>
    <p:notesMasterId r:id="rId7"/>
  </p:notesMasterIdLst>
  <p:handoutMasterIdLst>
    <p:handoutMasterId r:id="rId8"/>
  </p:handoutMasterIdLst>
  <p:sldIdLst>
    <p:sldId id="261" r:id="rId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F4A"/>
    <a:srgbClr val="064A53"/>
    <a:srgbClr val="78B2AE"/>
    <a:srgbClr val="BAF3FE"/>
    <a:srgbClr val="CCECFF"/>
    <a:srgbClr val="33CCCC"/>
    <a:srgbClr val="CCFFFF"/>
    <a:srgbClr val="006666"/>
    <a:srgbClr val="031F23"/>
    <a:srgbClr val="00A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/>
  </p:normalViewPr>
  <p:slideViewPr>
    <p:cSldViewPr showGuides="1">
      <p:cViewPr>
        <p:scale>
          <a:sx n="112" d="100"/>
          <a:sy n="112" d="100"/>
        </p:scale>
        <p:origin x="1566" y="7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830D624-D32A-471A-8D7D-E4DF9D153FE3}" type="datetime1">
              <a:rPr lang="en-US" altLang="en-US"/>
              <a:pPr/>
              <a:t>7/17/2022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E9745D9-8AFA-4AF9-A194-216541DB1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424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66AF0A26-2B67-46C4-8701-7D5EFAEE7699}" type="datetime1">
              <a:rPr lang="en-US" altLang="en-US"/>
              <a:pPr/>
              <a:t>7/17/2022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1067EC4-E56E-469F-A19E-7206C04C5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06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957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>
            <a:lvl1pPr>
              <a:defRPr>
                <a:solidFill>
                  <a:srgbClr val="064A53"/>
                </a:solidFill>
              </a:defRPr>
            </a:lvl1pPr>
            <a:lvl2pPr>
              <a:defRPr>
                <a:solidFill>
                  <a:srgbClr val="064A53"/>
                </a:solidFill>
              </a:defRPr>
            </a:lvl2pPr>
          </a:lstStyle>
          <a:p>
            <a:pPr lvl="0"/>
            <a:r>
              <a:rPr lang="en-US" altLang="en-US" dirty="0"/>
              <a:t>Click to add text</a:t>
            </a:r>
          </a:p>
          <a:p>
            <a:pPr lvl="1"/>
            <a:r>
              <a:rPr lang="en-US" altLang="en-US" dirty="0"/>
              <a:t>Second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140140-AF10-487A-AF29-A4617EA45F4B}"/>
              </a:ext>
            </a:extLst>
          </p:cNvPr>
          <p:cNvSpPr/>
          <p:nvPr userDrawn="1"/>
        </p:nvSpPr>
        <p:spPr>
          <a:xfrm>
            <a:off x="0" y="1851670"/>
            <a:ext cx="2411761" cy="605104"/>
          </a:xfrm>
          <a:prstGeom prst="rect">
            <a:avLst/>
          </a:prstGeom>
          <a:solidFill>
            <a:srgbClr val="78B2AE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41350-E580-43D4-B837-D82590ED6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8426"/>
          <a:stretch/>
        </p:blipFill>
        <p:spPr>
          <a:xfrm rot="16200000">
            <a:off x="6736109" y="1632697"/>
            <a:ext cx="892775" cy="3923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491F05-6371-4DD3-B03E-60B00F5D28D3}"/>
              </a:ext>
            </a:extLst>
          </p:cNvPr>
          <p:cNvSpPr/>
          <p:nvPr userDrawn="1"/>
        </p:nvSpPr>
        <p:spPr>
          <a:xfrm>
            <a:off x="5220072" y="4210252"/>
            <a:ext cx="1053352" cy="933248"/>
          </a:xfrm>
          <a:prstGeom prst="rect">
            <a:avLst/>
          </a:prstGeom>
          <a:solidFill>
            <a:srgbClr val="72ACB8">
              <a:alpha val="4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EC3577-06C5-4F88-AFA6-03009B55FB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50522" y="4354006"/>
            <a:ext cx="2513966" cy="5220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FC4EE3C-5FC4-4B80-981B-BED23C3601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2411413" cy="2571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BEF2467-9D37-480B-9A17-28CD7739FB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89213" y="1851025"/>
            <a:ext cx="2454275" cy="3292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D394967-4062-4006-AC57-DC4AD89EC5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9700" y="1851025"/>
            <a:ext cx="3924300" cy="1127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450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8BFB63-0A9C-4722-98FA-A88D48387A83}"/>
              </a:ext>
            </a:extLst>
          </p:cNvPr>
          <p:cNvSpPr/>
          <p:nvPr userDrawn="1"/>
        </p:nvSpPr>
        <p:spPr>
          <a:xfrm>
            <a:off x="4895530" y="3426209"/>
            <a:ext cx="3924982" cy="1323255"/>
          </a:xfrm>
          <a:prstGeom prst="rect">
            <a:avLst/>
          </a:prstGeom>
          <a:solidFill>
            <a:srgbClr val="06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974EBA-69D8-496F-BEFD-5FAB7FF6C4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95530" y="195485"/>
            <a:ext cx="3924942" cy="30243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A700-C7DA-458B-A319-4C7D8F80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076" y="3655159"/>
            <a:ext cx="3549849" cy="86409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075AC9-5BE0-413D-801D-259C067F2CCB}"/>
              </a:ext>
            </a:extLst>
          </p:cNvPr>
          <p:cNvSpPr/>
          <p:nvPr userDrawn="1"/>
        </p:nvSpPr>
        <p:spPr>
          <a:xfrm>
            <a:off x="-18256" y="0"/>
            <a:ext cx="4572000" cy="5143500"/>
          </a:xfrm>
          <a:prstGeom prst="rect">
            <a:avLst/>
          </a:prstGeom>
          <a:solidFill>
            <a:srgbClr val="BAF3F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9" y="195485"/>
            <a:ext cx="3888431" cy="4032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7D3D03-E397-4E53-AEAA-05FB3FD065FD}"/>
              </a:ext>
            </a:extLst>
          </p:cNvPr>
          <p:cNvCxnSpPr>
            <a:cxnSpLocks/>
          </p:cNvCxnSpPr>
          <p:nvPr userDrawn="1"/>
        </p:nvCxnSpPr>
        <p:spPr>
          <a:xfrm>
            <a:off x="4895530" y="3424949"/>
            <a:ext cx="4248470" cy="5480"/>
          </a:xfrm>
          <a:prstGeom prst="line">
            <a:avLst/>
          </a:prstGeom>
          <a:ln w="28575">
            <a:solidFill>
              <a:srgbClr val="78B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>
            <a:extLst>
              <a:ext uri="{FF2B5EF4-FFF2-40B4-BE49-F238E27FC236}">
                <a16:creationId xmlns:a16="http://schemas.microsoft.com/office/drawing/2014/main" id="{C7D05BA8-8484-4E54-9033-4A5FEFE1F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DB77B9-68F0-4923-8E8A-2BCDB01190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504" y="4151297"/>
            <a:ext cx="2564508" cy="53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9D100A-5BBA-4AB0-83BE-D87B6FE60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0"/>
            <a:ext cx="2771800" cy="3105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C5A5A4-F375-4220-9857-59CB1B8B66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25" y="2834496"/>
            <a:ext cx="3513605" cy="2293613"/>
          </a:xfrm>
          <a:prstGeom prst="rect">
            <a:avLst/>
          </a:prstGeom>
        </p:spPr>
      </p:pic>
      <p:pic>
        <p:nvPicPr>
          <p:cNvPr id="3" name="Picture 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2D247171-7920-466B-A376-D7BD25E4D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61" y="578147"/>
            <a:ext cx="6989078" cy="1231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EEC6B9-AEDE-43AB-9EF3-B35F4BC6A70A}"/>
              </a:ext>
            </a:extLst>
          </p:cNvPr>
          <p:cNvSpPr txBox="1"/>
          <p:nvPr userDrawn="1"/>
        </p:nvSpPr>
        <p:spPr>
          <a:xfrm>
            <a:off x="1538509" y="1779121"/>
            <a:ext cx="60669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800" b="1" dirty="0">
                <a:latin typeface="Arial MT Std" panose="020B0402020200020204" pitchFamily="34" charset="0"/>
                <a:cs typeface="Arial" panose="020B0604020202020204" pitchFamily="34" charset="0"/>
              </a:rPr>
              <a:t>www.cheba.unsw.edu.au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96C6AC-696C-4775-A105-AF0F428166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13" y="2670684"/>
            <a:ext cx="584253" cy="584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73C427-D0B6-4016-9323-42FDF98F15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30" y="3481183"/>
            <a:ext cx="584253" cy="584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CFB9F5-4BB8-48DF-874E-67616A611165}"/>
              </a:ext>
            </a:extLst>
          </p:cNvPr>
          <p:cNvSpPr txBox="1"/>
          <p:nvPr userDrawn="1"/>
        </p:nvSpPr>
        <p:spPr>
          <a:xfrm>
            <a:off x="2411760" y="2734047"/>
            <a:ext cx="5338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latin typeface="Arial MT Std" panose="020B0402020200020204" pitchFamily="34" charset="0"/>
                <a:cs typeface="Arial" panose="020B0604020202020204" pitchFamily="34" charset="0"/>
              </a:rPr>
              <a:t>@</a:t>
            </a:r>
            <a:r>
              <a:rPr lang="en-AU" sz="2200" dirty="0" err="1">
                <a:latin typeface="Arial MT Std" panose="020B0402020200020204" pitchFamily="34" charset="0"/>
                <a:cs typeface="Arial" panose="020B0604020202020204" pitchFamily="34" charset="0"/>
              </a:rPr>
              <a:t>CHeBACentreforHealthyBrainAgeing</a:t>
            </a:r>
            <a:endParaRPr lang="en-AU" sz="2200" dirty="0">
              <a:latin typeface="Arial MT Std" panose="020B0402020200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0E2AAB-B3F7-473C-A4F5-6B2B3B02B200}"/>
              </a:ext>
            </a:extLst>
          </p:cNvPr>
          <p:cNvSpPr txBox="1"/>
          <p:nvPr userDrawn="1"/>
        </p:nvSpPr>
        <p:spPr>
          <a:xfrm>
            <a:off x="2411760" y="3500191"/>
            <a:ext cx="2673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latin typeface="Arial MT Std" panose="020B0402020200020204" pitchFamily="34" charset="0"/>
                <a:cs typeface="Arial" panose="020B0604020202020204" pitchFamily="34" charset="0"/>
              </a:rPr>
              <a:t>@</a:t>
            </a:r>
            <a:r>
              <a:rPr lang="en-AU" sz="2200" dirty="0" err="1">
                <a:latin typeface="Arial MT Std" panose="020B0402020200020204" pitchFamily="34" charset="0"/>
                <a:cs typeface="Arial" panose="020B0604020202020204" pitchFamily="34" charset="0"/>
              </a:rPr>
              <a:t>CHeBA_UNSW</a:t>
            </a:r>
            <a:endParaRPr lang="en-AU" sz="2200" dirty="0">
              <a:latin typeface="Arial MT Std" panose="020B0402020200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EE1AEB-BC5E-4E24-9D6F-5A22B8D779EE}"/>
              </a:ext>
            </a:extLst>
          </p:cNvPr>
          <p:cNvCxnSpPr/>
          <p:nvPr userDrawn="1"/>
        </p:nvCxnSpPr>
        <p:spPr>
          <a:xfrm>
            <a:off x="3131840" y="2599083"/>
            <a:ext cx="2736304" cy="0"/>
          </a:xfrm>
          <a:prstGeom prst="line">
            <a:avLst/>
          </a:prstGeom>
          <a:ln w="1905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19573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>
            <a:lvl1pPr>
              <a:defRPr>
                <a:solidFill>
                  <a:srgbClr val="064A53"/>
                </a:solidFill>
              </a:defRPr>
            </a:lvl1pPr>
            <a:lvl2pPr>
              <a:defRPr>
                <a:solidFill>
                  <a:srgbClr val="064A53"/>
                </a:solidFill>
              </a:defRPr>
            </a:lvl2pPr>
          </a:lstStyle>
          <a:p>
            <a:pPr lvl="0"/>
            <a:r>
              <a:rPr lang="en-US" altLang="en-US" dirty="0"/>
              <a:t>Click to add text</a:t>
            </a:r>
          </a:p>
          <a:p>
            <a:pPr lvl="1"/>
            <a:r>
              <a:rPr lang="en-US" alt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041350-E580-43D4-B837-D82590ED6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78426" t="1946" r="4754" b="4451"/>
          <a:stretch/>
        </p:blipFill>
        <p:spPr>
          <a:xfrm rot="16200000">
            <a:off x="2104852" y="2105400"/>
            <a:ext cx="938361" cy="51480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491F05-6371-4DD3-B03E-60B00F5D28D3}"/>
              </a:ext>
            </a:extLst>
          </p:cNvPr>
          <p:cNvSpPr/>
          <p:nvPr userDrawn="1"/>
        </p:nvSpPr>
        <p:spPr>
          <a:xfrm>
            <a:off x="5220072" y="4210252"/>
            <a:ext cx="1053352" cy="933248"/>
          </a:xfrm>
          <a:prstGeom prst="rect">
            <a:avLst/>
          </a:prstGeom>
          <a:solidFill>
            <a:srgbClr val="72ACB8">
              <a:alpha val="43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EC3577-06C5-4F88-AFA6-03009B55FB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50522" y="4354006"/>
            <a:ext cx="2513966" cy="522000"/>
          </a:xfrm>
          <a:prstGeom prst="rect">
            <a:avLst/>
          </a:prstGeom>
        </p:spPr>
      </p:pic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7B7D85B8-B103-449F-B96C-A6A27B8547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1520" y="1862139"/>
            <a:ext cx="4176464" cy="20057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7370E065-70B8-42E1-9D60-DFFBAE3E4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6016" y="1862139"/>
            <a:ext cx="4176464" cy="20057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671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532" y="987575"/>
            <a:ext cx="8424935" cy="3246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A700-C7DA-458B-A319-4C7D8F80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328672"/>
            <a:ext cx="6493704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9D100A-5BBA-4AB0-83BE-D87B6FE60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0"/>
            <a:ext cx="2771800" cy="310593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AB8D8B-9D96-4A31-A197-9D8D5398B82E}"/>
              </a:ext>
            </a:extLst>
          </p:cNvPr>
          <p:cNvCxnSpPr>
            <a:cxnSpLocks/>
          </p:cNvCxnSpPr>
          <p:nvPr userDrawn="1"/>
        </p:nvCxnSpPr>
        <p:spPr>
          <a:xfrm flipV="1">
            <a:off x="369207" y="1"/>
            <a:ext cx="0" cy="843557"/>
          </a:xfrm>
          <a:prstGeom prst="line">
            <a:avLst/>
          </a:prstGeom>
          <a:ln w="15875">
            <a:solidFill>
              <a:srgbClr val="00A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>
            <a:extLst>
              <a:ext uri="{FF2B5EF4-FFF2-40B4-BE49-F238E27FC236}">
                <a16:creationId xmlns:a16="http://schemas.microsoft.com/office/drawing/2014/main" id="{FBDBC1E8-88E7-4E35-848D-3861425AF9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A2E5C-ED40-4CFF-BE76-5AB0B1BBA9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386"/>
            <a:ext cx="50320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532" y="987575"/>
            <a:ext cx="8424935" cy="32462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A700-C7DA-458B-A319-4C7D8F80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5" y="328672"/>
            <a:ext cx="6493704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AB8D8B-9D96-4A31-A197-9D8D5398B82E}"/>
              </a:ext>
            </a:extLst>
          </p:cNvPr>
          <p:cNvCxnSpPr>
            <a:cxnSpLocks/>
          </p:cNvCxnSpPr>
          <p:nvPr userDrawn="1"/>
        </p:nvCxnSpPr>
        <p:spPr>
          <a:xfrm flipV="1">
            <a:off x="369207" y="1"/>
            <a:ext cx="0" cy="843557"/>
          </a:xfrm>
          <a:prstGeom prst="line">
            <a:avLst/>
          </a:prstGeom>
          <a:ln w="15875">
            <a:solidFill>
              <a:srgbClr val="00A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>
            <a:extLst>
              <a:ext uri="{FF2B5EF4-FFF2-40B4-BE49-F238E27FC236}">
                <a16:creationId xmlns:a16="http://schemas.microsoft.com/office/drawing/2014/main" id="{FBDBC1E8-88E7-4E35-848D-3861425AF9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A2E5C-ED40-4CFF-BE76-5AB0B1BBA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8386"/>
            <a:ext cx="50320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2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lef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sitting, table, umbrella&#10;&#10;Description automatically generated">
            <a:extLst>
              <a:ext uri="{FF2B5EF4-FFF2-40B4-BE49-F238E27FC236}">
                <a16:creationId xmlns:a16="http://schemas.microsoft.com/office/drawing/2014/main" id="{27898679-0CE0-412C-ABBD-B077C16A3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4805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B5F22-2623-4967-B4F9-59F776E89DFB}"/>
              </a:ext>
            </a:extLst>
          </p:cNvPr>
          <p:cNvSpPr/>
          <p:nvPr userDrawn="1"/>
        </p:nvSpPr>
        <p:spPr>
          <a:xfrm>
            <a:off x="0" y="1131590"/>
            <a:ext cx="3448050" cy="3024336"/>
          </a:xfrm>
          <a:prstGeom prst="rect">
            <a:avLst/>
          </a:prstGeom>
          <a:solidFill>
            <a:srgbClr val="06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C0C861-D9F7-443A-BF1C-06DA6036E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1564258"/>
            <a:ext cx="2952750" cy="2159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D9B078-1EC0-4094-9809-9F76675A7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79912" y="376502"/>
            <a:ext cx="4990010" cy="4355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F00EAD9-247B-4252-AC01-7424F9C30C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111FF6-0C11-4F37-BE7C-7D3B7484E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24"/>
          <a:stretch/>
        </p:blipFill>
        <p:spPr>
          <a:xfrm>
            <a:off x="4828280" y="2625888"/>
            <a:ext cx="4315720" cy="21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NA righ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sitting, table, umbrella&#10;&#10;Description automatically generated">
            <a:extLst>
              <a:ext uri="{FF2B5EF4-FFF2-40B4-BE49-F238E27FC236}">
                <a16:creationId xmlns:a16="http://schemas.microsoft.com/office/drawing/2014/main" id="{27898679-0CE0-412C-ABBD-B077C16A3A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95952" y="0"/>
            <a:ext cx="344805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CB5F22-2623-4967-B4F9-59F776E89DFB}"/>
              </a:ext>
            </a:extLst>
          </p:cNvPr>
          <p:cNvSpPr/>
          <p:nvPr userDrawn="1"/>
        </p:nvSpPr>
        <p:spPr>
          <a:xfrm>
            <a:off x="5695950" y="1275606"/>
            <a:ext cx="3448050" cy="3024336"/>
          </a:xfrm>
          <a:prstGeom prst="rect">
            <a:avLst/>
          </a:prstGeom>
          <a:solidFill>
            <a:srgbClr val="064A53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C0C861-D9F7-443A-BF1C-06DA6036E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0" y="1708274"/>
            <a:ext cx="2952750" cy="2159000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28D5BA5-3C37-4E2F-849A-F84D1B8DB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8" y="394006"/>
            <a:ext cx="4990010" cy="4355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EBD86DD-1D8E-4474-AFE9-23941612F4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1C5713-FA74-40F1-AFBF-F368E9A159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725"/>
            <a:ext cx="503204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2D7B-EE05-4D8A-B0BF-C60E059F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3" y="328672"/>
            <a:ext cx="4990009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07904" y="1059583"/>
            <a:ext cx="4990010" cy="32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8DC531-6B4A-4151-8A41-55BDCB3C6C71}"/>
              </a:ext>
            </a:extLst>
          </p:cNvPr>
          <p:cNvSpPr/>
          <p:nvPr userDrawn="1"/>
        </p:nvSpPr>
        <p:spPr>
          <a:xfrm>
            <a:off x="0" y="0"/>
            <a:ext cx="3512753" cy="5143500"/>
          </a:xfrm>
          <a:prstGeom prst="rect">
            <a:avLst/>
          </a:prstGeom>
          <a:solidFill>
            <a:srgbClr val="06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69C1F5A-C242-433E-BCAC-F48AB2D6F5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113" y="195486"/>
            <a:ext cx="3168526" cy="4752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4E416-FD8F-4B40-9088-B1F490DBD501}"/>
              </a:ext>
            </a:extLst>
          </p:cNvPr>
          <p:cNvCxnSpPr/>
          <p:nvPr userDrawn="1"/>
        </p:nvCxnSpPr>
        <p:spPr>
          <a:xfrm>
            <a:off x="3707903" y="915566"/>
            <a:ext cx="5436097" cy="0"/>
          </a:xfrm>
          <a:prstGeom prst="line">
            <a:avLst/>
          </a:prstGeom>
          <a:ln w="15875">
            <a:solidFill>
              <a:srgbClr val="00A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97235CD4-8607-47AF-9C2A-D3C1654AAC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BB5B4-9B06-4167-B962-7303E5053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24"/>
          <a:stretch/>
        </p:blipFill>
        <p:spPr>
          <a:xfrm>
            <a:off x="4828280" y="2625888"/>
            <a:ext cx="4315720" cy="21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075AC9-5BE0-413D-801D-259C067F2CCB}"/>
              </a:ext>
            </a:extLst>
          </p:cNvPr>
          <p:cNvSpPr/>
          <p:nvPr userDrawn="1"/>
        </p:nvSpPr>
        <p:spPr>
          <a:xfrm>
            <a:off x="4577767" y="0"/>
            <a:ext cx="4572000" cy="5143500"/>
          </a:xfrm>
          <a:prstGeom prst="rect">
            <a:avLst/>
          </a:prstGeom>
          <a:solidFill>
            <a:srgbClr val="06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BFB63-0A9C-4722-98FA-A88D48387A83}"/>
              </a:ext>
            </a:extLst>
          </p:cNvPr>
          <p:cNvSpPr/>
          <p:nvPr userDrawn="1"/>
        </p:nvSpPr>
        <p:spPr>
          <a:xfrm>
            <a:off x="323488" y="196892"/>
            <a:ext cx="3924982" cy="13232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974EBA-69D8-496F-BEFD-5FAB7FF6C4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17" y="1693344"/>
            <a:ext cx="3924942" cy="25345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A700-C7DA-458B-A319-4C7D8F80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34" y="425842"/>
            <a:ext cx="3549849" cy="86409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19552" y="196892"/>
            <a:ext cx="3888431" cy="4536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7D3D03-E397-4E53-AEAA-05FB3FD065FD}"/>
              </a:ext>
            </a:extLst>
          </p:cNvPr>
          <p:cNvCxnSpPr>
            <a:cxnSpLocks/>
          </p:cNvCxnSpPr>
          <p:nvPr userDrawn="1"/>
        </p:nvCxnSpPr>
        <p:spPr>
          <a:xfrm>
            <a:off x="0" y="1515518"/>
            <a:ext cx="4248470" cy="4629"/>
          </a:xfrm>
          <a:prstGeom prst="line">
            <a:avLst/>
          </a:prstGeom>
          <a:ln w="28575">
            <a:solidFill>
              <a:srgbClr val="78B2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F5436F85-3ADD-471E-8601-0BB4262D003F}"/>
              </a:ext>
            </a:extLst>
          </p:cNvPr>
          <p:cNvSpPr/>
          <p:nvPr userDrawn="1"/>
        </p:nvSpPr>
        <p:spPr>
          <a:xfrm rot="16200000">
            <a:off x="8101048" y="4083263"/>
            <a:ext cx="1203598" cy="916874"/>
          </a:xfrm>
          <a:prstGeom prst="rtTriangle">
            <a:avLst/>
          </a:prstGeom>
          <a:solidFill>
            <a:srgbClr val="78B2A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786D474-DD06-47B7-83C0-9AA7B9A8C5F2}"/>
              </a:ext>
            </a:extLst>
          </p:cNvPr>
          <p:cNvSpPr/>
          <p:nvPr userDrawn="1"/>
        </p:nvSpPr>
        <p:spPr>
          <a:xfrm rot="16200000">
            <a:off x="8092405" y="4091905"/>
            <a:ext cx="915566" cy="1187624"/>
          </a:xfrm>
          <a:prstGeom prst="rtTriangle">
            <a:avLst/>
          </a:prstGeom>
          <a:blipFill dpi="0" rotWithShape="1">
            <a:blip r:embed="rId2">
              <a:alphaModFix amt="35000"/>
            </a:blip>
            <a:srcRect/>
            <a:tile tx="0" ty="0" sx="30000" sy="30000" flip="none" algn="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6CA09C-1B05-4F1F-833E-3F5B32F43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504" y="4151297"/>
            <a:ext cx="2564508" cy="53249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31783B1-7803-46AE-8914-1F601A71E4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8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8BFB63-0A9C-4722-98FA-A88D48387A83}"/>
              </a:ext>
            </a:extLst>
          </p:cNvPr>
          <p:cNvSpPr/>
          <p:nvPr userDrawn="1"/>
        </p:nvSpPr>
        <p:spPr>
          <a:xfrm>
            <a:off x="5631247" y="0"/>
            <a:ext cx="3512753" cy="5143500"/>
          </a:xfrm>
          <a:prstGeom prst="rect">
            <a:avLst/>
          </a:prstGeom>
          <a:solidFill>
            <a:srgbClr val="064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974EBA-69D8-496F-BEFD-5FAB7FF6C4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5962" y="195486"/>
            <a:ext cx="3168526" cy="4752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F1040F-5850-4A07-94F6-80020739B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9" y="1037133"/>
            <a:ext cx="4990010" cy="349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5A700-C7DA-458B-A319-4C7D8F80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8672"/>
            <a:ext cx="4990009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7D3D03-E397-4E53-AEAA-05FB3FD065FD}"/>
              </a:ext>
            </a:extLst>
          </p:cNvPr>
          <p:cNvCxnSpPr>
            <a:cxnSpLocks/>
          </p:cNvCxnSpPr>
          <p:nvPr userDrawn="1"/>
        </p:nvCxnSpPr>
        <p:spPr>
          <a:xfrm>
            <a:off x="0" y="915566"/>
            <a:ext cx="5327577" cy="0"/>
          </a:xfrm>
          <a:prstGeom prst="line">
            <a:avLst/>
          </a:prstGeom>
          <a:ln w="15875">
            <a:solidFill>
              <a:srgbClr val="00A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1E95AABF-7AA0-4181-9A73-3B813A950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4725"/>
            <a:ext cx="9144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D18E0C-A8C6-4EA6-8E9D-47314812B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725"/>
            <a:ext cx="503204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2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36195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5"/>
          <p:cNvSpPr>
            <a:spLocks noGrp="1"/>
          </p:cNvSpPr>
          <p:nvPr>
            <p:ph type="body" idx="1"/>
          </p:nvPr>
        </p:nvSpPr>
        <p:spPr bwMode="auto">
          <a:xfrm>
            <a:off x="476250" y="1131888"/>
            <a:ext cx="82010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077" r:id="rId2"/>
    <p:sldLayoutId id="2147484098" r:id="rId3"/>
    <p:sldLayoutId id="2147484100" r:id="rId4"/>
    <p:sldLayoutId id="2147484079" r:id="rId5"/>
    <p:sldLayoutId id="2147484081" r:id="rId6"/>
    <p:sldLayoutId id="2147484097" r:id="rId7"/>
    <p:sldLayoutId id="2147484095" r:id="rId8"/>
    <p:sldLayoutId id="2147484090" r:id="rId9"/>
    <p:sldLayoutId id="2147484093" r:id="rId10"/>
    <p:sldLayoutId id="214748409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Arial" pitchFamily="34" charset="0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69875" indent="-269875" algn="l" rtl="0" eaLnBrk="1" fontAlgn="base" hangingPunct="1">
        <a:spcBef>
          <a:spcPts val="12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539750" indent="-269875" algn="l" rtl="0" eaLnBrk="1" fontAlgn="base" hangingPunct="1">
        <a:spcBef>
          <a:spcPts val="900"/>
        </a:spcBef>
        <a:spcAft>
          <a:spcPct val="0"/>
        </a:spcAft>
        <a:buFont typeface="Lucida Grande"/>
        <a:buChar char="–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3pPr>
      <a:lvl4pPr marL="809625" indent="-269875" algn="l" rtl="0" eaLnBrk="1" fontAlgn="base" hangingPunct="1">
        <a:spcBef>
          <a:spcPts val="600"/>
        </a:spcBef>
        <a:spcAft>
          <a:spcPct val="0"/>
        </a:spcAft>
        <a:buFont typeface="Lucida Grande"/>
        <a:buChar char="»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4pPr>
      <a:lvl5pPr marL="1079500" indent="-269875" algn="l" rtl="0" eaLnBrk="1" fontAlgn="base" hangingPunct="1">
        <a:spcBef>
          <a:spcPts val="6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abcdstudy.org/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med.unsw.edu.au/our-people/louise-mewton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2408FB8-1BE6-CBC1-D53C-976A39301D6C}"/>
              </a:ext>
            </a:extLst>
          </p:cNvPr>
          <p:cNvSpPr/>
          <p:nvPr/>
        </p:nvSpPr>
        <p:spPr>
          <a:xfrm>
            <a:off x="2555777" y="3723878"/>
            <a:ext cx="936103" cy="1061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CE94A-772B-C1F8-3162-1B24336B2447}"/>
              </a:ext>
            </a:extLst>
          </p:cNvPr>
          <p:cNvSpPr/>
          <p:nvPr/>
        </p:nvSpPr>
        <p:spPr>
          <a:xfrm>
            <a:off x="4959" y="4432928"/>
            <a:ext cx="179566" cy="35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82264F-DDCD-4BAE-B898-9C3E54FA35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532" y="987575"/>
            <a:ext cx="8424935" cy="3827253"/>
          </a:xfrm>
        </p:spPr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38082B-CB55-491F-96AA-FCAE65BD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1232"/>
            <a:ext cx="6493704" cy="658903"/>
          </a:xfr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  <a:t>Centre for Healthy Brain Ageing (CHeBA)</a:t>
            </a:r>
            <a:b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</a:br>
            <a: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  <a:t>Dr Louise Mewton – Cognitive impacts of alcohol use across the lifespan</a:t>
            </a:r>
            <a:b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</a:br>
            <a: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  <a:hlinkClick r:id="rId2"/>
              </a:rPr>
              <a:t>https://med.unsw.edu.au/our-people/louise-mewton</a:t>
            </a:r>
            <a:r>
              <a:rPr lang="en-AU" altLang="en-US" sz="14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  <a:t> </a:t>
            </a:r>
            <a:br>
              <a:rPr lang="en-AU" altLang="en-US" sz="2800" b="1" dirty="0">
                <a:solidFill>
                  <a:srgbClr val="064A53"/>
                </a:solidFill>
                <a:ea typeface="Microsoft Sans Serif" pitchFamily="34" charset="0"/>
                <a:cs typeface="Arial" pitchFamily="34" charset="0"/>
              </a:rPr>
            </a:b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540F0-CEFB-60EF-2786-1CABC088BD3B}"/>
              </a:ext>
            </a:extLst>
          </p:cNvPr>
          <p:cNvSpPr txBox="1"/>
          <p:nvPr/>
        </p:nvSpPr>
        <p:spPr>
          <a:xfrm>
            <a:off x="187896" y="2192659"/>
            <a:ext cx="2736304" cy="277456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GB" sz="11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9FC4F-ADD4-1630-A805-3DF3CAF9558A}"/>
              </a:ext>
            </a:extLst>
          </p:cNvPr>
          <p:cNvSpPr txBox="1"/>
          <p:nvPr/>
        </p:nvSpPr>
        <p:spPr>
          <a:xfrm>
            <a:off x="94806" y="2931089"/>
            <a:ext cx="2532978" cy="1012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Use large-scale neuroimaging and questionnaire data from the landmark ABCD Study to determine the impact of alcohol use on childhood outcomes (n=12,000) </a:t>
            </a:r>
            <a:r>
              <a:rPr lang="en-US" sz="1150" b="1" dirty="0">
                <a:latin typeface="Sommet bold"/>
                <a:ea typeface="+mn-ea"/>
                <a:hlinkClick r:id="rId3"/>
              </a:rPr>
              <a:t>https://abcdstudy.org/</a:t>
            </a:r>
            <a:r>
              <a:rPr lang="en-US" sz="1150" b="1" dirty="0">
                <a:latin typeface="Sommet bold"/>
                <a:ea typeface="+mn-ea"/>
              </a:rPr>
              <a:t> </a:t>
            </a:r>
            <a:endParaRPr kumimoji="0" lang="en-GB" sz="11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462E78-DD91-25AC-F31C-F252E6A07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04" y="3893710"/>
            <a:ext cx="2359686" cy="908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46919-F2AF-2BF8-76BE-4D2872272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18" y="1275606"/>
            <a:ext cx="2531439" cy="1678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0F3C78-B19E-CFF1-9F62-A1826F1A5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9384" y="1422925"/>
            <a:ext cx="2624897" cy="1508164"/>
          </a:xfrm>
          <a:prstGeom prst="rect">
            <a:avLst/>
          </a:prstGeom>
        </p:spPr>
      </p:pic>
      <p:sp>
        <p:nvSpPr>
          <p:cNvPr id="13" name="AutoShape 4" descr="Drinking Among Older Adults Split During Pandemic">
            <a:extLst>
              <a:ext uri="{FF2B5EF4-FFF2-40B4-BE49-F238E27FC236}">
                <a16:creationId xmlns:a16="http://schemas.microsoft.com/office/drawing/2014/main" id="{14F9B2A2-B018-BCD1-77E1-B635997D44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FCEEA-5777-7B9E-C67B-2A318C3103AD}"/>
              </a:ext>
            </a:extLst>
          </p:cNvPr>
          <p:cNvSpPr txBox="1"/>
          <p:nvPr/>
        </p:nvSpPr>
        <p:spPr>
          <a:xfrm>
            <a:off x="6409384" y="2931089"/>
            <a:ext cx="2532978" cy="9771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Contribute to a large-scale trial (n=900) investigating the cognitive impacts of a digital intervention for alcohol use in older adults aged over 60 years</a:t>
            </a:r>
            <a:endParaRPr kumimoji="0" lang="en-GB" sz="11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E7503-6966-F225-CC8C-96876340E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398" y="3941101"/>
            <a:ext cx="2152950" cy="714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1FF936-2681-2681-A43D-93AA191DD1A5}"/>
              </a:ext>
            </a:extLst>
          </p:cNvPr>
          <p:cNvSpPr txBox="1"/>
          <p:nvPr/>
        </p:nvSpPr>
        <p:spPr>
          <a:xfrm>
            <a:off x="3280555" y="1268382"/>
            <a:ext cx="2532978" cy="9771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Use ABCD Study data (n=12,000) to understand how childhood neurobiology impacts the development of adolescent alcohol use </a:t>
            </a:r>
            <a:r>
              <a:rPr lang="en-US" sz="1150" b="1" dirty="0">
                <a:latin typeface="Sommet bold"/>
                <a:ea typeface="+mn-ea"/>
                <a:hlinkClick r:id="rId3"/>
              </a:rPr>
              <a:t>https://abcdstudy.org/</a:t>
            </a:r>
            <a:r>
              <a:rPr lang="en-US" sz="1150" b="1" dirty="0">
                <a:latin typeface="Sommet bold"/>
                <a:ea typeface="+mn-ea"/>
              </a:rPr>
              <a:t> </a:t>
            </a:r>
            <a:endParaRPr kumimoji="0" lang="en-GB" sz="11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2D69E7-4C76-AC3C-021B-BF0ED2575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685" y="2212677"/>
            <a:ext cx="2273617" cy="25729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33D4B7-8454-86E4-B952-3827BFD1E928}"/>
              </a:ext>
            </a:extLst>
          </p:cNvPr>
          <p:cNvSpPr txBox="1"/>
          <p:nvPr/>
        </p:nvSpPr>
        <p:spPr>
          <a:xfrm>
            <a:off x="244447" y="950628"/>
            <a:ext cx="223369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Gestation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0AEB-3256-28E1-D997-E4B7734F87F4}"/>
              </a:ext>
            </a:extLst>
          </p:cNvPr>
          <p:cNvSpPr txBox="1"/>
          <p:nvPr/>
        </p:nvSpPr>
        <p:spPr>
          <a:xfrm>
            <a:off x="3385171" y="966508"/>
            <a:ext cx="223369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b="1" dirty="0">
                <a:latin typeface="Sommet bold"/>
                <a:ea typeface="+mn-ea"/>
              </a:rPr>
              <a:t>Adolescence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BAC3C1-CE24-0CDD-8796-4EC2843F8250}"/>
              </a:ext>
            </a:extLst>
          </p:cNvPr>
          <p:cNvSpPr txBox="1"/>
          <p:nvPr/>
        </p:nvSpPr>
        <p:spPr>
          <a:xfrm>
            <a:off x="6540216" y="1004342"/>
            <a:ext cx="223369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Older adulthood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F2C856-1577-21BF-A802-76E2A3850AC1}"/>
              </a:ext>
            </a:extLst>
          </p:cNvPr>
          <p:cNvSpPr txBox="1"/>
          <p:nvPr/>
        </p:nvSpPr>
        <p:spPr>
          <a:xfrm>
            <a:off x="94742" y="4880697"/>
            <a:ext cx="8149602" cy="26930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Meet </a:t>
            </a:r>
            <a:r>
              <a:rPr kumimoji="0" lang="en-AU" sz="115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CHeBA’s</a:t>
            </a: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 Research Manager Vibeke Catts</a:t>
            </a:r>
            <a:r>
              <a:rPr kumimoji="0" lang="en-AU" sz="115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: Meeting </a:t>
            </a:r>
            <a:r>
              <a:rPr kumimoji="0" lang="en-AU" sz="11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mmet bold"/>
                <a:ea typeface="+mn-ea"/>
                <a:cs typeface="+mn-cs"/>
              </a:rPr>
              <a:t>ID: 810 2402 6543 https://unsw.zoom.us/j/81024026543 </a:t>
            </a:r>
          </a:p>
        </p:txBody>
      </p:sp>
    </p:spTree>
    <p:extLst>
      <p:ext uri="{BB962C8B-B14F-4D97-AF65-F5344CB8AC3E}">
        <p14:creationId xmlns:p14="http://schemas.microsoft.com/office/powerpoint/2010/main" val="2289222573"/>
      </p:ext>
    </p:extLst>
  </p:cSld>
  <p:clrMapOvr>
    <a:masterClrMapping/>
  </p:clrMapOvr>
</p:sld>
</file>

<file path=ppt/theme/theme1.xml><?xml version="1.0" encoding="utf-8"?>
<a:theme xmlns:a="http://schemas.openxmlformats.org/drawingml/2006/main" name="UNSW CHeBA template 16x9">
  <a:themeElements>
    <a:clrScheme name="AGSM">
      <a:dk1>
        <a:srgbClr val="404040"/>
      </a:dk1>
      <a:lt1>
        <a:sysClr val="window" lastClr="FFFFFF"/>
      </a:lt1>
      <a:dk2>
        <a:srgbClr val="063E8D"/>
      </a:dk2>
      <a:lt2>
        <a:srgbClr val="CCCCCC"/>
      </a:lt2>
      <a:accent1>
        <a:srgbClr val="063E8D"/>
      </a:accent1>
      <a:accent2>
        <a:srgbClr val="FFD700"/>
      </a:accent2>
      <a:accent3>
        <a:srgbClr val="0067A8"/>
      </a:accent3>
      <a:accent4>
        <a:srgbClr val="00568E"/>
      </a:accent4>
      <a:accent5>
        <a:srgbClr val="004372"/>
      </a:accent5>
      <a:accent6>
        <a:srgbClr val="002E52"/>
      </a:accent6>
      <a:hlink>
        <a:srgbClr val="33CCFF"/>
      </a:hlink>
      <a:folHlink>
        <a:srgbClr val="063E8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wton SOMS Honours" id="{731DBE02-9165-4914-AC3B-70F5A4DE52FC}" vid="{4C7D951A-4A2F-4CDC-BA66-941983450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57e252-9c87-4f5e-beab-fef3cd3fb27c">
      <Terms xmlns="http://schemas.microsoft.com/office/infopath/2007/PartnerControls"/>
    </lcf76f155ced4ddcb4097134ff3c332f>
    <TaxCatchAll xmlns="5b821f41-3b71-4967-8418-d7ddcbbd07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062335BB35F4CA6BC692097FB5F13" ma:contentTypeVersion="16" ma:contentTypeDescription="Create a new document." ma:contentTypeScope="" ma:versionID="a7bd161b3b29e84f708cf70d5406c4a8">
  <xsd:schema xmlns:xsd="http://www.w3.org/2001/XMLSchema" xmlns:xs="http://www.w3.org/2001/XMLSchema" xmlns:p="http://schemas.microsoft.com/office/2006/metadata/properties" xmlns:ns2="cc57e252-9c87-4f5e-beab-fef3cd3fb27c" xmlns:ns3="5b821f41-3b71-4967-8418-d7ddcbbd0792" targetNamespace="http://schemas.microsoft.com/office/2006/metadata/properties" ma:root="true" ma:fieldsID="232b08532ba5e26d143ca4bd0fbd8621" ns2:_="" ns3:_="">
    <xsd:import namespace="cc57e252-9c87-4f5e-beab-fef3cd3fb27c"/>
    <xsd:import namespace="5b821f41-3b71-4967-8418-d7ddcbbd07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57e252-9c87-4f5e-beab-fef3cd3fb2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b026aac-6b52-4d7e-a64d-f3ee90946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21f41-3b71-4967-8418-d7ddcbbd07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feece6-77cf-4306-9017-a71bc2b4a226}" ma:internalName="TaxCatchAll" ma:showField="CatchAllData" ma:web="5b821f41-3b71-4967-8418-d7ddcbbd07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A0D1B9-3404-4CAC-86F4-4FD26645EC81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B75D25D-CBED-405C-B0CD-10962120CAE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2feb762b-24b5-433c-ba18-3a6f7cbfab69"/>
    <ds:schemaRef ds:uri="http://schemas.microsoft.com/office/2006/documentManagement/types"/>
    <ds:schemaRef ds:uri="89aec279-af5f-459e-b8bc-30b625a62425"/>
    <ds:schemaRef ds:uri="http://www.w3.org/XML/1998/namespace"/>
    <ds:schemaRef ds:uri="http://purl.org/dc/dcmitype/"/>
    <ds:schemaRef ds:uri="cc57e252-9c87-4f5e-beab-fef3cd3fb27c"/>
    <ds:schemaRef ds:uri="5b821f41-3b71-4967-8418-d7ddcbbd0792"/>
  </ds:schemaRefs>
</ds:datastoreItem>
</file>

<file path=customXml/itemProps3.xml><?xml version="1.0" encoding="utf-8"?>
<ds:datastoreItem xmlns:ds="http://schemas.openxmlformats.org/officeDocument/2006/customXml" ds:itemID="{C9EEDB5A-0817-4058-90CD-720C2AA86C2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8187592-2AD9-4671-AD66-F56DBB346E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57e252-9c87-4f5e-beab-fef3cd3fb27c"/>
    <ds:schemaRef ds:uri="5b821f41-3b71-4967-8418-d7ddcbbd0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Mewton SOMS Honours</Template>
  <TotalTime>16</TotalTime>
  <Words>151</Words>
  <Application>Microsoft Office PowerPoint</Application>
  <PresentationFormat>On-screen Show (16:9)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UNSW CHeBA template 16x9</vt:lpstr>
      <vt:lpstr>Centre for Healthy Brain Ageing (CHeBA) Dr Louise Mewton – Cognitive impacts of alcohol use across the lifespan https://med.unsw.edu.au/our-people/louise-mewton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 for Healthy Brain Ageing (CHeBA) Dr Louise Mewton – Cognitive impacts of alcohol use across the lifespan https://med.unsw.edu.au/our-people/louise-mewton  </dc:title>
  <dc:creator>Louise Mewton</dc:creator>
  <cp:lastModifiedBy>Louise Mewton</cp:lastModifiedBy>
  <cp:revision>2</cp:revision>
  <cp:lastPrinted>2017-01-17T00:36:56Z</cp:lastPrinted>
  <dcterms:created xsi:type="dcterms:W3CDTF">2022-06-22T02:43:02Z</dcterms:created>
  <dcterms:modified xsi:type="dcterms:W3CDTF">2022-07-18T05:19:43Z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SBDocumentType">
    <vt:lpwstr>16</vt:lpwstr>
  </property>
  <property fmtid="{D5CDD505-2E9C-101B-9397-08002B2CF9AE}" pid="3" name="Order">
    <vt:lpwstr>6600.00000000000</vt:lpwstr>
  </property>
  <property fmtid="{D5CDD505-2E9C-101B-9397-08002B2CF9AE}" pid="4" name="Category">
    <vt:lpwstr>AGSM</vt:lpwstr>
  </property>
  <property fmtid="{D5CDD505-2E9C-101B-9397-08002B2CF9AE}" pid="5" name="ASBDepartment">
    <vt:lpwstr>8</vt:lpwstr>
  </property>
  <property fmtid="{D5CDD505-2E9C-101B-9397-08002B2CF9AE}" pid="6" name="ASBUpdatedDate">
    <vt:lpwstr>2015-09-08T00:00:00Z</vt:lpwstr>
  </property>
  <property fmtid="{D5CDD505-2E9C-101B-9397-08002B2CF9AE}" pid="7" name="ASBProgram">
    <vt:lpwstr>5</vt:lpwstr>
  </property>
  <property fmtid="{D5CDD505-2E9C-101B-9397-08002B2CF9AE}" pid="8" name="Format">
    <vt:lpwstr>PowerPoint</vt:lpwstr>
  </property>
  <property fmtid="{D5CDD505-2E9C-101B-9397-08002B2CF9AE}" pid="9" name="UnswBus_ResourceCategory">
    <vt:lpwstr>78;#AGSM|e641e8a1-99e5-404f-bd7c-35803f4d985d</vt:lpwstr>
  </property>
  <property fmtid="{D5CDD505-2E9C-101B-9397-08002B2CF9AE}" pid="10" name="UnswBus_ResourceType">
    <vt:lpwstr>Template</vt:lpwstr>
  </property>
  <property fmtid="{D5CDD505-2E9C-101B-9397-08002B2CF9AE}" pid="11" name="i7e4caf4883549738b3fce866cf588f7">
    <vt:lpwstr>AGSM|e641e8a1-99e5-404f-bd7c-35803f4d985d</vt:lpwstr>
  </property>
  <property fmtid="{D5CDD505-2E9C-101B-9397-08002B2CF9AE}" pid="12" name="TaxCatchAll">
    <vt:lpwstr>78;#AGSM|e641e8a1-99e5-404f-bd7c-35803f4d985d</vt:lpwstr>
  </property>
  <property fmtid="{D5CDD505-2E9C-101B-9397-08002B2CF9AE}" pid="13" name="l106d6d0667840b48999320499b4dd29">
    <vt:lpwstr/>
  </property>
  <property fmtid="{D5CDD505-2E9C-101B-9397-08002B2CF9AE}" pid="14" name="UnswBus_EnterpriseKeywords">
    <vt:lpwstr/>
  </property>
  <property fmtid="{D5CDD505-2E9C-101B-9397-08002B2CF9AE}" pid="15" name="cfdce602ab9848b4bf80c62eae0cddb3">
    <vt:lpwstr/>
  </property>
  <property fmtid="{D5CDD505-2E9C-101B-9397-08002B2CF9AE}" pid="16" name="UnswBus_SchoolUnit">
    <vt:lpwstr/>
  </property>
  <property fmtid="{D5CDD505-2E9C-101B-9397-08002B2CF9AE}" pid="17" name="UnswBus_Description">
    <vt:lpwstr>Branded templates produced by the UNSW Business School Marketing team</vt:lpwstr>
  </property>
  <property fmtid="{D5CDD505-2E9C-101B-9397-08002B2CF9AE}" pid="18" name="ContentTypeId">
    <vt:lpwstr>0x0101006B804E0571324F48941C2ED973B41B98</vt:lpwstr>
  </property>
</Properties>
</file>