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9" r:id="rId2"/>
    <p:sldId id="368" r:id="rId3"/>
    <p:sldId id="369" r:id="rId4"/>
    <p:sldId id="370" r:id="rId5"/>
    <p:sldId id="357" r:id="rId6"/>
    <p:sldId id="355" r:id="rId7"/>
    <p:sldId id="358" r:id="rId8"/>
    <p:sldId id="359" r:id="rId9"/>
    <p:sldId id="356" r:id="rId10"/>
    <p:sldId id="360" r:id="rId11"/>
    <p:sldId id="361" r:id="rId12"/>
    <p:sldId id="362" r:id="rId13"/>
    <p:sldId id="364" r:id="rId14"/>
    <p:sldId id="363" r:id="rId15"/>
    <p:sldId id="365" r:id="rId16"/>
    <p:sldId id="366" r:id="rId17"/>
    <p:sldId id="367" r:id="rId18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FFFF9B"/>
    <a:srgbClr val="502604"/>
    <a:srgbClr val="1F5917"/>
    <a:srgbClr val="66CCFF"/>
    <a:srgbClr val="253475"/>
    <a:srgbClr val="673105"/>
    <a:srgbClr val="50926E"/>
    <a:srgbClr val="182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6" autoAdjust="0"/>
  </p:normalViewPr>
  <p:slideViewPr>
    <p:cSldViewPr snapToGrid="0">
      <p:cViewPr varScale="1">
        <p:scale>
          <a:sx n="85" d="100"/>
          <a:sy n="85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AU" smtClean="0"/>
              <a:t>2281ENV Modules 4 &amp; 5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CEE15A-F4CE-4700-98CE-21E4CE40C517}" type="datetimeFigureOut">
              <a:rPr lang="en-AU" smtClean="0"/>
              <a:pPr/>
              <a:t>16/08/16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FB99A19-09CB-431D-B386-4F3E5A594419}" type="slidenum">
              <a:rPr lang="en-AU" smtClean="0"/>
              <a:pPr/>
              <a:t>‹n.›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35403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US" smtClean="0"/>
              <a:t>2281ENV Modules 4 &amp; 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C9067C8-B1F1-4E08-A3CE-17443409FFF9}" type="datetimeFigureOut">
              <a:rPr lang="en-US" smtClean="0"/>
              <a:pPr/>
              <a:t>16/08/16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1ED5813-4CBD-4665-917F-55C53DC2134B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616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638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638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638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4799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1343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360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63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63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63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63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63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638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638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7F902-BBE6-4A5F-94E2-814CD8E515BC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2281ENV Modules 4 &amp;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63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F68E-0538-4A35-A586-3266BB1A0035}" type="datetimeFigureOut">
              <a:rPr lang="en-US" smtClean="0"/>
              <a:pPr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F68E-0538-4A35-A586-3266BB1A0035}" type="datetimeFigureOut">
              <a:rPr lang="en-US" smtClean="0"/>
              <a:pPr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F68E-0538-4A35-A586-3266BB1A0035}" type="datetimeFigureOut">
              <a:rPr lang="en-US" smtClean="0"/>
              <a:pPr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F68E-0538-4A35-A586-3266BB1A0035}" type="datetimeFigureOut">
              <a:rPr lang="en-US" smtClean="0"/>
              <a:pPr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F68E-0538-4A35-A586-3266BB1A0035}" type="datetimeFigureOut">
              <a:rPr lang="en-US" smtClean="0"/>
              <a:pPr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F68E-0538-4A35-A586-3266BB1A0035}" type="datetimeFigureOut">
              <a:rPr lang="en-US" smtClean="0"/>
              <a:pPr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F68E-0538-4A35-A586-3266BB1A0035}" type="datetimeFigureOut">
              <a:rPr lang="en-US" smtClean="0"/>
              <a:pPr/>
              <a:t>16/08/16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F68E-0538-4A35-A586-3266BB1A0035}" type="datetimeFigureOut">
              <a:rPr lang="en-US" smtClean="0"/>
              <a:pPr/>
              <a:t>16/08/16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F68E-0538-4A35-A586-3266BB1A0035}" type="datetimeFigureOut">
              <a:rPr lang="en-US" smtClean="0"/>
              <a:pPr/>
              <a:t>16/08/16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F68E-0538-4A35-A586-3266BB1A0035}" type="datetimeFigureOut">
              <a:rPr lang="en-US" smtClean="0"/>
              <a:pPr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F68E-0538-4A35-A586-3266BB1A0035}" type="datetimeFigureOut">
              <a:rPr lang="en-US" smtClean="0"/>
              <a:pPr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F68E-0538-4A35-A586-3266BB1A0035}" type="datetimeFigureOut">
              <a:rPr lang="en-US" smtClean="0"/>
              <a:pPr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CB8E-4E82-4C71-BB42-562A64E4539D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0.jp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1.jp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2.jp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3.jp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4.jp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4.jp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jp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969" y="229576"/>
            <a:ext cx="7337325" cy="724608"/>
          </a:xfrm>
          <a:prstGeom prst="rect">
            <a:avLst/>
          </a:prstGeom>
          <a:solidFill>
            <a:srgbClr val="18224C">
              <a:alpha val="70588"/>
            </a:srgb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tIns="36000" bIns="72000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“</a:t>
            </a:r>
            <a:r>
              <a:rPr lang="en-AU" sz="2000" dirty="0">
                <a:solidFill>
                  <a:schemeClr val="bg1"/>
                </a:solidFill>
              </a:rPr>
              <a:t>Building the New Economy: activism, enterprise and social change</a:t>
            </a:r>
            <a:r>
              <a:rPr lang="en-AU" sz="2000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16-17 </a:t>
            </a:r>
            <a:r>
              <a:rPr lang="en-AU" sz="2000" dirty="0">
                <a:solidFill>
                  <a:schemeClr val="bg1"/>
                </a:solidFill>
              </a:rPr>
              <a:t>August 2016 – Glebe Town Hall, </a:t>
            </a:r>
            <a:r>
              <a:rPr lang="en-AU" sz="2000" dirty="0" smtClean="0">
                <a:solidFill>
                  <a:schemeClr val="bg1"/>
                </a:solidFill>
              </a:rPr>
              <a:t>Sydney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23780" y="1950716"/>
            <a:ext cx="6300018" cy="1194418"/>
          </a:xfrm>
          <a:prstGeom prst="snip2Diag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365760" bIns="360000"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WORKSHOP</a:t>
            </a:r>
            <a:r>
              <a:rPr lang="en-US" sz="3600" b="1" dirty="0" smtClean="0">
                <a:solidFill>
                  <a:schemeClr val="tx1"/>
                </a:solidFill>
              </a:rPr>
              <a:t>    </a:t>
            </a:r>
            <a:r>
              <a:rPr lang="en-US" sz="3200" b="1" dirty="0" smtClean="0">
                <a:solidFill>
                  <a:schemeClr val="tx1"/>
                </a:solidFill>
              </a:rPr>
              <a:t>2pm Wednesday Session 4.3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779" y="3895312"/>
            <a:ext cx="8058479" cy="1138773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 w="2222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Redefining </a:t>
            </a:r>
            <a:r>
              <a:rPr lang="en-AU" sz="3200" b="1" dirty="0"/>
              <a:t>people in sustainable economies: </a:t>
            </a:r>
            <a:endParaRPr lang="en-AU" sz="3200" b="1" dirty="0" smtClean="0"/>
          </a:p>
          <a:p>
            <a:pPr algn="ctr"/>
            <a:r>
              <a:rPr lang="en-AU" sz="3600" b="1" dirty="0" smtClean="0"/>
              <a:t>The “consumer” </a:t>
            </a:r>
            <a:r>
              <a:rPr lang="en-AU" sz="3600" b="1" dirty="0"/>
              <a:t>has to </a:t>
            </a:r>
            <a:r>
              <a:rPr lang="en-AU" sz="3600" b="1" dirty="0" smtClean="0"/>
              <a:t>go</a:t>
            </a:r>
            <a:endParaRPr lang="en-US" sz="36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75301" y="5412232"/>
            <a:ext cx="5860480" cy="461665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2400" b="1" i="1" dirty="0" smtClean="0"/>
              <a:t>Sabrina </a:t>
            </a:r>
            <a:r>
              <a:rPr lang="en-AU" sz="2400" b="1" i="1" dirty="0" err="1" smtClean="0"/>
              <a:t>Chakori</a:t>
            </a:r>
            <a:r>
              <a:rPr lang="en-AU" sz="2400" b="1" i="1" dirty="0" smtClean="0"/>
              <a:t> </a:t>
            </a:r>
            <a:r>
              <a:rPr lang="en-AU" sz="2400" b="1" dirty="0" smtClean="0"/>
              <a:t>and</a:t>
            </a:r>
            <a:r>
              <a:rPr lang="en-AU" sz="2400" b="1" i="1" dirty="0" smtClean="0"/>
              <a:t> Peter Daniels</a:t>
            </a:r>
            <a:endParaRPr lang="en-US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06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6807" y="459310"/>
            <a:ext cx="6975435" cy="646331"/>
          </a:xfrm>
          <a:prstGeom prst="rect">
            <a:avLst/>
          </a:prstGeom>
          <a:solidFill>
            <a:srgbClr val="FFFF66">
              <a:alpha val="61000"/>
            </a:srgb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16000">
            <a:spAutoFit/>
          </a:bodyPr>
          <a:lstStyle/>
          <a:p>
            <a:pPr algn="ctr"/>
            <a:r>
              <a:rPr lang="en-US" sz="3600" b="1" dirty="0" smtClean="0"/>
              <a:t>CONSUMPTION IS A DIRTY WORD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2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6807" y="459310"/>
            <a:ext cx="6975435" cy="646331"/>
          </a:xfrm>
          <a:prstGeom prst="rect">
            <a:avLst/>
          </a:prstGeom>
          <a:solidFill>
            <a:srgbClr val="FFFF66">
              <a:alpha val="61000"/>
            </a:srgb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16000">
            <a:spAutoFit/>
          </a:bodyPr>
          <a:lstStyle/>
          <a:p>
            <a:pPr algn="ctr"/>
            <a:r>
              <a:rPr lang="en-US" sz="3600" b="1" dirty="0" smtClean="0"/>
              <a:t>CONSUMPTION IS A DIRTY WORD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9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6806" y="459310"/>
            <a:ext cx="7233953" cy="1261884"/>
          </a:xfrm>
          <a:prstGeom prst="rect">
            <a:avLst/>
          </a:prstGeom>
          <a:solidFill>
            <a:srgbClr val="FFFF66">
              <a:alpha val="61000"/>
            </a:srgb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16000">
            <a:spAutoFit/>
          </a:bodyPr>
          <a:lstStyle/>
          <a:p>
            <a:pPr algn="ctr"/>
            <a:r>
              <a:rPr lang="en-US" sz="4000" b="1" dirty="0" smtClean="0"/>
              <a:t>What really gives us happiness? </a:t>
            </a:r>
            <a:r>
              <a:rPr lang="en-US" sz="3600" b="1" dirty="0" smtClean="0"/>
              <a:t>(or, at least, life satisfaction)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8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6898" y="962593"/>
            <a:ext cx="7525357" cy="1323439"/>
          </a:xfrm>
          <a:prstGeom prst="rect">
            <a:avLst/>
          </a:prstGeom>
          <a:solidFill>
            <a:srgbClr val="FFFF66">
              <a:alpha val="61000"/>
            </a:srgb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16000">
            <a:spAutoFit/>
          </a:bodyPr>
          <a:lstStyle/>
          <a:p>
            <a:pPr algn="ctr"/>
            <a:r>
              <a:rPr lang="en-US" sz="4000" b="1" dirty="0" smtClean="0"/>
              <a:t>Consumptive use of the world is only a (small) part of wellbeing</a:t>
            </a:r>
            <a:endParaRPr lang="en-US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86295" y="75046"/>
            <a:ext cx="5596931" cy="276999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 w="2222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1200" b="1" u="sng" dirty="0" smtClean="0"/>
              <a:t>WORKSHOP</a:t>
            </a:r>
            <a:r>
              <a:rPr lang="en-AU" sz="1200" b="1" dirty="0" smtClean="0"/>
              <a:t> : Redefining </a:t>
            </a:r>
            <a:r>
              <a:rPr lang="en-AU" sz="1200" b="1" dirty="0"/>
              <a:t>people in sustainable economies: </a:t>
            </a:r>
            <a:r>
              <a:rPr lang="en-AU" sz="1200" b="1" dirty="0" smtClean="0"/>
              <a:t> The “consumer” </a:t>
            </a:r>
            <a:r>
              <a:rPr lang="en-AU" sz="1200" b="1" dirty="0"/>
              <a:t>has to </a:t>
            </a:r>
            <a:r>
              <a:rPr lang="en-AU" sz="1200" b="1" dirty="0" smtClean="0"/>
              <a:t>go</a:t>
            </a:r>
            <a:endParaRPr lang="en-US" sz="12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4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925" y="426251"/>
            <a:ext cx="8159261" cy="3231654"/>
          </a:xfrm>
          <a:prstGeom prst="rect">
            <a:avLst/>
          </a:prstGeom>
          <a:solidFill>
            <a:srgbClr val="FFFF66">
              <a:alpha val="61000"/>
            </a:srgb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0" rIns="365760">
            <a:spAutoFit/>
          </a:bodyPr>
          <a:lstStyle/>
          <a:p>
            <a:r>
              <a:rPr lang="en-AU" sz="3200" b="1" dirty="0" smtClean="0">
                <a:solidFill>
                  <a:srgbClr val="C00000"/>
                </a:solidFill>
              </a:rPr>
              <a:t>So… </a:t>
            </a:r>
            <a:r>
              <a:rPr lang="en-AU" sz="3200" b="1" dirty="0">
                <a:solidFill>
                  <a:srgbClr val="C00000"/>
                </a:solidFill>
              </a:rPr>
              <a:t>if we want goals and measures that are likely to help support and encourage thinking and action towards </a:t>
            </a:r>
            <a:r>
              <a:rPr lang="en-AU" sz="3200" b="1" i="1" dirty="0" smtClean="0">
                <a:solidFill>
                  <a:srgbClr val="C00000"/>
                </a:solidFill>
              </a:rPr>
              <a:t>sustained high levels of wellbeing (SHI-WEB)   </a:t>
            </a:r>
          </a:p>
          <a:p>
            <a:r>
              <a:rPr lang="en-AU" sz="3200" b="1" dirty="0" smtClean="0"/>
              <a:t>… </a:t>
            </a:r>
            <a:r>
              <a:rPr lang="en-AU" sz="3600" b="1" dirty="0"/>
              <a:t>we should </a:t>
            </a:r>
            <a:r>
              <a:rPr lang="en-AU" sz="3600" b="1" dirty="0" smtClean="0"/>
              <a:t>not be </a:t>
            </a:r>
            <a:r>
              <a:rPr lang="en-AU" sz="3600" b="1" dirty="0"/>
              <a:t>calling the act of seeking well-being </a:t>
            </a:r>
            <a:r>
              <a:rPr lang="en-AU" sz="3600" b="1" dirty="0" smtClean="0"/>
              <a:t> = &gt; “</a:t>
            </a:r>
            <a:r>
              <a:rPr lang="en-AU" sz="3600" b="1" dirty="0"/>
              <a:t>consumption</a:t>
            </a:r>
            <a:r>
              <a:rPr lang="en-AU" sz="3600" b="1" dirty="0" smtClean="0"/>
              <a:t>”</a:t>
            </a:r>
            <a:endParaRPr lang="en-AU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81408" y="4269310"/>
            <a:ext cx="8410900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61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0" rIns="216000">
            <a:spAutoFit/>
          </a:bodyPr>
          <a:lstStyle/>
          <a:p>
            <a:r>
              <a:rPr lang="en-AU" sz="3200" b="1" dirty="0" smtClean="0"/>
              <a:t>We need …</a:t>
            </a:r>
          </a:p>
          <a:p>
            <a:r>
              <a:rPr lang="en-AU" sz="3200" b="1" dirty="0" smtClean="0"/>
              <a:t> </a:t>
            </a:r>
            <a:r>
              <a:rPr lang="en-AU" sz="3200" b="1" dirty="0"/>
              <a:t>a </a:t>
            </a:r>
            <a:r>
              <a:rPr lang="en-AU" sz="3200" b="1" dirty="0" smtClean="0"/>
              <a:t>much </a:t>
            </a:r>
            <a:r>
              <a:rPr lang="en-AU" sz="3600" b="1" u="sng" dirty="0" smtClean="0"/>
              <a:t>better </a:t>
            </a:r>
            <a:r>
              <a:rPr lang="en-AU" sz="3600" b="1" u="sng" dirty="0"/>
              <a:t>term </a:t>
            </a:r>
            <a:r>
              <a:rPr lang="en-AU" sz="3600" b="1" dirty="0"/>
              <a:t>to cover all </a:t>
            </a:r>
            <a:r>
              <a:rPr lang="en-AU" sz="3600" b="1" dirty="0" smtClean="0"/>
              <a:t>of the actions </a:t>
            </a:r>
            <a:r>
              <a:rPr lang="en-AU" sz="3600" b="1" dirty="0"/>
              <a:t>of this </a:t>
            </a:r>
            <a:r>
              <a:rPr lang="en-AU" sz="3600" b="1" i="1" dirty="0" smtClean="0"/>
              <a:t>SHI-WEB</a:t>
            </a:r>
            <a:r>
              <a:rPr lang="en-AU" sz="3600" b="1" dirty="0" smtClean="0"/>
              <a:t> seeker  </a:t>
            </a:r>
          </a:p>
          <a:p>
            <a:r>
              <a:rPr lang="en-AU" sz="3200" dirty="0" smtClean="0">
                <a:latin typeface="Hudson" panose="02000503040000020003" pitchFamily="2" charset="0"/>
              </a:rPr>
              <a:t>(person seeking </a:t>
            </a:r>
            <a:r>
              <a:rPr lang="en-AU" sz="3200" dirty="0">
                <a:latin typeface="Hudson" panose="02000503040000020003" pitchFamily="2" charset="0"/>
              </a:rPr>
              <a:t>sustained </a:t>
            </a:r>
            <a:r>
              <a:rPr lang="en-AU" sz="3200" dirty="0" smtClean="0">
                <a:latin typeface="Hudson" panose="02000503040000020003" pitchFamily="2" charset="0"/>
              </a:rPr>
              <a:t>wellbeing) </a:t>
            </a:r>
            <a:endParaRPr lang="en-AU" sz="3200" dirty="0">
              <a:latin typeface="Hudson" panose="02000503040000020003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6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45" y="630621"/>
            <a:ext cx="3883172" cy="6858000"/>
          </a:xfrm>
          <a:prstGeom prst="rect">
            <a:avLst/>
          </a:prstGeom>
        </p:spPr>
      </p:pic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7863" y="758952"/>
            <a:ext cx="8159261" cy="646331"/>
          </a:xfrm>
          <a:prstGeom prst="rect">
            <a:avLst/>
          </a:prstGeom>
          <a:solidFill>
            <a:srgbClr val="FFFF66">
              <a:alpha val="61000"/>
            </a:srgb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0" rIns="365760">
            <a:spAutoFit/>
          </a:bodyPr>
          <a:lstStyle/>
          <a:p>
            <a:pPr algn="ctr"/>
            <a:r>
              <a:rPr lang="en-AU" sz="3600" b="1" dirty="0" smtClean="0"/>
              <a:t>Please help us find a better term</a:t>
            </a:r>
            <a:endParaRPr lang="en-AU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527539" y="1857186"/>
            <a:ext cx="8159261" cy="4401205"/>
          </a:xfrm>
          <a:prstGeom prst="rect">
            <a:avLst/>
          </a:prstGeom>
          <a:solidFill>
            <a:schemeClr val="accent5">
              <a:lumMod val="40000"/>
              <a:lumOff val="60000"/>
              <a:alpha val="61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0" rIns="216000">
            <a:spAutoFit/>
          </a:bodyPr>
          <a:lstStyle/>
          <a:p>
            <a:r>
              <a:rPr lang="en-AU" sz="4400" b="1" u="sng" dirty="0"/>
              <a:t>ACTIVITY </a:t>
            </a:r>
            <a:r>
              <a:rPr lang="en-AU" sz="4400" b="1" u="sng" dirty="0" smtClean="0"/>
              <a:t>1</a:t>
            </a:r>
            <a:r>
              <a:rPr lang="en-AU" sz="4000" b="1" dirty="0" smtClean="0"/>
              <a:t>    </a:t>
            </a:r>
            <a:r>
              <a:rPr lang="en-AU" sz="2800" b="1" dirty="0" smtClean="0"/>
              <a:t>(10 minutes)</a:t>
            </a:r>
            <a:endParaRPr lang="en-AU" sz="3200" dirty="0"/>
          </a:p>
          <a:p>
            <a:r>
              <a:rPr lang="en-AU" sz="3200" b="1" dirty="0"/>
              <a:t> </a:t>
            </a:r>
            <a:endParaRPr lang="en-AU" sz="3200" dirty="0"/>
          </a:p>
          <a:p>
            <a:r>
              <a:rPr lang="en-AU" sz="3600" b="1" i="1" dirty="0"/>
              <a:t>What terms would describe </a:t>
            </a:r>
            <a:r>
              <a:rPr lang="en-AU" sz="3600" b="1" i="1" dirty="0" smtClean="0"/>
              <a:t>this person </a:t>
            </a:r>
            <a:r>
              <a:rPr lang="en-AU" sz="3600" b="1" i="1" dirty="0"/>
              <a:t>seeking wellbeing in a sustainable society</a:t>
            </a:r>
            <a:r>
              <a:rPr lang="en-AU" sz="3600" b="1" i="1" dirty="0" smtClean="0"/>
              <a:t>? (SHI-WEB person)</a:t>
            </a:r>
            <a:endParaRPr lang="en-AU" sz="3600" dirty="0"/>
          </a:p>
          <a:p>
            <a:r>
              <a:rPr lang="en-AU" sz="3200" b="1" dirty="0"/>
              <a:t> </a:t>
            </a:r>
            <a:endParaRPr lang="en-AU" sz="3200" dirty="0"/>
          </a:p>
          <a:p>
            <a:r>
              <a:rPr lang="en-AU" sz="3200" b="1" dirty="0"/>
              <a:t>E.g. citizen, demands, </a:t>
            </a:r>
            <a:r>
              <a:rPr lang="en-AU" sz="3200" b="1" dirty="0" smtClean="0"/>
              <a:t>satisfaction</a:t>
            </a:r>
            <a:endParaRPr lang="en-AU" sz="3200" dirty="0"/>
          </a:p>
          <a:p>
            <a:r>
              <a:rPr lang="en-AU" sz="3200" b="1" dirty="0"/>
              <a:t> 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86295" y="153876"/>
            <a:ext cx="5596931" cy="276999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 w="2222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1200" b="1" u="sng" dirty="0" smtClean="0"/>
              <a:t>WORKSHOP</a:t>
            </a:r>
            <a:r>
              <a:rPr lang="en-AU" sz="1200" b="1" dirty="0" smtClean="0"/>
              <a:t> : Redefining </a:t>
            </a:r>
            <a:r>
              <a:rPr lang="en-AU" sz="1200" b="1" dirty="0"/>
              <a:t>people in sustainable economies: </a:t>
            </a:r>
            <a:r>
              <a:rPr lang="en-AU" sz="1200" b="1" dirty="0" smtClean="0"/>
              <a:t> The “consumer” </a:t>
            </a:r>
            <a:r>
              <a:rPr lang="en-AU" sz="1200" b="1" dirty="0"/>
              <a:t>has to </a:t>
            </a:r>
            <a:r>
              <a:rPr lang="en-AU" sz="1200" b="1" dirty="0" smtClean="0"/>
              <a:t>go</a:t>
            </a:r>
            <a:endParaRPr lang="en-US" sz="12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4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6" y="758952"/>
            <a:ext cx="3883172" cy="6858000"/>
          </a:xfrm>
          <a:prstGeom prst="rect">
            <a:avLst/>
          </a:prstGeom>
        </p:spPr>
      </p:pic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7863" y="758952"/>
            <a:ext cx="8159261" cy="646331"/>
          </a:xfrm>
          <a:prstGeom prst="rect">
            <a:avLst/>
          </a:prstGeom>
          <a:solidFill>
            <a:srgbClr val="FFFF66">
              <a:alpha val="61000"/>
            </a:srgb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0" rIns="365760">
            <a:spAutoFit/>
          </a:bodyPr>
          <a:lstStyle/>
          <a:p>
            <a:pPr algn="ctr"/>
            <a:r>
              <a:rPr lang="en-AU" sz="3600" b="1" dirty="0" smtClean="0"/>
              <a:t>Please help us find a better term</a:t>
            </a:r>
            <a:endParaRPr lang="en-AU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527539" y="1857186"/>
            <a:ext cx="8159261" cy="3847207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0" rIns="216000">
            <a:spAutoFit/>
          </a:bodyPr>
          <a:lstStyle/>
          <a:p>
            <a:r>
              <a:rPr lang="en-AU" sz="4400" b="1" u="sng" dirty="0"/>
              <a:t>ACTIVITY </a:t>
            </a:r>
            <a:r>
              <a:rPr lang="en-AU" sz="4400" b="1" u="sng" dirty="0" smtClean="0"/>
              <a:t>2</a:t>
            </a:r>
            <a:r>
              <a:rPr lang="en-AU" sz="4000" b="1" dirty="0" smtClean="0"/>
              <a:t>    </a:t>
            </a:r>
            <a:r>
              <a:rPr lang="en-AU" sz="2800" b="1" dirty="0" smtClean="0"/>
              <a:t>(10 minutes)</a:t>
            </a:r>
            <a:endParaRPr lang="en-AU" sz="3200" dirty="0"/>
          </a:p>
          <a:p>
            <a:r>
              <a:rPr lang="en-AU" sz="3200" b="1" dirty="0"/>
              <a:t> </a:t>
            </a:r>
            <a:endParaRPr lang="en-AU" sz="3200" dirty="0"/>
          </a:p>
          <a:p>
            <a:r>
              <a:rPr lang="en-AU" sz="3600" b="1" i="1" dirty="0"/>
              <a:t>Find or make </a:t>
            </a:r>
            <a:r>
              <a:rPr lang="en-AU" sz="3600" b="1" i="1" dirty="0" smtClean="0"/>
              <a:t>up a </a:t>
            </a:r>
            <a:r>
              <a:rPr lang="en-AU" sz="3600" b="1" i="1" dirty="0"/>
              <a:t>term to </a:t>
            </a:r>
            <a:r>
              <a:rPr lang="en-AU" sz="3600" b="1" i="1" dirty="0" smtClean="0"/>
              <a:t>best describe this </a:t>
            </a:r>
            <a:r>
              <a:rPr lang="en-AU" sz="3600" b="1" i="1" dirty="0"/>
              <a:t>person?</a:t>
            </a:r>
            <a:endParaRPr lang="en-AU" sz="3600" dirty="0"/>
          </a:p>
          <a:p>
            <a:r>
              <a:rPr lang="en-AU" sz="3200" b="1" dirty="0"/>
              <a:t> </a:t>
            </a:r>
            <a:endParaRPr lang="en-AU" sz="3200" dirty="0"/>
          </a:p>
          <a:p>
            <a:r>
              <a:rPr lang="en-AU" sz="3200" b="1" dirty="0"/>
              <a:t>E.g. </a:t>
            </a:r>
            <a:r>
              <a:rPr lang="en-AU" sz="3200" b="1" dirty="0" err="1" smtClean="0"/>
              <a:t>demizen</a:t>
            </a:r>
            <a:r>
              <a:rPr lang="en-AU" sz="3200" b="1" dirty="0" smtClean="0"/>
              <a:t>  (“</a:t>
            </a:r>
            <a:r>
              <a:rPr lang="en-AU" sz="3200" b="1" dirty="0" err="1" smtClean="0"/>
              <a:t>dem-izen</a:t>
            </a:r>
            <a:r>
              <a:rPr lang="en-AU" sz="3200" b="1" dirty="0" smtClean="0"/>
              <a:t>” =&gt; a mix of “</a:t>
            </a:r>
            <a:r>
              <a:rPr lang="en-AU" sz="3200" b="1" dirty="0" err="1" smtClean="0"/>
              <a:t>dem</a:t>
            </a:r>
            <a:r>
              <a:rPr lang="en-AU" sz="3200" b="1" dirty="0" smtClean="0"/>
              <a:t>”= demand</a:t>
            </a:r>
            <a:r>
              <a:rPr lang="en-AU" sz="3200" b="1" dirty="0"/>
              <a:t>, </a:t>
            </a:r>
            <a:r>
              <a:rPr lang="en-AU" sz="3200" b="1" dirty="0" smtClean="0"/>
              <a:t>and “</a:t>
            </a:r>
            <a:r>
              <a:rPr lang="en-AU" sz="3200" b="1" dirty="0" err="1" smtClean="0"/>
              <a:t>izen</a:t>
            </a:r>
            <a:r>
              <a:rPr lang="en-AU" sz="3200" b="1" dirty="0" smtClean="0"/>
              <a:t>” = citizen</a:t>
            </a:r>
            <a:r>
              <a:rPr lang="en-AU" sz="3200" b="1" dirty="0"/>
              <a:t>)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86295" y="153876"/>
            <a:ext cx="5596931" cy="276999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 w="2222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1200" b="1" u="sng" dirty="0" smtClean="0"/>
              <a:t>WORKSHOP</a:t>
            </a:r>
            <a:r>
              <a:rPr lang="en-AU" sz="1200" b="1" dirty="0" smtClean="0"/>
              <a:t> : Redefining </a:t>
            </a:r>
            <a:r>
              <a:rPr lang="en-AU" sz="1200" b="1" dirty="0"/>
              <a:t>people in sustainable economies: </a:t>
            </a:r>
            <a:r>
              <a:rPr lang="en-AU" sz="1200" b="1" dirty="0" smtClean="0"/>
              <a:t> The “consumer” </a:t>
            </a:r>
            <a:r>
              <a:rPr lang="en-AU" sz="1200" b="1" dirty="0"/>
              <a:t>has to </a:t>
            </a:r>
            <a:r>
              <a:rPr lang="en-AU" sz="1200" b="1" dirty="0" smtClean="0"/>
              <a:t>go</a:t>
            </a:r>
            <a:endParaRPr lang="en-US" sz="12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7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969" y="229576"/>
            <a:ext cx="7337325" cy="724608"/>
          </a:xfrm>
          <a:prstGeom prst="rect">
            <a:avLst/>
          </a:prstGeom>
          <a:solidFill>
            <a:srgbClr val="18224C">
              <a:alpha val="70588"/>
            </a:srgb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tIns="36000" bIns="72000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“</a:t>
            </a:r>
            <a:r>
              <a:rPr lang="en-AU" sz="2000" dirty="0">
                <a:solidFill>
                  <a:schemeClr val="bg1"/>
                </a:solidFill>
              </a:rPr>
              <a:t>Building the New Economy: activism, enterprise and social change</a:t>
            </a:r>
            <a:r>
              <a:rPr lang="en-AU" sz="2000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16-17 </a:t>
            </a:r>
            <a:r>
              <a:rPr lang="en-AU" sz="2000" dirty="0">
                <a:solidFill>
                  <a:schemeClr val="bg1"/>
                </a:solidFill>
              </a:rPr>
              <a:t>August 2016 – Glebe Town Hall, </a:t>
            </a:r>
            <a:r>
              <a:rPr lang="en-AU" sz="2000" dirty="0" smtClean="0">
                <a:solidFill>
                  <a:schemeClr val="bg1"/>
                </a:solidFill>
              </a:rPr>
              <a:t>Sydney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1083981" y="1436637"/>
            <a:ext cx="6995493" cy="2198208"/>
          </a:xfrm>
          <a:prstGeom prst="snip2Diag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365760" bIns="360000"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THE END</a:t>
            </a:r>
          </a:p>
          <a:p>
            <a:pPr algn="ctr"/>
            <a:endParaRPr lang="en-US" b="1" u="sng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Thanks </a:t>
            </a:r>
            <a:r>
              <a:rPr lang="en-US" sz="3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665" y="4399016"/>
            <a:ext cx="8058479" cy="1138773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 w="2222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Redefining </a:t>
            </a:r>
            <a:r>
              <a:rPr lang="en-AU" sz="3200" b="1" dirty="0"/>
              <a:t>people in sustainable economies: </a:t>
            </a:r>
            <a:endParaRPr lang="en-AU" sz="3200" b="1" dirty="0" smtClean="0"/>
          </a:p>
          <a:p>
            <a:pPr algn="ctr"/>
            <a:r>
              <a:rPr lang="en-AU" sz="3600" b="1" dirty="0" smtClean="0"/>
              <a:t>The “consumer” </a:t>
            </a:r>
            <a:r>
              <a:rPr lang="en-AU" sz="3600" b="1" dirty="0"/>
              <a:t>has to </a:t>
            </a:r>
            <a:r>
              <a:rPr lang="en-AU" sz="3600" b="1" dirty="0" smtClean="0"/>
              <a:t>go</a:t>
            </a:r>
            <a:endParaRPr lang="en-US" sz="36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4664" y="5886461"/>
            <a:ext cx="5860480" cy="892552"/>
          </a:xfrm>
          <a:prstGeom prst="rect">
            <a:avLst/>
          </a:prstGeom>
          <a:solidFill>
            <a:srgbClr val="FFFF66">
              <a:alpha val="71000"/>
            </a:srgb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2400" b="1" i="1" dirty="0" smtClean="0"/>
              <a:t>Sabrina </a:t>
            </a:r>
            <a:r>
              <a:rPr lang="en-AU" sz="2400" b="1" i="1" dirty="0" err="1" smtClean="0"/>
              <a:t>Chakori</a:t>
            </a:r>
            <a:r>
              <a:rPr lang="en-AU" sz="2400" b="1" i="1" dirty="0" smtClean="0"/>
              <a:t> </a:t>
            </a:r>
            <a:r>
              <a:rPr lang="en-AU" sz="2400" b="1" dirty="0" smtClean="0"/>
              <a:t>and</a:t>
            </a:r>
            <a:r>
              <a:rPr lang="en-AU" sz="2400" b="1" i="1" dirty="0" smtClean="0"/>
              <a:t> Peter Daniels</a:t>
            </a:r>
          </a:p>
          <a:p>
            <a:pPr algn="ctr"/>
            <a:r>
              <a:rPr lang="en-AU" sz="2800" i="1" dirty="0" smtClean="0">
                <a:latin typeface="Hudson" panose="02000503040000020003" pitchFamily="2" charset="0"/>
              </a:rPr>
              <a:t>Please contact us if you have more ideas !</a:t>
            </a:r>
            <a:endParaRPr lang="en-US" sz="2800" i="1" dirty="0">
              <a:latin typeface="Hudson" panose="02000503040000020003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10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61387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4357" y="-517"/>
            <a:ext cx="8725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Consumption as a mean to ensure future prosperity… </a:t>
            </a: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  <a:p>
            <a:pPr algn="ctr"/>
            <a:endParaRPr lang="en-GB" sz="3600" b="1" dirty="0" smtClean="0">
              <a:solidFill>
                <a:schemeClr val="bg1"/>
              </a:solidFill>
            </a:endParaRPr>
          </a:p>
          <a:p>
            <a:endParaRPr lang="en-GB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538" l="8621" r="83229">
                        <a14:foregroundMark x1="65778" y1="34577" x2="82445" y2="44385"/>
                        <a14:backgroundMark x1="44984" y1="54192" x2="60763" y2="54808"/>
                        <a14:backgroundMark x1="60763" y1="54808" x2="64107" y2="54808"/>
                        <a14:backgroundMark x1="14159" y1="54192" x2="39133" y2="55423"/>
                        <a14:backgroundMark x1="22936" y1="35538" x2="10920" y2="25192"/>
                      </a14:backgroundRemoval>
                    </a14:imgEffect>
                  </a14:imgLayer>
                </a14:imgProps>
              </a:ext>
            </a:extLst>
          </a:blip>
          <a:srcRect l="20837" t="36320" r="13409" b="1"/>
          <a:stretch/>
        </p:blipFill>
        <p:spPr>
          <a:xfrm>
            <a:off x="346379" y="4123872"/>
            <a:ext cx="2078275" cy="273412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61320" y="4288196"/>
            <a:ext cx="17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Consumption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2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85677" y="802537"/>
            <a:ext cx="8131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Collectivist idea of citizenship and individualised practice of the consumer</a:t>
            </a:r>
            <a:r>
              <a:rPr lang="it-IT" sz="3200" b="1" dirty="0" smtClean="0">
                <a:effectLst/>
              </a:rPr>
              <a:t> </a:t>
            </a:r>
            <a:endParaRPr lang="en-GB" sz="3200" b="1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510" y="2812218"/>
            <a:ext cx="4118344" cy="27455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19" y="2812218"/>
            <a:ext cx="4118343" cy="274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2914" y="302360"/>
            <a:ext cx="7656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There is a lack of an alternative definition of consumers</a:t>
            </a:r>
            <a:r>
              <a:rPr lang="it-IT" sz="3200" b="1" dirty="0" smtClean="0">
                <a:effectLst/>
              </a:rPr>
              <a:t> …</a:t>
            </a:r>
            <a:endParaRPr lang="en-GB" sz="32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85423"/>
            <a:ext cx="9144000" cy="351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969" y="229576"/>
            <a:ext cx="7337325" cy="724608"/>
          </a:xfrm>
          <a:prstGeom prst="rect">
            <a:avLst/>
          </a:prstGeom>
          <a:solidFill>
            <a:srgbClr val="18224C">
              <a:alpha val="70588"/>
            </a:srgb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tIns="36000" bIns="72000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“</a:t>
            </a:r>
            <a:r>
              <a:rPr lang="en-AU" sz="2000" dirty="0">
                <a:solidFill>
                  <a:schemeClr val="bg1"/>
                </a:solidFill>
              </a:rPr>
              <a:t>Building the New Economy: activism, enterprise and social change</a:t>
            </a:r>
            <a:r>
              <a:rPr lang="en-AU" sz="2000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16-17 </a:t>
            </a:r>
            <a:r>
              <a:rPr lang="en-AU" sz="2000" dirty="0">
                <a:solidFill>
                  <a:schemeClr val="bg1"/>
                </a:solidFill>
              </a:rPr>
              <a:t>August 2016 – Glebe Town Hall, </a:t>
            </a:r>
            <a:r>
              <a:rPr lang="en-AU" sz="2000" dirty="0" smtClean="0">
                <a:solidFill>
                  <a:schemeClr val="bg1"/>
                </a:solidFill>
              </a:rPr>
              <a:t>Sydney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620969" y="1176992"/>
            <a:ext cx="6300018" cy="1194418"/>
          </a:xfrm>
          <a:prstGeom prst="snip2Diag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365760" bIns="360000"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WORKSHOP</a:t>
            </a:r>
            <a:r>
              <a:rPr lang="en-US" sz="3600" b="1" dirty="0" smtClean="0">
                <a:solidFill>
                  <a:schemeClr val="tx1"/>
                </a:solidFill>
              </a:rPr>
              <a:t>    </a:t>
            </a:r>
            <a:r>
              <a:rPr lang="en-US" sz="3200" b="1" dirty="0" smtClean="0">
                <a:solidFill>
                  <a:schemeClr val="tx1"/>
                </a:solidFill>
              </a:rPr>
              <a:t>2pm Wednesday Session 4.3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969" y="2629220"/>
            <a:ext cx="8058479" cy="1138773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 w="2222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Redefining </a:t>
            </a:r>
            <a:r>
              <a:rPr lang="en-AU" sz="3200" b="1" dirty="0"/>
              <a:t>people in sustainable economies: </a:t>
            </a:r>
            <a:endParaRPr lang="en-AU" sz="3200" b="1" dirty="0" smtClean="0"/>
          </a:p>
          <a:p>
            <a:pPr algn="ctr"/>
            <a:r>
              <a:rPr lang="en-AU" sz="3600" b="1" dirty="0" smtClean="0"/>
              <a:t>The “consumer” </a:t>
            </a:r>
            <a:r>
              <a:rPr lang="en-AU" sz="3600" b="1" dirty="0"/>
              <a:t>has to </a:t>
            </a:r>
            <a:r>
              <a:rPr lang="en-AU" sz="3600" b="1" dirty="0" smtClean="0"/>
              <a:t>go</a:t>
            </a:r>
            <a:endParaRPr lang="en-US" sz="36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58423" y="4694972"/>
            <a:ext cx="6799871" cy="95410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/>
              <a:t>We need a new term to replace calling people seeking wellbeing,  “consumers” </a:t>
            </a:r>
            <a:r>
              <a:rPr lang="en-AU" sz="2800" b="1" dirty="0" smtClean="0">
                <a:sym typeface="Wingdings" panose="05000000000000000000" pitchFamily="2" charset="2"/>
              </a:rPr>
              <a:t>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88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86295" y="153876"/>
            <a:ext cx="5596931" cy="276999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 w="2222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1200" b="1" u="sng" dirty="0" smtClean="0"/>
              <a:t>WORKSHOP</a:t>
            </a:r>
            <a:r>
              <a:rPr lang="en-AU" sz="1200" b="1" dirty="0" smtClean="0"/>
              <a:t> : Redefining </a:t>
            </a:r>
            <a:r>
              <a:rPr lang="en-AU" sz="1200" b="1" dirty="0"/>
              <a:t>people in sustainable economies: </a:t>
            </a:r>
            <a:r>
              <a:rPr lang="en-AU" sz="1200" b="1" dirty="0" smtClean="0"/>
              <a:t> The “consumer” </a:t>
            </a:r>
            <a:r>
              <a:rPr lang="en-AU" sz="1200" b="1" dirty="0"/>
              <a:t>has to </a:t>
            </a:r>
            <a:r>
              <a:rPr lang="en-AU" sz="1200" b="1" dirty="0" smtClean="0"/>
              <a:t>go</a:t>
            </a:r>
            <a:endParaRPr lang="en-US" sz="12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16461" y="1191925"/>
            <a:ext cx="5860480" cy="769441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/>
              <a:t>ECONOMICS</a:t>
            </a:r>
            <a:r>
              <a:rPr lang="en-AU" sz="3600" b="1" dirty="0" smtClean="0"/>
              <a:t> – any love?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71" y="2546002"/>
            <a:ext cx="4911328" cy="3375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24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86295" y="153876"/>
            <a:ext cx="5596931" cy="276999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 w="2222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1200" b="1" u="sng" dirty="0" smtClean="0"/>
              <a:t>WORKSHOP</a:t>
            </a:r>
            <a:r>
              <a:rPr lang="en-AU" sz="1200" b="1" dirty="0" smtClean="0"/>
              <a:t> : Redefining </a:t>
            </a:r>
            <a:r>
              <a:rPr lang="en-AU" sz="1200" b="1" dirty="0"/>
              <a:t>people in sustainable economies: </a:t>
            </a:r>
            <a:r>
              <a:rPr lang="en-AU" sz="1200" b="1" dirty="0" smtClean="0"/>
              <a:t> The “consumer” </a:t>
            </a:r>
            <a:r>
              <a:rPr lang="en-AU" sz="1200" b="1" dirty="0"/>
              <a:t>has to </a:t>
            </a:r>
            <a:r>
              <a:rPr lang="en-AU" sz="1200" b="1" dirty="0" smtClean="0"/>
              <a:t>go</a:t>
            </a:r>
            <a:endParaRPr lang="en-US" sz="12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47340" y="2410147"/>
            <a:ext cx="6975435" cy="1200329"/>
          </a:xfrm>
          <a:prstGeom prst="rect">
            <a:avLst/>
          </a:prstGeom>
          <a:solidFill>
            <a:srgbClr val="FFFF66">
              <a:alpha val="61000"/>
            </a:srgb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16000">
            <a:spAutoFit/>
          </a:bodyPr>
          <a:lstStyle/>
          <a:p>
            <a:pPr algn="ctr"/>
            <a:r>
              <a:rPr lang="en-US" sz="3600" b="1" dirty="0" smtClean="0"/>
              <a:t>DOES LANGUAGE AFFECT THINKING, GOALS AND ACTION?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3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86295" y="153876"/>
            <a:ext cx="5596931" cy="276999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 w="2222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1200" b="1" u="sng" dirty="0" smtClean="0"/>
              <a:t>WORKSHOP</a:t>
            </a:r>
            <a:r>
              <a:rPr lang="en-AU" sz="1200" b="1" dirty="0" smtClean="0"/>
              <a:t> : Redefining </a:t>
            </a:r>
            <a:r>
              <a:rPr lang="en-AU" sz="1200" b="1" dirty="0"/>
              <a:t>people in sustainable economies: </a:t>
            </a:r>
            <a:r>
              <a:rPr lang="en-AU" sz="1200" b="1" dirty="0" smtClean="0"/>
              <a:t> The “consumer” </a:t>
            </a:r>
            <a:r>
              <a:rPr lang="en-AU" sz="1200" b="1" dirty="0"/>
              <a:t>has to </a:t>
            </a:r>
            <a:r>
              <a:rPr lang="en-AU" sz="1200" b="1" dirty="0" smtClean="0"/>
              <a:t>go</a:t>
            </a:r>
            <a:endParaRPr lang="en-US" sz="12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7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ExportAid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86295" y="153876"/>
            <a:ext cx="5596931" cy="276999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 w="2222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1200" b="1" u="sng" dirty="0" smtClean="0"/>
              <a:t>WORKSHOP</a:t>
            </a:r>
            <a:r>
              <a:rPr lang="en-AU" sz="1200" b="1" dirty="0" smtClean="0"/>
              <a:t> : Redefining </a:t>
            </a:r>
            <a:r>
              <a:rPr lang="en-AU" sz="1200" b="1" dirty="0"/>
              <a:t>people in sustainable economies: </a:t>
            </a:r>
            <a:r>
              <a:rPr lang="en-AU" sz="1200" b="1" dirty="0" smtClean="0"/>
              <a:t> The “consumer” </a:t>
            </a:r>
            <a:r>
              <a:rPr lang="en-AU" sz="1200" b="1" dirty="0"/>
              <a:t>has to </a:t>
            </a:r>
            <a:r>
              <a:rPr lang="en-AU" sz="1200" b="1" dirty="0" smtClean="0"/>
              <a:t>go</a:t>
            </a:r>
            <a:endParaRPr lang="en-US" sz="12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8E-4E82-4C71-BB42-562A64E453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211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2PACK" val="Skyscapes"/>
  <p:tag name="V2THEME" val="Clouds2"/>
  <p:tag name="ANIMATION" val="True"/>
  <p:tag name="BITMAPTEXT" val="False"/>
  <p:tag name="AUDIO" val="True"/>
  <p:tag name="PPTBACKGROUNDS" val="False"/>
  <p:tag name="PPTIGNOREWHITEBACKGROUND" val="True"/>
  <p:tag name="OFXBULLETS" val="True"/>
  <p:tag name="PPTSLIDEMASTER" val="False"/>
  <p:tag name="SLIDETRANSITIONS" val="True"/>
  <p:tag name="USETHEMEANIMATION" val="False"/>
  <p:tag name="USESLIDEMASTERINTRANSITIONS" val="True"/>
  <p:tag name="QUALITY" val="High"/>
  <p:tag name="OFX_VERSION" val="2.1"/>
  <p:tag name="OFX_ASSET_INVENTORY" val="Skyscapes || Clouds2&lt;0&lt;0&lt;&lt;False&gt;Standard Aspect&lt;5&lt;0&lt;&lt;False"/>
  <p:tag name="OFX_CACHE_FOLDER" val="C:\Users\Peter\AppData\Local\Temp\Presenter\ofx4A2CB86A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10 Z2" val="C:\Documents and Settings\Administrator\Local Settings\Temp\OfficeFX\ofx44C4F99\sID300_Picture 10.PNG"/>
  <p:tag name="TRANSITIONS" val="Custom"/>
  <p:tag name="CUSTOMTRANSITION" val="|Standard Aspect|Roll Over (From Left)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547</Words>
  <Application>Microsoft Macintosh PowerPoint</Application>
  <PresentationFormat>Presentazione su schermo (4:3)</PresentationFormat>
  <Paragraphs>99</Paragraphs>
  <Slides>17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Calibri</vt:lpstr>
      <vt:lpstr>Hudson</vt:lpstr>
      <vt:lpstr>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Daniels</dc:creator>
  <cp:lastModifiedBy>sabrina Chakori</cp:lastModifiedBy>
  <cp:revision>445</cp:revision>
  <cp:lastPrinted>2016-08-12T03:51:36Z</cp:lastPrinted>
  <dcterms:created xsi:type="dcterms:W3CDTF">2009-07-22T10:08:09Z</dcterms:created>
  <dcterms:modified xsi:type="dcterms:W3CDTF">2016-08-17T01:58:12Z</dcterms:modified>
</cp:coreProperties>
</file>