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Source Code Pro"/>
      <p:regular r:id="rId18"/>
      <p:bold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Oswald-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SourceCodePro-bold.fntdata"/><Relationship Id="rId6" Type="http://schemas.openxmlformats.org/officeDocument/2006/relationships/slide" Target="slides/slide2.xml"/><Relationship Id="rId18" Type="http://schemas.openxmlformats.org/officeDocument/2006/relationships/font" Target="fonts/SourceCodePr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sz="1400">
                <a:latin typeface="Source Code Pro"/>
                <a:ea typeface="Source Code Pro"/>
                <a:cs typeface="Source Code Pro"/>
                <a:sym typeface="Source Code Pro"/>
              </a:rPr>
              <a:t>Pay my respects to the traditonal custodians of the land the gadigal people of the eora nation - and pay my respexcts to the elders both past and present. </a:t>
            </a:r>
          </a:p>
          <a:p>
            <a:pPr lvl="0">
              <a:spcBef>
                <a:spcPts val="0"/>
              </a:spcBef>
              <a:buNone/>
            </a:pPr>
            <a:r>
              <a:t/>
            </a:r>
            <a:endParaRPr sz="1400">
              <a:latin typeface="Source Code Pro"/>
              <a:ea typeface="Source Code Pro"/>
              <a:cs typeface="Source Code Pro"/>
              <a:sym typeface="Source Code Pro"/>
            </a:endParaRPr>
          </a:p>
          <a:p>
            <a:pPr lvl="0">
              <a:spcBef>
                <a:spcPts val="0"/>
              </a:spcBef>
              <a:buNone/>
            </a:pPr>
            <a:r>
              <a:rPr lang="en-GB" sz="1400">
                <a:latin typeface="Source Code Pro"/>
                <a:ea typeface="Source Code Pro"/>
                <a:cs typeface="Source Code Pro"/>
                <a:sym typeface="Source Code Pro"/>
              </a:rPr>
              <a:t>Hi I am here to talk about an artist project that I am working on called A Very Beautiful Laundromat. This is the website if you want to check it out.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sz="1400">
                <a:latin typeface="Source Code Pro"/>
                <a:ea typeface="Source Code Pro"/>
                <a:cs typeface="Source Code Pro"/>
                <a:sym typeface="Source Code Pro"/>
              </a:rPr>
              <a:t>I am calling this artist-led economy but this is because it’s shorthand for practice-led.</a:t>
            </a:r>
          </a:p>
          <a:p>
            <a:pPr lvl="0">
              <a:spcBef>
                <a:spcPts val="0"/>
              </a:spcBef>
              <a:buNone/>
            </a:pPr>
            <a:r>
              <a:rPr lang="en-GB" sz="1400">
                <a:latin typeface="Source Code Pro"/>
                <a:ea typeface="Source Code Pro"/>
                <a:cs typeface="Source Code Pro"/>
                <a:sym typeface="Source Code Pro"/>
              </a:rPr>
              <a:t>The things we do, the active things, need to shape the economy - and principally, in artist led economies, no one makes decisions who isn’t affected by the result of those decisions. </a:t>
            </a:r>
          </a:p>
          <a:p>
            <a:pPr lvl="0">
              <a:spcBef>
                <a:spcPts val="0"/>
              </a:spcBef>
              <a:buNone/>
            </a:pPr>
            <a:r>
              <a:rPr lang="en-GB" sz="1400">
                <a:latin typeface="Source Code Pro"/>
                <a:ea typeface="Source Code Pro"/>
                <a:cs typeface="Source Code Pro"/>
                <a:sym typeface="Source Code Pro"/>
              </a:rPr>
              <a:t>Practice led is coalface to use an antiquated and inappropriate metaphor. </a:t>
            </a:r>
          </a:p>
          <a:p>
            <a:pPr lvl="0">
              <a:spcBef>
                <a:spcPts val="0"/>
              </a:spcBef>
              <a:buNone/>
            </a:pPr>
            <a:r>
              <a:rPr lang="en-GB" sz="1400">
                <a:latin typeface="Source Code Pro"/>
                <a:ea typeface="Source Code Pro"/>
                <a:cs typeface="Source Code Pro"/>
                <a:sym typeface="Source Code Pro"/>
              </a:rPr>
              <a:t>When I work as a director, I have all the privilege of the status of when the gig goes right, but when it goes bad, it’s also my fault. It means I am connected and affected by the decisions I make. </a:t>
            </a:r>
          </a:p>
          <a:p>
            <a:pPr lvl="0">
              <a:spcBef>
                <a:spcPts val="0"/>
              </a:spcBef>
              <a:buNone/>
            </a:pPr>
            <a:r>
              <a:rPr lang="en-GB" sz="1400">
                <a:latin typeface="Source Code Pro"/>
                <a:ea typeface="Source Code Pro"/>
                <a:cs typeface="Source Code Pro"/>
                <a:sym typeface="Source Code Pro"/>
              </a:rPr>
              <a:t>I’m only as good as my work, and the division of labour is always about what is useful for the project that we are all working on. </a:t>
            </a:r>
          </a:p>
          <a:p>
            <a:pPr lvl="0">
              <a:spcBef>
                <a:spcPts val="0"/>
              </a:spcBef>
              <a:buNone/>
            </a:pPr>
            <a:r>
              <a:rPr lang="en-GB" sz="1400">
                <a:latin typeface="Source Code Pro"/>
                <a:ea typeface="Source Code Pro"/>
                <a:cs typeface="Source Code Pro"/>
                <a:sym typeface="Source Code Pro"/>
              </a:rPr>
              <a:t>If I’m a lighting designer, my interests are also with the performers.. Etc. </a:t>
            </a:r>
          </a:p>
          <a:p>
            <a:pPr lvl="0">
              <a:spcBef>
                <a:spcPts val="0"/>
              </a:spcBef>
              <a:buNone/>
            </a:pPr>
            <a:r>
              <a:rPr lang="en-GB" sz="1400">
                <a:latin typeface="Source Code Pro"/>
                <a:ea typeface="Source Code Pro"/>
                <a:cs typeface="Source Code Pro"/>
                <a:sym typeface="Source Code Pro"/>
              </a:rPr>
              <a:t>We have a shared interest in a successful art experience </a:t>
            </a:r>
          </a:p>
          <a:p>
            <a:pPr lvl="0">
              <a:spcBef>
                <a:spcPts val="0"/>
              </a:spcBef>
              <a:buNone/>
            </a:pPr>
            <a:r>
              <a:rPr lang="en-GB" sz="1400">
                <a:latin typeface="Source Code Pro"/>
                <a:ea typeface="Source Code Pro"/>
                <a:cs typeface="Source Code Pro"/>
                <a:sym typeface="Source Code Pro"/>
              </a:rPr>
              <a:t>Even individual artists don’t work on their own - there are multiple support systems that go into what is a shared enterprise and ecology. </a:t>
            </a:r>
          </a:p>
          <a:p>
            <a:pPr lvl="0">
              <a:spcBef>
                <a:spcPts val="0"/>
              </a:spcBef>
              <a:buNone/>
            </a:pPr>
            <a:r>
              <a:rPr lang="en-GB" sz="1400">
                <a:latin typeface="Source Code Pro"/>
                <a:ea typeface="Source Code Pro"/>
                <a:cs typeface="Source Code Pro"/>
                <a:sym typeface="Source Code Pro"/>
              </a:rPr>
              <a:t>Perhaps most importantly, artists use a value system to make decisions that frequently do not make “economic sense”</a:t>
            </a:r>
          </a:p>
          <a:p>
            <a:pPr lvl="0">
              <a:spcBef>
                <a:spcPts val="0"/>
              </a:spcBef>
              <a:buNone/>
            </a:pPr>
            <a:r>
              <a:t/>
            </a:r>
            <a:endParaRPr sz="1400">
              <a:latin typeface="Source Code Pro"/>
              <a:ea typeface="Source Code Pro"/>
              <a:cs typeface="Source Code Pro"/>
              <a:sym typeface="Source Code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17500" lvl="0" marL="457200">
              <a:lnSpc>
                <a:spcPct val="115000"/>
              </a:lnSpc>
              <a:spcBef>
                <a:spcPts val="0"/>
              </a:spcBef>
              <a:spcAft>
                <a:spcPts val="1600"/>
              </a:spcAft>
              <a:buClr>
                <a:srgbClr val="000000"/>
              </a:buClr>
              <a:buSzPct val="100000"/>
              <a:buFont typeface="Source Code Pro"/>
            </a:pPr>
            <a:r>
              <a:rPr lang="en-GB" sz="1400">
                <a:latin typeface="Source Code Pro"/>
                <a:ea typeface="Source Code Pro"/>
                <a:cs typeface="Source Code Pro"/>
                <a:sym typeface="Source Code Pro"/>
              </a:rPr>
              <a:t>The enduring idea - you will always need washing  </a:t>
            </a:r>
          </a:p>
          <a:p>
            <a:pPr indent="-317500" lvl="0" marL="457200">
              <a:lnSpc>
                <a:spcPct val="115000"/>
              </a:lnSpc>
              <a:spcBef>
                <a:spcPts val="0"/>
              </a:spcBef>
              <a:spcAft>
                <a:spcPts val="1600"/>
              </a:spcAft>
              <a:buClr>
                <a:srgbClr val="000000"/>
              </a:buClr>
              <a:buSzPct val="100000"/>
              <a:buFont typeface="Source Code Pro"/>
            </a:pPr>
            <a:r>
              <a:rPr lang="en-GB" sz="1400">
                <a:latin typeface="Source Code Pro"/>
                <a:ea typeface="Source Code Pro"/>
                <a:cs typeface="Source Code Pro"/>
                <a:sym typeface="Source Code Pro"/>
              </a:rPr>
              <a:t>The commoning of what is essential domestic labour</a:t>
            </a:r>
          </a:p>
          <a:p>
            <a:pPr indent="-317500" lvl="0" marL="457200">
              <a:lnSpc>
                <a:spcPct val="115000"/>
              </a:lnSpc>
              <a:spcBef>
                <a:spcPts val="0"/>
              </a:spcBef>
              <a:spcAft>
                <a:spcPts val="1600"/>
              </a:spcAft>
              <a:buClr>
                <a:srgbClr val="000000"/>
              </a:buClr>
              <a:buSzPct val="100000"/>
              <a:buFont typeface="Source Code Pro"/>
            </a:pPr>
            <a:r>
              <a:rPr lang="en-GB" sz="1400">
                <a:latin typeface="Source Code Pro"/>
                <a:ea typeface="Source Code Pro"/>
                <a:cs typeface="Source Code Pro"/>
                <a:sym typeface="Source Code Pro"/>
              </a:rPr>
              <a:t>Socialising hub - Hang out space - brings artists into contact a different </a:t>
            </a:r>
          </a:p>
          <a:p>
            <a:pPr indent="-317500" lvl="0" marL="457200">
              <a:lnSpc>
                <a:spcPct val="115000"/>
              </a:lnSpc>
              <a:spcBef>
                <a:spcPts val="0"/>
              </a:spcBef>
              <a:spcAft>
                <a:spcPts val="1600"/>
              </a:spcAft>
              <a:buClr>
                <a:srgbClr val="000000"/>
              </a:buClr>
              <a:buSzPct val="100000"/>
              <a:buFont typeface="Source Code Pro"/>
            </a:pPr>
            <a:r>
              <a:rPr lang="en-GB" sz="1400">
                <a:latin typeface="Source Code Pro"/>
                <a:ea typeface="Source Code Pro"/>
                <a:cs typeface="Source Code Pro"/>
                <a:sym typeface="Source Code Pro"/>
              </a:rPr>
              <a:t>Diversifying use of space - making it dual function</a:t>
            </a:r>
          </a:p>
          <a:p>
            <a:pPr indent="-317500" lvl="0" marL="457200">
              <a:lnSpc>
                <a:spcPct val="115000"/>
              </a:lnSpc>
              <a:spcBef>
                <a:spcPts val="0"/>
              </a:spcBef>
              <a:spcAft>
                <a:spcPts val="1600"/>
              </a:spcAft>
              <a:buClr>
                <a:srgbClr val="000000"/>
              </a:buClr>
              <a:buSzPct val="100000"/>
              <a:buFont typeface="Source Code Pro"/>
            </a:pPr>
            <a:r>
              <a:rPr lang="en-GB" sz="1400">
                <a:latin typeface="Source Code Pro"/>
                <a:ea typeface="Source Code Pro"/>
                <a:cs typeface="Source Code Pro"/>
                <a:sym typeface="Source Code Pro"/>
              </a:rPr>
              <a:t>Diversifying the main occupation of the artist</a:t>
            </a:r>
          </a:p>
          <a:p>
            <a:pPr indent="-317500" lvl="0" marL="457200">
              <a:lnSpc>
                <a:spcPct val="115000"/>
              </a:lnSpc>
              <a:spcBef>
                <a:spcPts val="0"/>
              </a:spcBef>
              <a:spcAft>
                <a:spcPts val="1600"/>
              </a:spcAft>
              <a:buClr>
                <a:srgbClr val="000000"/>
              </a:buClr>
              <a:buSzPct val="100000"/>
              <a:buFont typeface="Source Code Pro"/>
            </a:pPr>
            <a:r>
              <a:rPr lang="en-GB" sz="1400">
                <a:latin typeface="Source Code Pro"/>
                <a:ea typeface="Source Code Pro"/>
                <a:cs typeface="Source Code Pro"/>
                <a:sym typeface="Source Code Pro"/>
              </a:rPr>
              <a:t>Art making is part of the mundane and ordinary and everyday - so is art making</a:t>
            </a:r>
          </a:p>
          <a:p>
            <a:pPr indent="-317500" lvl="0" marL="457200">
              <a:lnSpc>
                <a:spcPct val="115000"/>
              </a:lnSpc>
              <a:spcBef>
                <a:spcPts val="0"/>
              </a:spcBef>
              <a:spcAft>
                <a:spcPts val="1600"/>
              </a:spcAft>
              <a:buClr>
                <a:srgbClr val="000000"/>
              </a:buClr>
              <a:buSzPct val="100000"/>
              <a:buFont typeface="Source Code Pro"/>
            </a:pPr>
            <a:r>
              <a:rPr lang="en-GB" sz="1400">
                <a:latin typeface="Source Code Pro"/>
                <a:ea typeface="Source Code Pro"/>
                <a:cs typeface="Source Code Pro"/>
                <a:sym typeface="Source Code Pro"/>
              </a:rPr>
              <a:t>The 247 use of space/building license </a:t>
            </a:r>
          </a:p>
          <a:p>
            <a:pPr indent="-317500" lvl="0" marL="457200">
              <a:lnSpc>
                <a:spcPct val="115000"/>
              </a:lnSpc>
              <a:spcBef>
                <a:spcPts val="0"/>
              </a:spcBef>
              <a:spcAft>
                <a:spcPts val="1600"/>
              </a:spcAft>
              <a:buClr>
                <a:srgbClr val="000000"/>
              </a:buClr>
              <a:buSzPct val="100000"/>
              <a:buFont typeface="Source Code Pro"/>
            </a:pPr>
            <a:r>
              <a:rPr lang="en-GB" sz="1400">
                <a:latin typeface="Source Code Pro"/>
                <a:ea typeface="Source Code Pro"/>
                <a:cs typeface="Source Code Pro"/>
                <a:sym typeface="Source Code Pro"/>
              </a:rPr>
              <a:t>Putting artists in contact with an atypical audience and vice versa</a:t>
            </a: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GB" sz="1800">
                <a:solidFill>
                  <a:schemeClr val="dk1"/>
                </a:solidFill>
                <a:latin typeface="Source Code Pro"/>
                <a:ea typeface="Source Code Pro"/>
                <a:cs typeface="Source Code Pro"/>
                <a:sym typeface="Source Code Pro"/>
              </a:rPr>
              <a:t>6 months of R&amp;D</a:t>
            </a:r>
          </a:p>
          <a:p>
            <a:pPr indent="-342900" lvl="0" marL="457200">
              <a:lnSpc>
                <a:spcPct val="115000"/>
              </a:lnSpc>
              <a:spcBef>
                <a:spcPts val="0"/>
              </a:spcBef>
              <a:spcAft>
                <a:spcPts val="1600"/>
              </a:spcAft>
              <a:buClr>
                <a:schemeClr val="dk1"/>
              </a:buClr>
              <a:buSzPct val="100000"/>
              <a:buFont typeface="Source Code Pro"/>
              <a:buChar char="-"/>
            </a:pPr>
            <a:r>
              <a:rPr lang="en-GB" sz="1800">
                <a:solidFill>
                  <a:schemeClr val="dk1"/>
                </a:solidFill>
                <a:latin typeface="Source Code Pro"/>
                <a:ea typeface="Source Code Pro"/>
                <a:cs typeface="Source Code Pro"/>
                <a:sym typeface="Source Code Pro"/>
              </a:rPr>
              <a:t>Governance models</a:t>
            </a:r>
          </a:p>
          <a:p>
            <a:pPr indent="-342900" lvl="0" marL="457200">
              <a:lnSpc>
                <a:spcPct val="115000"/>
              </a:lnSpc>
              <a:spcBef>
                <a:spcPts val="0"/>
              </a:spcBef>
              <a:spcAft>
                <a:spcPts val="1600"/>
              </a:spcAft>
              <a:buClr>
                <a:schemeClr val="dk1"/>
              </a:buClr>
              <a:buSzPct val="100000"/>
              <a:buFont typeface="Source Code Pro"/>
              <a:buChar char="-"/>
            </a:pPr>
            <a:r>
              <a:rPr lang="en-GB" sz="1800">
                <a:solidFill>
                  <a:schemeClr val="dk1"/>
                </a:solidFill>
                <a:latin typeface="Source Code Pro"/>
                <a:ea typeface="Source Code Pro"/>
                <a:cs typeface="Source Code Pro"/>
                <a:sym typeface="Source Code Pro"/>
              </a:rPr>
              <a:t>Finance arrangements</a:t>
            </a:r>
          </a:p>
          <a:p>
            <a:pPr indent="-342900" lvl="0" marL="457200">
              <a:lnSpc>
                <a:spcPct val="115000"/>
              </a:lnSpc>
              <a:spcBef>
                <a:spcPts val="0"/>
              </a:spcBef>
              <a:spcAft>
                <a:spcPts val="1600"/>
              </a:spcAft>
              <a:buClr>
                <a:schemeClr val="dk1"/>
              </a:buClr>
              <a:buSzPct val="100000"/>
              <a:buFont typeface="Source Code Pro"/>
              <a:buChar char="-"/>
            </a:pPr>
            <a:r>
              <a:rPr lang="en-GB" sz="1800">
                <a:solidFill>
                  <a:schemeClr val="dk1"/>
                </a:solidFill>
                <a:latin typeface="Source Code Pro"/>
                <a:ea typeface="Source Code Pro"/>
                <a:cs typeface="Source Code Pro"/>
                <a:sym typeface="Source Code Pro"/>
              </a:rPr>
              <a:t>Building Compliance</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GB"/>
              <a:t>This a project that I am working on. This is the website if you want to check it out.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sz="1400">
                <a:latin typeface="Source Code Pro"/>
                <a:ea typeface="Source Code Pro"/>
                <a:cs typeface="Source Code Pro"/>
                <a:sym typeface="Source Code Pro"/>
              </a:rPr>
              <a:t>Before I explain about my obsession with laundromats, I think it’s important to clarify that when I identify as an artist, it doesn’t mean I am a painter. </a:t>
            </a:r>
          </a:p>
          <a:p>
            <a:pPr lvl="0">
              <a:spcBef>
                <a:spcPts val="0"/>
              </a:spcBef>
              <a:buNone/>
            </a:pPr>
            <a:r>
              <a:rPr lang="en-GB" sz="1400">
                <a:latin typeface="Source Code Pro"/>
                <a:ea typeface="Source Code Pro"/>
                <a:cs typeface="Source Code Pro"/>
                <a:sym typeface="Source Code Pro"/>
              </a:rPr>
              <a:t>The kind of work I make usually involves situations or encounters, is collaborative in design and interdisciplinary in nature.  </a:t>
            </a:r>
          </a:p>
          <a:p>
            <a:pPr lvl="0">
              <a:spcBef>
                <a:spcPts val="0"/>
              </a:spcBef>
              <a:buNone/>
            </a:pPr>
            <a:r>
              <a:rPr lang="en-GB" sz="1400">
                <a:latin typeface="Source Code Pro"/>
                <a:ea typeface="Source Code Pro"/>
                <a:cs typeface="Source Code Pro"/>
                <a:sym typeface="Source Code Pro"/>
              </a:rPr>
              <a:t>I also work as a producer and curator and a writer/independent scholar. Perhaps mostly I identify as having an artist led practice and philosophy.</a:t>
            </a:r>
          </a:p>
          <a:p>
            <a:pPr lvl="0">
              <a:spcBef>
                <a:spcPts val="0"/>
              </a:spcBef>
              <a:buNone/>
            </a:pPr>
            <a:r>
              <a:rPr lang="en-GB" sz="1400">
                <a:latin typeface="Source Code Pro"/>
                <a:ea typeface="Source Code Pro"/>
                <a:cs typeface="Source Code Pro"/>
                <a:sym typeface="Source Code Pro"/>
              </a:rPr>
              <a:t>I will talk about this means later, but suffice to say I have cofounded a number of artist run spaces. The original coworking space! Predating them by about 3 decades.  </a:t>
            </a:r>
          </a:p>
          <a:p>
            <a:pPr lvl="0">
              <a:spcBef>
                <a:spcPts val="0"/>
              </a:spcBef>
              <a:buNone/>
            </a:pPr>
            <a:r>
              <a:t/>
            </a:r>
            <a:endParaRP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sz="1400">
                <a:latin typeface="Source Code Pro"/>
                <a:ea typeface="Source Code Pro"/>
                <a:cs typeface="Source Code Pro"/>
                <a:sym typeface="Source Code Pro"/>
              </a:rPr>
              <a:t>A very beautiful laundromat is a project machine for a range of projects investigating the nexus of art and economy. For the next three years most of the work I am making concerns the intersection of art and economy. Or what I call “doing economy differently” </a:t>
            </a:r>
          </a:p>
          <a:p>
            <a:pPr lvl="0">
              <a:spcBef>
                <a:spcPts val="0"/>
              </a:spcBef>
              <a:buNone/>
            </a:pPr>
            <a:r>
              <a:rPr lang="en-GB" sz="1400">
                <a:latin typeface="Source Code Pro"/>
                <a:ea typeface="Source Code Pro"/>
                <a:cs typeface="Source Code Pro"/>
                <a:sym typeface="Source Code Pro"/>
              </a:rPr>
              <a:t>Part of this is an enraged response to the increasing financialization of everything, and the imposition of non-arts neoliberal management and business models. Making artist behave like good little business managers. Homogenising the field and eliminating risk and speculation from our practice. </a:t>
            </a:r>
          </a:p>
          <a:p>
            <a:pPr lvl="0">
              <a:spcBef>
                <a:spcPts val="0"/>
              </a:spcBef>
              <a:buNone/>
            </a:pPr>
            <a:r>
              <a:rPr lang="en-GB" sz="1400">
                <a:latin typeface="Source Code Pro"/>
                <a:ea typeface="Source Code Pro"/>
                <a:cs typeface="Source Code Pro"/>
                <a:sym typeface="Source Code Pro"/>
              </a:rPr>
              <a:t>But also its about challenging the dull notion that artists don’t already manage and operate in their own complex economies.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sz="1400">
                <a:latin typeface="Source Code Pro"/>
                <a:ea typeface="Source Code Pro"/>
                <a:cs typeface="Source Code Pro"/>
                <a:sym typeface="Source Code Pro"/>
              </a:rPr>
              <a:t>In 2015 I went on a series of  dates with economists. The rules were simple. They chose the restaurant and I paid for the meal. </a:t>
            </a:r>
          </a:p>
          <a:p>
            <a:pPr lvl="0">
              <a:spcBef>
                <a:spcPts val="0"/>
              </a:spcBef>
              <a:buNone/>
            </a:pPr>
            <a:r>
              <a:rPr lang="en-GB" sz="1400">
                <a:latin typeface="Source Code Pro"/>
                <a:ea typeface="Source Code Pro"/>
                <a:cs typeface="Source Code Pro"/>
                <a:sym typeface="Source Code Pro"/>
              </a:rPr>
              <a:t>My key contention is that artists and economists share more common terrain than assumed - we both peddle in the art of fiction, and rely on trust. </a:t>
            </a:r>
          </a:p>
          <a:p>
            <a:pPr lvl="0">
              <a:spcBef>
                <a:spcPts val="0"/>
              </a:spcBef>
              <a:buNone/>
            </a:pPr>
            <a:r>
              <a:rPr lang="en-GB" sz="1400">
                <a:latin typeface="Source Code Pro"/>
                <a:ea typeface="Source Code Pro"/>
                <a:cs typeface="Source Code Pro"/>
                <a:sym typeface="Source Code Pro"/>
              </a:rPr>
              <a:t> </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sz="1400">
                <a:latin typeface="Source Code Pro"/>
                <a:ea typeface="Source Code Pro"/>
                <a:cs typeface="Source Code Pro"/>
                <a:sym typeface="Source Code Pro"/>
              </a:rPr>
              <a:t>This was an audio walk I designed with SOUND ARTIST Dan McHugh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sz="1400">
                <a:latin typeface="Source Code Pro"/>
                <a:ea typeface="Source Code Pro"/>
                <a:cs typeface="Source Code Pro"/>
                <a:sym typeface="Source Code Pro"/>
              </a:rPr>
              <a:t>This is my current commission from PADA to devise a new work for the city of adelaide - using the humble ironing board. </a:t>
            </a:r>
          </a:p>
          <a:p>
            <a:pPr lvl="0">
              <a:spcBef>
                <a:spcPts val="0"/>
              </a:spcBef>
              <a:buNone/>
            </a:pPr>
            <a:r>
              <a:t/>
            </a:r>
            <a:endParaRPr sz="1400">
              <a:latin typeface="Source Code Pro"/>
              <a:ea typeface="Source Code Pro"/>
              <a:cs typeface="Source Code Pro"/>
              <a:sym typeface="Source Code Pro"/>
            </a:endParaRPr>
          </a:p>
          <a:p>
            <a:pPr lvl="0">
              <a:spcBef>
                <a:spcPts val="0"/>
              </a:spcBef>
              <a:buNone/>
            </a:pPr>
            <a:r>
              <a:rPr lang="en-GB" sz="1400">
                <a:latin typeface="Source Code Pro"/>
                <a:ea typeface="Source Code Pro"/>
                <a:cs typeface="Source Code Pro"/>
                <a:sym typeface="Source Code Pro"/>
              </a:rPr>
              <a:t>Iron Lady is a comedic intervention into the finance district by an artist armed with an ironing board. </a:t>
            </a:r>
          </a:p>
          <a:p>
            <a:pPr lvl="0">
              <a:lnSpc>
                <a:spcPct val="115000"/>
              </a:lnSpc>
              <a:spcBef>
                <a:spcPts val="0"/>
              </a:spcBef>
              <a:buNone/>
            </a:pPr>
            <a:r>
              <a:rPr lang="en-GB" sz="1400">
                <a:latin typeface="Source Code Pro"/>
                <a:ea typeface="Source Code Pro"/>
                <a:cs typeface="Source Code Pro"/>
                <a:sym typeface="Source Code Pro"/>
              </a:rPr>
              <a:t> </a:t>
            </a:r>
          </a:p>
          <a:p>
            <a:pPr lvl="0">
              <a:lnSpc>
                <a:spcPct val="115000"/>
              </a:lnSpc>
              <a:spcBef>
                <a:spcPts val="0"/>
              </a:spcBef>
              <a:buNone/>
            </a:pPr>
            <a:r>
              <a:rPr lang="en-GB" sz="1400">
                <a:latin typeface="Source Code Pro"/>
                <a:ea typeface="Source Code Pro"/>
                <a:cs typeface="Source Code Pro"/>
                <a:sym typeface="Source Code Pro"/>
              </a:rPr>
              <a:t>This work starts from the premise that finance and the ‘business model’ is an experimental playground that peddles in speculation, fiction, and value creation.</a:t>
            </a:r>
          </a:p>
          <a:p>
            <a:pPr lvl="0">
              <a:lnSpc>
                <a:spcPct val="115000"/>
              </a:lnSpc>
              <a:spcBef>
                <a:spcPts val="0"/>
              </a:spcBef>
              <a:buNone/>
            </a:pPr>
            <a:r>
              <a:rPr lang="en-GB" sz="1400">
                <a:latin typeface="Source Code Pro"/>
                <a:ea typeface="Source Code Pro"/>
                <a:cs typeface="Source Code Pro"/>
                <a:sym typeface="Source Code Pro"/>
              </a:rPr>
              <a:t> </a:t>
            </a:r>
          </a:p>
          <a:p>
            <a:pPr lvl="0">
              <a:lnSpc>
                <a:spcPct val="115000"/>
              </a:lnSpc>
              <a:spcBef>
                <a:spcPts val="0"/>
              </a:spcBef>
              <a:buNone/>
            </a:pPr>
            <a:r>
              <a:rPr lang="en-GB" sz="1400">
                <a:latin typeface="Source Code Pro"/>
                <a:ea typeface="Source Code Pro"/>
                <a:cs typeface="Source Code Pro"/>
                <a:sym typeface="Source Code Pro"/>
              </a:rPr>
              <a:t>This work straddles the boundary of a pop-up shop, participatory exchange, dating and counselling service, and artisanal salon. </a:t>
            </a:r>
          </a:p>
          <a:p>
            <a:pPr lvl="0">
              <a:spcBef>
                <a:spcPts val="0"/>
              </a:spcBef>
              <a:buNone/>
            </a:pPr>
            <a:r>
              <a:t/>
            </a:r>
            <a:endParaRPr sz="1400">
              <a:latin typeface="Source Code Pro"/>
              <a:ea typeface="Source Code Pro"/>
              <a:cs typeface="Source Code Pro"/>
              <a:sym typeface="Source Code Pro"/>
            </a:endParaRPr>
          </a:p>
          <a:p>
            <a:pPr lvl="0">
              <a:spcBef>
                <a:spcPts val="0"/>
              </a:spcBef>
              <a:buNone/>
            </a:pPr>
            <a:r>
              <a:t/>
            </a:r>
            <a:endParaRPr sz="1400">
              <a:latin typeface="Source Code Pro"/>
              <a:ea typeface="Source Code Pro"/>
              <a:cs typeface="Source Code Pro"/>
              <a:sym typeface="Source Code Pro"/>
            </a:endParaRPr>
          </a:p>
          <a:p>
            <a:pPr lvl="0">
              <a:spcBef>
                <a:spcPts val="0"/>
              </a:spcBef>
              <a:buNone/>
            </a:pPr>
            <a:r>
              <a:rPr lang="en-GB" sz="1400">
                <a:latin typeface="Source Code Pro"/>
                <a:ea typeface="Source Code Pro"/>
                <a:cs typeface="Source Code Pro"/>
                <a:sym typeface="Source Code Pro"/>
              </a:rPr>
              <a:t>This work starts from the premise that finance and the ‘business model’ is an experimental playground that peddles in speculation, fiction, and value creation.</a:t>
            </a:r>
          </a:p>
          <a:p>
            <a:pPr lvl="0">
              <a:lnSpc>
                <a:spcPct val="115000"/>
              </a:lnSpc>
              <a:spcBef>
                <a:spcPts val="0"/>
              </a:spcBef>
              <a:buNone/>
            </a:pPr>
            <a:r>
              <a:rPr lang="en-GB" sz="1400">
                <a:latin typeface="Source Code Pro"/>
                <a:ea typeface="Source Code Pro"/>
                <a:cs typeface="Source Code Pro"/>
                <a:sym typeface="Source Code Pro"/>
              </a:rPr>
              <a:t> </a:t>
            </a:r>
          </a:p>
          <a:p>
            <a:pPr lvl="0">
              <a:lnSpc>
                <a:spcPct val="115000"/>
              </a:lnSpc>
              <a:spcBef>
                <a:spcPts val="0"/>
              </a:spcBef>
              <a:buNone/>
            </a:pPr>
            <a:r>
              <a:rPr lang="en-GB" sz="1400">
                <a:latin typeface="Source Code Pro"/>
                <a:ea typeface="Source Code Pro"/>
                <a:cs typeface="Source Code Pro"/>
                <a:sym typeface="Source Code Pro"/>
              </a:rPr>
              <a:t>This work straddles the boundary of a pop-up shop, participatory exchange, dating and counselling service, and artisanal salon. </a:t>
            </a:r>
          </a:p>
          <a:p>
            <a:pPr lvl="0">
              <a:spcBef>
                <a:spcPts val="0"/>
              </a:spcBef>
              <a:buNone/>
            </a:pPr>
            <a:r>
              <a:t/>
            </a:r>
            <a:endParaRPr sz="1400">
              <a:latin typeface="Source Code Pro"/>
              <a:ea typeface="Source Code Pro"/>
              <a:cs typeface="Source Code Pro"/>
              <a:sym typeface="Source Code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sz="1400">
                <a:latin typeface="Source Code Pro"/>
                <a:ea typeface="Source Code Pro"/>
                <a:cs typeface="Source Code Pro"/>
                <a:sym typeface="Source Code Pro"/>
              </a:rPr>
              <a:t>Before laying out the embryonic thinking behind the laundromat - first it is important to identify the terrain that informs the concept. </a:t>
            </a:r>
          </a:p>
          <a:p>
            <a:pPr lvl="0">
              <a:spcBef>
                <a:spcPts val="0"/>
              </a:spcBef>
              <a:buNone/>
            </a:pPr>
            <a:r>
              <a:t/>
            </a:r>
            <a:endParaRPr sz="1400">
              <a:latin typeface="Source Code Pro"/>
              <a:ea typeface="Source Code Pro"/>
              <a:cs typeface="Source Code Pro"/>
              <a:sym typeface="Source Code Pro"/>
            </a:endParaRPr>
          </a:p>
          <a:p>
            <a:pPr lvl="0">
              <a:spcBef>
                <a:spcPts val="0"/>
              </a:spcBef>
              <a:buNone/>
            </a:pPr>
            <a:r>
              <a:rPr lang="en-GB" sz="1400">
                <a:latin typeface="Source Code Pro"/>
                <a:ea typeface="Source Code Pro"/>
                <a:cs typeface="Source Code Pro"/>
                <a:sym typeface="Source Code Pro"/>
              </a:rPr>
              <a:t>Artists work precariously and stitch together a livelihood known as the feast and famine economy - also known as the gig economy. </a:t>
            </a:r>
          </a:p>
          <a:p>
            <a:pPr lvl="0">
              <a:spcBef>
                <a:spcPts val="0"/>
              </a:spcBef>
              <a:buNone/>
            </a:pPr>
            <a:r>
              <a:rPr lang="en-GB" sz="1400">
                <a:latin typeface="Source Code Pro"/>
                <a:ea typeface="Source Code Pro"/>
                <a:cs typeface="Source Code Pro"/>
                <a:sym typeface="Source Code Pro"/>
              </a:rPr>
              <a:t>The beautiful laundromat is a response to the unpredictable flux in behaviour of our gigs.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sz="1400">
                <a:latin typeface="Source Code Pro"/>
                <a:ea typeface="Source Code Pro"/>
                <a:cs typeface="Source Code Pro"/>
                <a:sym typeface="Source Code Pro"/>
              </a:rPr>
              <a:t>Feast and famine is characteristic of what is commonly called the post-fordist economy. </a:t>
            </a:r>
          </a:p>
          <a:p>
            <a:pPr lvl="0">
              <a:spcBef>
                <a:spcPts val="0"/>
              </a:spcBef>
              <a:buNone/>
            </a:pPr>
            <a:r>
              <a:rPr lang="en-GB" sz="1400">
                <a:latin typeface="Source Code Pro"/>
                <a:ea typeface="Source Code Pro"/>
                <a:cs typeface="Source Code Pro"/>
                <a:sym typeface="Source Code Pro"/>
              </a:rPr>
              <a:t>Everyone now aspires to the condition of the artist - we work 247, we are very flexible, we can be hijacked by our emotions or make decisions to do a job based on our value system — but there are also some special properties of artist labour that I think could be celebrated. </a:t>
            </a:r>
          </a:p>
          <a:p>
            <a:pPr lvl="0">
              <a:spcBef>
                <a:spcPts val="0"/>
              </a:spcBef>
              <a:buNone/>
            </a:pPr>
            <a:r>
              <a:rPr lang="en-GB" sz="1400">
                <a:latin typeface="Source Code Pro"/>
                <a:ea typeface="Source Code Pro"/>
                <a:cs typeface="Source Code Pro"/>
                <a:sym typeface="Source Code Pro"/>
              </a:rPr>
              <a:t>It’s interesting how in this space of mobile offices and digital nomads - coworking spaces have emerged with vigor, discovering what many artist run spaces have been doing for decades, but now monetizing it. Removing the self-determining governance structures, in exchange for a fee schedule.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17500" lvl="0" marL="457200">
              <a:spcBef>
                <a:spcPts val="0"/>
              </a:spcBef>
              <a:buSzPct val="100000"/>
              <a:buFont typeface="Source Code Pro"/>
            </a:pPr>
            <a:r>
              <a:rPr lang="en-GB" sz="1400">
                <a:latin typeface="Source Code Pro"/>
                <a:ea typeface="Source Code Pro"/>
                <a:cs typeface="Source Code Pro"/>
                <a:sym typeface="Source Code Pro"/>
              </a:rPr>
              <a:t>Much of artistic labour is quite ordinary and has much in common with invisible labour or gendered labour in the domestic sphere. </a:t>
            </a:r>
          </a:p>
          <a:p>
            <a:pPr indent="-317500" lvl="0" marL="457200">
              <a:spcBef>
                <a:spcPts val="0"/>
              </a:spcBef>
              <a:buSzPct val="100000"/>
              <a:buFont typeface="Source Code Pro"/>
            </a:pPr>
            <a:r>
              <a:rPr lang="en-GB" sz="1400">
                <a:latin typeface="Source Code Pro"/>
                <a:ea typeface="Source Code Pro"/>
                <a:cs typeface="Source Code Pro"/>
                <a:sym typeface="Source Code Pro"/>
              </a:rPr>
              <a:t>It also shares the conundrum of much care and emotional labour, where the intangible contributions it makes to the economy fit awkwardly in today’s metrics. </a:t>
            </a:r>
          </a:p>
          <a:p>
            <a:pPr indent="-317500" lvl="0" marL="457200">
              <a:spcBef>
                <a:spcPts val="0"/>
              </a:spcBef>
              <a:buSzPct val="100000"/>
              <a:buFont typeface="Source Code Pro"/>
            </a:pPr>
            <a:r>
              <a:rPr lang="en-GB" sz="1400">
                <a:latin typeface="Source Code Pro"/>
                <a:ea typeface="Source Code Pro"/>
                <a:cs typeface="Source Code Pro"/>
                <a:sym typeface="Source Code Pro"/>
              </a:rPr>
              <a:t>The laundromat is also an interesting space of public private zone - where the usually private laundering of clothes is made public and the labour behind it given a price tag. </a:t>
            </a:r>
          </a:p>
          <a:p>
            <a:pPr indent="-317500" lvl="0" marL="457200">
              <a:spcBef>
                <a:spcPts val="0"/>
              </a:spcBef>
              <a:buSzPct val="100000"/>
              <a:buFont typeface="Source Code Pro"/>
            </a:pPr>
            <a:r>
              <a:rPr lang="en-GB" sz="1400">
                <a:latin typeface="Source Code Pro"/>
                <a:ea typeface="Source Code Pro"/>
                <a:cs typeface="Source Code Pro"/>
                <a:sym typeface="Source Code Pro"/>
              </a:rPr>
              <a:t>Here is an image of a sport called Extreme Ironing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rIns="91425" tIns="91425"/>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rIns="91425" tIns="91425"/>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cap="flat" cmpd="sng" w="28575">
            <a:solidFill>
              <a:schemeClr val="dk1"/>
            </a:solidFill>
            <a:prstDash val="lgDash"/>
            <a:round/>
            <a:headEnd len="med" w="med" type="none"/>
            <a:tailEnd len="med" w="med" type="none"/>
          </a:ln>
        </p:spPr>
      </p:cxnSp>
      <p:sp>
        <p:nvSpPr>
          <p:cNvPr id="53" name="Shape 53"/>
          <p:cNvSpPr txBox="1"/>
          <p:nvPr>
            <p:ph type="title"/>
          </p:nvPr>
        </p:nvSpPr>
        <p:spPr>
          <a:xfrm>
            <a:off x="311700" y="1106125"/>
            <a:ext cx="8520600" cy="1963500"/>
          </a:xfrm>
          <a:prstGeom prst="rect">
            <a:avLst/>
          </a:prstGeom>
        </p:spPr>
        <p:txBody>
          <a:bodyPr anchorCtr="0" anchor="b" bIns="91425" lIns="91425" rIns="91425" tIns="91425"/>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p:txBody>
      </p:sp>
      <p:sp>
        <p:nvSpPr>
          <p:cNvPr id="54" name="Shape 54"/>
          <p:cNvSpPr txBox="1"/>
          <p:nvPr>
            <p:ph idx="1" type="body"/>
          </p:nvPr>
        </p:nvSpPr>
        <p:spPr>
          <a:xfrm>
            <a:off x="311700" y="3152225"/>
            <a:ext cx="8520600" cy="1300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rIns="91425" tIns="91425"/>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1" name="Shape 2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6" name="Shape 26"/>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cap="flat" cmpd="sng" w="19050">
            <a:solidFill>
              <a:schemeClr val="dk2"/>
            </a:solidFill>
            <a:prstDash val="lgDash"/>
            <a:round/>
            <a:headEnd len="med" w="med" type="none"/>
            <a:tailEnd len="med" w="med" type="none"/>
          </a:ln>
        </p:spPr>
      </p:cxnSp>
      <p:sp>
        <p:nvSpPr>
          <p:cNvPr id="35" name="Shape 35"/>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6" name="Shape 36"/>
          <p:cNvSpPr txBox="1"/>
          <p:nvPr>
            <p:ph idx="1" type="body"/>
          </p:nvPr>
        </p:nvSpPr>
        <p:spPr>
          <a:xfrm>
            <a:off x="311700" y="1618203"/>
            <a:ext cx="2808000" cy="29508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90250" y="528900"/>
            <a:ext cx="5678100" cy="4085700"/>
          </a:xfrm>
          <a:prstGeom prst="rect">
            <a:avLst/>
          </a:prstGeom>
        </p:spPr>
        <p:txBody>
          <a:bodyPr anchorCtr="0" anchor="ctr" bIns="91425" lIns="91425" rIns="91425" tIns="91425"/>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bg>
      <p:bgPr>
        <a:solidFill>
          <a:schemeClr val="dk1"/>
        </a:solidFill>
      </p:bgPr>
    </p:bg>
    <p:spTree>
      <p:nvGrpSpPr>
        <p:cNvPr id="4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577200" cy="0"/>
          </a:xfrm>
          <a:prstGeom prst="straightConnector1">
            <a:avLst/>
          </a:prstGeom>
          <a:noFill/>
          <a:ln cap="flat" cmpd="sng" w="19050">
            <a:solidFill>
              <a:schemeClr val="dk1"/>
            </a:solidFill>
            <a:prstDash val="lgDash"/>
            <a:round/>
            <a:headEnd len="med" w="med" type="none"/>
            <a:tailEnd len="med" w="med" type="none"/>
          </a:ln>
        </p:spPr>
      </p:cxnSp>
      <p:sp>
        <p:nvSpPr>
          <p:cNvPr id="44" name="Shape 44"/>
          <p:cNvSpPr txBox="1"/>
          <p:nvPr>
            <p:ph type="title"/>
          </p:nvPr>
        </p:nvSpPr>
        <p:spPr>
          <a:xfrm>
            <a:off x="265500" y="1078750"/>
            <a:ext cx="4045200" cy="1789200"/>
          </a:xfrm>
          <a:prstGeom prst="rect">
            <a:avLst/>
          </a:prstGeom>
        </p:spPr>
        <p:txBody>
          <a:bodyPr anchorCtr="0" anchor="b" bIns="91425" lIns="91425" rIns="91425" tIns="91425"/>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p:txBody>
      </p:sp>
      <p:sp>
        <p:nvSpPr>
          <p:cNvPr id="45" name="Shape 45"/>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2"/>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0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ctrTitle"/>
          </p:nvPr>
        </p:nvSpPr>
        <p:spPr>
          <a:xfrm>
            <a:off x="411175" y="644300"/>
            <a:ext cx="8282400" cy="2109000"/>
          </a:xfrm>
          <a:prstGeom prst="rect">
            <a:avLst/>
          </a:prstGeom>
        </p:spPr>
        <p:txBody>
          <a:bodyPr anchorCtr="0" anchor="b" bIns="91425" lIns="91425" rIns="91425" tIns="91425">
            <a:noAutofit/>
          </a:bodyPr>
          <a:lstStyle/>
          <a:p>
            <a:pPr lvl="0">
              <a:spcBef>
                <a:spcPts val="0"/>
              </a:spcBef>
              <a:buNone/>
            </a:pPr>
            <a:r>
              <a:rPr lang="en-GB"/>
              <a:t>A Very Beautiful Laundromat</a:t>
            </a:r>
          </a:p>
        </p:txBody>
      </p:sp>
      <p:sp>
        <p:nvSpPr>
          <p:cNvPr id="63" name="Shape 63"/>
          <p:cNvSpPr txBox="1"/>
          <p:nvPr>
            <p:ph idx="1" type="subTitle"/>
          </p:nvPr>
        </p:nvSpPr>
        <p:spPr>
          <a:xfrm>
            <a:off x="411175" y="3398250"/>
            <a:ext cx="8282400" cy="1260600"/>
          </a:xfrm>
          <a:prstGeom prst="rect">
            <a:avLst/>
          </a:prstGeom>
        </p:spPr>
        <p:txBody>
          <a:bodyPr anchorCtr="0" anchor="ctr" bIns="91425" lIns="91425" rIns="91425" tIns="91425">
            <a:noAutofit/>
          </a:bodyPr>
          <a:lstStyle/>
          <a:p>
            <a:pPr lvl="0">
              <a:spcBef>
                <a:spcPts val="0"/>
              </a:spcBef>
              <a:buNone/>
            </a:pPr>
            <a:r>
              <a:rPr lang="en-GB"/>
              <a:t>www.averybeautifullandromat.com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490250" y="528900"/>
            <a:ext cx="5678100" cy="4085700"/>
          </a:xfrm>
          <a:prstGeom prst="rect">
            <a:avLst/>
          </a:prstGeom>
        </p:spPr>
        <p:txBody>
          <a:bodyPr anchorCtr="0" anchor="ctr" bIns="91425" lIns="91425" rIns="91425" tIns="91425">
            <a:noAutofit/>
          </a:bodyPr>
          <a:lstStyle/>
          <a:p>
            <a:pPr lvl="0">
              <a:spcBef>
                <a:spcPts val="0"/>
              </a:spcBef>
              <a:buNone/>
            </a:pPr>
            <a:r>
              <a:rPr lang="en-GB"/>
              <a:t>Artist-led economy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GB"/>
              <a:t>Why a Laundromat?</a:t>
            </a:r>
          </a:p>
        </p:txBody>
      </p:sp>
      <p:sp>
        <p:nvSpPr>
          <p:cNvPr id="131" name="Shape 131"/>
          <p:cNvSpPr txBox="1"/>
          <p:nvPr>
            <p:ph idx="1" type="body"/>
          </p:nvPr>
        </p:nvSpPr>
        <p:spPr>
          <a:xfrm>
            <a:off x="311700" y="1106000"/>
            <a:ext cx="8520600" cy="3981900"/>
          </a:xfrm>
          <a:prstGeom prst="rect">
            <a:avLst/>
          </a:prstGeom>
        </p:spPr>
        <p:txBody>
          <a:bodyPr anchorCtr="0" anchor="t" bIns="91425" lIns="91425" rIns="91425" tIns="91425">
            <a:noAutofit/>
          </a:bodyPr>
          <a:lstStyle/>
          <a:p>
            <a:pPr lvl="0">
              <a:spcBef>
                <a:spcPts val="0"/>
              </a:spcBef>
              <a:buNone/>
            </a:pPr>
            <a:r>
              <a:t/>
            </a:r>
            <a:endParaRPr sz="1200"/>
          </a:p>
          <a:p>
            <a:pPr indent="-228600" lvl="0" marL="457200">
              <a:spcBef>
                <a:spcPts val="0"/>
              </a:spcBef>
            </a:pPr>
            <a:r>
              <a:rPr lang="en-GB"/>
              <a:t>The enduring idea - you will always need washing  </a:t>
            </a:r>
          </a:p>
          <a:p>
            <a:pPr indent="-228600" lvl="0" marL="457200">
              <a:spcBef>
                <a:spcPts val="0"/>
              </a:spcBef>
            </a:pPr>
            <a:r>
              <a:rPr lang="en-GB"/>
              <a:t>The commoning of what is essential domestic labour</a:t>
            </a:r>
          </a:p>
          <a:p>
            <a:pPr indent="-228600" lvl="0" marL="457200" rtl="0">
              <a:spcBef>
                <a:spcPts val="0"/>
              </a:spcBef>
            </a:pPr>
            <a:r>
              <a:rPr lang="en-GB"/>
              <a:t>Socialising hub - Hang out space - </a:t>
            </a:r>
          </a:p>
          <a:p>
            <a:pPr indent="-228600" lvl="0" marL="457200">
              <a:spcBef>
                <a:spcPts val="0"/>
              </a:spcBef>
            </a:pPr>
            <a:r>
              <a:rPr lang="en-GB"/>
              <a:t>Diversifying use of space - dual function of ordinary/extraordinary</a:t>
            </a:r>
          </a:p>
          <a:p>
            <a:pPr indent="-228600" lvl="0" marL="457200">
              <a:spcBef>
                <a:spcPts val="0"/>
              </a:spcBef>
            </a:pPr>
            <a:r>
              <a:rPr lang="en-GB"/>
              <a:t>Diversifying the main occupation of the artist - no longer exclusively just an artist</a:t>
            </a:r>
          </a:p>
          <a:p>
            <a:pPr indent="-228600" lvl="0" marL="457200" rtl="0">
              <a:spcBef>
                <a:spcPts val="0"/>
              </a:spcBef>
            </a:pPr>
            <a:r>
              <a:rPr lang="en-GB"/>
              <a:t>Art making is part of the mundane + ordinary everyday </a:t>
            </a:r>
          </a:p>
          <a:p>
            <a:pPr indent="-228600" lvl="0" marL="457200">
              <a:spcBef>
                <a:spcPts val="0"/>
              </a:spcBef>
            </a:pPr>
            <a:r>
              <a:rPr lang="en-GB"/>
              <a:t>The 247 use of space/building license </a:t>
            </a:r>
          </a:p>
          <a:p>
            <a:pPr indent="-228600" lvl="0" marL="457200">
              <a:spcBef>
                <a:spcPts val="0"/>
              </a:spcBef>
            </a:pPr>
            <a:r>
              <a:rPr lang="en-GB"/>
              <a:t>Putting artists in contact with an atypical audience and vice versa</a:t>
            </a:r>
          </a:p>
          <a:p>
            <a:pPr lvl="0">
              <a:spcBef>
                <a:spcPts val="0"/>
              </a:spcBef>
              <a:buNone/>
            </a:pPr>
            <a:r>
              <a:t/>
            </a:r>
            <a:endParaRPr sz="1400"/>
          </a:p>
          <a:p>
            <a:pPr lvl="0">
              <a:spcBef>
                <a:spcPts val="0"/>
              </a:spcBef>
              <a:buNone/>
            </a:pPr>
            <a:r>
              <a:t/>
            </a:r>
            <a:endParaRP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265500" y="1078750"/>
            <a:ext cx="4045200" cy="1789200"/>
          </a:xfrm>
          <a:prstGeom prst="rect">
            <a:avLst/>
          </a:prstGeom>
        </p:spPr>
        <p:txBody>
          <a:bodyPr anchorCtr="0" anchor="b" bIns="91425" lIns="91425" rIns="91425" tIns="91425">
            <a:noAutofit/>
          </a:bodyPr>
          <a:lstStyle/>
          <a:p>
            <a:pPr lvl="0">
              <a:spcBef>
                <a:spcPts val="0"/>
              </a:spcBef>
              <a:buNone/>
            </a:pPr>
            <a:r>
              <a:rPr lang="en-GB"/>
              <a:t>Money Laundering</a:t>
            </a:r>
          </a:p>
        </p:txBody>
      </p:sp>
      <p:sp>
        <p:nvSpPr>
          <p:cNvPr id="137" name="Shape 137"/>
          <p:cNvSpPr txBox="1"/>
          <p:nvPr>
            <p:ph idx="1" type="subTitle"/>
          </p:nvPr>
        </p:nvSpPr>
        <p:spPr>
          <a:xfrm>
            <a:off x="265500" y="2921400"/>
            <a:ext cx="4045200" cy="1345500"/>
          </a:xfrm>
          <a:prstGeom prst="rect">
            <a:avLst/>
          </a:prstGeom>
        </p:spPr>
        <p:txBody>
          <a:bodyPr anchorCtr="0" anchor="t" bIns="91425" lIns="91425" rIns="91425" tIns="91425">
            <a:noAutofit/>
          </a:bodyPr>
          <a:lstStyle/>
          <a:p>
            <a:pPr lvl="0">
              <a:spcBef>
                <a:spcPts val="0"/>
              </a:spcBef>
              <a:buNone/>
            </a:pPr>
            <a:r>
              <a:rPr lang="en-GB"/>
              <a:t>A business model</a:t>
            </a:r>
          </a:p>
        </p:txBody>
      </p:sp>
      <p:sp>
        <p:nvSpPr>
          <p:cNvPr id="138" name="Shape 138"/>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GB"/>
              <a:t>6 months of R&amp;D</a:t>
            </a:r>
          </a:p>
          <a:p>
            <a:pPr indent="-228600" lvl="0" marL="457200" rtl="0">
              <a:spcBef>
                <a:spcPts val="0"/>
              </a:spcBef>
              <a:buChar char="-"/>
            </a:pPr>
            <a:r>
              <a:rPr lang="en-GB"/>
              <a:t>Governance models</a:t>
            </a:r>
          </a:p>
          <a:p>
            <a:pPr indent="-228600" lvl="0" marL="457200" rtl="0">
              <a:spcBef>
                <a:spcPts val="0"/>
              </a:spcBef>
              <a:buChar char="-"/>
            </a:pPr>
            <a:r>
              <a:rPr lang="en-GB"/>
              <a:t>Finance arrangements</a:t>
            </a:r>
          </a:p>
          <a:p>
            <a:pPr indent="-228600" lvl="0" marL="457200">
              <a:spcBef>
                <a:spcPts val="0"/>
              </a:spcBef>
              <a:buChar char="-"/>
            </a:pPr>
            <a:r>
              <a:rPr lang="en-GB"/>
              <a:t>Building Compliance</a:t>
            </a: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ctrTitle"/>
          </p:nvPr>
        </p:nvSpPr>
        <p:spPr>
          <a:xfrm>
            <a:off x="411175" y="644300"/>
            <a:ext cx="8282400" cy="2109000"/>
          </a:xfrm>
          <a:prstGeom prst="rect">
            <a:avLst/>
          </a:prstGeom>
        </p:spPr>
        <p:txBody>
          <a:bodyPr anchorCtr="0" anchor="b" bIns="91425" lIns="91425" rIns="91425" tIns="91425">
            <a:noAutofit/>
          </a:bodyPr>
          <a:lstStyle/>
          <a:p>
            <a:pPr lvl="0" rtl="0">
              <a:spcBef>
                <a:spcPts val="0"/>
              </a:spcBef>
              <a:buNone/>
            </a:pPr>
            <a:r>
              <a:rPr lang="en-GB"/>
              <a:t>A Very Beautiful Laundromat</a:t>
            </a:r>
          </a:p>
        </p:txBody>
      </p:sp>
      <p:sp>
        <p:nvSpPr>
          <p:cNvPr id="144" name="Shape 144"/>
          <p:cNvSpPr txBox="1"/>
          <p:nvPr>
            <p:ph idx="1" type="subTitle"/>
          </p:nvPr>
        </p:nvSpPr>
        <p:spPr>
          <a:xfrm>
            <a:off x="411175" y="3398250"/>
            <a:ext cx="8282400" cy="1260600"/>
          </a:xfrm>
          <a:prstGeom prst="rect">
            <a:avLst/>
          </a:prstGeom>
        </p:spPr>
        <p:txBody>
          <a:bodyPr anchorCtr="0" anchor="ctr" bIns="91425" lIns="91425" rIns="91425" tIns="91425">
            <a:noAutofit/>
          </a:bodyPr>
          <a:lstStyle/>
          <a:p>
            <a:pPr lvl="0" rtl="0">
              <a:spcBef>
                <a:spcPts val="0"/>
              </a:spcBef>
              <a:buNone/>
            </a:pPr>
            <a:r>
              <a:rPr lang="en-GB"/>
              <a:t>www.averybeautifullandromat.com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GB"/>
              <a:t>About me</a:t>
            </a:r>
          </a:p>
        </p:txBody>
      </p:sp>
      <p:sp>
        <p:nvSpPr>
          <p:cNvPr id="69" name="Shape 69"/>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GB" sz="1400"/>
              <a:t>Rebecca Conroy is an interdisciplinary artist and independent scholar working across site, community engagement, and performative interventions through artist led activity and philosophy. Her work is bound up in mimetic strategies and the playful occupation of non-art fields such as urban planning, economics, and housing, particularly where it concerns the behaviour of cities and the rise of the creative entrepreneur and finance capitalism. She has previously worked in the role of Festival Director (Gang Festival), Associate Director (Performance Space); Provocateur (Splendid Arts Lab &amp; Artist Wants a Life) and has been the co-founder and co-director of two artist run spaces in Sydney, The Wedding Circle and Bill+George. She recieved her PhD in 2007 (University of Newcastle, Dept Drama/Conservatorium) Exploring oppositional performance practice in Post Suharto Indonesia.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b="1" lang="en-GB">
                <a:solidFill>
                  <a:srgbClr val="000000"/>
                </a:solidFill>
                <a:latin typeface="Arial"/>
                <a:ea typeface="Arial"/>
                <a:cs typeface="Arial"/>
                <a:sym typeface="Arial"/>
              </a:rPr>
              <a:t>A Very Beautiful Laundromat</a:t>
            </a:r>
            <a:r>
              <a:rPr lang="en-GB">
                <a:solidFill>
                  <a:srgbClr val="000000"/>
                </a:solidFill>
                <a:latin typeface="Arial"/>
                <a:ea typeface="Arial"/>
                <a:cs typeface="Arial"/>
                <a:sym typeface="Arial"/>
              </a:rPr>
              <a:t> is a curatorial platform and project-machine for expanded practice at the intersection of art and economy. Between 2016-2018 it will develop and present a number of public iterations as artist-led responses to doing economy differently. </a:t>
            </a:r>
          </a:p>
          <a:p>
            <a:pPr lvl="0">
              <a:spcBef>
                <a:spcPts val="0"/>
              </a:spcBef>
              <a:buNone/>
            </a:pPr>
            <a:r>
              <a:t/>
            </a:r>
            <a:endParaRPr/>
          </a:p>
        </p:txBody>
      </p:sp>
      <p:pic>
        <p:nvPicPr>
          <p:cNvPr descr="sexylegs.jpg" id="75" name="Shape 75"/>
          <p:cNvPicPr preferRelativeResize="0"/>
          <p:nvPr/>
        </p:nvPicPr>
        <p:blipFill>
          <a:blip r:embed="rId3">
            <a:alphaModFix/>
          </a:blip>
          <a:stretch>
            <a:fillRect/>
          </a:stretch>
        </p:blipFill>
        <p:spPr>
          <a:xfrm>
            <a:off x="776800" y="392262"/>
            <a:ext cx="2889650" cy="4358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265500" y="1078750"/>
            <a:ext cx="4045200" cy="1789200"/>
          </a:xfrm>
          <a:prstGeom prst="rect">
            <a:avLst/>
          </a:prstGeom>
        </p:spPr>
        <p:txBody>
          <a:bodyPr anchorCtr="0" anchor="b" bIns="91425" lIns="91425" rIns="91425" tIns="91425">
            <a:noAutofit/>
          </a:bodyPr>
          <a:lstStyle/>
          <a:p>
            <a:pPr lvl="0">
              <a:spcBef>
                <a:spcPts val="0"/>
              </a:spcBef>
              <a:buNone/>
            </a:pPr>
            <a:r>
              <a:rPr lang="en-GB"/>
              <a:t>Dating an Economist</a:t>
            </a:r>
          </a:p>
        </p:txBody>
      </p:sp>
      <p:sp>
        <p:nvSpPr>
          <p:cNvPr id="81" name="Shape 81"/>
          <p:cNvSpPr txBox="1"/>
          <p:nvPr>
            <p:ph idx="1" type="subTitle"/>
          </p:nvPr>
        </p:nvSpPr>
        <p:spPr>
          <a:xfrm>
            <a:off x="265500" y="2921400"/>
            <a:ext cx="4045200" cy="13455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GB" sz="1400"/>
              <a:t>datinganeconomist.tumblr.com</a:t>
            </a:r>
          </a:p>
        </p:txBody>
      </p:sp>
      <p:sp>
        <p:nvSpPr>
          <p:cNvPr id="82" name="Shape 82"/>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descr="Sporadic Democracy + The Marvelous is Free--31.jpg" id="83" name="Shape 83"/>
          <p:cNvPicPr preferRelativeResize="0"/>
          <p:nvPr/>
        </p:nvPicPr>
        <p:blipFill>
          <a:blip r:embed="rId3">
            <a:alphaModFix/>
          </a:blip>
          <a:stretch>
            <a:fillRect/>
          </a:stretch>
        </p:blipFill>
        <p:spPr>
          <a:xfrm>
            <a:off x="4569649" y="865650"/>
            <a:ext cx="4574352" cy="30498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265500" y="1078750"/>
            <a:ext cx="4045200" cy="1789200"/>
          </a:xfrm>
          <a:prstGeom prst="rect">
            <a:avLst/>
          </a:prstGeom>
        </p:spPr>
        <p:txBody>
          <a:bodyPr anchorCtr="0" anchor="b" bIns="91425" lIns="91425" rIns="91425" tIns="91425">
            <a:noAutofit/>
          </a:bodyPr>
          <a:lstStyle/>
          <a:p>
            <a:pPr lvl="0">
              <a:spcBef>
                <a:spcPts val="0"/>
              </a:spcBef>
              <a:buNone/>
            </a:pPr>
            <a:r>
              <a:rPr lang="en-GB"/>
              <a:t>Walking to the Laundromat</a:t>
            </a:r>
          </a:p>
        </p:txBody>
      </p:sp>
      <p:sp>
        <p:nvSpPr>
          <p:cNvPr id="89" name="Shape 89"/>
          <p:cNvSpPr txBox="1"/>
          <p:nvPr>
            <p:ph idx="1" type="subTitle"/>
          </p:nvPr>
        </p:nvSpPr>
        <p:spPr>
          <a:xfrm>
            <a:off x="265500" y="2921400"/>
            <a:ext cx="4045200" cy="13455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GB"/>
              <a:t>www.walkinglab.org</a:t>
            </a:r>
          </a:p>
        </p:txBody>
      </p:sp>
      <p:sp>
        <p:nvSpPr>
          <p:cNvPr id="90" name="Shape 90"/>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descr="Walking to the Laundromat Audio Walk_May 2016.jpg" id="91" name="Shape 91"/>
          <p:cNvPicPr preferRelativeResize="0"/>
          <p:nvPr/>
        </p:nvPicPr>
        <p:blipFill>
          <a:blip r:embed="rId3">
            <a:alphaModFix/>
          </a:blip>
          <a:stretch>
            <a:fillRect/>
          </a:stretch>
        </p:blipFill>
        <p:spPr>
          <a:xfrm>
            <a:off x="4939500" y="945425"/>
            <a:ext cx="3887995" cy="34230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265500" y="1078750"/>
            <a:ext cx="4045200" cy="1789200"/>
          </a:xfrm>
          <a:prstGeom prst="rect">
            <a:avLst/>
          </a:prstGeom>
        </p:spPr>
        <p:txBody>
          <a:bodyPr anchorCtr="0" anchor="b" bIns="91425" lIns="91425" rIns="91425" tIns="91425">
            <a:noAutofit/>
          </a:bodyPr>
          <a:lstStyle/>
          <a:p>
            <a:pPr lvl="0">
              <a:spcBef>
                <a:spcPts val="0"/>
              </a:spcBef>
              <a:buNone/>
            </a:pPr>
            <a:r>
              <a:rPr lang="en-GB"/>
              <a:t>Iron Lady</a:t>
            </a:r>
          </a:p>
        </p:txBody>
      </p:sp>
      <p:sp>
        <p:nvSpPr>
          <p:cNvPr id="97" name="Shape 97"/>
          <p:cNvSpPr txBox="1"/>
          <p:nvPr>
            <p:ph idx="1" type="subTitle"/>
          </p:nvPr>
        </p:nvSpPr>
        <p:spPr>
          <a:xfrm>
            <a:off x="265500" y="2921399"/>
            <a:ext cx="4045200" cy="1789200"/>
          </a:xfrm>
          <a:prstGeom prst="rect">
            <a:avLst/>
          </a:prstGeom>
        </p:spPr>
        <p:txBody>
          <a:bodyPr anchorCtr="0" anchor="t" bIns="91425" lIns="91425" rIns="91425" tIns="91425">
            <a:noAutofit/>
          </a:bodyPr>
          <a:lstStyle/>
          <a:p>
            <a:pPr lvl="0">
              <a:spcBef>
                <a:spcPts val="0"/>
              </a:spcBef>
              <a:buNone/>
            </a:pPr>
            <a:r>
              <a:rPr lang="en-GB" sz="1400"/>
              <a:t>www.theactualironlady.tumblr.com/</a:t>
            </a:r>
          </a:p>
        </p:txBody>
      </p:sp>
      <p:sp>
        <p:nvSpPr>
          <p:cNvPr id="98" name="Shape 98"/>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descr="o-MARGARET-THATCHER-IRON-POSTER-570.jpg" id="99" name="Shape 99"/>
          <p:cNvPicPr preferRelativeResize="0"/>
          <p:nvPr/>
        </p:nvPicPr>
        <p:blipFill>
          <a:blip r:embed="rId3">
            <a:alphaModFix/>
          </a:blip>
          <a:stretch>
            <a:fillRect/>
          </a:stretch>
        </p:blipFill>
        <p:spPr>
          <a:xfrm>
            <a:off x="5131375" y="362375"/>
            <a:ext cx="3453249" cy="4509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90250" y="528900"/>
            <a:ext cx="5678100" cy="4085700"/>
          </a:xfrm>
          <a:prstGeom prst="rect">
            <a:avLst/>
          </a:prstGeom>
        </p:spPr>
        <p:txBody>
          <a:bodyPr anchorCtr="0" anchor="ctr" bIns="91425" lIns="91425" rIns="91425" tIns="91425">
            <a:noAutofit/>
          </a:bodyPr>
          <a:lstStyle/>
          <a:p>
            <a:pPr lvl="0">
              <a:spcBef>
                <a:spcPts val="0"/>
              </a:spcBef>
              <a:buNone/>
            </a:pPr>
            <a:r>
              <a:rPr lang="en-GB"/>
              <a:t>Feast and Famine Economy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265500" y="1078750"/>
            <a:ext cx="4045200" cy="1789200"/>
          </a:xfrm>
          <a:prstGeom prst="rect">
            <a:avLst/>
          </a:prstGeom>
        </p:spPr>
        <p:txBody>
          <a:bodyPr anchorCtr="0" anchor="b" bIns="91425" lIns="91425" rIns="91425" tIns="91425">
            <a:noAutofit/>
          </a:bodyPr>
          <a:lstStyle/>
          <a:p>
            <a:pPr lvl="0">
              <a:spcBef>
                <a:spcPts val="0"/>
              </a:spcBef>
              <a:buNone/>
            </a:pPr>
            <a:r>
              <a:rPr lang="en-GB"/>
              <a:t>postfordism + artist labour</a:t>
            </a:r>
          </a:p>
        </p:txBody>
      </p:sp>
      <p:sp>
        <p:nvSpPr>
          <p:cNvPr id="110" name="Shape 110"/>
          <p:cNvSpPr txBox="1"/>
          <p:nvPr>
            <p:ph idx="1" type="subTitle"/>
          </p:nvPr>
        </p:nvSpPr>
        <p:spPr>
          <a:xfrm>
            <a:off x="265500" y="2921400"/>
            <a:ext cx="4045200" cy="134550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descr="52c2015cb82a3ce1b7f0b8d674364a90.jpg" id="112" name="Shape 112"/>
          <p:cNvPicPr preferRelativeResize="0"/>
          <p:nvPr/>
        </p:nvPicPr>
        <p:blipFill>
          <a:blip r:embed="rId3">
            <a:alphaModFix/>
          </a:blip>
          <a:stretch>
            <a:fillRect/>
          </a:stretch>
        </p:blipFill>
        <p:spPr>
          <a:xfrm>
            <a:off x="4685139" y="0"/>
            <a:ext cx="445887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265500" y="1078750"/>
            <a:ext cx="4045200" cy="1789200"/>
          </a:xfrm>
          <a:prstGeom prst="rect">
            <a:avLst/>
          </a:prstGeom>
        </p:spPr>
        <p:txBody>
          <a:bodyPr anchorCtr="0" anchor="b" bIns="91425" lIns="91425" rIns="91425" tIns="91425">
            <a:noAutofit/>
          </a:bodyPr>
          <a:lstStyle/>
          <a:p>
            <a:pPr lvl="0">
              <a:spcBef>
                <a:spcPts val="0"/>
              </a:spcBef>
              <a:buNone/>
            </a:pPr>
            <a:r>
              <a:rPr lang="en-GB"/>
              <a:t>domestic + gendered + ordinary labour</a:t>
            </a:r>
          </a:p>
        </p:txBody>
      </p:sp>
      <p:sp>
        <p:nvSpPr>
          <p:cNvPr id="118" name="Shape 118"/>
          <p:cNvSpPr txBox="1"/>
          <p:nvPr>
            <p:ph idx="1" type="subTitle"/>
          </p:nvPr>
        </p:nvSpPr>
        <p:spPr>
          <a:xfrm>
            <a:off x="265500" y="2921400"/>
            <a:ext cx="4045200" cy="134550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pic>
        <p:nvPicPr>
          <p:cNvPr descr="Extermeironingrivelin.jpg" id="120" name="Shape 120"/>
          <p:cNvPicPr preferRelativeResize="0"/>
          <p:nvPr/>
        </p:nvPicPr>
        <p:blipFill>
          <a:blip r:embed="rId3">
            <a:alphaModFix/>
          </a:blip>
          <a:stretch>
            <a:fillRect/>
          </a:stretch>
        </p:blipFill>
        <p:spPr>
          <a:xfrm>
            <a:off x="4929175" y="0"/>
            <a:ext cx="385762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