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4" r:id="rId2"/>
    <p:sldMasterId id="2147483916" r:id="rId3"/>
    <p:sldMasterId id="2147483904" r:id="rId4"/>
    <p:sldMasterId id="2147483804" r:id="rId5"/>
  </p:sldMasterIdLst>
  <p:notesMasterIdLst>
    <p:notesMasterId r:id="rId20"/>
  </p:notesMasterIdLst>
  <p:sldIdLst>
    <p:sldId id="256" r:id="rId6"/>
    <p:sldId id="448" r:id="rId7"/>
    <p:sldId id="449" r:id="rId8"/>
    <p:sldId id="452" r:id="rId9"/>
    <p:sldId id="453" r:id="rId10"/>
    <p:sldId id="451" r:id="rId11"/>
    <p:sldId id="450" r:id="rId12"/>
    <p:sldId id="456" r:id="rId13"/>
    <p:sldId id="455" r:id="rId14"/>
    <p:sldId id="454" r:id="rId15"/>
    <p:sldId id="457" r:id="rId16"/>
    <p:sldId id="461" r:id="rId17"/>
    <p:sldId id="458" r:id="rId18"/>
    <p:sldId id="309" r:id="rId19"/>
  </p:sldIdLst>
  <p:sldSz cx="9144000" cy="6858000" type="screen4x3"/>
  <p:notesSz cx="6724650" cy="97742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B37"/>
    <a:srgbClr val="0000FF"/>
    <a:srgbClr val="E66A1F"/>
    <a:srgbClr val="6CB641"/>
    <a:srgbClr val="BAFFA0"/>
    <a:srgbClr val="93C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13" autoAdjust="0"/>
    <p:restoredTop sz="94660" autoAdjust="0"/>
  </p:normalViewPr>
  <p:slideViewPr>
    <p:cSldViewPr snapToGrid="0" snapToObjects="1">
      <p:cViewPr>
        <p:scale>
          <a:sx n="75" d="100"/>
          <a:sy n="75" d="100"/>
        </p:scale>
        <p:origin x="-2088" y="-378"/>
      </p:cViewPr>
      <p:guideLst>
        <p:guide orient="horz" pos="1729"/>
        <p:guide pos="5759"/>
      </p:guideLst>
    </p:cSldViewPr>
  </p:slideViewPr>
  <p:outlineViewPr>
    <p:cViewPr>
      <p:scale>
        <a:sx n="33" d="100"/>
        <a:sy n="33" d="100"/>
      </p:scale>
      <p:origin x="0" y="3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88712"/>
          </a:xfrm>
          <a:prstGeom prst="rect">
            <a:avLst/>
          </a:prstGeom>
        </p:spPr>
        <p:txBody>
          <a:bodyPr vert="horz" lIns="90200" tIns="45100" rIns="90200" bIns="4510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80" y="0"/>
            <a:ext cx="2914015" cy="488712"/>
          </a:xfrm>
          <a:prstGeom prst="rect">
            <a:avLst/>
          </a:prstGeom>
        </p:spPr>
        <p:txBody>
          <a:bodyPr vert="horz" lIns="90200" tIns="45100" rIns="90200" bIns="45100" rtlCol="0"/>
          <a:lstStyle>
            <a:lvl1pPr algn="r">
              <a:defRPr sz="1200"/>
            </a:lvl1pPr>
          </a:lstStyle>
          <a:p>
            <a:fld id="{FFE45EF7-2C33-4B7B-86C0-73DB3518F31F}" type="datetimeFigureOut">
              <a:rPr lang="en-GB" smtClean="0"/>
              <a:t>12/08/2016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00" tIns="45100" rIns="90200" bIns="4510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00" tIns="45100" rIns="90200" bIns="4510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88712"/>
          </a:xfrm>
          <a:prstGeom prst="rect">
            <a:avLst/>
          </a:prstGeom>
        </p:spPr>
        <p:txBody>
          <a:bodyPr vert="horz" lIns="90200" tIns="45100" rIns="90200" bIns="4510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80" y="9283830"/>
            <a:ext cx="2914015" cy="488712"/>
          </a:xfrm>
          <a:prstGeom prst="rect">
            <a:avLst/>
          </a:prstGeom>
        </p:spPr>
        <p:txBody>
          <a:bodyPr vert="horz" lIns="90200" tIns="45100" rIns="90200" bIns="45100" rtlCol="0" anchor="b"/>
          <a:lstStyle>
            <a:lvl1pPr algn="r">
              <a:defRPr sz="1200"/>
            </a:lvl1pPr>
          </a:lstStyle>
          <a:p>
            <a:fld id="{21BA0977-B7A1-46ED-939E-3F0900D914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99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3B872-FC5F-4B8E-84E0-1ADFAE97A9E1}" type="datetime1">
              <a:rPr lang="en-US" smtClean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8BA01-801A-4448-B742-57C2B1E77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rot="19301690">
            <a:off x="685800" y="2130425"/>
            <a:ext cx="7772400" cy="1470025"/>
          </a:xfrm>
        </p:spPr>
        <p:txBody>
          <a:bodyPr/>
          <a:lstStyle>
            <a:lvl1pPr>
              <a:defRPr sz="8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DRAFT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990CE-1FD7-46BD-A9CE-0055C0412386}" type="datetime1">
              <a:rPr lang="en-US" smtClean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4954F-8F01-4E44-BC2F-C2D3BF41C5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F22AE-7CA8-4F1E-9795-E0431305BBE3}" type="datetime1">
              <a:rPr lang="en-US" smtClean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A007D-83B3-461B-AF4F-223D2EAF21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3D5B5-3472-4E7B-AE3D-9817A95F4915}" type="datetime1">
              <a:rPr lang="en-US" smtClean="0"/>
              <a:t>8/12/2016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B85E4-4388-4CBB-A3F4-E37D47AF5B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323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531551-C2B5-4119-8723-FE8071FEA44A}" type="datetime1">
              <a:rPr lang="en-US" smtClean="0"/>
              <a:t>8/12/2016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B85E4-4388-4CBB-A3F4-E37D47AF5B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4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A41C-9820-41B2-AE45-5E33719B88CF}" type="datetime1">
              <a:rPr lang="en-US" smtClean="0"/>
              <a:t>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22B-0A8B-4E26-8E98-F7C4C5A6B6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120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AF50-82BC-4878-9EBD-7EFD72FA0005}" type="datetime1">
              <a:rPr lang="en-US" smtClean="0"/>
              <a:t>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22B-0A8B-4E26-8E98-F7C4C5A6B6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471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9324-BAD6-4272-80A6-207745EBC51E}" type="datetime1">
              <a:rPr lang="en-US" smtClean="0"/>
              <a:t>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22B-0A8B-4E26-8E98-F7C4C5A6B6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971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EF4B-4EA0-4F8A-9F93-3D3EFF5FDF7D}" type="datetime1">
              <a:rPr lang="en-US" smtClean="0"/>
              <a:t>8/12/2016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22B-0A8B-4E26-8E98-F7C4C5A6B6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6808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4296-BA1D-401A-87D3-210DE9DD4B4F}" type="datetime1">
              <a:rPr lang="en-US" smtClean="0"/>
              <a:t>8/12/2016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22B-0A8B-4E26-8E98-F7C4C5A6B6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1822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FF8-8972-44D0-BBEA-1A27B3AC76DD}" type="datetime1">
              <a:rPr lang="en-US" smtClean="0"/>
              <a:t>8/12/2016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22B-0A8B-4E26-8E98-F7C4C5A6B6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29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13520-F9B1-4D5E-B7C6-28551C695311}" type="datetime1">
              <a:rPr lang="en-US" smtClean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133A-17CF-44B5-A395-CFA1A7298D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AE0-E7DE-43AC-B93B-62823AEFAB56}" type="datetime1">
              <a:rPr lang="en-US" smtClean="0"/>
              <a:t>8/12/2016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22B-0A8B-4E26-8E98-F7C4C5A6B6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8532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8D69-CFA5-4CFB-9437-931973689C00}" type="datetime1">
              <a:rPr lang="en-US" smtClean="0"/>
              <a:t>8/12/2016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22B-0A8B-4E26-8E98-F7C4C5A6B6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1063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CDFE-C022-4CD5-A29F-1E45FA896FD7}" type="datetime1">
              <a:rPr lang="en-US" smtClean="0"/>
              <a:t>8/12/2016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22B-0A8B-4E26-8E98-F7C4C5A6B6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486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2DD7-8DB8-432D-A0EF-80757650F003}" type="datetime1">
              <a:rPr lang="en-US" smtClean="0"/>
              <a:t>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22B-0A8B-4E26-8E98-F7C4C5A6B6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917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A4FE-D602-415C-94FC-47C0E95371BD}" type="datetime1">
              <a:rPr lang="en-US" smtClean="0"/>
              <a:t>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22B-0A8B-4E26-8E98-F7C4C5A6B6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9404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E02F-976E-42EE-B2E6-C2DA51C79009}" type="datetime1">
              <a:rPr lang="en-US" smtClean="0"/>
              <a:t>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954-F01F-4306-80E0-0140E3CCF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7768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32C5-0853-4687-8988-F97A65570872}" type="datetime1">
              <a:rPr lang="en-US" smtClean="0"/>
              <a:t>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954-F01F-4306-80E0-0140E3CCF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5368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3F83-9C9B-4A58-94C7-A3E61B1DC8C8}" type="datetime1">
              <a:rPr lang="en-US" smtClean="0"/>
              <a:t>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954-F01F-4306-80E0-0140E3CCF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5562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EDC2-1BD7-41A9-BC3B-24A55A34A752}" type="datetime1">
              <a:rPr lang="en-US" smtClean="0"/>
              <a:t>8/12/2016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954-F01F-4306-80E0-0140E3CCF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4843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B08A-C586-4AE1-87A2-8289A5C4967E}" type="datetime1">
              <a:rPr lang="en-US" smtClean="0"/>
              <a:t>8/12/2016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954-F01F-4306-80E0-0140E3CCF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232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A8889-8027-4D53-AE5B-D95363E91AC7}" type="datetime1">
              <a:rPr lang="en-US" smtClean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20684-4C8D-4034-98E2-7732CC57B0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C7CE-A844-4495-A47A-5845CBB865BC}" type="datetime1">
              <a:rPr lang="en-US" smtClean="0"/>
              <a:t>8/12/2016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954-F01F-4306-80E0-0140E3CCF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622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8980-0587-4646-9AC3-4FFBD07C7845}" type="datetime1">
              <a:rPr lang="en-US" smtClean="0"/>
              <a:t>8/12/2016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954-F01F-4306-80E0-0140E3CCF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8540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258B-0AA7-4B70-BA44-C68B264747C3}" type="datetime1">
              <a:rPr lang="en-US" smtClean="0"/>
              <a:t>8/12/2016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954-F01F-4306-80E0-0140E3CCF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3759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0DF3-B392-4D9D-B42E-C880091D0D77}" type="datetime1">
              <a:rPr lang="en-US" smtClean="0"/>
              <a:t>8/12/2016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954-F01F-4306-80E0-0140E3CCF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331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0EE4-1BED-497E-92C0-96D159270ABF}" type="datetime1">
              <a:rPr lang="en-US" smtClean="0"/>
              <a:t>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954-F01F-4306-80E0-0140E3CCF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2234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44F7-4E02-469C-8830-4FD5E760A511}" type="datetime1">
              <a:rPr lang="en-US" smtClean="0"/>
              <a:t>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954-F01F-4306-80E0-0140E3CCF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3410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A00F-7C14-498B-B6A8-757B0577F6C7}" type="datetime1">
              <a:rPr lang="en-US" smtClean="0"/>
              <a:t>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D0C1-D093-4B13-B35D-F96041BA66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18342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B929-6C5D-439D-B188-723C39392293}" type="datetime1">
              <a:rPr lang="en-US" smtClean="0"/>
              <a:t>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D0C1-D093-4B13-B35D-F96041BA66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086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A1E2-73C1-472E-A1AE-1BEF101CC43C}" type="datetime1">
              <a:rPr lang="en-US" smtClean="0"/>
              <a:t>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D0C1-D093-4B13-B35D-F96041BA66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914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40EC-D4EA-4447-A5B6-FA8ED037FE17}" type="datetime1">
              <a:rPr lang="en-US" smtClean="0"/>
              <a:t>8/12/2016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D0C1-D093-4B13-B35D-F96041BA66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579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A9B1B-3F30-49D2-9919-C73A94E75EEC}" type="datetime1">
              <a:rPr lang="en-US" smtClean="0"/>
              <a:t>8/12/2016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46E9A-9821-453E-A772-CA791A66F8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3C17-63D4-475C-B9D1-6F5D087B0492}" type="datetime1">
              <a:rPr lang="en-US" smtClean="0"/>
              <a:t>8/12/2016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D0C1-D093-4B13-B35D-F96041BA66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0506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C2E8-F7EA-48B6-8283-0F9B1DCB7FF7}" type="datetime1">
              <a:rPr lang="en-US" smtClean="0"/>
              <a:t>8/12/2016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D0C1-D093-4B13-B35D-F96041BA66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4098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982D-FE80-4BEA-831E-FCFCB526AEFD}" type="datetime1">
              <a:rPr lang="en-US" smtClean="0"/>
              <a:t>8/12/2016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D0C1-D093-4B13-B35D-F96041BA66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3610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FDC7-9914-4958-8CC3-9934586AEA9E}" type="datetime1">
              <a:rPr lang="en-US" smtClean="0"/>
              <a:t>8/12/2016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D0C1-D093-4B13-B35D-F96041BA66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2165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CABD-FE1E-4213-B980-6E209C4E7EDD}" type="datetime1">
              <a:rPr lang="en-US" smtClean="0"/>
              <a:t>8/12/2016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D0C1-D093-4B13-B35D-F96041BA66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4850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1E0D-6EE3-4896-998F-F4EE0510C0D4}" type="datetime1">
              <a:rPr lang="en-US" smtClean="0"/>
              <a:t>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D0C1-D093-4B13-B35D-F96041BA66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7048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065F-6BC4-448E-A685-2E28817A9991}" type="datetime1">
              <a:rPr lang="en-US" smtClean="0"/>
              <a:t>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D0C1-D093-4B13-B35D-F96041BA66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05669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66E79-9D17-4693-8CD7-E54051956A5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8/12/2016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54255-9C5E-4B97-B014-EA15C041009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42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743D4-5496-47A5-A5EF-EA2FCF092EB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8/12/2016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54FE7-C9E1-4D14-A98F-AF6BA1493F5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3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7CB7-B193-46F7-8DD3-0008DCE2644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8/12/2016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2B062-6ECD-415A-82FC-3E381E6ACB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6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E3B95-35F0-44A0-93C9-AB1C384886F3}" type="datetime1">
              <a:rPr lang="en-US" smtClean="0"/>
              <a:t>8/12/2016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30CB1-D814-4CCC-9D5A-E833E87D2F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BF2AF-7B5B-4ED5-A0E5-832AACAF493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8/12/2016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E3B43-79FF-46C8-8309-3FD4B4C81D3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83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C6371-E6B5-46D3-93D6-B4A91413971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8/12/2016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34E1-F2DF-446F-AF05-20A2F9A9284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382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93AC-7BDB-4160-8856-05DAF06FC42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8/12/2016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C027D-2306-4028-99A0-E6109ACB3DF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55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E3C0-CD77-4710-85E7-6CC9186BB96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8/12/2016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4CFCA-4000-4367-AA0E-BD681E0FAC5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938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6DBC-D078-4921-A03C-0D92EEF4765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8/12/2016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D3A7A-6AAF-4CC4-B1B8-606241FA808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12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2B83A-C9C2-473D-B532-32B5A76BC66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8/12/2016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ED48F-33F7-4C45-BC8A-424B6CBEECA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729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DDC9F-A5E1-485D-82FF-BC40B0DC58B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8/12/2016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081A7-1340-4FB7-96E4-E2C90A7AA1B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885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8103-51CE-41BC-8247-43288B7B68C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8/12/2016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4910E-3A8D-4F1B-AEF2-3FBBBE7A645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2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7EA32-8DA0-4F33-8774-0AC8D639D29C}" type="datetime1">
              <a:rPr lang="en-US" smtClean="0"/>
              <a:t>8/12/2016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102D7-CDE3-40FC-9A0F-485A33D38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82B8-0095-4863-AC80-49DA8A5BE05E}" type="datetime1">
              <a:rPr lang="en-US" smtClean="0"/>
              <a:t>8/12/2016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DB6A-D363-4674-993E-B4721EB8C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2F311-BD26-4369-9A04-818731287EDF}" type="datetime1">
              <a:rPr lang="en-US" smtClean="0"/>
              <a:t>8/12/2016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9602-B010-475F-876F-5CF7E31875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42BED-59D1-442A-8D1C-CDF32FA5047A}" type="datetime1">
              <a:rPr lang="en-US" smtClean="0"/>
              <a:t>8/12/2016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E0FF0-ABA8-4E6A-8C7F-E06C7899B1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B8B618-6039-4F77-A765-769151E6F042}" type="datetime1">
              <a:rPr lang="en-US" smtClean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BB85E4-4388-4CBB-A3F4-E37D47AF5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852" r:id="rId12"/>
    <p:sldLayoutId id="214748385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EFE81-09F2-409A-A325-1A1DDDF0575C}" type="datetime1">
              <a:rPr lang="en-US" smtClean="0"/>
              <a:t>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BF22B-0A8B-4E26-8E98-F7C4C5A6B6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708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211317" y="2409806"/>
            <a:ext cx="7031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DRAFT</a:t>
            </a:r>
            <a:endParaRPr lang="en-AU" sz="540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9AC6D-829F-4828-BF60-8EF3FA595BF0}" type="datetime1">
              <a:rPr lang="en-US" smtClean="0"/>
              <a:t>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72954-F01F-4306-80E0-0140E3CCF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483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0581005">
            <a:off x="2983033" y="2605842"/>
            <a:ext cx="2763827" cy="1191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DRAFT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C15F4-F76F-49B2-BFDC-9BB7499C9A9E}" type="datetime1">
              <a:rPr lang="en-US" smtClean="0"/>
              <a:t>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D0C1-D093-4B13-B35D-F96041BA66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837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B4CEAC-CFB7-4EA4-933C-4845BB58B4B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8/12/2016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8E09A-8805-40D7-A3CE-FED3C689410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2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3.xml"/><Relationship Id="rId5" Type="http://schemas.openxmlformats.org/officeDocument/2006/relationships/hyperlink" Target="http://nightingalehousing.org/home#projects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anna.ebeling@sefa.com.au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3.xml"/><Relationship Id="rId6" Type="http://schemas.openxmlformats.org/officeDocument/2006/relationships/hyperlink" Target="https://www.youtube.com/watch?v=txHBktlJBDU&amp;feature=youtu.be" TargetMode="External"/><Relationship Id="rId5" Type="http://schemas.openxmlformats.org/officeDocument/2006/relationships/hyperlink" Target="https://www.youtube.com/watch?v=z04Xufh95I4&amp;feature=youtu.be" TargetMode="External"/><Relationship Id="rId4" Type="http://schemas.openxmlformats.org/officeDocument/2006/relationships/hyperlink" Target="http://www.sefa.com.a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28724" cy="68580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04924" y="4434662"/>
            <a:ext cx="6400800" cy="2423338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E66A1F"/>
                </a:solidFill>
              </a:rPr>
              <a:t>AELA – Building the New Economy</a:t>
            </a:r>
          </a:p>
          <a:p>
            <a:pPr algn="l"/>
            <a:r>
              <a:rPr lang="en-AU" sz="2000" b="1" dirty="0">
                <a:solidFill>
                  <a:srgbClr val="E66A1F"/>
                </a:solidFill>
              </a:rPr>
              <a:t>Building inner-city communities through co-operative </a:t>
            </a:r>
            <a:r>
              <a:rPr lang="en-AU" sz="2000" b="1" dirty="0" smtClean="0">
                <a:solidFill>
                  <a:srgbClr val="E66A1F"/>
                </a:solidFill>
              </a:rPr>
              <a:t>housing</a:t>
            </a:r>
          </a:p>
          <a:p>
            <a:pPr algn="l"/>
            <a:endParaRPr lang="en-US" sz="2800" dirty="0"/>
          </a:p>
          <a:p>
            <a:pPr algn="l"/>
            <a:r>
              <a:rPr lang="en-US" sz="2000" dirty="0" smtClean="0"/>
              <a:t>Hanna Ebeling, Relationship Manager, SEFA</a:t>
            </a:r>
            <a:endParaRPr lang="en-AU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8BA01-801A-4448-B742-57C2B1E777B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332038" y="319650"/>
            <a:ext cx="65071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 kern="1200" spc="-150" dirty="0" smtClean="0">
                <a:solidFill>
                  <a:schemeClr val="bg1"/>
                </a:solidFill>
              </a:rPr>
              <a:t>Nightingale Housing Model</a:t>
            </a:r>
            <a:endParaRPr lang="en-US" sz="2800" kern="1200" spc="-15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83" y="1036638"/>
            <a:ext cx="9916465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4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775540" y="1985811"/>
            <a:ext cx="936104" cy="504056"/>
          </a:xfrm>
          <a:prstGeom prst="homePlate">
            <a:avLst/>
          </a:prstGeom>
          <a:solidFill>
            <a:srgbClr val="467B37"/>
          </a:solidFill>
          <a:ln>
            <a:solidFill>
              <a:srgbClr val="467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entagon 8"/>
          <p:cNvSpPr/>
          <p:nvPr/>
        </p:nvSpPr>
        <p:spPr>
          <a:xfrm>
            <a:off x="775540" y="2705891"/>
            <a:ext cx="936104" cy="504056"/>
          </a:xfrm>
          <a:prstGeom prst="homePlate">
            <a:avLst/>
          </a:prstGeom>
          <a:solidFill>
            <a:srgbClr val="467B37"/>
          </a:solidFill>
          <a:ln>
            <a:solidFill>
              <a:srgbClr val="467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entagon 9"/>
          <p:cNvSpPr/>
          <p:nvPr/>
        </p:nvSpPr>
        <p:spPr>
          <a:xfrm>
            <a:off x="775540" y="3425971"/>
            <a:ext cx="936104" cy="504056"/>
          </a:xfrm>
          <a:prstGeom prst="homePlate">
            <a:avLst/>
          </a:prstGeom>
          <a:solidFill>
            <a:srgbClr val="467B37"/>
          </a:solidFill>
          <a:ln>
            <a:solidFill>
              <a:srgbClr val="467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ntagon 10"/>
          <p:cNvSpPr/>
          <p:nvPr/>
        </p:nvSpPr>
        <p:spPr>
          <a:xfrm>
            <a:off x="775540" y="4146051"/>
            <a:ext cx="936104" cy="504056"/>
          </a:xfrm>
          <a:prstGeom prst="homePlate">
            <a:avLst/>
          </a:prstGeom>
          <a:solidFill>
            <a:srgbClr val="467B37"/>
          </a:solidFill>
          <a:ln>
            <a:solidFill>
              <a:srgbClr val="467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entagon 11"/>
          <p:cNvSpPr/>
          <p:nvPr/>
        </p:nvSpPr>
        <p:spPr>
          <a:xfrm>
            <a:off x="775540" y="4866131"/>
            <a:ext cx="936104" cy="504056"/>
          </a:xfrm>
          <a:prstGeom prst="homePlate">
            <a:avLst/>
          </a:prstGeom>
          <a:solidFill>
            <a:srgbClr val="467B37"/>
          </a:solidFill>
          <a:ln>
            <a:solidFill>
              <a:srgbClr val="467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entagon 12"/>
          <p:cNvSpPr/>
          <p:nvPr/>
        </p:nvSpPr>
        <p:spPr>
          <a:xfrm>
            <a:off x="775540" y="5586211"/>
            <a:ext cx="936104" cy="504056"/>
          </a:xfrm>
          <a:prstGeom prst="homePlate">
            <a:avLst/>
          </a:prstGeom>
          <a:solidFill>
            <a:srgbClr val="467B37"/>
          </a:solidFill>
          <a:ln>
            <a:solidFill>
              <a:srgbClr val="467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503732" y="1769787"/>
            <a:ext cx="2088232" cy="4320480"/>
          </a:xfrm>
          <a:prstGeom prst="rect">
            <a:avLst/>
          </a:prstGeom>
          <a:solidFill>
            <a:srgbClr val="467B37"/>
          </a:solidFill>
          <a:ln>
            <a:solidFill>
              <a:srgbClr val="467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Legal Entity</a:t>
            </a:r>
          </a:p>
          <a:p>
            <a:pPr algn="ctr"/>
            <a:r>
              <a:rPr lang="en-AU" dirty="0" smtClean="0"/>
              <a:t>(e.g. Pty Ltd with shareholders or cooperative with units)</a:t>
            </a:r>
            <a:endParaRPr lang="en-GB" dirty="0"/>
          </a:p>
        </p:txBody>
      </p:sp>
      <p:cxnSp>
        <p:nvCxnSpPr>
          <p:cNvPr id="15" name="Elbow Connector 14"/>
          <p:cNvCxnSpPr>
            <a:stCxn id="8" idx="3"/>
            <a:endCxn id="14" idx="1"/>
          </p:cNvCxnSpPr>
          <p:nvPr/>
        </p:nvCxnSpPr>
        <p:spPr>
          <a:xfrm>
            <a:off x="1711644" y="2237839"/>
            <a:ext cx="792088" cy="169218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9" idx="3"/>
            <a:endCxn id="14" idx="1"/>
          </p:cNvCxnSpPr>
          <p:nvPr/>
        </p:nvCxnSpPr>
        <p:spPr>
          <a:xfrm>
            <a:off x="1711644" y="2957919"/>
            <a:ext cx="792088" cy="972108"/>
          </a:xfrm>
          <a:prstGeom prst="bentConnector3">
            <a:avLst/>
          </a:prstGeom>
          <a:ln>
            <a:solidFill>
              <a:srgbClr val="467B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0" idx="3"/>
            <a:endCxn id="14" idx="1"/>
          </p:cNvCxnSpPr>
          <p:nvPr/>
        </p:nvCxnSpPr>
        <p:spPr>
          <a:xfrm>
            <a:off x="1711644" y="3677999"/>
            <a:ext cx="792088" cy="25202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1" idx="3"/>
            <a:endCxn id="14" idx="1"/>
          </p:cNvCxnSpPr>
          <p:nvPr/>
        </p:nvCxnSpPr>
        <p:spPr>
          <a:xfrm flipV="1">
            <a:off x="1711644" y="3930027"/>
            <a:ext cx="792088" cy="46805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2" idx="3"/>
            <a:endCxn id="14" idx="1"/>
          </p:cNvCxnSpPr>
          <p:nvPr/>
        </p:nvCxnSpPr>
        <p:spPr>
          <a:xfrm flipV="1">
            <a:off x="1711644" y="3930027"/>
            <a:ext cx="792088" cy="11881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3" idx="3"/>
            <a:endCxn id="14" idx="1"/>
          </p:cNvCxnSpPr>
          <p:nvPr/>
        </p:nvCxnSpPr>
        <p:spPr>
          <a:xfrm flipV="1">
            <a:off x="1711644" y="3930027"/>
            <a:ext cx="792088" cy="1908212"/>
          </a:xfrm>
          <a:prstGeom prst="bentConnector3">
            <a:avLst/>
          </a:prstGeom>
          <a:ln>
            <a:solidFill>
              <a:srgbClr val="467B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07864" y="2529503"/>
            <a:ext cx="3901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+mn-lt"/>
              </a:rPr>
              <a:t>Debt syndicate lends </a:t>
            </a:r>
            <a:r>
              <a:rPr lang="en-AU" sz="2400" dirty="0" smtClean="0">
                <a:latin typeface="+mn-lt"/>
              </a:rPr>
              <a:t>directly to </a:t>
            </a:r>
            <a:r>
              <a:rPr lang="en-AU" sz="2400" dirty="0" smtClean="0">
                <a:latin typeface="+mn-lt"/>
              </a:rPr>
              <a:t>legal entity:</a:t>
            </a:r>
            <a:endParaRPr lang="en-AU" sz="24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+mn-lt"/>
              </a:rPr>
              <a:t>Future owners deposit </a:t>
            </a:r>
            <a:r>
              <a:rPr lang="en-AU" sz="2400" dirty="0">
                <a:latin typeface="+mn-lt"/>
              </a:rPr>
              <a:t>their “equity” in form of shares/cooperative </a:t>
            </a:r>
            <a:r>
              <a:rPr lang="en-AU" sz="2400" dirty="0" smtClean="0">
                <a:latin typeface="+mn-lt"/>
              </a:rPr>
              <a:t>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+mn-lt"/>
              </a:rPr>
              <a:t>Construction 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+mn-lt"/>
              </a:rPr>
              <a:t>Transition to “blanket</a:t>
            </a:r>
            <a:r>
              <a:rPr lang="en-AU" sz="2400" dirty="0" smtClean="0">
                <a:latin typeface="+mn-lt"/>
              </a:rPr>
              <a:t>” </a:t>
            </a:r>
            <a:r>
              <a:rPr lang="en-AU" sz="2400" dirty="0" smtClean="0">
                <a:latin typeface="+mn-lt"/>
              </a:rPr>
              <a:t>mortgage</a:t>
            </a:r>
            <a:endParaRPr lang="en-AU" sz="2400" dirty="0" smtClean="0">
              <a:latin typeface="+mn-lt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179638" y="342261"/>
            <a:ext cx="65071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smtClean="0">
                <a:solidFill>
                  <a:schemeClr val="bg1"/>
                </a:solidFill>
                <a:latin typeface="+mn-lt"/>
              </a:rPr>
              <a:t>First-home buyers form community</a:t>
            </a:r>
            <a:endParaRPr lang="en-US" sz="2800" kern="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3" name="Picture 2" descr="https://2.bp.blogspot.com/-2To84proFjA/UIXqveCW39I/AAAAAAAAChU/5k4683tvBJw/s1600/key+in+lock+ardb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1119842"/>
            <a:ext cx="1490662" cy="111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9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8" y="1875850"/>
            <a:ext cx="5766704" cy="429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5441" y="5457947"/>
            <a:ext cx="138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C00000"/>
                </a:solidFill>
                <a:latin typeface="+mn-lt"/>
              </a:rPr>
              <a:t>$100,000</a:t>
            </a:r>
            <a:endParaRPr lang="en-A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38" b="93529"/>
          <a:stretch/>
        </p:blipFill>
        <p:spPr>
          <a:xfrm>
            <a:off x="6380282" y="4493847"/>
            <a:ext cx="1492969" cy="1082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1918" y="3277294"/>
            <a:ext cx="3316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C00000"/>
                </a:solidFill>
                <a:latin typeface="+mn-lt"/>
              </a:rPr>
              <a:t>Each apartment is 16% cheaper ($85k) compared to conventional development</a:t>
            </a:r>
            <a:endParaRPr lang="en-AU" sz="1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0282" y="4181205"/>
            <a:ext cx="17551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+mn-lt"/>
              </a:rPr>
              <a:t>Equity </a:t>
            </a:r>
            <a:r>
              <a:rPr lang="en-AU" sz="1400" dirty="0" smtClean="0">
                <a:latin typeface="+mn-lt"/>
              </a:rPr>
              <a:t>Profit </a:t>
            </a:r>
            <a:r>
              <a:rPr lang="en-AU" sz="1400" dirty="0" smtClean="0">
                <a:latin typeface="+mn-lt"/>
              </a:rPr>
              <a:t>on cost</a:t>
            </a:r>
            <a:endParaRPr lang="en-AU" sz="1400" dirty="0"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179638" y="342261"/>
            <a:ext cx="65071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>
                <a:solidFill>
                  <a:schemeClr val="bg1"/>
                </a:solidFill>
              </a:rPr>
              <a:t>Nightingale Vision</a:t>
            </a:r>
            <a:endParaRPr lang="en-US" sz="2800" kern="0" dirty="0" smtClean="0">
              <a:solidFill>
                <a:schemeClr val="bg1"/>
              </a:solidFill>
            </a:endParaRPr>
          </a:p>
        </p:txBody>
      </p:sp>
      <p:pic>
        <p:nvPicPr>
          <p:cNvPr id="4101" name="Picture 5" descr="https://scontent.cdninstagram.com/t51.2885-19/s150x150/13402145_1082133055173082_1901285837_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58" y="152280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7800" y="2079050"/>
            <a:ext cx="246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AU" dirty="0"/>
              <a:t>Developer Model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7982" y="3431182"/>
            <a:ext cx="17551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latin typeface="+mn-lt"/>
              </a:rPr>
              <a:t>Equity </a:t>
            </a:r>
            <a:r>
              <a:rPr lang="en-AU" sz="1400" dirty="0" smtClean="0">
                <a:latin typeface="+mn-lt"/>
              </a:rPr>
              <a:t>Profit </a:t>
            </a:r>
            <a:r>
              <a:rPr lang="en-AU" sz="1400" dirty="0" smtClean="0">
                <a:latin typeface="+mn-lt"/>
              </a:rPr>
              <a:t>on cost</a:t>
            </a:r>
            <a:endParaRPr lang="en-AU" sz="1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4500" y="3431182"/>
            <a:ext cx="17551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latin typeface="+mn-lt"/>
              </a:rPr>
              <a:t>Equity </a:t>
            </a:r>
            <a:r>
              <a:rPr lang="en-AU" sz="1400" dirty="0" smtClean="0">
                <a:latin typeface="+mn-lt"/>
              </a:rPr>
              <a:t>Profit </a:t>
            </a:r>
            <a:r>
              <a:rPr lang="en-AU" sz="1400" dirty="0" smtClean="0">
                <a:latin typeface="+mn-lt"/>
              </a:rPr>
              <a:t>on cost</a:t>
            </a:r>
            <a:endParaRPr lang="en-AU" sz="1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" y="5422906"/>
            <a:ext cx="17551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latin typeface="+mn-lt"/>
              </a:rPr>
              <a:t>$1,800,000</a:t>
            </a:r>
            <a:endParaRPr lang="en-AU" sz="14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7982" y="5422906"/>
            <a:ext cx="17551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latin typeface="+mn-lt"/>
              </a:rPr>
              <a:t>$810,000</a:t>
            </a:r>
            <a:endParaRPr lang="en-AU" sz="1400" dirty="0">
              <a:latin typeface="+mn-lt"/>
            </a:endParaRPr>
          </a:p>
        </p:txBody>
      </p:sp>
      <p:pic>
        <p:nvPicPr>
          <p:cNvPr id="4102" name="Picture 6" descr="C:\data\Comms &amp; Marketing\LOGOS\SEFA_LOGO_LO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19" y="1813573"/>
            <a:ext cx="2068513" cy="83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4200" y="6386235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latin typeface="+mn-lt"/>
              </a:rPr>
              <a:t>Notes: assumes 20 unit development</a:t>
            </a:r>
            <a:endParaRPr lang="en-A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48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668102"/>
            <a:ext cx="4893646" cy="347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645074"/>
            <a:ext cx="3482414" cy="34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2179638" y="342261"/>
            <a:ext cx="65071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kern="0" dirty="0" smtClean="0">
                <a:solidFill>
                  <a:schemeClr val="bg1"/>
                </a:solidFill>
              </a:rPr>
              <a:t>Nightingale on Florence Street</a:t>
            </a:r>
            <a:endParaRPr lang="en-US" sz="2800" kern="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5727700"/>
            <a:ext cx="54991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+mn-lt"/>
                <a:hlinkClick r:id="rId5"/>
              </a:rPr>
              <a:t>http://</a:t>
            </a:r>
            <a:r>
              <a:rPr lang="en-AU" dirty="0" smtClean="0">
                <a:latin typeface="+mn-lt"/>
                <a:hlinkClick r:id="rId5"/>
              </a:rPr>
              <a:t>nightingalehousing.org/home#projects</a:t>
            </a:r>
            <a:r>
              <a:rPr lang="en-AU" dirty="0" smtClean="0">
                <a:latin typeface="+mn-lt"/>
              </a:rPr>
              <a:t> </a:t>
            </a:r>
            <a:endParaRPr lang="en-A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31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79638" y="328613"/>
            <a:ext cx="6507162" cy="6429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kern="1200" spc="-150" dirty="0" smtClean="0">
                <a:solidFill>
                  <a:schemeClr val="bg1"/>
                </a:solidFill>
              </a:rPr>
              <a:t>Contact Us</a:t>
            </a:r>
            <a:endParaRPr lang="en-US" sz="2800" kern="1200" spc="-150" dirty="0">
              <a:solidFill>
                <a:schemeClr val="bg1"/>
              </a:solidFill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3560"/>
            <a:ext cx="8715375" cy="4205568"/>
          </a:xfrm>
        </p:spPr>
        <p:txBody>
          <a:bodyPr/>
          <a:lstStyle/>
          <a:p>
            <a:pPr eaLnBrk="1" hangingPunct="1"/>
            <a:r>
              <a:rPr lang="en-AU" sz="2600" dirty="0" smtClean="0"/>
              <a:t>SEFA  </a:t>
            </a:r>
          </a:p>
          <a:p>
            <a:pPr lvl="1" eaLnBrk="1" hangingPunct="1"/>
            <a:r>
              <a:rPr lang="en-AU" sz="2200" dirty="0" smtClean="0"/>
              <a:t>Hanna Ebeling, Relationship Manager</a:t>
            </a:r>
          </a:p>
          <a:p>
            <a:pPr lvl="1" eaLnBrk="1" hangingPunct="1"/>
            <a:r>
              <a:rPr lang="en-AU" sz="2200" dirty="0" smtClean="0"/>
              <a:t>SEFA office: 02  8199 3360</a:t>
            </a:r>
          </a:p>
          <a:p>
            <a:pPr lvl="1" eaLnBrk="1" hangingPunct="1"/>
            <a:r>
              <a:rPr lang="en-AU" sz="2200" dirty="0" smtClean="0">
                <a:hlinkClick r:id="rId3"/>
              </a:rPr>
              <a:t>hanna.ebeling@sefa.com.au</a:t>
            </a:r>
            <a:endParaRPr lang="en-AU" sz="2200" dirty="0" smtClean="0"/>
          </a:p>
          <a:p>
            <a:pPr lvl="1" eaLnBrk="1" hangingPunct="1"/>
            <a:endParaRPr lang="en-AU" sz="1000" dirty="0" smtClean="0"/>
          </a:p>
          <a:p>
            <a:pPr eaLnBrk="1" hangingPunct="1"/>
            <a:r>
              <a:rPr lang="en-AU" sz="2600" dirty="0" smtClean="0"/>
              <a:t>Website  -  </a:t>
            </a:r>
            <a:r>
              <a:rPr lang="en-AU" sz="2200" dirty="0" smtClean="0">
                <a:hlinkClick r:id="rId4"/>
              </a:rPr>
              <a:t>www.sefa.com.au</a:t>
            </a:r>
            <a:endParaRPr lang="en-AU" sz="2200" dirty="0" smtClean="0"/>
          </a:p>
          <a:p>
            <a:pPr eaLnBrk="1" hangingPunct="1"/>
            <a:endParaRPr lang="en-AU" sz="1000" dirty="0" smtClean="0"/>
          </a:p>
          <a:p>
            <a:pPr eaLnBrk="1" hangingPunct="1"/>
            <a:r>
              <a:rPr lang="en-AU" sz="2600" dirty="0" smtClean="0">
                <a:hlinkClick r:id="rId5"/>
              </a:rPr>
              <a:t>SEFA Video introduction </a:t>
            </a:r>
            <a:r>
              <a:rPr lang="en-AU" sz="2600" dirty="0" smtClean="0"/>
              <a:t>  </a:t>
            </a:r>
          </a:p>
          <a:p>
            <a:pPr eaLnBrk="1" hangingPunct="1"/>
            <a:endParaRPr lang="en-AU" sz="2000" dirty="0" smtClean="0"/>
          </a:p>
          <a:p>
            <a:pPr eaLnBrk="1" hangingPunct="1"/>
            <a:r>
              <a:rPr lang="en-AU" sz="2600" dirty="0" err="1" smtClean="0"/>
              <a:t>MiHaven</a:t>
            </a:r>
            <a:r>
              <a:rPr lang="en-AU" sz="2600" dirty="0" smtClean="0"/>
              <a:t> Video – </a:t>
            </a:r>
            <a:r>
              <a:rPr lang="en-AU" sz="2600" dirty="0" smtClean="0">
                <a:hlinkClick r:id="rId6"/>
              </a:rPr>
              <a:t>social investment for indigenous outcomes</a:t>
            </a:r>
            <a:endParaRPr lang="en-AU" sz="2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4CFCA-4000-4367-AA0E-BD681E0FAC5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4CFCA-4000-4367-AA0E-BD681E0FAC5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332038" y="319650"/>
            <a:ext cx="65071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pc="-150" dirty="0" smtClean="0">
                <a:solidFill>
                  <a:schemeClr val="bg1"/>
                </a:solidFill>
              </a:rPr>
              <a:t>Social Entrepreneurship and Social Finance</a:t>
            </a:r>
            <a:endParaRPr lang="en-US" sz="2800" kern="1200" spc="-150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www.mcconnellfoundation.ca/img/features/51793eb0-38bc-45b2-bba7-4b5eadec2bf3_en.jpg?t=1366900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7" y="2806890"/>
            <a:ext cx="7918373" cy="170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8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A44CFCA-4000-4367-AA0E-BD681E0FAC5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700" y="3868873"/>
            <a:ext cx="8318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b="1" kern="0" dirty="0" smtClean="0">
                <a:solidFill>
                  <a:srgbClr val="467B37"/>
                </a:solidFill>
                <a:latin typeface="+mn-lt"/>
                <a:cs typeface="Arial" panose="020B0604020202020204" pitchFamily="34" charset="0"/>
              </a:rPr>
              <a:t>Habitat for Humanity Victoria 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received an innovative finance structure from SEFA that leverages their successful business model:</a:t>
            </a:r>
            <a:endParaRPr lang="en-US" sz="2000" kern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sz="2000" kern="0" dirty="0" smtClean="0">
                <a:latin typeface="+mn-lt"/>
                <a:cs typeface="Arial" panose="020B0604020202020204" pitchFamily="34" charset="0"/>
              </a:rPr>
              <a:t>Access to affordable housing</a:t>
            </a:r>
            <a:endParaRPr lang="en-AU" sz="2000" kern="0" dirty="0">
              <a:latin typeface="+mn-lt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+mn-lt"/>
                <a:cs typeface="Arial" panose="020B0604020202020204" pitchFamily="34" charset="0"/>
              </a:rPr>
              <a:t>Improved </a:t>
            </a:r>
            <a:r>
              <a:rPr lang="en-US" sz="2000" kern="0" dirty="0">
                <a:latin typeface="+mn-lt"/>
                <a:cs typeface="Arial" panose="020B0604020202020204" pitchFamily="34" charset="0"/>
              </a:rPr>
              <a:t>long-term outcomes </a:t>
            </a:r>
            <a:r>
              <a:rPr lang="en-US" sz="2000" kern="0" dirty="0" smtClean="0">
                <a:latin typeface="+mn-lt"/>
                <a:cs typeface="Arial" panose="020B0604020202020204" pitchFamily="34" charset="0"/>
              </a:rPr>
              <a:t>in the areas </a:t>
            </a:r>
            <a:r>
              <a:rPr lang="en-US" sz="2000" kern="0" dirty="0">
                <a:latin typeface="+mn-lt"/>
                <a:cs typeface="Arial" panose="020B0604020202020204" pitchFamily="34" charset="0"/>
              </a:rPr>
              <a:t>of education, employment, health and lifestyle for parents and </a:t>
            </a:r>
            <a:r>
              <a:rPr lang="en-US" sz="2000" kern="0" dirty="0" smtClean="0">
                <a:latin typeface="+mn-lt"/>
                <a:cs typeface="Arial" panose="020B0604020202020204" pitchFamily="34" charset="0"/>
              </a:rPr>
              <a:t>children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+mn-lt"/>
                <a:cs typeface="Arial" panose="020B0604020202020204" pitchFamily="34" charset="0"/>
              </a:rPr>
              <a:t>Increased pace of construction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b="1" kern="0" dirty="0" smtClean="0">
                <a:solidFill>
                  <a:srgbClr val="467B37"/>
                </a:solidFill>
                <a:latin typeface="+mn-lt"/>
                <a:cs typeface="Arial" panose="020B0604020202020204" pitchFamily="34" charset="0"/>
              </a:rPr>
              <a:t>The outcomes are home ownership for low income families and pathway to financial sustainability for </a:t>
            </a:r>
            <a:r>
              <a:rPr lang="en-US" sz="2000" b="1" kern="0" dirty="0" err="1" smtClean="0">
                <a:solidFill>
                  <a:srgbClr val="467B37"/>
                </a:solidFill>
                <a:latin typeface="+mn-lt"/>
                <a:cs typeface="Arial" panose="020B0604020202020204" pitchFamily="34" charset="0"/>
              </a:rPr>
              <a:t>HfH</a:t>
            </a:r>
            <a:r>
              <a:rPr lang="en-US" sz="2000" b="1" kern="0" dirty="0" smtClean="0">
                <a:solidFill>
                  <a:srgbClr val="467B37"/>
                </a:solidFill>
                <a:latin typeface="+mn-lt"/>
                <a:cs typeface="Arial" panose="020B0604020202020204" pitchFamily="34" charset="0"/>
              </a:rPr>
              <a:t> Victoria.</a:t>
            </a:r>
            <a:endParaRPr lang="en-US" sz="2000" b="1" kern="0" dirty="0">
              <a:solidFill>
                <a:srgbClr val="467B37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8" y="1346200"/>
            <a:ext cx="6614812" cy="250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data\Comms &amp; Marketing\Case studies\Habitat for Humanity VIC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333499"/>
            <a:ext cx="3683000" cy="25139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332038" y="319650"/>
            <a:ext cx="65071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 kern="1200" spc="-150" dirty="0" smtClean="0">
                <a:solidFill>
                  <a:schemeClr val="bg1"/>
                </a:solidFill>
              </a:rPr>
              <a:t>Home Ownership – </a:t>
            </a:r>
            <a:r>
              <a:rPr lang="en-US" sz="2800" kern="1200" spc="-150" dirty="0" err="1" smtClean="0">
                <a:solidFill>
                  <a:schemeClr val="bg1"/>
                </a:solidFill>
              </a:rPr>
              <a:t>HfH</a:t>
            </a:r>
            <a:r>
              <a:rPr lang="en-US" sz="2800" kern="1200" spc="-150" dirty="0" smtClean="0">
                <a:solidFill>
                  <a:schemeClr val="bg1"/>
                </a:solidFill>
              </a:rPr>
              <a:t> Victoria</a:t>
            </a:r>
            <a:endParaRPr lang="en-US" sz="2800" kern="1200" spc="-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124" y="1724470"/>
            <a:ext cx="461762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b="1" kern="0" dirty="0">
                <a:solidFill>
                  <a:srgbClr val="467B37"/>
                </a:solidFill>
                <a:latin typeface="+mn-lt"/>
                <a:cs typeface="Arial" panose="020B0604020202020204" pitchFamily="34" charset="0"/>
              </a:rPr>
              <a:t>Sustain Community Housing </a:t>
            </a:r>
            <a:r>
              <a:rPr 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owns a plot of land in Western Sydney. SEFA &amp; SVA are funding its development:</a:t>
            </a:r>
          </a:p>
          <a:p>
            <a: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Sub-divide the land into three plots</a:t>
            </a:r>
          </a:p>
          <a:p>
            <a: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Construct three duplexes</a:t>
            </a:r>
          </a:p>
          <a:p>
            <a: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Sell two to repay investors (cross-</a:t>
            </a:r>
            <a:r>
              <a:rPr lang="en-US" sz="2000" kern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subsidisation</a:t>
            </a:r>
            <a:r>
              <a:rPr 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)</a:t>
            </a:r>
          </a:p>
          <a:p>
            <a: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467B37"/>
                </a:solidFill>
                <a:latin typeface="+mn-lt"/>
                <a:cs typeface="Arial" panose="020B0604020202020204" pitchFamily="34" charset="0"/>
              </a:rPr>
              <a:t>Retain the third duplex as social housing</a:t>
            </a:r>
          </a:p>
          <a:p>
            <a: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000000"/>
              </a:solidFill>
              <a:latin typeface="Calibri" panose="020F0502020204030204" pitchFamily="34" charset="0"/>
              <a:cs typeface="Arial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The outcome is more social housing.</a:t>
            </a:r>
            <a:endParaRPr lang="en-AU" sz="2000" kern="0" dirty="0" smtClean="0">
              <a:solidFill>
                <a:srgbClr val="000000"/>
              </a:solidFill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3" name="Picture 6" descr="Sustain Community Hou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97" y="1219792"/>
            <a:ext cx="4227917" cy="152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Ben.Gales\Dropbox\PHOTO LIBRARY\SEFA Case Studies\Sustain\IMG_4622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16" y="3648074"/>
            <a:ext cx="4227917" cy="281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332038" y="319650"/>
            <a:ext cx="65071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 kern="1200" spc="-150" dirty="0" smtClean="0">
                <a:solidFill>
                  <a:schemeClr val="bg1"/>
                </a:solidFill>
              </a:rPr>
              <a:t>Social Housing – Sustain</a:t>
            </a:r>
            <a:endParaRPr lang="en-US" sz="2800" kern="1200" spc="-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93" y="1075650"/>
            <a:ext cx="3843799" cy="257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993" y="3808487"/>
            <a:ext cx="3840744" cy="277011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332038" y="319650"/>
            <a:ext cx="65071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 kern="1200" spc="-150" dirty="0" smtClean="0">
                <a:solidFill>
                  <a:schemeClr val="bg1"/>
                </a:solidFill>
              </a:rPr>
              <a:t>Affordable Retirement Homes– Myrtle Park</a:t>
            </a:r>
            <a:endParaRPr lang="en-US" sz="2800" kern="1200" spc="-15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523" y="1360219"/>
            <a:ext cx="48044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b="1" kern="0" dirty="0" smtClean="0">
                <a:solidFill>
                  <a:srgbClr val="467B37"/>
                </a:solidFill>
                <a:latin typeface="+mn-lt"/>
                <a:cs typeface="Arial" panose="020B0604020202020204" pitchFamily="34" charset="0"/>
              </a:rPr>
              <a:t>Myrtle Park </a:t>
            </a:r>
            <a:r>
              <a:rPr 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is a community-led organisation in regional Tasmania (</a:t>
            </a:r>
            <a:r>
              <a:rPr lang="en-US" sz="2000" kern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Yolla</a:t>
            </a:r>
            <a:r>
              <a:rPr 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), </a:t>
            </a:r>
            <a:r>
              <a:rPr 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providing affordable </a:t>
            </a:r>
            <a:r>
              <a:rPr 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retirement accommodation for </a:t>
            </a:r>
            <a:r>
              <a:rPr 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its members</a:t>
            </a:r>
            <a:r>
              <a:rPr 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:</a:t>
            </a:r>
          </a:p>
          <a:p>
            <a: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Calibri" panose="020F0502020204030204" pitchFamily="34" charset="0"/>
                <a:cs typeface="Arial"/>
              </a:rPr>
              <a:t>Increase affordable housing  options for retirees from 6 to 11 </a:t>
            </a:r>
            <a:r>
              <a:rPr lang="en-US" sz="2000" kern="0" dirty="0" smtClean="0">
                <a:latin typeface="Calibri" panose="020F0502020204030204" pitchFamily="34" charset="0"/>
                <a:cs typeface="Arial"/>
              </a:rPr>
              <a:t>units</a:t>
            </a:r>
            <a:endParaRPr lang="en-US" sz="2000" kern="0" dirty="0" smtClean="0">
              <a:latin typeface="Calibri" panose="020F0502020204030204" pitchFamily="34" charset="0"/>
              <a:cs typeface="Arial"/>
            </a:endParaRPr>
          </a:p>
          <a:p>
            <a: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Calibri" panose="020F0502020204030204" pitchFamily="34" charset="0"/>
                <a:cs typeface="Arial"/>
              </a:rPr>
              <a:t>The new units were prefabricated off-site to keep costs </a:t>
            </a:r>
            <a:r>
              <a:rPr lang="en-US" sz="2000" kern="0" dirty="0" smtClean="0">
                <a:latin typeface="Calibri" panose="020F0502020204030204" pitchFamily="34" charset="0"/>
                <a:cs typeface="Arial"/>
              </a:rPr>
              <a:t>low</a:t>
            </a:r>
            <a:endParaRPr lang="en-US" sz="2000" kern="0" dirty="0" smtClean="0">
              <a:latin typeface="Calibri" panose="020F0502020204030204" pitchFamily="34" charset="0"/>
              <a:cs typeface="Arial"/>
            </a:endParaRPr>
          </a:p>
          <a:p>
            <a: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Calibri" panose="020F0502020204030204" pitchFamily="34" charset="0"/>
                <a:cs typeface="Arial"/>
              </a:rPr>
              <a:t>Members pay rent to cover (mainly finance) </a:t>
            </a:r>
            <a:r>
              <a:rPr lang="en-US" sz="2000" kern="0" dirty="0" smtClean="0">
                <a:latin typeface="Calibri" panose="020F0502020204030204" pitchFamily="34" charset="0"/>
                <a:cs typeface="Arial"/>
              </a:rPr>
              <a:t>expenses</a:t>
            </a:r>
            <a:endParaRPr lang="en-US" sz="2000" kern="0" dirty="0" smtClean="0">
              <a:latin typeface="Calibri" panose="020F0502020204030204" pitchFamily="34" charset="0"/>
              <a:cs typeface="Arial"/>
            </a:endParaRPr>
          </a:p>
          <a:p>
            <a: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Calibri" panose="020F0502020204030204" pitchFamily="34" charset="0"/>
                <a:cs typeface="Arial"/>
              </a:rPr>
              <a:t>Enabling residents to retire in their ‘own’ community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b="1" kern="0" dirty="0" smtClean="0">
                <a:solidFill>
                  <a:srgbClr val="467B37"/>
                </a:solidFill>
                <a:latin typeface="Calibri" panose="020F0502020204030204" pitchFamily="34" charset="0"/>
                <a:cs typeface="Arial"/>
              </a:rPr>
              <a:t>The outcome is community empowerment to create integrated retirement housing solutions.</a:t>
            </a:r>
            <a:endParaRPr lang="en-AU" sz="2000" b="1" kern="0" dirty="0" smtClean="0">
              <a:solidFill>
                <a:srgbClr val="467B37"/>
              </a:solidFill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07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332038" y="319650"/>
            <a:ext cx="65071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 kern="1200" spc="-150" dirty="0" smtClean="0">
                <a:solidFill>
                  <a:schemeClr val="bg1"/>
                </a:solidFill>
              </a:rPr>
              <a:t>Finance for Housing Solutions</a:t>
            </a:r>
            <a:endParaRPr lang="en-US" sz="2800" kern="1200" spc="-15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profitguide.com/wp-content/uploads/2013/02/puzzle-with-missing-piece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467B3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68" y="1522677"/>
            <a:ext cx="4987131" cy="332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5841" y="5218223"/>
            <a:ext cx="490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i="1" dirty="0" smtClean="0">
                <a:solidFill>
                  <a:srgbClr val="467B37"/>
                </a:solidFill>
                <a:latin typeface="+mn-lt"/>
              </a:rPr>
              <a:t>“… finding the magic recipe …”</a:t>
            </a:r>
            <a:endParaRPr lang="en-AU" sz="2400" b="1" i="1" dirty="0">
              <a:solidFill>
                <a:srgbClr val="467B3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16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332038" y="319650"/>
            <a:ext cx="65071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 kern="1200" spc="-150" dirty="0" smtClean="0">
                <a:solidFill>
                  <a:schemeClr val="bg1"/>
                </a:solidFill>
              </a:rPr>
              <a:t>Unlocking and Leveraging Housing Solutions</a:t>
            </a:r>
            <a:endParaRPr lang="en-US" sz="2800" kern="1200" spc="-15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2.bp.blogspot.com/-2To84proFjA/UIXqveCW39I/AAAAAAAAChU/5k4683tvBJw/s1600/key+in+lock+ardb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97013"/>
            <a:ext cx="33274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onoreecorder.com/wp-content/uploads/2015/01/Screen-Shot-2015-01-21-at-7.40.38-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4132634"/>
            <a:ext cx="3514725" cy="234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035865" y="1542347"/>
            <a:ext cx="4803335" cy="40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AU" sz="2400" kern="0" dirty="0" smtClean="0"/>
              <a:t>Capital stacking</a:t>
            </a:r>
          </a:p>
          <a:p>
            <a:pPr eaLnBrk="1" hangingPunct="1">
              <a:spcBef>
                <a:spcPts val="1200"/>
              </a:spcBef>
            </a:pPr>
            <a:r>
              <a:rPr lang="en-AU" sz="2400" b="1" kern="0" dirty="0" smtClean="0">
                <a:solidFill>
                  <a:srgbClr val="467B37"/>
                </a:solidFill>
              </a:rPr>
              <a:t>Co-housing / Co-operatives (German Building Group Model)</a:t>
            </a:r>
          </a:p>
          <a:p>
            <a:pPr eaLnBrk="1" hangingPunct="1">
              <a:spcBef>
                <a:spcPts val="1200"/>
              </a:spcBef>
            </a:pPr>
            <a:r>
              <a:rPr lang="en-AU" sz="2400" b="1" kern="0" dirty="0" smtClean="0">
                <a:solidFill>
                  <a:srgbClr val="467B37"/>
                </a:solidFill>
              </a:rPr>
              <a:t>99 year lease (Community Land Trust)</a:t>
            </a:r>
          </a:p>
          <a:p>
            <a:pPr eaLnBrk="1" hangingPunct="1">
              <a:spcBef>
                <a:spcPts val="1200"/>
              </a:spcBef>
            </a:pPr>
            <a:r>
              <a:rPr lang="en-AU" sz="2400" kern="0" dirty="0" smtClean="0"/>
              <a:t>Sweat Equity</a:t>
            </a:r>
          </a:p>
          <a:p>
            <a:pPr eaLnBrk="1" hangingPunct="1">
              <a:spcBef>
                <a:spcPts val="1200"/>
              </a:spcBef>
            </a:pPr>
            <a:r>
              <a:rPr lang="en-AU" sz="2400" kern="0" dirty="0" smtClean="0"/>
              <a:t>Mixed Tenancies / Developments</a:t>
            </a:r>
          </a:p>
          <a:p>
            <a:pPr eaLnBrk="1" hangingPunct="1">
              <a:spcBef>
                <a:spcPts val="1200"/>
              </a:spcBef>
            </a:pPr>
            <a:r>
              <a:rPr lang="en-AU" sz="2400" kern="0" dirty="0" smtClean="0"/>
              <a:t>Shared Equity Schemes</a:t>
            </a:r>
          </a:p>
          <a:p>
            <a:pPr eaLnBrk="1" hangingPunct="1">
              <a:spcBef>
                <a:spcPts val="1200"/>
              </a:spcBef>
            </a:pPr>
            <a:r>
              <a:rPr lang="en-AU" sz="2400" kern="0" dirty="0" smtClean="0"/>
              <a:t>Design &amp; Sustainability</a:t>
            </a:r>
          </a:p>
          <a:p>
            <a:pPr eaLnBrk="1" hangingPunct="1"/>
            <a:endParaRPr lang="en-GB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32030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332038" y="319650"/>
            <a:ext cx="65071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 kern="1200" spc="-150" dirty="0" smtClean="0">
                <a:solidFill>
                  <a:schemeClr val="bg1"/>
                </a:solidFill>
              </a:rPr>
              <a:t>German “Building Groups” Model</a:t>
            </a:r>
            <a:endParaRPr lang="en-US" sz="2800" kern="1200" spc="-150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s://www.theurbanist.org/wp-content/uploads/2015/07/2402427115_62986d97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2261424"/>
            <a:ext cx="3403600" cy="228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78265" y="1928994"/>
            <a:ext cx="4803335" cy="40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AU" sz="2400" kern="0" dirty="0" smtClean="0"/>
              <a:t>Community empowerment</a:t>
            </a:r>
          </a:p>
          <a:p>
            <a:pPr eaLnBrk="1" hangingPunct="1">
              <a:spcBef>
                <a:spcPts val="1200"/>
              </a:spcBef>
            </a:pPr>
            <a:r>
              <a:rPr lang="en-AU" sz="2400" kern="0" dirty="0"/>
              <a:t>Affordability</a:t>
            </a:r>
          </a:p>
          <a:p>
            <a:pPr eaLnBrk="1" hangingPunct="1">
              <a:spcBef>
                <a:spcPts val="1200"/>
              </a:spcBef>
            </a:pPr>
            <a:r>
              <a:rPr lang="en-AU" sz="2400" kern="0" dirty="0"/>
              <a:t>Sustainability</a:t>
            </a:r>
          </a:p>
          <a:p>
            <a:pPr eaLnBrk="1" hangingPunct="1">
              <a:spcBef>
                <a:spcPts val="1200"/>
              </a:spcBef>
            </a:pPr>
            <a:r>
              <a:rPr lang="en-AU" sz="2400" kern="0" dirty="0" smtClean="0"/>
              <a:t>Intergenerational equity</a:t>
            </a:r>
          </a:p>
          <a:p>
            <a:pPr eaLnBrk="1" hangingPunct="1">
              <a:spcBef>
                <a:spcPts val="1200"/>
              </a:spcBef>
            </a:pPr>
            <a:r>
              <a:rPr lang="en-AU" sz="2400" kern="0" dirty="0" smtClean="0"/>
              <a:t>Advocacy</a:t>
            </a:r>
          </a:p>
          <a:p>
            <a:pPr eaLnBrk="1" hangingPunct="1">
              <a:spcBef>
                <a:spcPts val="1200"/>
              </a:spcBef>
            </a:pPr>
            <a:r>
              <a:rPr lang="en-AU" sz="2400" kern="0" dirty="0" smtClean="0"/>
              <a:t>Government and industry support</a:t>
            </a:r>
            <a:endParaRPr lang="en-AU" sz="2400" kern="0" dirty="0" smtClean="0"/>
          </a:p>
          <a:p>
            <a:pPr eaLnBrk="1" hangingPunct="1"/>
            <a:endParaRPr lang="en-GB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30596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332038" y="319650"/>
            <a:ext cx="65071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 kern="1200" spc="-150" dirty="0" smtClean="0">
                <a:solidFill>
                  <a:schemeClr val="bg1"/>
                </a:solidFill>
              </a:rPr>
              <a:t>Nightingale Housing Model</a:t>
            </a:r>
            <a:endParaRPr lang="en-US" sz="2800" kern="1200" spc="-15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8000" y="1955800"/>
            <a:ext cx="736600" cy="3378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2000" b="1" dirty="0" smtClean="0"/>
              <a:t>Financial Return</a:t>
            </a:r>
            <a:endParaRPr lang="en-AU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270500" y="2744788"/>
            <a:ext cx="736600" cy="25892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b="1" dirty="0" smtClean="0">
                <a:solidFill>
                  <a:schemeClr val="bg1"/>
                </a:solidFill>
              </a:rPr>
              <a:t>Financial Return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54800" y="2744788"/>
            <a:ext cx="736600" cy="25892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b="1" dirty="0" smtClean="0">
                <a:solidFill>
                  <a:schemeClr val="bg1"/>
                </a:solidFill>
              </a:rPr>
              <a:t>Sustainability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39100" y="2744788"/>
            <a:ext cx="736600" cy="25892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b="1" dirty="0" smtClean="0">
                <a:solidFill>
                  <a:schemeClr val="bg1"/>
                </a:solidFill>
              </a:rPr>
              <a:t>Liveability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" y="5664200"/>
            <a:ext cx="410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Traditional Developer Model</a:t>
            </a:r>
            <a:endParaRPr lang="en-AU"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2050" y="5664200"/>
            <a:ext cx="410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latin typeface="+mn-lt"/>
              </a:rPr>
              <a:t>Nightingale Model</a:t>
            </a:r>
            <a:endParaRPr lang="en-AU" sz="2400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0700" y="4089400"/>
            <a:ext cx="736600" cy="1244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AU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2959100" y="4711700"/>
            <a:ext cx="736600" cy="6223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A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08473" y="2181780"/>
            <a:ext cx="492443" cy="21997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sz="2000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Sustainability</a:t>
            </a:r>
            <a:endParaRPr lang="en-AU" sz="2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1178" y="3007280"/>
            <a:ext cx="492443" cy="21997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sz="2000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Liveability</a:t>
            </a:r>
            <a:endParaRPr lang="en-AU" sz="2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61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11917</TotalTime>
  <Words>434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Office Theme</vt:lpstr>
      <vt:lpstr>Custom Design</vt:lpstr>
      <vt:lpstr>2_Custom Design</vt:lpstr>
      <vt:lpstr>1_Custom Design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Campbell Van Venrooy</dc:creator>
  <cp:lastModifiedBy>Hanna Ebeling</cp:lastModifiedBy>
  <cp:revision>595</cp:revision>
  <cp:lastPrinted>2014-02-12T07:17:34Z</cp:lastPrinted>
  <dcterms:created xsi:type="dcterms:W3CDTF">2012-07-10T06:25:58Z</dcterms:created>
  <dcterms:modified xsi:type="dcterms:W3CDTF">2016-08-12T05:11:57Z</dcterms:modified>
</cp:coreProperties>
</file>