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93" r:id="rId2"/>
    <p:sldId id="268" r:id="rId3"/>
    <p:sldId id="302" r:id="rId4"/>
    <p:sldId id="298" r:id="rId5"/>
    <p:sldId id="299" r:id="rId6"/>
    <p:sldId id="303" r:id="rId7"/>
    <p:sldId id="305" r:id="rId8"/>
    <p:sldId id="304" r:id="rId9"/>
    <p:sldId id="29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739C"/>
    <a:srgbClr val="C90707"/>
    <a:srgbClr val="DE0808"/>
    <a:srgbClr val="FFD65C"/>
    <a:srgbClr val="5C93D0"/>
    <a:srgbClr val="FFFFFF"/>
    <a:srgbClr val="FF9933"/>
    <a:srgbClr val="BA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030" autoAdjust="0"/>
  </p:normalViewPr>
  <p:slideViewPr>
    <p:cSldViewPr>
      <p:cViewPr varScale="1">
        <p:scale>
          <a:sx n="66" d="100"/>
          <a:sy n="66" d="100"/>
        </p:scale>
        <p:origin x="150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-912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BFD5218-C6F2-460C-969A-E5D811B3A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92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74163-884B-473E-88DD-F52A98C08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9130A-E9EF-4365-B665-674DD57C6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1617B-AD22-464E-957C-253C2AB28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5AEF9-6C60-4CEC-BF9F-42F76A858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E1E28-456E-46B2-8D1C-68E423222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31308-6E11-4EA0-A799-7E6FE17F5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D6085-41EA-4DA6-87A9-ED11359CD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FBE5A-B329-4B30-AB8E-21B308D303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C4639-FD41-4437-B94A-3AC5CDFA5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406BB-CE78-4F12-91D5-6D6F243B0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D0746-CC58-442C-BECD-2EE9094F8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6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364ABA7-8FAF-44CE-AEF7-F6B7B6F277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>   Civil Society Australia</a:t>
            </a:r>
            <a:r>
              <a:rPr lang="en-US" sz="40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4000" b="1" dirty="0" smtClean="0">
                <a:solidFill>
                  <a:srgbClr val="03739C"/>
                </a:solidFill>
                <a:latin typeface="Tahoma" pitchFamily="34" charset="0"/>
              </a:rPr>
            </a:br>
            <a:endParaRPr lang="en-AU" sz="4000" b="1" dirty="0" smtClean="0">
              <a:solidFill>
                <a:srgbClr val="03739C"/>
              </a:solidFill>
              <a:latin typeface="Tahoma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7924800" cy="4144963"/>
          </a:xfrm>
        </p:spPr>
        <p:txBody>
          <a:bodyPr/>
          <a:lstStyle/>
          <a:p>
            <a:pPr algn="ctr" eaLnBrk="1" hangingPunct="1">
              <a:buClr>
                <a:srgbClr val="DE0808"/>
              </a:buClr>
              <a:buSzPct val="90000"/>
              <a:buFontTx/>
              <a:buNone/>
            </a:pPr>
            <a:r>
              <a:rPr lang="en-US" sz="10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0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</a:br>
            <a:r>
              <a:rPr lang="en-US" sz="10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0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</a:br>
            <a:r>
              <a:rPr lang="en-US" sz="4800" b="1" dirty="0" smtClean="0">
                <a:solidFill>
                  <a:srgbClr val="03739C"/>
                </a:solidFill>
              </a:rPr>
              <a:t>Faith, Community and the New Economy</a:t>
            </a:r>
            <a:r>
              <a:rPr lang="en-US" sz="28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>:</a:t>
            </a:r>
            <a:br>
              <a:rPr lang="en-US" sz="28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</a:br>
            <a:r>
              <a:rPr lang="en-US" sz="28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> </a:t>
            </a:r>
            <a:br>
              <a:rPr lang="en-US" sz="28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</a:br>
            <a:r>
              <a:rPr lang="en-US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>Jewish, Christian and Muslim Collaboration in Communal Enterprise and Mutuality</a:t>
            </a:r>
          </a:p>
          <a:p>
            <a:pPr algn="ctr" eaLnBrk="1" hangingPunct="1">
              <a:buClr>
                <a:srgbClr val="DE0808"/>
              </a:buClr>
              <a:buSzPct val="90000"/>
              <a:buFontTx/>
              <a:buNone/>
            </a:pPr>
            <a:endParaRPr lang="en-US" sz="2800" b="1" dirty="0" smtClean="0">
              <a:solidFill>
                <a:srgbClr val="03739C"/>
              </a:solidFill>
            </a:endParaRPr>
          </a:p>
          <a:p>
            <a:pPr algn="ctr" eaLnBrk="1" hangingPunct="1">
              <a:buClr>
                <a:srgbClr val="DE0808"/>
              </a:buClr>
              <a:buSzPct val="90000"/>
              <a:buFontTx/>
              <a:buNone/>
            </a:pPr>
            <a:endParaRPr lang="en-US" sz="2800" b="1" dirty="0" smtClean="0">
              <a:solidFill>
                <a:srgbClr val="03739C"/>
              </a:solidFill>
            </a:endParaRPr>
          </a:p>
          <a:p>
            <a:pPr algn="ctr" eaLnBrk="1" hangingPunct="1">
              <a:buClr>
                <a:srgbClr val="DE0808"/>
              </a:buClr>
              <a:buSzPct val="90000"/>
              <a:buFontTx/>
              <a:buNone/>
            </a:pPr>
            <a:endParaRPr lang="en-AU" sz="2800" b="1" dirty="0" smtClean="0">
              <a:solidFill>
                <a:srgbClr val="03739C"/>
              </a:solidFill>
            </a:endParaRPr>
          </a:p>
        </p:txBody>
      </p:sp>
      <p:pic>
        <p:nvPicPr>
          <p:cNvPr id="4100" name="Picture 4" descr="people_power_new_logo_on_yell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9144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endParaRPr lang="en-AU" sz="4000" b="1" dirty="0" smtClean="0">
              <a:solidFill>
                <a:srgbClr val="03739C"/>
              </a:solidFill>
              <a:latin typeface="Tahoma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001000" cy="4144963"/>
          </a:xfrm>
        </p:spPr>
        <p:txBody>
          <a:bodyPr/>
          <a:lstStyle/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Multi-faith collaborative venture in constructing communal enterprise and mutuality as alternative to dominant paradigm of liberal individualism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National in scope, with faith communities, entrepreneurs, community leaders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A plethora of forms of mutuality and enterprises generated by these faith traditions, past &amp; present</a:t>
            </a:r>
          </a:p>
        </p:txBody>
      </p:sp>
      <p:pic>
        <p:nvPicPr>
          <p:cNvPr id="3076" name="Picture 4" descr="people_power_new_logo_on_yell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9144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Civil Society Australia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endParaRPr kumimoji="0" lang="en-AU" sz="4000" b="1" i="0" u="none" strike="noStrike" kern="0" cap="none" spc="0" normalizeH="0" baseline="0" noProof="0" dirty="0" smtClean="0">
              <a:ln>
                <a:noFill/>
              </a:ln>
              <a:solidFill>
                <a:srgbClr val="03739C"/>
              </a:solidFill>
              <a:effectLst/>
              <a:uLnTx/>
              <a:uFillTx/>
              <a:latin typeface="Tahom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endParaRPr lang="en-AU" sz="4000" b="1" dirty="0" smtClean="0">
              <a:solidFill>
                <a:srgbClr val="03739C"/>
              </a:solidFill>
              <a:latin typeface="Tahoma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001000" cy="4144963"/>
          </a:xfrm>
        </p:spPr>
        <p:txBody>
          <a:bodyPr/>
          <a:lstStyle/>
          <a:p>
            <a:pPr eaLnBrk="1" hangingPunct="1">
              <a:buClr>
                <a:srgbClr val="DE0808"/>
              </a:buClr>
              <a:buSzPct val="90000"/>
              <a:buNone/>
            </a:pPr>
            <a:r>
              <a:rPr lang="en-AU" b="1" dirty="0" smtClean="0">
                <a:solidFill>
                  <a:srgbClr val="03739C"/>
                </a:solidFill>
              </a:rPr>
              <a:t>Key concepts:</a:t>
            </a:r>
            <a:endParaRPr lang="en-AU" sz="2800" b="1" dirty="0" smtClean="0">
              <a:solidFill>
                <a:srgbClr val="03739C"/>
              </a:solidFill>
            </a:endParaRP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Communal life and enterprise as more organic and holistic than ‘community’ in secular contexts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Mutuality as interdependence in living and working, relational rather than transactional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Jewish, Christian and Muslim traditions as derivatives of common </a:t>
            </a:r>
            <a:r>
              <a:rPr lang="en-AU" sz="2800" b="1" dirty="0" err="1" smtClean="0">
                <a:solidFill>
                  <a:srgbClr val="03739C"/>
                </a:solidFill>
              </a:rPr>
              <a:t>Abrahamic</a:t>
            </a:r>
            <a:r>
              <a:rPr lang="en-AU" sz="2800" b="1" dirty="0" smtClean="0">
                <a:solidFill>
                  <a:srgbClr val="03739C"/>
                </a:solidFill>
              </a:rPr>
              <a:t> faith, communal life &amp; mutuality integral to each</a:t>
            </a:r>
          </a:p>
        </p:txBody>
      </p:sp>
      <p:pic>
        <p:nvPicPr>
          <p:cNvPr id="3076" name="Picture 4" descr="people_power_new_logo_on_yell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9144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Civil Society Australia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endParaRPr kumimoji="0" lang="en-AU" sz="4000" b="1" i="0" u="none" strike="noStrike" kern="0" cap="none" spc="0" normalizeH="0" baseline="0" noProof="0" dirty="0" smtClean="0">
              <a:ln>
                <a:noFill/>
              </a:ln>
              <a:solidFill>
                <a:srgbClr val="03739C"/>
              </a:solidFill>
              <a:effectLst/>
              <a:uLnTx/>
              <a:uFillTx/>
              <a:latin typeface="Tahom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endParaRPr lang="en-AU" sz="4000" b="1" dirty="0" smtClean="0">
              <a:solidFill>
                <a:srgbClr val="03739C"/>
              </a:solidFill>
              <a:latin typeface="Tahoma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001000" cy="4144963"/>
          </a:xfrm>
        </p:spPr>
        <p:txBody>
          <a:bodyPr/>
          <a:lstStyle/>
          <a:p>
            <a:pPr eaLnBrk="1" hangingPunct="1">
              <a:buClr>
                <a:srgbClr val="DE0808"/>
              </a:buClr>
              <a:buSzPct val="90000"/>
              <a:buNone/>
            </a:pPr>
            <a:r>
              <a:rPr lang="en-AU" b="1" dirty="0" smtClean="0">
                <a:solidFill>
                  <a:srgbClr val="03739C"/>
                </a:solidFill>
              </a:rPr>
              <a:t>Two key questions:</a:t>
            </a:r>
            <a:endParaRPr lang="en-AU" sz="2800" b="1" dirty="0" smtClean="0">
              <a:solidFill>
                <a:srgbClr val="03739C"/>
              </a:solidFill>
            </a:endParaRP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Is a faith context or sense of the transcendent necessary for deep communal life and mutuality? (</a:t>
            </a:r>
            <a:r>
              <a:rPr lang="en-AU" sz="2800" b="1" dirty="0" err="1" smtClean="0">
                <a:solidFill>
                  <a:srgbClr val="03739C"/>
                </a:solidFill>
              </a:rPr>
              <a:t>esp</a:t>
            </a:r>
            <a:r>
              <a:rPr lang="en-AU" sz="2800" b="1" dirty="0" smtClean="0">
                <a:solidFill>
                  <a:srgbClr val="03739C"/>
                </a:solidFill>
              </a:rPr>
              <a:t> in societies ravaged by liberal individualism and secular materialism)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Does the New Economy require a vibrant faith-based communal life and mutuality? </a:t>
            </a:r>
          </a:p>
        </p:txBody>
      </p:sp>
      <p:pic>
        <p:nvPicPr>
          <p:cNvPr id="3076" name="Picture 4" descr="people_power_new_logo_on_yell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9144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Civil Society Australia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endParaRPr kumimoji="0" lang="en-AU" sz="4000" b="1" i="0" u="none" strike="noStrike" kern="0" cap="none" spc="0" normalizeH="0" baseline="0" noProof="0" dirty="0" smtClean="0">
              <a:ln>
                <a:noFill/>
              </a:ln>
              <a:solidFill>
                <a:srgbClr val="03739C"/>
              </a:solidFill>
              <a:effectLst/>
              <a:uLnTx/>
              <a:uFillTx/>
              <a:latin typeface="Tahom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endParaRPr lang="en-AU" sz="4000" b="1" dirty="0" smtClean="0">
              <a:solidFill>
                <a:srgbClr val="03739C"/>
              </a:solidFill>
              <a:latin typeface="Tahoma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1"/>
            <a:ext cx="8001000" cy="3962400"/>
          </a:xfrm>
        </p:spPr>
        <p:txBody>
          <a:bodyPr/>
          <a:lstStyle/>
          <a:p>
            <a:pPr eaLnBrk="1" hangingPunct="1">
              <a:buClr>
                <a:srgbClr val="DE0808"/>
              </a:buClr>
              <a:buSzPct val="90000"/>
              <a:buNone/>
            </a:pPr>
            <a:r>
              <a:rPr lang="en-AU" b="1" dirty="0" smtClean="0">
                <a:solidFill>
                  <a:srgbClr val="03739C"/>
                </a:solidFill>
              </a:rPr>
              <a:t>Only two options for a deep communal life and mutuality:</a:t>
            </a:r>
            <a:endParaRPr lang="en-AU" sz="2800" b="1" dirty="0" smtClean="0">
              <a:solidFill>
                <a:srgbClr val="03739C"/>
              </a:solidFill>
            </a:endParaRP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Eco-spirituality and expectation of climate-driven apocalypse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Faith traditions of Judaism, Christianity and Islam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Both are necessary, recognition and collaboration</a:t>
            </a:r>
          </a:p>
        </p:txBody>
      </p:sp>
      <p:pic>
        <p:nvPicPr>
          <p:cNvPr id="3076" name="Picture 4" descr="people_power_new_logo_on_yell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9144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Civil Society Australia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endParaRPr kumimoji="0" lang="en-AU" sz="4000" b="1" i="0" u="none" strike="noStrike" kern="0" cap="none" spc="0" normalizeH="0" baseline="0" noProof="0" dirty="0" smtClean="0">
              <a:ln>
                <a:noFill/>
              </a:ln>
              <a:solidFill>
                <a:srgbClr val="03739C"/>
              </a:solidFill>
              <a:effectLst/>
              <a:uLnTx/>
              <a:uFillTx/>
              <a:latin typeface="Tahom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endParaRPr lang="en-AU" sz="4000" b="1" dirty="0" smtClean="0">
              <a:solidFill>
                <a:srgbClr val="03739C"/>
              </a:solidFill>
              <a:latin typeface="Tahoma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1"/>
            <a:ext cx="8001000" cy="3962400"/>
          </a:xfrm>
        </p:spPr>
        <p:txBody>
          <a:bodyPr/>
          <a:lstStyle/>
          <a:p>
            <a:pPr eaLnBrk="1" hangingPunct="1">
              <a:buClr>
                <a:srgbClr val="DE0808"/>
              </a:buClr>
              <a:buSzPct val="90000"/>
              <a:buNone/>
            </a:pPr>
            <a:r>
              <a:rPr lang="en-AU" b="1" dirty="0" smtClean="0">
                <a:solidFill>
                  <a:srgbClr val="03739C"/>
                </a:solidFill>
              </a:rPr>
              <a:t>Vision for faith-based ecosystem:</a:t>
            </a:r>
            <a:endParaRPr lang="en-AU" sz="2800" b="1" dirty="0" smtClean="0">
              <a:solidFill>
                <a:srgbClr val="03739C"/>
              </a:solidFill>
            </a:endParaRP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10% market share of Aus </a:t>
            </a:r>
            <a:r>
              <a:rPr lang="en-AU" sz="2800" b="1" dirty="0" err="1" smtClean="0">
                <a:solidFill>
                  <a:srgbClr val="03739C"/>
                </a:solidFill>
              </a:rPr>
              <a:t>popn</a:t>
            </a:r>
            <a:r>
              <a:rPr lang="en-AU" sz="2800" b="1" dirty="0" smtClean="0">
                <a:solidFill>
                  <a:srgbClr val="03739C"/>
                </a:solidFill>
              </a:rPr>
              <a:t> (2.5m)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Face-to-face hubs (participating synagogues, churches, mosques)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Online collaborative platform (1m participants)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45-45-10 Rule (45% mutuality, 45% business, 10% politics)</a:t>
            </a:r>
          </a:p>
        </p:txBody>
      </p:sp>
      <p:pic>
        <p:nvPicPr>
          <p:cNvPr id="3076" name="Picture 4" descr="people_power_new_logo_on_yell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9144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>Civil Society Australia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  <a:t/>
            </a:r>
            <a:b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3739C"/>
                </a:solidFill>
                <a:effectLst/>
                <a:uLnTx/>
                <a:uFillTx/>
                <a:latin typeface="Tahoma" pitchFamily="34" charset="0"/>
                <a:ea typeface="+mj-ea"/>
                <a:cs typeface="+mj-cs"/>
              </a:rPr>
            </a:br>
            <a:endParaRPr kumimoji="0" lang="en-AU" sz="4000" b="1" i="0" u="none" strike="noStrike" kern="0" cap="none" spc="0" normalizeH="0" baseline="0" noProof="0" dirty="0" smtClean="0">
              <a:ln>
                <a:noFill/>
              </a:ln>
              <a:solidFill>
                <a:srgbClr val="03739C"/>
              </a:solidFill>
              <a:effectLst/>
              <a:uLnTx/>
              <a:uFillTx/>
              <a:latin typeface="Tahom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>  Civil Society Australia</a:t>
            </a:r>
            <a:r>
              <a:rPr lang="en-US" sz="40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4000" b="1" dirty="0" smtClean="0">
                <a:solidFill>
                  <a:srgbClr val="03739C"/>
                </a:solidFill>
                <a:latin typeface="Tahoma" pitchFamily="34" charset="0"/>
              </a:rPr>
            </a:br>
            <a:endParaRPr lang="en-AU" sz="4000" b="1" dirty="0" smtClean="0">
              <a:solidFill>
                <a:srgbClr val="03739C"/>
              </a:solidFill>
              <a:latin typeface="Tahoma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001000" cy="4373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AU" b="1" dirty="0" smtClean="0">
                <a:solidFill>
                  <a:srgbClr val="03739C"/>
                </a:solidFill>
              </a:rPr>
              <a:t>Way around four problems: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US" sz="2800" b="1" dirty="0" smtClean="0">
                <a:solidFill>
                  <a:srgbClr val="03739C"/>
                </a:solidFill>
              </a:rPr>
              <a:t>Common bond – do new economy enterprises need a bond (shared philosophy or community) to cohere?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US" sz="2800" b="1" dirty="0" err="1" smtClean="0">
                <a:solidFill>
                  <a:srgbClr val="03739C"/>
                </a:solidFill>
              </a:rPr>
              <a:t>Organisational</a:t>
            </a:r>
            <a:r>
              <a:rPr lang="en-US" sz="2800" b="1" dirty="0" smtClean="0">
                <a:solidFill>
                  <a:srgbClr val="03739C"/>
                </a:solidFill>
              </a:rPr>
              <a:t> – can diverse orgs from many sectors constitute a movement?</a:t>
            </a:r>
            <a:endParaRPr lang="en-AU" sz="2800" b="1" dirty="0" smtClean="0">
              <a:solidFill>
                <a:srgbClr val="03739C"/>
              </a:solidFill>
            </a:endParaRP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Managerial – how can large orgs avoid management capture?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Leadership – why has the co-op &amp; social enterprise movement lacked leadership?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None/>
            </a:pPr>
            <a:endParaRPr lang="en-AU" sz="3600" b="1" dirty="0" smtClean="0">
              <a:solidFill>
                <a:srgbClr val="03739C"/>
              </a:solidFill>
            </a:endParaRPr>
          </a:p>
          <a:p>
            <a:pPr eaLnBrk="1" hangingPunct="1">
              <a:buClr>
                <a:srgbClr val="DE0808"/>
              </a:buClr>
              <a:buFont typeface="Wingdings" pitchFamily="2" charset="2"/>
              <a:buChar char="§"/>
            </a:pPr>
            <a:endParaRPr lang="en-AU" sz="3600" b="1" dirty="0" smtClean="0">
              <a:solidFill>
                <a:srgbClr val="03739C"/>
              </a:solidFill>
            </a:endParaRPr>
          </a:p>
        </p:txBody>
      </p:sp>
      <p:pic>
        <p:nvPicPr>
          <p:cNvPr id="5124" name="Picture 4" descr="people_power_new_logo_on_yell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9144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>  Civil Society Australia</a:t>
            </a:r>
            <a:r>
              <a:rPr lang="en-US" sz="40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4000" b="1" dirty="0" smtClean="0">
                <a:solidFill>
                  <a:srgbClr val="03739C"/>
                </a:solidFill>
                <a:latin typeface="Tahoma" pitchFamily="34" charset="0"/>
              </a:rPr>
            </a:br>
            <a:endParaRPr lang="en-AU" sz="4000" b="1" dirty="0" smtClean="0">
              <a:solidFill>
                <a:srgbClr val="03739C"/>
              </a:solidFill>
              <a:latin typeface="Tahoma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001000" cy="4144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AU" sz="3600" b="1" dirty="0" smtClean="0">
                <a:solidFill>
                  <a:srgbClr val="03739C"/>
                </a:solidFill>
              </a:rPr>
              <a:t>Civil Society Australia</a:t>
            </a:r>
            <a:br>
              <a:rPr lang="en-AU" sz="3600" b="1" dirty="0" smtClean="0">
                <a:solidFill>
                  <a:srgbClr val="03739C"/>
                </a:solidFill>
              </a:rPr>
            </a:br>
            <a:endParaRPr lang="en-AU" sz="2800" b="1" dirty="0" smtClean="0">
              <a:solidFill>
                <a:srgbClr val="03739C"/>
              </a:solidFill>
            </a:endParaRP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Voice of civil society (groups and social relationships outside state &amp; market)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Overcome segregation between </a:t>
            </a:r>
            <a:r>
              <a:rPr lang="en-AU" sz="2800" b="1" dirty="0" err="1" smtClean="0">
                <a:solidFill>
                  <a:srgbClr val="03739C"/>
                </a:solidFill>
              </a:rPr>
              <a:t>NFPs</a:t>
            </a:r>
            <a:r>
              <a:rPr lang="en-AU" sz="2800" b="1" dirty="0" smtClean="0">
                <a:solidFill>
                  <a:srgbClr val="03739C"/>
                </a:solidFill>
              </a:rPr>
              <a:t>, voluntary groups, mutuals, charities, social enterprises, faith groups, communities</a:t>
            </a: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Char char="§"/>
            </a:pPr>
            <a:r>
              <a:rPr lang="en-AU" sz="2800" b="1" dirty="0" smtClean="0">
                <a:solidFill>
                  <a:srgbClr val="03739C"/>
                </a:solidFill>
              </a:rPr>
              <a:t>Voluntary and non-commercial (no consultancy interests)</a:t>
            </a:r>
          </a:p>
          <a:p>
            <a:pPr eaLnBrk="1" hangingPunct="1">
              <a:buClr>
                <a:srgbClr val="DE0808"/>
              </a:buClr>
              <a:buSzPct val="90000"/>
              <a:buFontTx/>
              <a:buNone/>
            </a:pPr>
            <a:endParaRPr lang="en-AU" sz="2800" b="1" dirty="0" smtClean="0">
              <a:solidFill>
                <a:srgbClr val="03739C"/>
              </a:solidFill>
            </a:endParaRPr>
          </a:p>
          <a:p>
            <a:pPr eaLnBrk="1" hangingPunct="1">
              <a:buClr>
                <a:srgbClr val="DE0808"/>
              </a:buClr>
              <a:buSzPct val="90000"/>
              <a:buFont typeface="Wingdings" pitchFamily="2" charset="2"/>
              <a:buNone/>
            </a:pPr>
            <a:endParaRPr lang="en-AU" sz="3600" b="1" dirty="0" smtClean="0">
              <a:solidFill>
                <a:srgbClr val="03739C"/>
              </a:solidFill>
            </a:endParaRPr>
          </a:p>
          <a:p>
            <a:pPr eaLnBrk="1" hangingPunct="1">
              <a:buClr>
                <a:srgbClr val="DE0808"/>
              </a:buClr>
              <a:buFont typeface="Wingdings" pitchFamily="2" charset="2"/>
              <a:buChar char="§"/>
            </a:pPr>
            <a:endParaRPr lang="en-AU" sz="3600" b="1" dirty="0" smtClean="0">
              <a:solidFill>
                <a:srgbClr val="03739C"/>
              </a:solidFill>
            </a:endParaRPr>
          </a:p>
        </p:txBody>
      </p:sp>
      <p:pic>
        <p:nvPicPr>
          <p:cNvPr id="13316" name="Picture 4" descr="people_power_new_logo_on_yell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9144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</a:br>
            <a:r>
              <a:rPr lang="en-US" sz="1400" b="1" dirty="0" smtClean="0">
                <a:solidFill>
                  <a:srgbClr val="03739C"/>
                </a:solidFill>
                <a:latin typeface="Tahoma" pitchFamily="34" charset="0"/>
              </a:rPr>
              <a:t>   Civil Society Australia</a:t>
            </a:r>
            <a:r>
              <a:rPr lang="en-US" sz="4000" b="1" dirty="0" smtClean="0">
                <a:solidFill>
                  <a:srgbClr val="03739C"/>
                </a:solidFill>
                <a:latin typeface="Tahoma" pitchFamily="34" charset="0"/>
              </a:rPr>
              <a:t/>
            </a:r>
            <a:br>
              <a:rPr lang="en-US" sz="4000" b="1" dirty="0" smtClean="0">
                <a:solidFill>
                  <a:srgbClr val="03739C"/>
                </a:solidFill>
                <a:latin typeface="Tahoma" pitchFamily="34" charset="0"/>
              </a:rPr>
            </a:br>
            <a:endParaRPr lang="en-AU" sz="4000" b="1" dirty="0" smtClean="0">
              <a:solidFill>
                <a:srgbClr val="03739C"/>
              </a:solidFill>
              <a:latin typeface="Tahoma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7924800" cy="4144963"/>
          </a:xfrm>
        </p:spPr>
        <p:txBody>
          <a:bodyPr/>
          <a:lstStyle/>
          <a:p>
            <a:pPr algn="ctr" eaLnBrk="1" hangingPunct="1">
              <a:buClr>
                <a:srgbClr val="DE0808"/>
              </a:buClr>
              <a:buSzPct val="90000"/>
              <a:buFontTx/>
              <a:buNone/>
            </a:pPr>
            <a:r>
              <a:rPr lang="en-US" sz="10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0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</a:br>
            <a:r>
              <a:rPr lang="en-US" sz="10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0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</a:br>
            <a:r>
              <a:rPr lang="en-US" sz="48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>Vern Hughes</a:t>
            </a:r>
            <a:r>
              <a:rPr lang="en-US" sz="28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28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</a:br>
            <a:r>
              <a:rPr lang="en-US" sz="28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> </a:t>
            </a:r>
            <a:br>
              <a:rPr lang="en-US" sz="28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</a:br>
            <a:r>
              <a:rPr lang="en-US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>Contact details:</a:t>
            </a:r>
            <a:r>
              <a:rPr lang="en-US" sz="36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3600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</a:br>
            <a:r>
              <a:rPr lang="en-US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>0425 722 890</a:t>
            </a:r>
            <a:br>
              <a:rPr lang="en-US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</a:br>
            <a:r>
              <a:rPr lang="en-US" b="1" dirty="0" smtClean="0">
                <a:solidFill>
                  <a:srgbClr val="03739C"/>
                </a:solidFill>
                <a:latin typeface="+mn-lt"/>
                <a:ea typeface="+mn-ea"/>
                <a:cs typeface="+mn-cs"/>
              </a:rPr>
              <a:t>vern@civilsociety.org.au</a:t>
            </a:r>
          </a:p>
          <a:p>
            <a:pPr algn="ctr" eaLnBrk="1" hangingPunct="1">
              <a:buClr>
                <a:srgbClr val="DE0808"/>
              </a:buClr>
              <a:buSzPct val="90000"/>
              <a:buFontTx/>
              <a:buNone/>
            </a:pPr>
            <a:endParaRPr lang="en-US" sz="2800" b="1" dirty="0" smtClean="0">
              <a:solidFill>
                <a:srgbClr val="03739C"/>
              </a:solidFill>
            </a:endParaRPr>
          </a:p>
          <a:p>
            <a:pPr algn="ctr" eaLnBrk="1" hangingPunct="1">
              <a:buClr>
                <a:srgbClr val="DE0808"/>
              </a:buClr>
              <a:buSzPct val="90000"/>
              <a:buFontTx/>
              <a:buNone/>
            </a:pPr>
            <a:endParaRPr lang="en-US" sz="2800" b="1" dirty="0" smtClean="0">
              <a:solidFill>
                <a:srgbClr val="03739C"/>
              </a:solidFill>
            </a:endParaRPr>
          </a:p>
          <a:p>
            <a:pPr algn="ctr" eaLnBrk="1" hangingPunct="1">
              <a:buClr>
                <a:srgbClr val="DE0808"/>
              </a:buClr>
              <a:buSzPct val="90000"/>
              <a:buFontTx/>
              <a:buNone/>
            </a:pPr>
            <a:endParaRPr lang="en-AU" sz="2800" b="1" dirty="0" smtClean="0">
              <a:solidFill>
                <a:srgbClr val="03739C"/>
              </a:solidFill>
            </a:endParaRPr>
          </a:p>
        </p:txBody>
      </p:sp>
      <p:pic>
        <p:nvPicPr>
          <p:cNvPr id="4100" name="Picture 4" descr="people_power_new_logo_on_yell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533400"/>
            <a:ext cx="9144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284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Tahoma</vt:lpstr>
      <vt:lpstr>Wingdings</vt:lpstr>
      <vt:lpstr>Default Design</vt:lpstr>
      <vt:lpstr>           Civil Society Australia </vt:lpstr>
      <vt:lpstr>       </vt:lpstr>
      <vt:lpstr>       </vt:lpstr>
      <vt:lpstr>       </vt:lpstr>
      <vt:lpstr>       </vt:lpstr>
      <vt:lpstr>       </vt:lpstr>
      <vt:lpstr>          Civil Society Australia </vt:lpstr>
      <vt:lpstr>          Civil Society Australia </vt:lpstr>
      <vt:lpstr>           Civil Society Australia </vt:lpstr>
    </vt:vector>
  </TitlesOfParts>
  <Company>SEN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Vern Hughes</dc:creator>
  <cp:lastModifiedBy>Ethel Hughes</cp:lastModifiedBy>
  <cp:revision>66</cp:revision>
  <dcterms:created xsi:type="dcterms:W3CDTF">2004-05-26T08:42:33Z</dcterms:created>
  <dcterms:modified xsi:type="dcterms:W3CDTF">2016-08-15T00:35:52Z</dcterms:modified>
</cp:coreProperties>
</file>