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58" r:id="rId4"/>
    <p:sldId id="276" r:id="rId5"/>
    <p:sldId id="271" r:id="rId6"/>
    <p:sldId id="259" r:id="rId7"/>
    <p:sldId id="260" r:id="rId8"/>
    <p:sldId id="261" r:id="rId9"/>
    <p:sldId id="262" r:id="rId10"/>
    <p:sldId id="264" r:id="rId11"/>
    <p:sldId id="275" r:id="rId12"/>
    <p:sldId id="266" r:id="rId13"/>
    <p:sldId id="282" r:id="rId14"/>
    <p:sldId id="267" r:id="rId15"/>
    <p:sldId id="283" r:id="rId16"/>
    <p:sldId id="268" r:id="rId17"/>
    <p:sldId id="280" r:id="rId18"/>
    <p:sldId id="269" r:id="rId19"/>
    <p:sldId id="270" r:id="rId20"/>
    <p:sldId id="265" r:id="rId21"/>
    <p:sldId id="284" r:id="rId22"/>
    <p:sldId id="277" r:id="rId23"/>
    <p:sldId id="278" r:id="rId24"/>
    <p:sldId id="279" r:id="rId25"/>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80"/>
    <a:srgbClr val="FFCC29"/>
    <a:srgbClr val="91D8F7"/>
    <a:srgbClr val="20C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3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2FED518-35A2-48D4-A831-28006567A919}" type="datetimeFigureOut">
              <a:rPr lang="en-AU" smtClean="0"/>
              <a:t>15/08/2016</a:t>
            </a:fld>
            <a:endParaRPr lang="en-AU"/>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8BC1304-D00F-465E-9528-AA0DF4F2462A}" type="slidenum">
              <a:rPr lang="en-AU" smtClean="0"/>
              <a:t>‹#›</a:t>
            </a:fld>
            <a:endParaRPr lang="en-AU"/>
          </a:p>
        </p:txBody>
      </p:sp>
    </p:spTree>
    <p:extLst>
      <p:ext uri="{BB962C8B-B14F-4D97-AF65-F5344CB8AC3E}">
        <p14:creationId xmlns:p14="http://schemas.microsoft.com/office/powerpoint/2010/main" val="19077700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392015"/>
            <a:ext cx="7772400" cy="1470025"/>
          </a:xfrm>
        </p:spPr>
        <p:txBody>
          <a:bodyPr/>
          <a:lstStyle>
            <a:lvl1pPr algn="r">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2411760" y="4005064"/>
            <a:ext cx="6400800" cy="1752600"/>
          </a:xfrm>
        </p:spPr>
        <p:txBody>
          <a:bodyPr/>
          <a:lstStyle>
            <a:lvl1pPr marL="0" indent="0" algn="r">
              <a:buNone/>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7" name="Rectangle 6"/>
          <p:cNvSpPr/>
          <p:nvPr userDrawn="1"/>
        </p:nvSpPr>
        <p:spPr>
          <a:xfrm>
            <a:off x="-108520" y="0"/>
            <a:ext cx="9361040" cy="6885384"/>
          </a:xfrm>
          <a:prstGeom prst="rect">
            <a:avLst/>
          </a:prstGeom>
          <a:solidFill>
            <a:srgbClr val="00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userDrawn="1"/>
        </p:nvSpPr>
        <p:spPr>
          <a:xfrm>
            <a:off x="2699792" y="6361936"/>
            <a:ext cx="4104456" cy="307777"/>
          </a:xfrm>
          <a:prstGeom prst="rect">
            <a:avLst/>
          </a:prstGeom>
          <a:noFill/>
        </p:spPr>
        <p:txBody>
          <a:bodyPr wrap="square" rtlCol="0">
            <a:spAutoFit/>
          </a:bodyPr>
          <a:lstStyle/>
          <a:p>
            <a:pPr algn="ctr"/>
            <a:r>
              <a:rPr lang="en-AU" sz="1400" dirty="0" smtClean="0">
                <a:solidFill>
                  <a:srgbClr val="004280"/>
                </a:solidFill>
                <a:latin typeface="Segoe UI" panose="020B0502040204020203" pitchFamily="34" charset="0"/>
                <a:ea typeface="Segoe UI" panose="020B0502040204020203" pitchFamily="34" charset="0"/>
                <a:cs typeface="Segoe UI" panose="020B0502040204020203" pitchFamily="34" charset="0"/>
              </a:rPr>
              <a:t>www.centralcoast.nsw.gov.au</a:t>
            </a:r>
            <a:endParaRPr lang="en-AU" sz="1400" dirty="0">
              <a:solidFill>
                <a:srgbClr val="004280"/>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1640395"/>
            <a:ext cx="2913876" cy="2913876"/>
          </a:xfrm>
          <a:prstGeom prst="rect">
            <a:avLst/>
          </a:prstGeom>
        </p:spPr>
      </p:pic>
    </p:spTree>
    <p:extLst>
      <p:ext uri="{BB962C8B-B14F-4D97-AF65-F5344CB8AC3E}">
        <p14:creationId xmlns:p14="http://schemas.microsoft.com/office/powerpoint/2010/main" val="293671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428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a:solidFill>
                  <a:srgbClr val="004280"/>
                </a:solidFill>
                <a:latin typeface="Segoe UI" panose="020B0502040204020203" pitchFamily="34" charset="0"/>
                <a:ea typeface="Segoe UI" panose="020B0502040204020203" pitchFamily="34" charset="0"/>
                <a:cs typeface="Segoe UI" panose="020B0502040204020203" pitchFamily="34" charset="0"/>
              </a:defRPr>
            </a:lvl1pPr>
            <a:lvl2pPr>
              <a:defRPr>
                <a:solidFill>
                  <a:srgbClr val="004280"/>
                </a:solidFill>
                <a:latin typeface="Segoe UI" panose="020B0502040204020203" pitchFamily="34" charset="0"/>
                <a:ea typeface="Segoe UI" panose="020B0502040204020203" pitchFamily="34" charset="0"/>
                <a:cs typeface="Segoe UI" panose="020B0502040204020203" pitchFamily="34" charset="0"/>
              </a:defRPr>
            </a:lvl2pPr>
            <a:lvl3pPr>
              <a:defRPr>
                <a:solidFill>
                  <a:srgbClr val="004280"/>
                </a:solidFill>
                <a:latin typeface="Segoe UI" panose="020B0502040204020203" pitchFamily="34" charset="0"/>
                <a:ea typeface="Segoe UI" panose="020B0502040204020203" pitchFamily="34" charset="0"/>
                <a:cs typeface="Segoe UI" panose="020B0502040204020203" pitchFamily="34" charset="0"/>
              </a:defRPr>
            </a:lvl3pPr>
            <a:lvl4pPr>
              <a:defRPr>
                <a:solidFill>
                  <a:srgbClr val="004280"/>
                </a:solidFill>
                <a:latin typeface="Segoe UI" panose="020B0502040204020203" pitchFamily="34" charset="0"/>
                <a:ea typeface="Segoe UI" panose="020B0502040204020203" pitchFamily="34" charset="0"/>
                <a:cs typeface="Segoe UI" panose="020B0502040204020203" pitchFamily="34" charset="0"/>
              </a:defRPr>
            </a:lvl4pPr>
            <a:lvl5pPr>
              <a:defRPr>
                <a:solidFill>
                  <a:srgbClr val="004280"/>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6031065"/>
            <a:ext cx="792088" cy="792088"/>
          </a:xfrm>
          <a:prstGeom prst="rect">
            <a:avLst/>
          </a:prstGeom>
        </p:spPr>
      </p:pic>
      <p:sp>
        <p:nvSpPr>
          <p:cNvPr id="8" name="TextBox 7"/>
          <p:cNvSpPr txBox="1"/>
          <p:nvPr userDrawn="1"/>
        </p:nvSpPr>
        <p:spPr>
          <a:xfrm>
            <a:off x="2699792" y="6361936"/>
            <a:ext cx="4104456" cy="307777"/>
          </a:xfrm>
          <a:prstGeom prst="rect">
            <a:avLst/>
          </a:prstGeom>
          <a:noFill/>
        </p:spPr>
        <p:txBody>
          <a:bodyPr wrap="square" rtlCol="0">
            <a:spAutoFit/>
          </a:bodyPr>
          <a:lstStyle/>
          <a:p>
            <a:pPr algn="ctr"/>
            <a:r>
              <a:rPr lang="en-AU" sz="1400" dirty="0" smtClean="0">
                <a:solidFill>
                  <a:srgbClr val="004280"/>
                </a:solidFill>
                <a:latin typeface="Segoe UI" panose="020B0502040204020203" pitchFamily="34" charset="0"/>
                <a:ea typeface="Segoe UI" panose="020B0502040204020203" pitchFamily="34" charset="0"/>
                <a:cs typeface="Segoe UI" panose="020B0502040204020203" pitchFamily="34" charset="0"/>
              </a:rPr>
              <a:t>www.centralcoast.nsw.gov.au</a:t>
            </a:r>
            <a:endParaRPr lang="en-AU" sz="1400" dirty="0">
              <a:solidFill>
                <a:srgbClr val="00428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3590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428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4280"/>
                </a:solidFill>
                <a:latin typeface="Segoe UI" panose="020B0502040204020203" pitchFamily="34" charset="0"/>
                <a:ea typeface="Segoe UI" panose="020B0502040204020203" pitchFamily="34" charset="0"/>
                <a:cs typeface="Segoe UI" panose="020B0502040204020203" pitchFamily="34" charset="0"/>
              </a:defRPr>
            </a:lvl1pPr>
            <a:lvl2pPr>
              <a:defRPr sz="2400">
                <a:solidFill>
                  <a:srgbClr val="004280"/>
                </a:solidFill>
                <a:latin typeface="Segoe UI" panose="020B0502040204020203" pitchFamily="34" charset="0"/>
                <a:ea typeface="Segoe UI" panose="020B0502040204020203" pitchFamily="34" charset="0"/>
                <a:cs typeface="Segoe UI" panose="020B0502040204020203" pitchFamily="34" charset="0"/>
              </a:defRPr>
            </a:lvl2pPr>
            <a:lvl3pPr>
              <a:defRPr sz="2000">
                <a:solidFill>
                  <a:srgbClr val="004280"/>
                </a:solidFill>
                <a:latin typeface="Segoe UI" panose="020B0502040204020203" pitchFamily="34" charset="0"/>
                <a:ea typeface="Segoe UI" panose="020B0502040204020203" pitchFamily="34" charset="0"/>
                <a:cs typeface="Segoe UI" panose="020B0502040204020203" pitchFamily="34" charset="0"/>
              </a:defRPr>
            </a:lvl3pPr>
            <a:lvl4pPr>
              <a:defRPr sz="1800">
                <a:solidFill>
                  <a:srgbClr val="004280"/>
                </a:solidFill>
                <a:latin typeface="Segoe UI" panose="020B0502040204020203" pitchFamily="34" charset="0"/>
                <a:ea typeface="Segoe UI" panose="020B0502040204020203" pitchFamily="34" charset="0"/>
                <a:cs typeface="Segoe UI" panose="020B0502040204020203" pitchFamily="34" charset="0"/>
              </a:defRPr>
            </a:lvl4pPr>
            <a:lvl5pPr>
              <a:defRPr sz="1800">
                <a:solidFill>
                  <a:srgbClr val="00428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4280"/>
                </a:solidFill>
                <a:latin typeface="Segoe UI" panose="020B0502040204020203" pitchFamily="34" charset="0"/>
                <a:ea typeface="Segoe UI" panose="020B0502040204020203" pitchFamily="34" charset="0"/>
                <a:cs typeface="Segoe UI" panose="020B0502040204020203" pitchFamily="34" charset="0"/>
              </a:defRPr>
            </a:lvl1pPr>
            <a:lvl2pPr>
              <a:defRPr sz="2400">
                <a:solidFill>
                  <a:srgbClr val="004280"/>
                </a:solidFill>
                <a:latin typeface="Segoe UI" panose="020B0502040204020203" pitchFamily="34" charset="0"/>
                <a:ea typeface="Segoe UI" panose="020B0502040204020203" pitchFamily="34" charset="0"/>
                <a:cs typeface="Segoe UI" panose="020B0502040204020203" pitchFamily="34" charset="0"/>
              </a:defRPr>
            </a:lvl2pPr>
            <a:lvl3pPr>
              <a:defRPr sz="2000">
                <a:solidFill>
                  <a:srgbClr val="004280"/>
                </a:solidFill>
                <a:latin typeface="Segoe UI" panose="020B0502040204020203" pitchFamily="34" charset="0"/>
                <a:ea typeface="Segoe UI" panose="020B0502040204020203" pitchFamily="34" charset="0"/>
                <a:cs typeface="Segoe UI" panose="020B0502040204020203" pitchFamily="34" charset="0"/>
              </a:defRPr>
            </a:lvl3pPr>
            <a:lvl4pPr>
              <a:defRPr sz="1800">
                <a:solidFill>
                  <a:srgbClr val="004280"/>
                </a:solidFill>
                <a:latin typeface="Segoe UI" panose="020B0502040204020203" pitchFamily="34" charset="0"/>
                <a:ea typeface="Segoe UI" panose="020B0502040204020203" pitchFamily="34" charset="0"/>
                <a:cs typeface="Segoe UI" panose="020B0502040204020203" pitchFamily="34" charset="0"/>
              </a:defRPr>
            </a:lvl4pPr>
            <a:lvl5pPr>
              <a:defRPr sz="1800">
                <a:solidFill>
                  <a:srgbClr val="00428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32143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428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4280"/>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4280"/>
                </a:solidFill>
                <a:latin typeface="Segoe UI" panose="020B0502040204020203" pitchFamily="34" charset="0"/>
                <a:ea typeface="Segoe UI" panose="020B0502040204020203" pitchFamily="34" charset="0"/>
                <a:cs typeface="Segoe UI" panose="020B0502040204020203" pitchFamily="34" charset="0"/>
              </a:defRPr>
            </a:lvl1pPr>
            <a:lvl2pPr>
              <a:defRPr sz="2000">
                <a:solidFill>
                  <a:srgbClr val="004280"/>
                </a:solidFill>
                <a:latin typeface="Segoe UI" panose="020B0502040204020203" pitchFamily="34" charset="0"/>
                <a:ea typeface="Segoe UI" panose="020B0502040204020203" pitchFamily="34" charset="0"/>
                <a:cs typeface="Segoe UI" panose="020B0502040204020203" pitchFamily="34" charset="0"/>
              </a:defRPr>
            </a:lvl2pPr>
            <a:lvl3pPr>
              <a:defRPr sz="1800">
                <a:solidFill>
                  <a:srgbClr val="004280"/>
                </a:solidFill>
                <a:latin typeface="Segoe UI" panose="020B0502040204020203" pitchFamily="34" charset="0"/>
                <a:ea typeface="Segoe UI" panose="020B0502040204020203" pitchFamily="34" charset="0"/>
                <a:cs typeface="Segoe UI" panose="020B0502040204020203" pitchFamily="34" charset="0"/>
              </a:defRPr>
            </a:lvl3pPr>
            <a:lvl4pPr>
              <a:defRPr sz="1600">
                <a:solidFill>
                  <a:srgbClr val="004280"/>
                </a:solidFill>
                <a:latin typeface="Segoe UI" panose="020B0502040204020203" pitchFamily="34" charset="0"/>
                <a:ea typeface="Segoe UI" panose="020B0502040204020203" pitchFamily="34" charset="0"/>
                <a:cs typeface="Segoe UI" panose="020B0502040204020203" pitchFamily="34" charset="0"/>
              </a:defRPr>
            </a:lvl4pPr>
            <a:lvl5pPr>
              <a:defRPr sz="1600">
                <a:solidFill>
                  <a:srgbClr val="004280"/>
                </a:solidFill>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4280"/>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4280"/>
                </a:solidFill>
                <a:latin typeface="Segoe UI" panose="020B0502040204020203" pitchFamily="34" charset="0"/>
                <a:ea typeface="Segoe UI" panose="020B0502040204020203" pitchFamily="34" charset="0"/>
                <a:cs typeface="Segoe UI" panose="020B0502040204020203" pitchFamily="34" charset="0"/>
              </a:defRPr>
            </a:lvl1pPr>
            <a:lvl2pPr>
              <a:defRPr sz="2000">
                <a:solidFill>
                  <a:srgbClr val="004280"/>
                </a:solidFill>
                <a:latin typeface="Segoe UI" panose="020B0502040204020203" pitchFamily="34" charset="0"/>
                <a:ea typeface="Segoe UI" panose="020B0502040204020203" pitchFamily="34" charset="0"/>
                <a:cs typeface="Segoe UI" panose="020B0502040204020203" pitchFamily="34" charset="0"/>
              </a:defRPr>
            </a:lvl2pPr>
            <a:lvl3pPr>
              <a:defRPr sz="1800">
                <a:solidFill>
                  <a:srgbClr val="004280"/>
                </a:solidFill>
                <a:latin typeface="Segoe UI" panose="020B0502040204020203" pitchFamily="34" charset="0"/>
                <a:ea typeface="Segoe UI" panose="020B0502040204020203" pitchFamily="34" charset="0"/>
                <a:cs typeface="Segoe UI" panose="020B0502040204020203" pitchFamily="34" charset="0"/>
              </a:defRPr>
            </a:lvl3pPr>
            <a:lvl4pPr>
              <a:defRPr sz="1600">
                <a:solidFill>
                  <a:srgbClr val="004280"/>
                </a:solidFill>
                <a:latin typeface="Segoe UI" panose="020B0502040204020203" pitchFamily="34" charset="0"/>
                <a:ea typeface="Segoe UI" panose="020B0502040204020203" pitchFamily="34" charset="0"/>
                <a:cs typeface="Segoe UI" panose="020B0502040204020203" pitchFamily="34" charset="0"/>
              </a:defRPr>
            </a:lvl4pPr>
            <a:lvl5pPr>
              <a:defRPr sz="1600">
                <a:solidFill>
                  <a:srgbClr val="004280"/>
                </a:solidFill>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0F181939-2064-4BC2-BC73-9CA5E2CD98A7}" type="datetimeFigureOut">
              <a:rPr lang="en-AU" smtClean="0"/>
              <a:pPr/>
              <a:t>15/08/2016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D85267-0F68-4019-8460-30E3F7B39C31}" type="slidenum">
              <a:rPr lang="en-AU" smtClean="0"/>
              <a:pPr/>
              <a:t>‹#›</a:t>
            </a:fld>
            <a:endParaRPr lang="en-AU"/>
          </a:p>
        </p:txBody>
      </p:sp>
    </p:spTree>
    <p:extLst>
      <p:ext uri="{BB962C8B-B14F-4D97-AF65-F5344CB8AC3E}">
        <p14:creationId xmlns:p14="http://schemas.microsoft.com/office/powerpoint/2010/main" val="752740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81939-2064-4BC2-BC73-9CA5E2CD98A7}" type="datetimeFigureOut">
              <a:rPr lang="en-AU" smtClean="0"/>
              <a:pPr/>
              <a:t>15/08/2016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85267-0F68-4019-8460-30E3F7B39C31}" type="slidenum">
              <a:rPr lang="en-AU" smtClean="0"/>
              <a:pPr/>
              <a:t>‹#›</a:t>
            </a:fld>
            <a:endParaRPr lang="en-AU"/>
          </a:p>
        </p:txBody>
      </p:sp>
    </p:spTree>
    <p:extLst>
      <p:ext uri="{BB962C8B-B14F-4D97-AF65-F5344CB8AC3E}">
        <p14:creationId xmlns:p14="http://schemas.microsoft.com/office/powerpoint/2010/main" val="225371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adele.johns@centralcoastcouncil.nsw.gov.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9"/>
            <a:ext cx="7772400" cy="1872207"/>
          </a:xfrm>
        </p:spPr>
        <p:txBody>
          <a:bodyPr>
            <a:normAutofit fontScale="90000"/>
          </a:bodyPr>
          <a:lstStyle/>
          <a:p>
            <a:r>
              <a:rPr lang="en-AU" dirty="0" smtClean="0"/>
              <a:t>Building the new economy: activism, enterprise and social change</a:t>
            </a:r>
            <a:endParaRPr lang="en-AU" dirty="0"/>
          </a:p>
        </p:txBody>
      </p:sp>
      <p:sp>
        <p:nvSpPr>
          <p:cNvPr id="3" name="Subtitle 2"/>
          <p:cNvSpPr>
            <a:spLocks noGrp="1"/>
          </p:cNvSpPr>
          <p:nvPr>
            <p:ph type="subTitle" idx="1"/>
          </p:nvPr>
        </p:nvSpPr>
        <p:spPr>
          <a:xfrm>
            <a:off x="2411760" y="4077072"/>
            <a:ext cx="6400800" cy="2520280"/>
          </a:xfrm>
        </p:spPr>
        <p:txBody>
          <a:bodyPr>
            <a:normAutofit/>
          </a:bodyPr>
          <a:lstStyle/>
          <a:p>
            <a:r>
              <a:rPr lang="en-AU" dirty="0" smtClean="0"/>
              <a:t>Local Government plays a role in “New Economy”</a:t>
            </a:r>
          </a:p>
          <a:p>
            <a:r>
              <a:rPr lang="en-AU" sz="2600" dirty="0" smtClean="0"/>
              <a:t>Presenter – Adele Johns</a:t>
            </a:r>
          </a:p>
          <a:p>
            <a:r>
              <a:rPr lang="en-AU" sz="2600" dirty="0" smtClean="0"/>
              <a:t>Community Enterprise Officer</a:t>
            </a:r>
          </a:p>
          <a:p>
            <a:r>
              <a:rPr lang="en-AU" sz="2600" dirty="0" smtClean="0"/>
              <a:t>Central Coast Council</a:t>
            </a:r>
            <a:endParaRPr lang="en-AU" sz="2600" dirty="0"/>
          </a:p>
        </p:txBody>
      </p:sp>
    </p:spTree>
    <p:extLst>
      <p:ext uri="{BB962C8B-B14F-4D97-AF65-F5344CB8AC3E}">
        <p14:creationId xmlns:p14="http://schemas.microsoft.com/office/powerpoint/2010/main" val="406001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Central Coast Council -Launch Pad</a:t>
            </a:r>
            <a:endParaRPr lang="en-AU" dirty="0"/>
          </a:p>
        </p:txBody>
      </p:sp>
      <p:sp>
        <p:nvSpPr>
          <p:cNvPr id="3" name="Content Placeholder 2"/>
          <p:cNvSpPr>
            <a:spLocks noGrp="1"/>
          </p:cNvSpPr>
          <p:nvPr>
            <p:ph idx="1"/>
          </p:nvPr>
        </p:nvSpPr>
        <p:spPr/>
        <p:txBody>
          <a:bodyPr>
            <a:normAutofit/>
          </a:bodyPr>
          <a:lstStyle/>
          <a:p>
            <a:r>
              <a:rPr lang="en-AU" b="1" i="1" dirty="0"/>
              <a:t>Shoebox Revolution</a:t>
            </a:r>
            <a:r>
              <a:rPr lang="en-AU" dirty="0"/>
              <a:t>’ – providing care packages that support the </a:t>
            </a:r>
            <a:r>
              <a:rPr lang="en-AU" dirty="0" smtClean="0"/>
              <a:t>homeless, engaging work for the dole participants as a pathway to employment.</a:t>
            </a:r>
            <a:endParaRPr lang="en-AU" dirty="0"/>
          </a:p>
          <a:p>
            <a:pPr marL="0" indent="0">
              <a:buNone/>
            </a:pPr>
            <a:endParaRPr lang="en-AU" dirty="0" smtClean="0"/>
          </a:p>
        </p:txBody>
      </p:sp>
    </p:spTree>
    <p:extLst>
      <p:ext uri="{BB962C8B-B14F-4D97-AF65-F5344CB8AC3E}">
        <p14:creationId xmlns:p14="http://schemas.microsoft.com/office/powerpoint/2010/main" val="12696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Central Coast Council -Launch Pad</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smtClean="0"/>
              <a:t>This supported learning environment is based on a six step process, engaging keynote topics for start-up enterprises to:</a:t>
            </a:r>
          </a:p>
          <a:p>
            <a:r>
              <a:rPr lang="en-AU" dirty="0" smtClean="0"/>
              <a:t> develop their edge, </a:t>
            </a:r>
          </a:p>
          <a:p>
            <a:r>
              <a:rPr lang="en-AU" dirty="0" smtClean="0"/>
              <a:t>get clear on their social impact,</a:t>
            </a:r>
          </a:p>
          <a:p>
            <a:r>
              <a:rPr lang="en-AU" dirty="0" smtClean="0"/>
              <a:t> look at their sustainability, and viability in the market, </a:t>
            </a:r>
          </a:p>
          <a:p>
            <a:r>
              <a:rPr lang="en-AU" dirty="0" smtClean="0"/>
              <a:t> honing leadership skills and business acumen.</a:t>
            </a: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Central Coast Council - Activate</a:t>
            </a:r>
            <a:endParaRPr lang="en-AU" dirty="0"/>
          </a:p>
        </p:txBody>
      </p:sp>
      <p:sp>
        <p:nvSpPr>
          <p:cNvPr id="3" name="Content Placeholder 2"/>
          <p:cNvSpPr>
            <a:spLocks noGrp="1"/>
          </p:cNvSpPr>
          <p:nvPr>
            <p:ph idx="1"/>
          </p:nvPr>
        </p:nvSpPr>
        <p:spPr/>
        <p:txBody>
          <a:bodyPr>
            <a:normAutofit fontScale="92500"/>
          </a:bodyPr>
          <a:lstStyle/>
          <a:p>
            <a:r>
              <a:rPr lang="en-AU" dirty="0" smtClean="0"/>
              <a:t>The Activate project is a unique partnership project with shopping precincts and vacant retail spaces. </a:t>
            </a:r>
          </a:p>
          <a:p>
            <a:r>
              <a:rPr lang="en-AU" dirty="0" smtClean="0"/>
              <a:t>These partnerships create opportunities for a diverse range of enterprises, from Arts collaborative, to Vintage recycle to upcycling, to raising awareness of Fair trade concepts and vulnerable communities that need support via the social enterprise movement.</a:t>
            </a:r>
            <a:endParaRPr lang="en-AU" dirty="0" smtClean="0"/>
          </a:p>
        </p:txBody>
      </p:sp>
    </p:spTree>
    <p:extLst>
      <p:ext uri="{BB962C8B-B14F-4D97-AF65-F5344CB8AC3E}">
        <p14:creationId xmlns:p14="http://schemas.microsoft.com/office/powerpoint/2010/main" val="139972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AU" dirty="0"/>
              <a:t>Central Coast Council - Activate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5754" y="3169367"/>
            <a:ext cx="2592288" cy="3346501"/>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19" y="1268760"/>
            <a:ext cx="4062425" cy="2068932"/>
          </a:xfrm>
          <a:prstGeom prst="rect">
            <a:avLst/>
          </a:prstGeom>
        </p:spPr>
      </p:pic>
      <p:sp>
        <p:nvSpPr>
          <p:cNvPr id="8" name="TextBox 7"/>
          <p:cNvSpPr txBox="1"/>
          <p:nvPr/>
        </p:nvSpPr>
        <p:spPr>
          <a:xfrm>
            <a:off x="2231231" y="3337691"/>
            <a:ext cx="1584176" cy="369332"/>
          </a:xfrm>
          <a:prstGeom prst="rect">
            <a:avLst/>
          </a:prstGeom>
          <a:noFill/>
        </p:spPr>
        <p:txBody>
          <a:bodyPr wrap="square" rtlCol="0">
            <a:spAutoFit/>
          </a:bodyPr>
          <a:lstStyle/>
          <a:p>
            <a:r>
              <a:rPr lang="en-AU" dirty="0" smtClean="0"/>
              <a:t>Vintage Fair</a:t>
            </a:r>
            <a:endParaRPr lang="en-AU"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276221"/>
            <a:ext cx="3024336" cy="2423129"/>
          </a:xfrm>
          <a:prstGeom prst="rect">
            <a:avLst/>
          </a:prstGeom>
        </p:spPr>
      </p:pic>
      <p:sp>
        <p:nvSpPr>
          <p:cNvPr id="10" name="TextBox 9"/>
          <p:cNvSpPr txBox="1"/>
          <p:nvPr/>
        </p:nvSpPr>
        <p:spPr>
          <a:xfrm>
            <a:off x="3635896" y="3861048"/>
            <a:ext cx="2736304" cy="369332"/>
          </a:xfrm>
          <a:prstGeom prst="rect">
            <a:avLst/>
          </a:prstGeom>
          <a:noFill/>
        </p:spPr>
        <p:txBody>
          <a:bodyPr wrap="square" rtlCol="0">
            <a:spAutoFit/>
          </a:bodyPr>
          <a:lstStyle/>
          <a:p>
            <a:r>
              <a:rPr lang="en-AU" dirty="0" smtClean="0"/>
              <a:t>Angels of the Rainbows</a:t>
            </a:r>
            <a:endParaRPr lang="en-AU"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2" y="1016366"/>
            <a:ext cx="3959219" cy="2063415"/>
          </a:xfrm>
          <a:prstGeom prst="rect">
            <a:avLst/>
          </a:prstGeom>
        </p:spPr>
      </p:pic>
      <p:sp>
        <p:nvSpPr>
          <p:cNvPr id="12" name="TextBox 11"/>
          <p:cNvSpPr txBox="1"/>
          <p:nvPr/>
        </p:nvSpPr>
        <p:spPr>
          <a:xfrm>
            <a:off x="4283968" y="3014526"/>
            <a:ext cx="2016224" cy="646331"/>
          </a:xfrm>
          <a:prstGeom prst="rect">
            <a:avLst/>
          </a:prstGeom>
          <a:noFill/>
        </p:spPr>
        <p:txBody>
          <a:bodyPr wrap="square" rtlCol="0">
            <a:spAutoFit/>
          </a:bodyPr>
          <a:lstStyle/>
          <a:p>
            <a:r>
              <a:rPr lang="en-AU" dirty="0" smtClean="0"/>
              <a:t>Kathleen’s Creative Millinery</a:t>
            </a:r>
            <a:endParaRPr lang="en-AU"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3707023"/>
            <a:ext cx="2376264" cy="2784309"/>
          </a:xfrm>
          <a:prstGeom prst="rect">
            <a:avLst/>
          </a:prstGeom>
        </p:spPr>
      </p:pic>
      <p:sp>
        <p:nvSpPr>
          <p:cNvPr id="14" name="TextBox 13"/>
          <p:cNvSpPr txBox="1"/>
          <p:nvPr/>
        </p:nvSpPr>
        <p:spPr>
          <a:xfrm>
            <a:off x="1187624" y="6597352"/>
            <a:ext cx="1584176" cy="369332"/>
          </a:xfrm>
          <a:prstGeom prst="rect">
            <a:avLst/>
          </a:prstGeom>
          <a:noFill/>
        </p:spPr>
        <p:txBody>
          <a:bodyPr wrap="square" rtlCol="0">
            <a:spAutoFit/>
          </a:bodyPr>
          <a:lstStyle/>
          <a:p>
            <a:r>
              <a:rPr lang="en-AU" dirty="0" smtClean="0"/>
              <a:t>Art by Barbara</a:t>
            </a:r>
            <a:endParaRPr lang="en-AU" dirty="0"/>
          </a:p>
        </p:txBody>
      </p:sp>
      <p:sp>
        <p:nvSpPr>
          <p:cNvPr id="16" name="TextBox 15"/>
          <p:cNvSpPr txBox="1"/>
          <p:nvPr/>
        </p:nvSpPr>
        <p:spPr>
          <a:xfrm>
            <a:off x="6588224" y="6597352"/>
            <a:ext cx="2448272" cy="646331"/>
          </a:xfrm>
          <a:prstGeom prst="rect">
            <a:avLst/>
          </a:prstGeom>
          <a:noFill/>
        </p:spPr>
        <p:txBody>
          <a:bodyPr wrap="square" rtlCol="0">
            <a:spAutoFit/>
          </a:bodyPr>
          <a:lstStyle/>
          <a:p>
            <a:r>
              <a:rPr lang="en-AU" dirty="0" smtClean="0"/>
              <a:t>The Fair Trade Hub</a:t>
            </a:r>
          </a:p>
          <a:p>
            <a:endParaRPr lang="en-AU" dirty="0"/>
          </a:p>
        </p:txBody>
      </p:sp>
    </p:spTree>
    <p:extLst>
      <p:ext uri="{BB962C8B-B14F-4D97-AF65-F5344CB8AC3E}">
        <p14:creationId xmlns:p14="http://schemas.microsoft.com/office/powerpoint/2010/main" val="226948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Central Coast Council- Activate</a:t>
            </a:r>
            <a:endParaRPr lang="en-AU" dirty="0"/>
          </a:p>
        </p:txBody>
      </p:sp>
      <p:sp>
        <p:nvSpPr>
          <p:cNvPr id="3" name="Content Placeholder 2"/>
          <p:cNvSpPr>
            <a:spLocks noGrp="1"/>
          </p:cNvSpPr>
          <p:nvPr>
            <p:ph sz="half" idx="1"/>
          </p:nvPr>
        </p:nvSpPr>
        <p:spPr/>
        <p:txBody>
          <a:bodyPr>
            <a:normAutofit fontScale="85000" lnSpcReduction="20000"/>
          </a:bodyPr>
          <a:lstStyle/>
          <a:p>
            <a:r>
              <a:rPr lang="en-AU" dirty="0"/>
              <a:t>Tenants </a:t>
            </a:r>
            <a:r>
              <a:rPr lang="en-AU" dirty="0" smtClean="0"/>
              <a:t>of </a:t>
            </a:r>
            <a:r>
              <a:rPr lang="en-AU" dirty="0"/>
              <a:t>the </a:t>
            </a:r>
            <a:r>
              <a:rPr lang="en-AU" dirty="0" smtClean="0"/>
              <a:t>Activate </a:t>
            </a:r>
            <a:r>
              <a:rPr lang="en-AU" dirty="0"/>
              <a:t>project </a:t>
            </a:r>
            <a:r>
              <a:rPr lang="en-AU" dirty="0" smtClean="0"/>
              <a:t>gained </a:t>
            </a:r>
            <a:r>
              <a:rPr lang="en-AU" dirty="0"/>
              <a:t>exposure to over 100,000 visitors a week </a:t>
            </a:r>
            <a:r>
              <a:rPr lang="en-AU" dirty="0" smtClean="0"/>
              <a:t>plus </a:t>
            </a:r>
            <a:r>
              <a:rPr lang="en-AU" dirty="0"/>
              <a:t>the opportunity to ‘road-test’ their </a:t>
            </a:r>
            <a:r>
              <a:rPr lang="en-AU" dirty="0" smtClean="0"/>
              <a:t>enterprise </a:t>
            </a:r>
            <a:r>
              <a:rPr lang="en-AU" dirty="0"/>
              <a:t>idea in a professional retail environment for a 28 day period</a:t>
            </a:r>
            <a:r>
              <a:rPr lang="en-AU" dirty="0" smtClean="0"/>
              <a:t>.</a:t>
            </a:r>
          </a:p>
          <a:p>
            <a:pPr marL="0" indent="0">
              <a:buNone/>
            </a:pPr>
            <a:endParaRPr lang="en-AU" dirty="0" smtClean="0"/>
          </a:p>
          <a:p>
            <a:r>
              <a:rPr lang="en-AU" dirty="0" smtClean="0"/>
              <a:t>Over 20 enterprises expressed an interest to be part of the Active project .</a:t>
            </a:r>
          </a:p>
          <a:p>
            <a:endParaRPr lang="en-AU"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76056" y="1412776"/>
            <a:ext cx="3610744" cy="4469705"/>
          </a:xfrm>
        </p:spPr>
      </p:pic>
    </p:spTree>
    <p:extLst>
      <p:ext uri="{BB962C8B-B14F-4D97-AF65-F5344CB8AC3E}">
        <p14:creationId xmlns:p14="http://schemas.microsoft.com/office/powerpoint/2010/main" val="382747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Central Coast Council- Activate</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46085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149080"/>
            <a:ext cx="4536504" cy="2520280"/>
          </a:xfrm>
          <a:prstGeom prst="rect">
            <a:avLst/>
          </a:prstGeom>
        </p:spPr>
      </p:pic>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32040" y="1587766"/>
            <a:ext cx="4032448" cy="2685511"/>
          </a:xfrm>
        </p:spPr>
      </p:pic>
      <p:sp>
        <p:nvSpPr>
          <p:cNvPr id="11" name="TextBox 10"/>
          <p:cNvSpPr txBox="1"/>
          <p:nvPr/>
        </p:nvSpPr>
        <p:spPr>
          <a:xfrm>
            <a:off x="5292080" y="4725144"/>
            <a:ext cx="3456384" cy="2031325"/>
          </a:xfrm>
          <a:prstGeom prst="rect">
            <a:avLst/>
          </a:prstGeom>
          <a:noFill/>
        </p:spPr>
        <p:txBody>
          <a:bodyPr wrap="square" rtlCol="0">
            <a:spAutoFit/>
          </a:bodyPr>
          <a:lstStyle/>
          <a:p>
            <a:r>
              <a:rPr lang="en-AU" dirty="0" smtClean="0"/>
              <a:t>The Fair Trade Hub – a collective of 4 ethical traders came together to form the ‘pop-up’ experience, educating the local community of ‘Fair Trade’ issues and the opportunity to support remote communities.</a:t>
            </a:r>
            <a:endParaRPr lang="en-AU" dirty="0"/>
          </a:p>
        </p:txBody>
      </p:sp>
    </p:spTree>
    <p:extLst>
      <p:ext uri="{BB962C8B-B14F-4D97-AF65-F5344CB8AC3E}">
        <p14:creationId xmlns:p14="http://schemas.microsoft.com/office/powerpoint/2010/main" val="144838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Central Coast Council- Activate</a:t>
            </a:r>
            <a:endParaRPr lang="en-AU" dirty="0"/>
          </a:p>
        </p:txBody>
      </p:sp>
      <p:sp>
        <p:nvSpPr>
          <p:cNvPr id="3" name="Content Placeholder 2"/>
          <p:cNvSpPr>
            <a:spLocks noGrp="1"/>
          </p:cNvSpPr>
          <p:nvPr>
            <p:ph idx="1"/>
          </p:nvPr>
        </p:nvSpPr>
        <p:spPr/>
        <p:txBody>
          <a:bodyPr/>
          <a:lstStyle/>
          <a:p>
            <a:r>
              <a:rPr lang="en-AU" dirty="0"/>
              <a:t>Here is a snap shot of the economic outcomes </a:t>
            </a:r>
            <a:r>
              <a:rPr lang="en-AU" dirty="0" smtClean="0"/>
              <a:t>over nine months of the Activate project.</a:t>
            </a:r>
          </a:p>
          <a:p>
            <a:r>
              <a:rPr lang="en-AU" dirty="0" smtClean="0"/>
              <a:t>Overall sales - $62,905 </a:t>
            </a:r>
          </a:p>
          <a:p>
            <a:r>
              <a:rPr lang="en-AU" dirty="0" smtClean="0"/>
              <a:t>Foot traffic into the shop – 9362</a:t>
            </a:r>
          </a:p>
          <a:p>
            <a:r>
              <a:rPr lang="en-AU" dirty="0" smtClean="0"/>
              <a:t>Days open for trade – 308</a:t>
            </a:r>
          </a:p>
          <a:p>
            <a:r>
              <a:rPr lang="en-AU" dirty="0" smtClean="0"/>
              <a:t>Volunteers engaged within the shop – 75</a:t>
            </a:r>
          </a:p>
          <a:p>
            <a:r>
              <a:rPr lang="en-AU" dirty="0" smtClean="0"/>
              <a:t>Engaging 9 Enterprise concepts</a:t>
            </a:r>
            <a:endParaRPr lang="en-AU" dirty="0"/>
          </a:p>
          <a:p>
            <a:endParaRPr lang="en-AU" dirty="0"/>
          </a:p>
        </p:txBody>
      </p:sp>
    </p:spTree>
    <p:extLst>
      <p:ext uri="{BB962C8B-B14F-4D97-AF65-F5344CB8AC3E}">
        <p14:creationId xmlns:p14="http://schemas.microsoft.com/office/powerpoint/2010/main" val="1045687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Central Coast Council - Activate</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Bed and Breakfast program –</a:t>
            </a:r>
          </a:p>
          <a:p>
            <a:endParaRPr lang="en-AU" dirty="0"/>
          </a:p>
          <a:p>
            <a:r>
              <a:rPr lang="en-AU" dirty="0"/>
              <a:t>52 </a:t>
            </a:r>
            <a:r>
              <a:rPr lang="en-AU" dirty="0" smtClean="0"/>
              <a:t>local residence engaged </a:t>
            </a:r>
            <a:r>
              <a:rPr lang="en-AU" dirty="0"/>
              <a:t>in a Bed &amp;</a:t>
            </a:r>
            <a:r>
              <a:rPr lang="en-AU" dirty="0" smtClean="0"/>
              <a:t> </a:t>
            </a:r>
            <a:r>
              <a:rPr lang="en-AU" dirty="0"/>
              <a:t>Breakfast information session to ‘Activate’ unused </a:t>
            </a:r>
            <a:r>
              <a:rPr lang="en-AU" dirty="0" smtClean="0"/>
              <a:t>‘bedroom space’ </a:t>
            </a:r>
            <a:r>
              <a:rPr lang="en-AU" dirty="0"/>
              <a:t>to create economic returns, and </a:t>
            </a:r>
            <a:r>
              <a:rPr lang="en-AU" dirty="0" smtClean="0"/>
              <a:t>socialisation.</a:t>
            </a:r>
            <a:endParaRPr lang="en-AU" dirty="0"/>
          </a:p>
          <a:p>
            <a:r>
              <a:rPr lang="en-AU" dirty="0" smtClean="0"/>
              <a:t>With the development of a new Art House in the town of Wyong, it was an optimum time to provide alternate accommodation offerings for cast and crew, and audience.</a:t>
            </a:r>
          </a:p>
          <a:p>
            <a:endParaRPr lang="en-AU" dirty="0"/>
          </a:p>
        </p:txBody>
      </p:sp>
    </p:spTree>
    <p:extLst>
      <p:ext uri="{BB962C8B-B14F-4D97-AF65-F5344CB8AC3E}">
        <p14:creationId xmlns:p14="http://schemas.microsoft.com/office/powerpoint/2010/main" val="103546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Central Coast Council- </a:t>
            </a:r>
            <a:r>
              <a:rPr lang="en-AU" dirty="0" smtClean="0"/>
              <a:t>Social Enterprise</a:t>
            </a:r>
            <a:endParaRPr lang="en-AU" dirty="0"/>
          </a:p>
        </p:txBody>
      </p:sp>
      <p:sp>
        <p:nvSpPr>
          <p:cNvPr id="3" name="Content Placeholder 2"/>
          <p:cNvSpPr>
            <a:spLocks noGrp="1"/>
          </p:cNvSpPr>
          <p:nvPr>
            <p:ph idx="1"/>
          </p:nvPr>
        </p:nvSpPr>
        <p:spPr/>
        <p:txBody>
          <a:bodyPr>
            <a:normAutofit lnSpcReduction="10000"/>
          </a:bodyPr>
          <a:lstStyle/>
          <a:p>
            <a:r>
              <a:rPr lang="en-AU" dirty="0" smtClean="0"/>
              <a:t>From its inception the Social Enterprise program has:</a:t>
            </a:r>
          </a:p>
          <a:p>
            <a:r>
              <a:rPr lang="en-AU" dirty="0" smtClean="0"/>
              <a:t>Developed and delivered 45 capacity building workshops with 820 attendees, involving 48 different organisations</a:t>
            </a:r>
          </a:p>
          <a:p>
            <a:r>
              <a:rPr lang="en-AU" dirty="0" smtClean="0"/>
              <a:t>54</a:t>
            </a:r>
            <a:r>
              <a:rPr lang="en-AU" dirty="0" smtClean="0"/>
              <a:t> graduates have been through the entire workshop series</a:t>
            </a:r>
          </a:p>
          <a:p>
            <a:r>
              <a:rPr lang="en-AU" dirty="0" smtClean="0"/>
              <a:t>20 newsletters and updates to over 450 recipients</a:t>
            </a:r>
          </a:p>
          <a:p>
            <a:endParaRPr lang="en-AU" dirty="0"/>
          </a:p>
        </p:txBody>
      </p:sp>
    </p:spTree>
    <p:extLst>
      <p:ext uri="{BB962C8B-B14F-4D97-AF65-F5344CB8AC3E}">
        <p14:creationId xmlns:p14="http://schemas.microsoft.com/office/powerpoint/2010/main" val="224447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Central Coast Council- Social Enterprise</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45 property owners, business chambers, shopping centres, government officials and entrepreneurs at Place Activation workshops</a:t>
            </a:r>
          </a:p>
          <a:p>
            <a:r>
              <a:rPr lang="en-AU" dirty="0" smtClean="0"/>
              <a:t>45 key stakeholders at Regional Planning events </a:t>
            </a:r>
          </a:p>
          <a:p>
            <a:r>
              <a:rPr lang="en-AU" dirty="0" smtClean="0"/>
              <a:t>90 attendees from Central Coast Social Procurement and Economic participation forum</a:t>
            </a:r>
          </a:p>
          <a:p>
            <a:r>
              <a:rPr lang="en-AU" dirty="0" smtClean="0"/>
              <a:t>10 networking events – over 400 attendees</a:t>
            </a:r>
          </a:p>
          <a:p>
            <a:r>
              <a:rPr lang="en-AU" dirty="0" smtClean="0"/>
              <a:t>Social leadership workshops with over 40 attendees</a:t>
            </a:r>
          </a:p>
          <a:p>
            <a:endParaRPr lang="en-AU" dirty="0"/>
          </a:p>
        </p:txBody>
      </p:sp>
    </p:spTree>
    <p:extLst>
      <p:ext uri="{BB962C8B-B14F-4D97-AF65-F5344CB8AC3E}">
        <p14:creationId xmlns:p14="http://schemas.microsoft.com/office/powerpoint/2010/main" val="338416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Local Governments plays a role in “New Economy”</a:t>
            </a:r>
            <a:endParaRPr lang="en-AU" dirty="0"/>
          </a:p>
        </p:txBody>
      </p:sp>
      <p:sp>
        <p:nvSpPr>
          <p:cNvPr id="3" name="Content Placeholder 2"/>
          <p:cNvSpPr>
            <a:spLocks noGrp="1"/>
          </p:cNvSpPr>
          <p:nvPr>
            <p:ph idx="1"/>
          </p:nvPr>
        </p:nvSpPr>
        <p:spPr/>
        <p:txBody>
          <a:bodyPr/>
          <a:lstStyle/>
          <a:p>
            <a:r>
              <a:rPr lang="en-GB" b="1" i="1" u="sng" dirty="0"/>
              <a:t>Conference </a:t>
            </a:r>
            <a:r>
              <a:rPr lang="en-GB" b="1" i="1" u="sng" dirty="0" smtClean="0"/>
              <a:t>themes </a:t>
            </a:r>
            <a:r>
              <a:rPr lang="en-GB" b="1" i="1" u="sng" dirty="0"/>
              <a:t>addressed by this </a:t>
            </a:r>
            <a:r>
              <a:rPr lang="en-GB" b="1" i="1" u="sng" dirty="0"/>
              <a:t>p</a:t>
            </a:r>
            <a:r>
              <a:rPr lang="en-GB" b="1" i="1" u="sng" dirty="0" smtClean="0"/>
              <a:t>resentation</a:t>
            </a:r>
            <a:r>
              <a:rPr lang="en-GB" b="1" i="1" u="sng" dirty="0" smtClean="0"/>
              <a:t>:</a:t>
            </a:r>
            <a:r>
              <a:rPr lang="en-GB" b="1" i="1" dirty="0" smtClean="0"/>
              <a:t> </a:t>
            </a:r>
            <a:r>
              <a:rPr lang="en-GB" b="1" i="1" dirty="0"/>
              <a:t>work, exchange, and our relationship with the natural </a:t>
            </a:r>
            <a:r>
              <a:rPr lang="en-GB" b="1" i="1" dirty="0" smtClean="0"/>
              <a:t>world</a:t>
            </a:r>
          </a:p>
          <a:p>
            <a:endParaRPr lang="en-AU" dirty="0"/>
          </a:p>
          <a:p>
            <a:r>
              <a:rPr lang="en-GB" i="1" dirty="0" smtClean="0"/>
              <a:t>Keywords</a:t>
            </a:r>
            <a:r>
              <a:rPr lang="en-GB" i="1" dirty="0"/>
              <a:t>:</a:t>
            </a:r>
            <a:r>
              <a:rPr lang="en-GB" dirty="0"/>
              <a:t> Local Government; collaboration; sustainability; social enterprise.</a:t>
            </a:r>
            <a:endParaRPr lang="en-AU" dirty="0"/>
          </a:p>
        </p:txBody>
      </p:sp>
    </p:spTree>
    <p:extLst>
      <p:ext uri="{BB962C8B-B14F-4D97-AF65-F5344CB8AC3E}">
        <p14:creationId xmlns:p14="http://schemas.microsoft.com/office/powerpoint/2010/main" val="1214403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Central Coast Council- Blue Economy Forum</a:t>
            </a:r>
            <a:endParaRPr lang="en-AU" dirty="0"/>
          </a:p>
        </p:txBody>
      </p:sp>
      <p:sp>
        <p:nvSpPr>
          <p:cNvPr id="3" name="Content Placeholder 2"/>
          <p:cNvSpPr>
            <a:spLocks noGrp="1"/>
          </p:cNvSpPr>
          <p:nvPr>
            <p:ph idx="1"/>
          </p:nvPr>
        </p:nvSpPr>
        <p:spPr/>
        <p:txBody>
          <a:bodyPr>
            <a:normAutofit/>
          </a:bodyPr>
          <a:lstStyle/>
          <a:p>
            <a:r>
              <a:rPr lang="en-AU" dirty="0" smtClean="0"/>
              <a:t>57 attendees at a recently </a:t>
            </a:r>
            <a:r>
              <a:rPr lang="en-AU" dirty="0"/>
              <a:t>staged </a:t>
            </a:r>
            <a:r>
              <a:rPr lang="en-AU" dirty="0" smtClean="0"/>
              <a:t> </a:t>
            </a:r>
            <a:r>
              <a:rPr lang="en-AU" dirty="0"/>
              <a:t>Forum addressing the ten Blue Economy principals, creating a space for business, non-profits, entrepreneurs and individuals to come together - creating opportunities to collaborate in innovative ways </a:t>
            </a:r>
            <a:r>
              <a:rPr lang="en-AU" dirty="0" smtClean="0"/>
              <a:t>in addressing </a:t>
            </a:r>
            <a:r>
              <a:rPr lang="en-AU" dirty="0"/>
              <a:t>waste emissions and effective resource </a:t>
            </a:r>
            <a:r>
              <a:rPr lang="en-AU" dirty="0" smtClean="0"/>
              <a:t>allocation</a:t>
            </a:r>
            <a:r>
              <a:rPr lang="en-AU" dirty="0"/>
              <a:t> </a:t>
            </a:r>
            <a:r>
              <a:rPr lang="en-AU" dirty="0" smtClean="0"/>
              <a:t>within the community.</a:t>
            </a:r>
            <a:endParaRPr lang="en-AU" dirty="0" smtClean="0"/>
          </a:p>
        </p:txBody>
      </p:sp>
    </p:spTree>
    <p:extLst>
      <p:ext uri="{BB962C8B-B14F-4D97-AF65-F5344CB8AC3E}">
        <p14:creationId xmlns:p14="http://schemas.microsoft.com/office/powerpoint/2010/main" val="2128278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Central Coast Council- Blue Economy Forum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844824"/>
            <a:ext cx="9185091" cy="4104456"/>
          </a:xfrm>
        </p:spPr>
      </p:pic>
    </p:spTree>
    <p:extLst>
      <p:ext uri="{BB962C8B-B14F-4D97-AF65-F5344CB8AC3E}">
        <p14:creationId xmlns:p14="http://schemas.microsoft.com/office/powerpoint/2010/main" val="226231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Social Enterprise Cafe’ </a:t>
            </a:r>
            <a:endParaRPr lang="en-AU" dirty="0"/>
          </a:p>
        </p:txBody>
      </p:sp>
      <p:sp>
        <p:nvSpPr>
          <p:cNvPr id="3" name="Content Placeholder 2"/>
          <p:cNvSpPr>
            <a:spLocks noGrp="1"/>
          </p:cNvSpPr>
          <p:nvPr>
            <p:ph sz="half" idx="1"/>
          </p:nvPr>
        </p:nvSpPr>
        <p:spPr/>
        <p:txBody>
          <a:bodyPr>
            <a:normAutofit fontScale="77500" lnSpcReduction="20000"/>
          </a:bodyPr>
          <a:lstStyle/>
          <a:p>
            <a:r>
              <a:rPr lang="en-AU" dirty="0" smtClean="0"/>
              <a:t>Within a busy community hub at The Entrance, Council has been working with a local non profit association ‘Horizons Family Services’ to create pathways to employment and training via the Café for young families that have been receiving long term welfare benefits, this enterprise creates pathways to employment whilst providing healthy eating alternatives to the local community. </a:t>
            </a:r>
            <a:endParaRPr lang="en-AU" dirty="0"/>
          </a:p>
        </p:txBody>
      </p:sp>
      <p:sp>
        <p:nvSpPr>
          <p:cNvPr id="4" name="Content Placeholder 3"/>
          <p:cNvSpPr>
            <a:spLocks noGrp="1"/>
          </p:cNvSpPr>
          <p:nvPr>
            <p:ph sz="half" idx="2"/>
          </p:nvPr>
        </p:nvSpPr>
        <p:spPr/>
        <p:txBody>
          <a:bodyPr>
            <a:normAutofit fontScale="77500" lnSpcReduction="20000"/>
          </a:bodyPr>
          <a:lstStyle/>
          <a:p>
            <a:endParaRPr lang="en-AU" dirty="0"/>
          </a:p>
        </p:txBody>
      </p:sp>
      <p:pic>
        <p:nvPicPr>
          <p:cNvPr id="4098" name="Picture 2" descr="K:\COMMUNITY &amp; CULTURAL PROGRAMS\CURRENT PROJECTS\TECC\Cafe'\The Entrance Community Centre.LR-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601" y="4077072"/>
            <a:ext cx="4257735" cy="26208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K:\COMMUNITY &amp; CULTURAL PROGRAMS\CURRENT PROJECTS\TECC\Cafe'\people at cafe and stai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7098" y="1568582"/>
            <a:ext cx="4257734" cy="250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90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Central Coast Council</a:t>
            </a:r>
            <a:endParaRPr lang="en-AU" dirty="0"/>
          </a:p>
        </p:txBody>
      </p:sp>
      <p:sp>
        <p:nvSpPr>
          <p:cNvPr id="3" name="Content Placeholder 2"/>
          <p:cNvSpPr>
            <a:spLocks noGrp="1"/>
          </p:cNvSpPr>
          <p:nvPr>
            <p:ph idx="1"/>
          </p:nvPr>
        </p:nvSpPr>
        <p:spPr/>
        <p:txBody>
          <a:bodyPr/>
          <a:lstStyle/>
          <a:p>
            <a:r>
              <a:rPr lang="en-AU" dirty="0" smtClean="0"/>
              <a:t>These projects that have been developed within Council to create and effect change for the community are great examples of how Council can and is engaging their community to provide opportunities that building ways for a ‘new economy’. </a:t>
            </a:r>
            <a:endParaRPr lang="en-AU" dirty="0"/>
          </a:p>
        </p:txBody>
      </p:sp>
    </p:spTree>
    <p:extLst>
      <p:ext uri="{BB962C8B-B14F-4D97-AF65-F5344CB8AC3E}">
        <p14:creationId xmlns:p14="http://schemas.microsoft.com/office/powerpoint/2010/main" val="102200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Central Coast Council</a:t>
            </a:r>
          </a:p>
        </p:txBody>
      </p:sp>
      <p:sp>
        <p:nvSpPr>
          <p:cNvPr id="3" name="Content Placeholder 2"/>
          <p:cNvSpPr>
            <a:spLocks noGrp="1"/>
          </p:cNvSpPr>
          <p:nvPr>
            <p:ph idx="1"/>
          </p:nvPr>
        </p:nvSpPr>
        <p:spPr/>
        <p:txBody>
          <a:bodyPr/>
          <a:lstStyle/>
          <a:p>
            <a:r>
              <a:rPr lang="en-AU" dirty="0" smtClean="0"/>
              <a:t>Thank you,</a:t>
            </a:r>
          </a:p>
          <a:p>
            <a:endParaRPr lang="en-AU" dirty="0"/>
          </a:p>
          <a:p>
            <a:r>
              <a:rPr lang="en-AU" dirty="0" smtClean="0"/>
              <a:t>Adele Johns</a:t>
            </a:r>
          </a:p>
          <a:p>
            <a:r>
              <a:rPr lang="en-AU" dirty="0" smtClean="0"/>
              <a:t>Community Enterprise Officer</a:t>
            </a:r>
          </a:p>
          <a:p>
            <a:r>
              <a:rPr lang="en-AU" dirty="0" smtClean="0"/>
              <a:t>Central Coast Council</a:t>
            </a:r>
          </a:p>
          <a:p>
            <a:r>
              <a:rPr lang="en-AU" sz="2800" dirty="0">
                <a:hlinkClick r:id="rId2"/>
              </a:rPr>
              <a:t>a</a:t>
            </a:r>
            <a:r>
              <a:rPr lang="en-AU" sz="2800" dirty="0" smtClean="0">
                <a:hlinkClick r:id="rId2"/>
              </a:rPr>
              <a:t>dele.johns@centralcoastcouncil.nsw.gov.au</a:t>
            </a:r>
            <a:endParaRPr lang="en-AU" sz="2800" dirty="0" smtClean="0"/>
          </a:p>
          <a:p>
            <a:r>
              <a:rPr lang="en-AU" sz="2800" dirty="0" smtClean="0"/>
              <a:t>0243505449</a:t>
            </a:r>
          </a:p>
          <a:p>
            <a:endParaRPr lang="en-AU" sz="2800" dirty="0"/>
          </a:p>
        </p:txBody>
      </p:sp>
    </p:spTree>
    <p:extLst>
      <p:ext uri="{BB962C8B-B14F-4D97-AF65-F5344CB8AC3E}">
        <p14:creationId xmlns:p14="http://schemas.microsoft.com/office/powerpoint/2010/main" val="94453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Local Governments plays a role in “New Economy”</a:t>
            </a:r>
            <a:endParaRPr lang="en-AU" dirty="0"/>
          </a:p>
        </p:txBody>
      </p:sp>
      <p:sp>
        <p:nvSpPr>
          <p:cNvPr id="3" name="Content Placeholder 2"/>
          <p:cNvSpPr>
            <a:spLocks noGrp="1"/>
          </p:cNvSpPr>
          <p:nvPr>
            <p:ph idx="1"/>
          </p:nvPr>
        </p:nvSpPr>
        <p:spPr/>
        <p:txBody>
          <a:bodyPr/>
          <a:lstStyle/>
          <a:p>
            <a:r>
              <a:rPr lang="en-AU" dirty="0"/>
              <a:t> Local Government have an essential part to play in “the New Economy</a:t>
            </a:r>
            <a:r>
              <a:rPr lang="en-AU" dirty="0" smtClean="0"/>
              <a:t>”.</a:t>
            </a:r>
          </a:p>
          <a:p>
            <a:endParaRPr lang="en-AU" dirty="0"/>
          </a:p>
          <a:p>
            <a:r>
              <a:rPr lang="en-AU" dirty="0"/>
              <a:t>Globally, local government entities are increasingly looking to new methods to build community capacity, stimulate growth and deliver services and programs within their shrinking revenue base. </a:t>
            </a:r>
          </a:p>
        </p:txBody>
      </p:sp>
    </p:spTree>
    <p:extLst>
      <p:ext uri="{BB962C8B-B14F-4D97-AF65-F5344CB8AC3E}">
        <p14:creationId xmlns:p14="http://schemas.microsoft.com/office/powerpoint/2010/main" val="3742862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AU"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460851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18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Local Governments plays a role in “New Economy”</a:t>
            </a:r>
            <a:endParaRPr lang="en-AU" dirty="0"/>
          </a:p>
        </p:txBody>
      </p:sp>
      <p:sp>
        <p:nvSpPr>
          <p:cNvPr id="3" name="Content Placeholder 2"/>
          <p:cNvSpPr>
            <a:spLocks noGrp="1"/>
          </p:cNvSpPr>
          <p:nvPr>
            <p:ph idx="1"/>
          </p:nvPr>
        </p:nvSpPr>
        <p:spPr/>
        <p:txBody>
          <a:bodyPr/>
          <a:lstStyle/>
          <a:p>
            <a:r>
              <a:rPr lang="en-AU" dirty="0" smtClean="0"/>
              <a:t>Local Council are positioned at the forefront of the community, providing essential services that meet the day to day needs of the community that they serve.</a:t>
            </a:r>
          </a:p>
          <a:p>
            <a:r>
              <a:rPr lang="en-AU" dirty="0" smtClean="0"/>
              <a:t>This provides access to the community, and like wise the opportunity to work with, and understand the communities unique requirements.</a:t>
            </a: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Central Coast Council</a:t>
            </a:r>
            <a:endParaRPr lang="en-AU" dirty="0"/>
          </a:p>
        </p:txBody>
      </p:sp>
      <p:sp>
        <p:nvSpPr>
          <p:cNvPr id="3" name="Content Placeholder 2"/>
          <p:cNvSpPr>
            <a:spLocks noGrp="1"/>
          </p:cNvSpPr>
          <p:nvPr>
            <p:ph idx="1"/>
          </p:nvPr>
        </p:nvSpPr>
        <p:spPr/>
        <p:txBody>
          <a:bodyPr>
            <a:normAutofit fontScale="85000" lnSpcReduction="20000"/>
          </a:bodyPr>
          <a:lstStyle/>
          <a:p>
            <a:r>
              <a:rPr lang="en-AU" dirty="0"/>
              <a:t>To meet </a:t>
            </a:r>
            <a:r>
              <a:rPr lang="en-AU" dirty="0" smtClean="0"/>
              <a:t>the </a:t>
            </a:r>
            <a:r>
              <a:rPr lang="en-AU" dirty="0"/>
              <a:t>emerging trend Central Coast Council has developed a unique approach </a:t>
            </a:r>
            <a:r>
              <a:rPr lang="en-AU" dirty="0" smtClean="0"/>
              <a:t>in </a:t>
            </a:r>
            <a:r>
              <a:rPr lang="en-AU" dirty="0" smtClean="0"/>
              <a:t>support of emerging “community </a:t>
            </a:r>
            <a:r>
              <a:rPr lang="en-AU" dirty="0"/>
              <a:t>enterprise</a:t>
            </a:r>
            <a:r>
              <a:rPr lang="en-AU" dirty="0" smtClean="0"/>
              <a:t>”</a:t>
            </a:r>
          </a:p>
          <a:p>
            <a:r>
              <a:rPr lang="en-AU" dirty="0" smtClean="0"/>
              <a:t>A key element of Councils Community Enterprise program is a desire to increase micro business development.</a:t>
            </a:r>
            <a:r>
              <a:rPr lang="en-AU" dirty="0" smtClean="0"/>
              <a:t> </a:t>
            </a:r>
            <a:endParaRPr lang="en-AU" dirty="0"/>
          </a:p>
          <a:p>
            <a:pPr marL="0" indent="0">
              <a:buNone/>
            </a:pPr>
            <a:endParaRPr lang="en-AU" dirty="0" smtClean="0"/>
          </a:p>
          <a:p>
            <a:r>
              <a:rPr lang="en-AU" dirty="0" smtClean="0"/>
              <a:t> </a:t>
            </a:r>
            <a:r>
              <a:rPr lang="en-AU" dirty="0"/>
              <a:t>C</a:t>
            </a:r>
            <a:r>
              <a:rPr lang="en-AU" dirty="0" smtClean="0"/>
              <a:t>ombining </a:t>
            </a:r>
            <a:r>
              <a:rPr lang="en-AU" dirty="0"/>
              <a:t>community and economic development principles to build community capacity and cohesiveness, strengthen localised employment and training opportunities and stimulate local economic growth.</a:t>
            </a:r>
          </a:p>
        </p:txBody>
      </p:sp>
    </p:spTree>
    <p:extLst>
      <p:ext uri="{BB962C8B-B14F-4D97-AF65-F5344CB8AC3E}">
        <p14:creationId xmlns:p14="http://schemas.microsoft.com/office/powerpoint/2010/main" val="242265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Central Coast Council -Launch Pad</a:t>
            </a:r>
            <a:endParaRPr lang="en-AU" dirty="0"/>
          </a:p>
        </p:txBody>
      </p:sp>
      <p:sp>
        <p:nvSpPr>
          <p:cNvPr id="3" name="Content Placeholder 2"/>
          <p:cNvSpPr>
            <a:spLocks noGrp="1"/>
          </p:cNvSpPr>
          <p:nvPr>
            <p:ph idx="1"/>
          </p:nvPr>
        </p:nvSpPr>
        <p:spPr/>
        <p:txBody>
          <a:bodyPr/>
          <a:lstStyle/>
          <a:p>
            <a:r>
              <a:rPr lang="en-AU" dirty="0"/>
              <a:t>At the core of this approach is a desire to stimulate local enterprise growth in a supportive environment</a:t>
            </a:r>
            <a:r>
              <a:rPr lang="en-AU" dirty="0" smtClean="0"/>
              <a:t>, developing </a:t>
            </a:r>
            <a:r>
              <a:rPr lang="en-AU" dirty="0" smtClean="0"/>
              <a:t>a program that </a:t>
            </a:r>
            <a:r>
              <a:rPr lang="en-AU" dirty="0" smtClean="0"/>
              <a:t>encourages </a:t>
            </a:r>
            <a:r>
              <a:rPr lang="en-AU" dirty="0" smtClean="0"/>
              <a:t>innovators </a:t>
            </a:r>
            <a:r>
              <a:rPr lang="en-AU" dirty="0" smtClean="0"/>
              <a:t>to formulate </a:t>
            </a:r>
            <a:r>
              <a:rPr lang="en-AU" dirty="0" smtClean="0"/>
              <a:t>their enterprise </a:t>
            </a:r>
            <a:r>
              <a:rPr lang="en-AU" dirty="0"/>
              <a:t>ideas </a:t>
            </a:r>
            <a:r>
              <a:rPr lang="en-AU" dirty="0" smtClean="0"/>
              <a:t> </a:t>
            </a:r>
            <a:r>
              <a:rPr lang="en-AU" dirty="0" smtClean="0"/>
              <a:t>enabling them to</a:t>
            </a:r>
            <a:r>
              <a:rPr lang="en-AU" dirty="0" smtClean="0"/>
              <a:t> articulate and finesse the sustainability aspects to a </a:t>
            </a:r>
            <a:r>
              <a:rPr lang="en-AU" dirty="0"/>
              <a:t>‘launch’ ready stage. </a:t>
            </a:r>
          </a:p>
          <a:p>
            <a:endParaRPr lang="en-AU" dirty="0"/>
          </a:p>
        </p:txBody>
      </p:sp>
    </p:spTree>
    <p:extLst>
      <p:ext uri="{BB962C8B-B14F-4D97-AF65-F5344CB8AC3E}">
        <p14:creationId xmlns:p14="http://schemas.microsoft.com/office/powerpoint/2010/main" val="829677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normAutofit fontScale="90000"/>
          </a:bodyPr>
          <a:lstStyle/>
          <a:p>
            <a:r>
              <a:rPr lang="en-AU" dirty="0"/>
              <a:t>Central Coast Council -Launch Pad</a:t>
            </a:r>
            <a:endParaRPr lang="en-AU" dirty="0"/>
          </a:p>
        </p:txBody>
      </p:sp>
      <p:sp>
        <p:nvSpPr>
          <p:cNvPr id="3" name="Content Placeholder 2"/>
          <p:cNvSpPr>
            <a:spLocks noGrp="1"/>
          </p:cNvSpPr>
          <p:nvPr>
            <p:ph sz="half" idx="1"/>
          </p:nvPr>
        </p:nvSpPr>
        <p:spPr>
          <a:xfrm>
            <a:off x="107504" y="1340768"/>
            <a:ext cx="1008112" cy="4785395"/>
          </a:xfrm>
        </p:spPr>
        <p:txBody>
          <a:bodyPr>
            <a:normAutofit/>
          </a:bodyPr>
          <a:lstStyle/>
          <a:p>
            <a:pPr marL="0" indent="0">
              <a:buNone/>
            </a:pPr>
            <a:endParaRPr lang="en-AU" dirty="0" smtClean="0"/>
          </a:p>
          <a:p>
            <a:endParaRPr lang="en-AU" dirty="0"/>
          </a:p>
          <a:p>
            <a:endParaRPr lang="en-AU"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853244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4095" y="1511206"/>
            <a:ext cx="8136904" cy="954107"/>
          </a:xfrm>
          <a:prstGeom prst="rect">
            <a:avLst/>
          </a:prstGeom>
          <a:noFill/>
        </p:spPr>
        <p:txBody>
          <a:bodyPr wrap="square" rtlCol="0">
            <a:spAutoFit/>
          </a:bodyPr>
          <a:lstStyle/>
          <a:p>
            <a:r>
              <a:rPr lang="en-AU" sz="2800" dirty="0"/>
              <a:t>In 2016,  14 local entrepreneurs joined the ‘Launch Pad program with some out standing results.</a:t>
            </a:r>
            <a:endParaRPr lang="en-AU" sz="2800" dirty="0"/>
          </a:p>
        </p:txBody>
      </p:sp>
    </p:spTree>
    <p:extLst>
      <p:ext uri="{BB962C8B-B14F-4D97-AF65-F5344CB8AC3E}">
        <p14:creationId xmlns:p14="http://schemas.microsoft.com/office/powerpoint/2010/main" val="1013610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Central Coast Council -Launch Pad</a:t>
            </a:r>
            <a:endParaRPr lang="en-AU" dirty="0"/>
          </a:p>
        </p:txBody>
      </p:sp>
      <p:sp>
        <p:nvSpPr>
          <p:cNvPr id="3" name="Content Placeholder 2"/>
          <p:cNvSpPr>
            <a:spLocks noGrp="1"/>
          </p:cNvSpPr>
          <p:nvPr>
            <p:ph sz="half" idx="1"/>
          </p:nvPr>
        </p:nvSpPr>
        <p:spPr/>
        <p:txBody>
          <a:bodyPr>
            <a:normAutofit fontScale="85000" lnSpcReduction="10000"/>
          </a:bodyPr>
          <a:lstStyle/>
          <a:p>
            <a:r>
              <a:rPr lang="en-AU" dirty="0" smtClean="0"/>
              <a:t>A </a:t>
            </a:r>
            <a:r>
              <a:rPr lang="en-AU" dirty="0"/>
              <a:t>diverse array of project ideas are supported to be ‘launch’ ready during the Launch Pad program.</a:t>
            </a:r>
          </a:p>
          <a:p>
            <a:endParaRPr lang="en-AU" dirty="0"/>
          </a:p>
          <a:p>
            <a:endParaRPr lang="en-AU" dirty="0" smtClean="0"/>
          </a:p>
          <a:p>
            <a:r>
              <a:rPr lang="en-AU" dirty="0"/>
              <a:t>A sample of the participant ideas – </a:t>
            </a:r>
          </a:p>
          <a:p>
            <a:endParaRPr lang="en-AU" dirty="0"/>
          </a:p>
        </p:txBody>
      </p:sp>
      <p:sp>
        <p:nvSpPr>
          <p:cNvPr id="4" name="Content Placeholder 3"/>
          <p:cNvSpPr>
            <a:spLocks noGrp="1"/>
          </p:cNvSpPr>
          <p:nvPr>
            <p:ph sz="half" idx="2"/>
          </p:nvPr>
        </p:nvSpPr>
        <p:spPr/>
        <p:txBody>
          <a:bodyPr>
            <a:normAutofit fontScale="85000" lnSpcReduction="10000"/>
          </a:bodyPr>
          <a:lstStyle/>
          <a:p>
            <a:r>
              <a:rPr lang="en-AU" dirty="0" smtClean="0"/>
              <a:t>‘</a:t>
            </a:r>
            <a:r>
              <a:rPr lang="en-AU" b="1" i="1" dirty="0" err="1"/>
              <a:t>Duquaponics</a:t>
            </a:r>
            <a:r>
              <a:rPr lang="en-AU" dirty="0"/>
              <a:t>’ (a concept of food sustainability) now partnering with local manufacturing firms to pilot innovative solutions to sludge waste.</a:t>
            </a:r>
          </a:p>
          <a:p>
            <a:r>
              <a:rPr lang="en-AU" b="1" i="1" dirty="0"/>
              <a:t>The Yarn Tree</a:t>
            </a:r>
            <a:r>
              <a:rPr lang="en-AU" dirty="0"/>
              <a:t>’ - a project with the aim of developing permaculture beds within a Council facility engaging local community members.</a:t>
            </a:r>
          </a:p>
          <a:p>
            <a:endParaRPr lang="en-AU" dirty="0"/>
          </a:p>
        </p:txBody>
      </p:sp>
    </p:spTree>
    <p:extLst>
      <p:ext uri="{BB962C8B-B14F-4D97-AF65-F5344CB8AC3E}">
        <p14:creationId xmlns:p14="http://schemas.microsoft.com/office/powerpoint/2010/main" val="3037153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3477</TotalTime>
  <Words>1081</Words>
  <Application>Microsoft Office PowerPoint</Application>
  <PresentationFormat>On-screen Show (4:3)</PresentationFormat>
  <Paragraphs>94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Building the new economy: activism, enterprise and social change</vt:lpstr>
      <vt:lpstr>Local Governments plays a role in “New Economy”</vt:lpstr>
      <vt:lpstr>Local Governments plays a role in “New Economy”</vt:lpstr>
      <vt:lpstr>PowerPoint Presentation</vt:lpstr>
      <vt:lpstr>Local Governments plays a role in “New Economy”</vt:lpstr>
      <vt:lpstr>Central Coast Council</vt:lpstr>
      <vt:lpstr>Central Coast Council -Launch Pad</vt:lpstr>
      <vt:lpstr>Central Coast Council -Launch Pad</vt:lpstr>
      <vt:lpstr>Central Coast Council -Launch Pad</vt:lpstr>
      <vt:lpstr>Central Coast Council -Launch Pad</vt:lpstr>
      <vt:lpstr>Central Coast Council -Launch Pad</vt:lpstr>
      <vt:lpstr>Central Coast Council - Activate</vt:lpstr>
      <vt:lpstr>Central Coast Council - Activate</vt:lpstr>
      <vt:lpstr>Central Coast Council- Activate</vt:lpstr>
      <vt:lpstr>Central Coast Council- Activate</vt:lpstr>
      <vt:lpstr>Central Coast Council- Activate</vt:lpstr>
      <vt:lpstr>Central Coast Council - Activate</vt:lpstr>
      <vt:lpstr>Central Coast Council- Social Enterprise</vt:lpstr>
      <vt:lpstr>Central Coast Council- Social Enterprise</vt:lpstr>
      <vt:lpstr>Central Coast Council- Blue Economy Forum</vt:lpstr>
      <vt:lpstr>Central Coast Council- Blue Economy Forum</vt:lpstr>
      <vt:lpstr>Social Enterprise Cafe’ </vt:lpstr>
      <vt:lpstr>Central Coast Council</vt:lpstr>
      <vt:lpstr>Central Coast Council</vt:lpstr>
    </vt:vector>
  </TitlesOfParts>
  <Company>Wyong 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Pigott, Alison</dc:creator>
  <cp:lastModifiedBy>Johns, Adele</cp:lastModifiedBy>
  <cp:revision>40</cp:revision>
  <cp:lastPrinted>2016-08-15T07:34:26Z</cp:lastPrinted>
  <dcterms:created xsi:type="dcterms:W3CDTF">2016-05-18T00:31:09Z</dcterms:created>
  <dcterms:modified xsi:type="dcterms:W3CDTF">2016-08-15T07:42:47Z</dcterms:modified>
</cp:coreProperties>
</file>