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7" r:id="rId3"/>
    <p:sldId id="278" r:id="rId4"/>
    <p:sldId id="27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5" r:id="rId14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1B002099-9D46-48EE-8FF1-4ED5FE857F99}" type="datetimeFigureOut">
              <a:rPr lang="en-AU" smtClean="0"/>
              <a:t>15/08/2016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DDD49DB9-F2F3-4803-ACD2-8BA180312B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84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E52EB6A-B230-4F73-A36A-9DF7ECA7189E}" type="datetimeFigureOut">
              <a:rPr lang="en-US"/>
              <a:pPr>
                <a:defRPr/>
              </a:pPr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C0DCE16-C0F7-4E57-BFD3-66B77E3F2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DCE16-C0F7-4E57-BFD3-66B77E3F25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So if your company has a taxable income of $10,000,000 – it pays tax of $3,000,000</a:t>
            </a:r>
          </a:p>
          <a:p>
            <a:endParaRPr lang="en-AU" altLang="en-US" smtClean="0"/>
          </a:p>
          <a:p>
            <a:r>
              <a:rPr lang="en-AU" altLang="en-US" smtClean="0"/>
              <a:t>Note – turnover is different to profit and profit is different to taxable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96F2E-158C-4D23-A852-4946B86FC95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Individuals pay tax at progressive marginal tax rates</a:t>
            </a:r>
          </a:p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CE97E-5530-4E65-B83B-BA1A4B78D47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Deductions – complex area – business expenses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0E005-B041-4E21-837A-3DA225570D80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9497" indent="-299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9227" indent="-2398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8917" indent="-2398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58608" indent="-2398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38298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17989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97681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77371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033443-3EE1-47E6-89FB-AFA35586B9C5}" type="slidenum">
              <a:rPr lang="en-AU" altLang="en-US" smtClean="0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altLang="en-US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865188"/>
            <a:ext cx="4624387" cy="34702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194" y="4708791"/>
            <a:ext cx="5049420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04" tIns="48303" rIns="96604" bIns="483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New system commenced July 2002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9497" indent="-299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9227" indent="-2398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8917" indent="-2398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58608" indent="-2398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38298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17989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97681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77371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E3EBAA-92FD-42C9-AD5B-F7A6FA8829F8}" type="slidenum">
              <a:rPr lang="en-AU" altLang="en-US" smtClean="0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 altLang="en-US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865188"/>
            <a:ext cx="4624387" cy="34702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194" y="4708791"/>
            <a:ext cx="5049420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04" tIns="48303" rIns="96604" bIns="483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Applies to dividends paid after 1 July 2002 (previous imputation system applied from 1987)</a:t>
            </a:r>
          </a:p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Plus there is the Medicare levy of 2%</a:t>
            </a:r>
          </a:p>
          <a:p>
            <a:endParaRPr lang="en-AU" altLang="en-US" smtClean="0"/>
          </a:p>
          <a:p>
            <a:r>
              <a:rPr lang="en-AU" altLang="en-US" smtClean="0"/>
              <a:t>Temporary budget repair levy on taxable incomes over $180,000 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4EFAC-5E73-4D6F-801D-66BEE7583A87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9497" indent="-2998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9227" indent="-23984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78917" indent="-23984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58608" indent="-23984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38298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17989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97681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77371" indent="-23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51D96C-D5ED-4555-B43F-0B74BE1583C1}" type="slidenum">
              <a:rPr lang="en-AU" altLang="en-US" smtClean="0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 altLang="en-US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788" y="4708791"/>
            <a:ext cx="5047827" cy="41704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9" tIns="46637" rIns="94939" bIns="466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I am using the top marginal tax rate for the individual shareholder – 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Any excess is available to reduce tax payable on other income and from 1 July 2000 can be refunded</a:t>
            </a:r>
          </a:p>
        </p:txBody>
      </p:sp>
      <p:sp>
        <p:nvSpPr>
          <p:cNvPr id="17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4725" y="749300"/>
            <a:ext cx="4933950" cy="37020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00" y="1417275"/>
            <a:ext cx="9147600" cy="21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674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248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 baseline="0">
                <a:latin typeface="+mn-lt"/>
                <a:cs typeface="Microsoft Sans Serif" pitchFamily="34" charset="0"/>
              </a:defRPr>
            </a:lvl1pPr>
            <a:lvl2pPr>
              <a:defRPr sz="1400"/>
            </a:lvl2pPr>
            <a:lvl3pPr>
              <a:buFont typeface="Courier New" pitchFamily="49" charset="0"/>
              <a:buChar char="o"/>
              <a:defRPr sz="1400"/>
            </a:lvl3pPr>
            <a:lvl4pPr>
              <a:buFont typeface="Wingdings" pitchFamily="2" charset="2"/>
              <a:buChar char="§"/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16893"/>
            <a:ext cx="9147600" cy="7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00" y="3073459"/>
            <a:ext cx="9147600" cy="21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12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61048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/>
            </a:lvl2pPr>
            <a:lvl3pPr>
              <a:buFont typeface="Courier New" pitchFamily="49" charset="0"/>
              <a:buChar char="o"/>
              <a:defRPr sz="1400"/>
            </a:lvl3pPr>
            <a:lvl4pPr>
              <a:buFont typeface="Wingdings" pitchFamily="2" charset="2"/>
              <a:buChar char="§"/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>
                <a:latin typeface="+mn-lt"/>
                <a:cs typeface="Microsoft Sans Serif" pitchFamily="34" charset="0"/>
              </a:defRPr>
            </a:lvl1pPr>
            <a:lvl2pPr>
              <a:defRPr sz="1400"/>
            </a:lvl2pPr>
            <a:lvl3pPr>
              <a:buFont typeface="Courier New" pitchFamily="49" charset="0"/>
              <a:buChar char="o"/>
              <a:defRPr sz="1400"/>
            </a:lvl3pPr>
            <a:lvl4pPr>
              <a:buFont typeface="Wingdings" pitchFamily="2" charset="2"/>
              <a:buChar char="§"/>
              <a:defRPr sz="1400"/>
            </a:lvl4pPr>
            <a:lvl5pPr>
              <a:defRPr sz="1400"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Click to edit Master text styles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Second level</a:t>
            </a:r>
          </a:p>
          <a:p>
            <a:pPr marL="3429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Third level</a:t>
            </a:r>
          </a:p>
          <a:p>
            <a:pPr marL="342900" marR="0" lvl="3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Fourth level</a:t>
            </a:r>
          </a:p>
          <a:p>
            <a:pPr marL="342900" marR="0" lvl="4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16893"/>
            <a:ext cx="9147600" cy="7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  <a:lvl2pPr>
              <a:defRPr sz="1400">
                <a:latin typeface="+mn-lt"/>
                <a:cs typeface="Microsoft Sans Serif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+mn-lt"/>
                <a:cs typeface="Microsoft Sans Serif" pitchFamily="34" charset="0"/>
              </a:defRPr>
            </a:lvl3pPr>
            <a:lvl4pPr>
              <a:buFont typeface="Wingdings" pitchFamily="2" charset="2"/>
              <a:buChar char="§"/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16893"/>
            <a:ext cx="9147600" cy="7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16893"/>
            <a:ext cx="9147600" cy="7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2" r:id="rId4"/>
    <p:sldLayoutId id="2147483781" r:id="rId5"/>
    <p:sldLayoutId id="2147483786" r:id="rId6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1720" y="1700808"/>
            <a:ext cx="5688632" cy="10081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NZ" b="1" dirty="0"/>
              <a:t>Social Entrepreneurs: An Evaluation of the Pty Ltd Company from a corporations law and taxation law perspective’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27784" y="4365104"/>
            <a:ext cx="5832648" cy="72008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Fiona Martin and Marina Nehme</a:t>
            </a:r>
          </a:p>
          <a:p>
            <a:r>
              <a:rPr lang="en-AU" dirty="0"/>
              <a:t> </a:t>
            </a:r>
            <a:r>
              <a:rPr lang="en-AU" dirty="0" smtClean="0"/>
              <a:t>                      UNSW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Dividend Imputation System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AU" altLang="en-US" sz="1800" dirty="0" smtClean="0"/>
              <a:t>Part 3-6 1997 Act (Divisions 200 to 207)</a:t>
            </a:r>
          </a:p>
          <a:p>
            <a:pPr eaLnBrk="1" hangingPunct="1"/>
            <a:r>
              <a:rPr lang="en-AU" altLang="en-US" sz="1800" dirty="0" smtClean="0"/>
              <a:t>Dividends must be paid by Australian resident companies </a:t>
            </a:r>
          </a:p>
          <a:p>
            <a:pPr eaLnBrk="1" hangingPunct="1"/>
            <a:r>
              <a:rPr lang="en-AU" altLang="en-US" sz="1800" dirty="0" smtClean="0"/>
              <a:t>Dividends must be paid to Australian resident shareholders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7CED71-9734-42CE-B952-F7E5B7B87793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677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Taxation of individuals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32221"/>
              </p:ext>
            </p:extLst>
          </p:nvPr>
        </p:nvGraphicFramePr>
        <p:xfrm>
          <a:off x="457200" y="1124744"/>
          <a:ext cx="8229600" cy="443592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031613">
                <a:tc gridSpan="2">
                  <a:txBody>
                    <a:bodyPr/>
                    <a:lstStyle/>
                    <a:p>
                      <a:r>
                        <a:rPr lang="en-AU" sz="1800" dirty="0"/>
                        <a:t>The following rates for 2015–16 applied from 1 July 2015</a:t>
                      </a:r>
                      <a:r>
                        <a:rPr lang="en-AU" sz="1800" dirty="0" smtClean="0"/>
                        <a:t>.</a:t>
                      </a:r>
                    </a:p>
                    <a:p>
                      <a:r>
                        <a:rPr lang="en-AU" sz="1800" dirty="0" smtClean="0"/>
                        <a:t>Also add 2% Medicare levy and 2% budget repair levy</a:t>
                      </a:r>
                      <a:r>
                        <a:rPr lang="en-AU" sz="1800" baseline="0" dirty="0" smtClean="0"/>
                        <a:t> to income over $180,000</a:t>
                      </a:r>
                      <a:endParaRPr lang="en-AU" sz="1800" dirty="0"/>
                    </a:p>
                  </a:txBody>
                  <a:tcPr marT="45718" marB="45718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2642">
                <a:tc>
                  <a:txBody>
                    <a:bodyPr/>
                    <a:lstStyle/>
                    <a:p>
                      <a:r>
                        <a:rPr lang="en-AU" sz="1800" b="1" dirty="0"/>
                        <a:t>Taxable income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1" dirty="0"/>
                        <a:t>Tax on this income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642">
                <a:tc>
                  <a:txBody>
                    <a:bodyPr/>
                    <a:lstStyle/>
                    <a:p>
                      <a:r>
                        <a:rPr lang="en-AU" sz="1800" dirty="0"/>
                        <a:t>0 – $18,200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Nil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642">
                <a:tc>
                  <a:txBody>
                    <a:bodyPr/>
                    <a:lstStyle/>
                    <a:p>
                      <a:r>
                        <a:rPr lang="en-AU" sz="1800"/>
                        <a:t>$18,201 – $37,000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19c for each $1 over $18,200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128">
                <a:tc>
                  <a:txBody>
                    <a:bodyPr/>
                    <a:lstStyle/>
                    <a:p>
                      <a:r>
                        <a:rPr lang="en-AU" sz="1800" dirty="0"/>
                        <a:t>$37,001 – $80,000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$3,572 plus 32.5c for each $1 over $37,000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128">
                <a:tc>
                  <a:txBody>
                    <a:bodyPr/>
                    <a:lstStyle/>
                    <a:p>
                      <a:r>
                        <a:rPr lang="en-AU" sz="1800"/>
                        <a:t>$80,001 – $180,000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/>
                        <a:t>$17,547 plus 37c for each $1 over $80,000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128">
                <a:tc>
                  <a:txBody>
                    <a:bodyPr/>
                    <a:lstStyle/>
                    <a:p>
                      <a:r>
                        <a:rPr lang="en-AU" sz="1800" dirty="0"/>
                        <a:t>$180,001 and over</a:t>
                      </a:r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$54,547 plus 45c for each $1 over $</a:t>
                      </a:r>
                      <a:r>
                        <a:rPr lang="en-AU" sz="1800" dirty="0" smtClean="0"/>
                        <a:t>180,000 </a:t>
                      </a:r>
                      <a:endParaRPr lang="en-AU" sz="1800" dirty="0"/>
                    </a:p>
                  </a:txBody>
                  <a:tcPr marT="45718" marB="4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3A3E55-D609-46E7-AE56-4577321D7D3F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5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sz="4000" smtClean="0"/>
              <a:t>Effect of dividend imputation on shareholder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tabLst>
                <a:tab pos="4856163" algn="r"/>
                <a:tab pos="6761163" algn="r"/>
              </a:tabLst>
              <a:defRPr/>
            </a:pPr>
            <a:endParaRPr lang="en-AU" b="1" i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tabLst>
                <a:tab pos="4856163" algn="r"/>
                <a:tab pos="6761163" algn="r"/>
              </a:tabLst>
              <a:defRPr/>
            </a:pPr>
            <a:endParaRPr lang="en-AU" b="1" i="1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tabLst>
                <a:tab pos="4856163" algn="r"/>
                <a:tab pos="6761163" algn="r"/>
              </a:tabLst>
              <a:defRPr/>
            </a:pPr>
            <a:r>
              <a:rPr lang="en-AU" b="1" i="1" dirty="0" smtClean="0"/>
              <a:t>Company level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Taxable income 	 	$1,000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Company tax @ 30%	  	   </a:t>
            </a:r>
            <a:r>
              <a:rPr lang="en-AU" u="sng" dirty="0" smtClean="0"/>
              <a:t>300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After tax income paid as div		</a:t>
            </a:r>
            <a:r>
              <a:rPr lang="en-AU" u="sng" dirty="0" smtClean="0"/>
              <a:t>$700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tabLst>
                <a:tab pos="4856163" algn="r"/>
                <a:tab pos="6761163" algn="r"/>
              </a:tabLst>
              <a:defRPr/>
            </a:pPr>
            <a:endParaRPr lang="en-AU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tabLst>
                <a:tab pos="4856163" algn="r"/>
                <a:tab pos="6761163" algn="r"/>
              </a:tabLst>
              <a:defRPr/>
            </a:pPr>
            <a:r>
              <a:rPr lang="en-AU" b="1" i="1" dirty="0" smtClean="0"/>
              <a:t>Shareholder</a:t>
            </a:r>
            <a:r>
              <a:rPr lang="en-AU" i="1" dirty="0" smtClean="0"/>
              <a:t> </a:t>
            </a:r>
            <a:r>
              <a:rPr lang="en-AU" dirty="0" smtClean="0"/>
              <a:t>	  </a:t>
            </a:r>
            <a:r>
              <a:rPr lang="en-AU" b="1" i="1" dirty="0" smtClean="0"/>
              <a:t>Ms A</a:t>
            </a:r>
            <a:r>
              <a:rPr lang="en-AU" dirty="0" smtClean="0"/>
              <a:t> 49%	  </a:t>
            </a:r>
            <a:r>
              <a:rPr lang="en-AU" b="1" i="1" dirty="0"/>
              <a:t>B</a:t>
            </a:r>
            <a:r>
              <a:rPr lang="en-AU" b="1" i="1" dirty="0" smtClean="0"/>
              <a:t> Pty Ltd  </a:t>
            </a:r>
            <a:r>
              <a:rPr lang="en-AU" dirty="0" smtClean="0"/>
              <a:t>30%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tabLst>
                <a:tab pos="4856163" algn="r"/>
                <a:tab pos="6761163" algn="r"/>
              </a:tabLst>
              <a:defRPr/>
            </a:pPr>
            <a:r>
              <a:rPr lang="en-AU" b="1" i="1" dirty="0" smtClean="0"/>
              <a:t>Level – different tax rates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Dividend  	  700	  700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Imputation credit	  </a:t>
            </a:r>
            <a:r>
              <a:rPr lang="en-AU" u="sng" dirty="0" smtClean="0"/>
              <a:t>300</a:t>
            </a:r>
            <a:r>
              <a:rPr lang="en-AU" dirty="0" smtClean="0"/>
              <a:t>	  </a:t>
            </a:r>
            <a:r>
              <a:rPr lang="en-AU" u="sng" dirty="0" smtClean="0"/>
              <a:t>300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AY	</a:t>
            </a:r>
            <a:r>
              <a:rPr lang="en-AU" u="sng" dirty="0" smtClean="0"/>
              <a:t>1,000</a:t>
            </a:r>
            <a:r>
              <a:rPr lang="en-AU" dirty="0" smtClean="0"/>
              <a:t>	</a:t>
            </a:r>
            <a:r>
              <a:rPr lang="en-AU" u="sng" dirty="0" smtClean="0"/>
              <a:t>1,000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Tax 	490	   300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Offset	   (</a:t>
            </a:r>
            <a:r>
              <a:rPr lang="en-AU" u="sng" dirty="0" smtClean="0"/>
              <a:t>300)</a:t>
            </a:r>
            <a:r>
              <a:rPr lang="en-AU" dirty="0" smtClean="0"/>
              <a:t>  	   (</a:t>
            </a:r>
            <a:r>
              <a:rPr lang="en-AU" u="sng" dirty="0" smtClean="0"/>
              <a:t>300)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4856163" algn="r"/>
                <a:tab pos="6761163" algn="r"/>
              </a:tabLst>
              <a:defRPr/>
            </a:pPr>
            <a:r>
              <a:rPr lang="en-AU" dirty="0" smtClean="0"/>
              <a:t>Tax payable (excess)	190  	 </a:t>
            </a:r>
            <a:r>
              <a:rPr lang="en-AU" u="sng" dirty="0" smtClean="0"/>
              <a:t>(Nil)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11A293-F715-4447-B7DA-3A050395FD37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5417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Conclusion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sz="3200" dirty="0" smtClean="0"/>
              <a:t>Any Questions or Comments?</a:t>
            </a:r>
          </a:p>
          <a:p>
            <a:pPr marL="0" indent="0">
              <a:buNone/>
            </a:pPr>
            <a:r>
              <a:rPr lang="en-AU" sz="3200" dirty="0"/>
              <a:t> </a:t>
            </a:r>
            <a:r>
              <a:rPr lang="en-AU" sz="3200" dirty="0" smtClean="0"/>
              <a:t>                                </a:t>
            </a:r>
          </a:p>
          <a:p>
            <a:pPr marL="0" indent="0" algn="r">
              <a:buNone/>
            </a:pPr>
            <a:r>
              <a:rPr lang="en-AU" sz="3200" dirty="0"/>
              <a:t> </a:t>
            </a:r>
            <a:r>
              <a:rPr lang="en-AU" sz="3200" dirty="0" smtClean="0"/>
              <a:t>                                                                Thank you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8682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Proprietary Company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What is it?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What are its key characteristics?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Why is it so popular?</a:t>
            </a:r>
            <a:endParaRPr lang="en-AU" dirty="0"/>
          </a:p>
        </p:txBody>
      </p:sp>
      <p:pic>
        <p:nvPicPr>
          <p:cNvPr id="1026" name="Picture 2" descr="http://www.patricia.com.au/images/products/certificate/02-cert-incorp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60648"/>
            <a:ext cx="441007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choose such a Company?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Flexibility and Control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Limited Liability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Reporting</a:t>
            </a:r>
            <a:endParaRPr lang="en-AU" dirty="0"/>
          </a:p>
        </p:txBody>
      </p:sp>
      <p:sp>
        <p:nvSpPr>
          <p:cNvPr id="4" name="AutoShape 2" descr="Image result for limited li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Image result for limited liabil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30" y="1628800"/>
            <a:ext cx="3457153" cy="41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Raising funds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Accountability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Tax?????</a:t>
            </a:r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3384376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12" y="3284984"/>
            <a:ext cx="3312368" cy="22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9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Taxation of Companies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AU" altLang="en-US" sz="2000" dirty="0" smtClean="0"/>
              <a:t>For income tax purposes a company is a taxpayer</a:t>
            </a:r>
          </a:p>
          <a:p>
            <a:r>
              <a:rPr lang="en-AU" altLang="en-US" sz="2000" dirty="0" smtClean="0"/>
              <a:t>But – unlike individuals, companies pay tax at a flat rate</a:t>
            </a:r>
          </a:p>
          <a:p>
            <a:r>
              <a:rPr lang="en-AU" altLang="en-US" sz="2000" dirty="0" smtClean="0"/>
              <a:t>Currently if </a:t>
            </a:r>
            <a:r>
              <a:rPr lang="en-AU" altLang="en-US" sz="2000" b="1" i="1" dirty="0" smtClean="0"/>
              <a:t>turnove</a:t>
            </a:r>
            <a:r>
              <a:rPr lang="en-AU" altLang="en-US" sz="2000" b="1" dirty="0" smtClean="0"/>
              <a:t>r</a:t>
            </a:r>
            <a:r>
              <a:rPr lang="en-AU" altLang="en-US" sz="2000" dirty="0" smtClean="0"/>
              <a:t> &lt; $2m rate = 28.5%</a:t>
            </a:r>
          </a:p>
          <a:p>
            <a:r>
              <a:rPr lang="en-AU" altLang="en-US" sz="2000" dirty="0" smtClean="0"/>
              <a:t>Otherwise rate = 30%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7F75D9-0C8D-466A-A814-BD6B42C35BBE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pic>
        <p:nvPicPr>
          <p:cNvPr id="2054" name="Picture 2" descr="C:\Users\Fiona\AppData\Local\Microsoft\Windows\Temporary Internet Files\Content.IE5\JBUNIPQ2\admirable_design_design-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4279"/>
            <a:ext cx="295116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Taxation of companies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/>
          <a:lstStyle/>
          <a:p>
            <a:r>
              <a:rPr lang="en-AU" altLang="en-US" sz="2000" dirty="0" smtClean="0"/>
              <a:t>When you have a company there are in effect 2 taxpayers</a:t>
            </a:r>
          </a:p>
          <a:p>
            <a:pPr lvl="1"/>
            <a:r>
              <a:rPr lang="en-AU" altLang="en-US" sz="2000" dirty="0" smtClean="0"/>
              <a:t>The company</a:t>
            </a:r>
          </a:p>
          <a:p>
            <a:pPr lvl="1"/>
            <a:r>
              <a:rPr lang="en-AU" altLang="en-US" sz="2000" dirty="0" smtClean="0"/>
              <a:t>The shareholders</a:t>
            </a:r>
          </a:p>
          <a:p>
            <a:r>
              <a:rPr lang="en-AU" altLang="en-US" sz="2000" dirty="0" smtClean="0"/>
              <a:t>There must be shareholders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7DC3BA-FF40-4BAF-B93C-86979A0CDD8A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pic>
        <p:nvPicPr>
          <p:cNvPr id="3078" name="Picture 2" descr="C:\Users\Fiona\AppData\Local\Microsoft\Windows\Temporary Internet Files\Content.IE5\ECSBBZL2\company_logo_design_idea_1_by_mancai-d49tpc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221163"/>
            <a:ext cx="24145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C:\Users\Fiona\AppData\Local\Microsoft\Windows\Temporary Internet Files\Content.IE5\JBUNIPQ2\diversity_rainbow_peopl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9527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Taxable income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AU" altLang="en-US" sz="1800" dirty="0" smtClean="0"/>
              <a:t>Tax is payable on taxable income</a:t>
            </a:r>
          </a:p>
          <a:p>
            <a:r>
              <a:rPr lang="en-AU" altLang="en-US" sz="1800" dirty="0" smtClean="0"/>
              <a:t>Taxable income = Assessable income less allowable deductions: s 4-15 1997 Act</a:t>
            </a:r>
          </a:p>
          <a:p>
            <a:r>
              <a:rPr lang="en-AU" altLang="en-US" sz="1800" dirty="0" smtClean="0"/>
              <a:t>Assessable income includes:</a:t>
            </a:r>
          </a:p>
          <a:p>
            <a:pPr lvl="1"/>
            <a:r>
              <a:rPr lang="en-AU" altLang="en-US" sz="1800" dirty="0" smtClean="0"/>
              <a:t>Fees for sale of services</a:t>
            </a:r>
          </a:p>
          <a:p>
            <a:pPr lvl="1"/>
            <a:r>
              <a:rPr lang="en-AU" altLang="en-US" sz="1800" dirty="0" smtClean="0"/>
              <a:t>Costs of good sold in course of business</a:t>
            </a:r>
          </a:p>
          <a:p>
            <a:pPr lvl="1"/>
            <a:r>
              <a:rPr lang="en-AU" altLang="en-US" sz="1800" dirty="0" smtClean="0"/>
              <a:t>Government grants (if for services)</a:t>
            </a:r>
          </a:p>
          <a:p>
            <a:pPr lvl="1"/>
            <a:r>
              <a:rPr lang="en-AU" altLang="en-US" sz="1800" dirty="0" smtClean="0"/>
              <a:t>Capital gains on sale of capital asset</a:t>
            </a:r>
          </a:p>
          <a:p>
            <a:pPr lvl="1"/>
            <a:r>
              <a:rPr lang="en-AU" altLang="en-US" sz="1800" i="1" dirty="0" smtClean="0"/>
              <a:t>Does not include ‘gifts’</a:t>
            </a:r>
          </a:p>
          <a:p>
            <a:pPr lvl="1"/>
            <a:r>
              <a:rPr lang="en-AU" altLang="en-US" sz="1800" i="1" dirty="0" smtClean="0"/>
              <a:t>Does not include GST charged on supplies</a:t>
            </a:r>
          </a:p>
          <a:p>
            <a:pPr lvl="1"/>
            <a:endParaRPr lang="en-AU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465AE5-19C7-4AE4-AEC0-0A84EB6E6872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5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Deductions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/>
          <a:lstStyle/>
          <a:p>
            <a:r>
              <a:rPr lang="en-AU" altLang="en-US" sz="1800" dirty="0" smtClean="0"/>
              <a:t>Business expenses – s 8-1 1997 Act</a:t>
            </a:r>
          </a:p>
          <a:p>
            <a:r>
              <a:rPr lang="en-AU" altLang="en-US" sz="1800" dirty="0" smtClean="0"/>
              <a:t>Eg salaries to staff, trading stock, rent of business premises</a:t>
            </a:r>
          </a:p>
          <a:p>
            <a:r>
              <a:rPr lang="en-AU" altLang="en-US" sz="1800" dirty="0" smtClean="0"/>
              <a:t>Gifts to DGRs</a:t>
            </a:r>
          </a:p>
          <a:p>
            <a:endParaRPr lang="en-AU" altLang="en-US" sz="1800" dirty="0"/>
          </a:p>
          <a:p>
            <a:r>
              <a:rPr lang="en-AU" altLang="en-US" sz="1800" dirty="0" smtClean="0"/>
              <a:t>Note – if company makes a tax loss it cannot distribute this to its shareholders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FBD941-A186-41DC-85F5-5CE3741B8F68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pic>
        <p:nvPicPr>
          <p:cNvPr id="5126" name="Picture 2" descr="C:\Users\Fiona\AppData\Local\Microsoft\Windows\Temporary Internet Files\Content.IE5\ECSBBZL2\big-whoop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83368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Dividend Imputation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/>
          <a:lstStyle/>
          <a:p>
            <a:pPr eaLnBrk="1" hangingPunct="1"/>
            <a:r>
              <a:rPr lang="en-AU" altLang="en-US" sz="1800" dirty="0" smtClean="0"/>
              <a:t>Company distributes some or all of its profits to its shareholders – dividends</a:t>
            </a:r>
          </a:p>
          <a:p>
            <a:pPr eaLnBrk="1" hangingPunct="1"/>
            <a:r>
              <a:rPr lang="en-AU" altLang="en-US" sz="1800" dirty="0" smtClean="0"/>
              <a:t>Dividends may be assessable in the hands of the shareholders – s44(1) 1936 Act</a:t>
            </a:r>
          </a:p>
          <a:p>
            <a:pPr eaLnBrk="1" hangingPunct="1"/>
            <a:r>
              <a:rPr lang="en-AU" altLang="en-US" sz="1800" dirty="0" smtClean="0"/>
              <a:t>All shareholders (including company shareholders) who receive a dividend are entitled to a credit for the tax paid by the company </a:t>
            </a:r>
          </a:p>
          <a:p>
            <a:pPr eaLnBrk="1" hangingPunct="1"/>
            <a:endParaRPr lang="en-AU" altLang="en-US" dirty="0" smtClean="0"/>
          </a:p>
          <a:p>
            <a:pPr eaLnBrk="1" hangingPunct="1"/>
            <a:endParaRPr lang="en-AU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52EE8E-2BC9-40E3-86B8-CFBC22113026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13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w_powerpoint_template_arialonly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 - External compu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law_powerpoint_template_arialonly</Template>
  <TotalTime>185</TotalTime>
  <Words>547</Words>
  <Application>Microsoft Office PowerPoint</Application>
  <PresentationFormat>On-screen Show (4:3)</PresentationFormat>
  <Paragraphs>146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law_powerpoint_template_arialonly</vt:lpstr>
      <vt:lpstr>PowerPoint Presentation</vt:lpstr>
      <vt:lpstr>Proprietary Company</vt:lpstr>
      <vt:lpstr>Why choose such a Company?</vt:lpstr>
      <vt:lpstr>Challenges</vt:lpstr>
      <vt:lpstr>Taxation of Companies</vt:lpstr>
      <vt:lpstr>Taxation of companies</vt:lpstr>
      <vt:lpstr>Taxable income</vt:lpstr>
      <vt:lpstr>Deductions</vt:lpstr>
      <vt:lpstr>Dividend Imputation</vt:lpstr>
      <vt:lpstr>Dividend Imputation System</vt:lpstr>
      <vt:lpstr>Taxation of individuals</vt:lpstr>
      <vt:lpstr>Effect of dividend imputation on shareholder</vt:lpstr>
      <vt:lpstr>Conclusion</vt:lpstr>
    </vt:vector>
  </TitlesOfParts>
  <Company>University of New South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Nehme</dc:creator>
  <cp:lastModifiedBy>Fiona</cp:lastModifiedBy>
  <cp:revision>15</cp:revision>
  <cp:lastPrinted>2016-07-26T00:07:59Z</cp:lastPrinted>
  <dcterms:created xsi:type="dcterms:W3CDTF">2016-07-25T23:55:22Z</dcterms:created>
  <dcterms:modified xsi:type="dcterms:W3CDTF">2016-08-15T01:46:46Z</dcterms:modified>
</cp:coreProperties>
</file>