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21"/>
  </p:notesMasterIdLst>
  <p:sldIdLst>
    <p:sldId id="256" r:id="rId5"/>
    <p:sldId id="257" r:id="rId6"/>
    <p:sldId id="258" r:id="rId7"/>
    <p:sldId id="259" r:id="rId8"/>
    <p:sldId id="260" r:id="rId9"/>
    <p:sldId id="261" r:id="rId10"/>
    <p:sldId id="263" r:id="rId11"/>
    <p:sldId id="264" r:id="rId12"/>
    <p:sldId id="265" r:id="rId13"/>
    <p:sldId id="266" r:id="rId14"/>
    <p:sldId id="271" r:id="rId15"/>
    <p:sldId id="273" r:id="rId16"/>
    <p:sldId id="274" r:id="rId17"/>
    <p:sldId id="269" r:id="rId18"/>
    <p:sldId id="267" r:id="rId19"/>
    <p:sldId id="268" r:id="rId20"/>
  </p:sldIdLst>
  <p:sldSz cx="18288000" cy="10287000"/>
  <p:notesSz cx="6858000" cy="9144000"/>
  <p:embeddedFontLst>
    <p:embeddedFont>
      <p:font typeface="Verdana Pro" panose="020B0604030504040204" pitchFamily="34" charset="0"/>
      <p:regular r:id="rId22"/>
      <p:bold r:id="rId23"/>
      <p:italic r:id="rId24"/>
      <p:boldItalic r:id="rId25"/>
    </p:embeddedFont>
    <p:embeddedFont>
      <p:font typeface="Verdana Pro Bold" panose="020B0804030504040204" charset="0"/>
      <p:regular r:id="rId26"/>
      <p:bold r:id="rId27"/>
    </p:embeddedFont>
    <p:embeddedFont>
      <p:font typeface="Verdana Pro Condensed Bold" panose="020B0604020202020204" charset="0"/>
      <p:regular r:id="rId28"/>
      <p:bold r:id="rId29"/>
    </p:embeddedFont>
    <p:embeddedFont>
      <p:font typeface="Verdana Pro Italics" panose="020B0604020202020204" charset="0"/>
      <p:regular r:id="rId30"/>
      <p: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DDEB793-9738-4A57-8518-D5A83F12C5C4}">
          <p14:sldIdLst>
            <p14:sldId id="256"/>
            <p14:sldId id="257"/>
            <p14:sldId id="258"/>
            <p14:sldId id="259"/>
            <p14:sldId id="260"/>
            <p14:sldId id="261"/>
            <p14:sldId id="263"/>
            <p14:sldId id="264"/>
            <p14:sldId id="265"/>
            <p14:sldId id="266"/>
            <p14:sldId id="271"/>
            <p14:sldId id="273"/>
            <p14:sldId id="274"/>
            <p14:sldId id="269"/>
            <p14:sldId id="267"/>
            <p14:sldId id="26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3CEE460-8FAD-3160-5AC6-0BB3A9636B16}" name="Hilary Schubert-jones" initials="HS" userId="S::z3540273@ad.unsw.edu.au::8b9d3636-6800-4146-a6f3-a41ea8e6bf8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3B25066-15ED-4368-A589-294E6EB34BAD}" v="4" dt="2026-04-01T01:15:12.36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74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5.fntdata"/><Relationship Id="rId21" Type="http://schemas.openxmlformats.org/officeDocument/2006/relationships/notesMaster" Target="notesMasters/notesMaster1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4.fntdata"/><Relationship Id="rId33" Type="http://schemas.openxmlformats.org/officeDocument/2006/relationships/viewProps" Target="viewProps.xml"/><Relationship Id="rId38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8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3.fntdata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10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cky Laurence" userId="c77225e4-1c0f-4b6c-b66e-2ba375f94488" providerId="ADAL" clId="{1FE327E6-7B11-4709-B248-BB85B06591E2}"/>
    <pc:docChg chg="undo custSel addSld delSld modSld addSection delSection modSection">
      <pc:chgData name="Becky Laurence" userId="c77225e4-1c0f-4b6c-b66e-2ba375f94488" providerId="ADAL" clId="{1FE327E6-7B11-4709-B248-BB85B06591E2}" dt="2026-04-01T01:16:13.057" v="2790" actId="14100"/>
      <pc:docMkLst>
        <pc:docMk/>
      </pc:docMkLst>
      <pc:sldChg chg="modSp mod">
        <pc:chgData name="Becky Laurence" userId="c77225e4-1c0f-4b6c-b66e-2ba375f94488" providerId="ADAL" clId="{1FE327E6-7B11-4709-B248-BB85B06591E2}" dt="2026-04-01T01:14:35.092" v="2749" actId="20577"/>
        <pc:sldMkLst>
          <pc:docMk/>
          <pc:sldMk cId="0" sldId="256"/>
        </pc:sldMkLst>
        <pc:spChg chg="mod">
          <ac:chgData name="Becky Laurence" userId="c77225e4-1c0f-4b6c-b66e-2ba375f94488" providerId="ADAL" clId="{1FE327E6-7B11-4709-B248-BB85B06591E2}" dt="2026-04-01T01:14:35.092" v="2749" actId="20577"/>
          <ac:spMkLst>
            <pc:docMk/>
            <pc:sldMk cId="0" sldId="256"/>
            <ac:spMk id="8" creationId="{00000000-0000-0000-0000-000000000000}"/>
          </ac:spMkLst>
        </pc:spChg>
      </pc:sldChg>
      <pc:sldChg chg="modSp mod">
        <pc:chgData name="Becky Laurence" userId="c77225e4-1c0f-4b6c-b66e-2ba375f94488" providerId="ADAL" clId="{1FE327E6-7B11-4709-B248-BB85B06591E2}" dt="2026-04-01T01:14:46.073" v="2755" actId="20577"/>
        <pc:sldMkLst>
          <pc:docMk/>
          <pc:sldMk cId="0" sldId="258"/>
        </pc:sldMkLst>
        <pc:spChg chg="mod">
          <ac:chgData name="Becky Laurence" userId="c77225e4-1c0f-4b6c-b66e-2ba375f94488" providerId="ADAL" clId="{1FE327E6-7B11-4709-B248-BB85B06591E2}" dt="2026-04-01T01:14:46.073" v="2755" actId="20577"/>
          <ac:spMkLst>
            <pc:docMk/>
            <pc:sldMk cId="0" sldId="258"/>
            <ac:spMk id="5" creationId="{00000000-0000-0000-0000-000000000000}"/>
          </ac:spMkLst>
        </pc:spChg>
      </pc:sldChg>
      <pc:sldChg chg="modSp">
        <pc:chgData name="Becky Laurence" userId="c77225e4-1c0f-4b6c-b66e-2ba375f94488" providerId="ADAL" clId="{1FE327E6-7B11-4709-B248-BB85B06591E2}" dt="2026-04-01T01:14:58.785" v="2757" actId="20577"/>
        <pc:sldMkLst>
          <pc:docMk/>
          <pc:sldMk cId="0" sldId="260"/>
        </pc:sldMkLst>
        <pc:spChg chg="mod">
          <ac:chgData name="Becky Laurence" userId="c77225e4-1c0f-4b6c-b66e-2ba375f94488" providerId="ADAL" clId="{1FE327E6-7B11-4709-B248-BB85B06591E2}" dt="2026-04-01T01:14:58.785" v="2757" actId="20577"/>
          <ac:spMkLst>
            <pc:docMk/>
            <pc:sldMk cId="0" sldId="260"/>
            <ac:spMk id="9" creationId="{00000000-0000-0000-0000-000000000000}"/>
          </ac:spMkLst>
        </pc:spChg>
      </pc:sldChg>
      <pc:sldChg chg="modSp">
        <pc:chgData name="Becky Laurence" userId="c77225e4-1c0f-4b6c-b66e-2ba375f94488" providerId="ADAL" clId="{1FE327E6-7B11-4709-B248-BB85B06591E2}" dt="2026-04-01T01:15:12.368" v="2759" actId="20577"/>
        <pc:sldMkLst>
          <pc:docMk/>
          <pc:sldMk cId="0" sldId="263"/>
        </pc:sldMkLst>
        <pc:spChg chg="mod">
          <ac:chgData name="Becky Laurence" userId="c77225e4-1c0f-4b6c-b66e-2ba375f94488" providerId="ADAL" clId="{1FE327E6-7B11-4709-B248-BB85B06591E2}" dt="2026-04-01T01:15:12.368" v="2759" actId="20577"/>
          <ac:spMkLst>
            <pc:docMk/>
            <pc:sldMk cId="0" sldId="263"/>
            <ac:spMk id="9" creationId="{C82441D8-CFE0-BC0B-8EB9-E65F52C69CB5}"/>
          </ac:spMkLst>
        </pc:spChg>
      </pc:sldChg>
      <pc:sldChg chg="modSp mod">
        <pc:chgData name="Becky Laurence" userId="c77225e4-1c0f-4b6c-b66e-2ba375f94488" providerId="ADAL" clId="{1FE327E6-7B11-4709-B248-BB85B06591E2}" dt="2026-04-01T01:15:25.479" v="2760" actId="6549"/>
        <pc:sldMkLst>
          <pc:docMk/>
          <pc:sldMk cId="0" sldId="266"/>
        </pc:sldMkLst>
        <pc:spChg chg="mod">
          <ac:chgData name="Becky Laurence" userId="c77225e4-1c0f-4b6c-b66e-2ba375f94488" providerId="ADAL" clId="{1FE327E6-7B11-4709-B248-BB85B06591E2}" dt="2026-04-01T01:15:25.479" v="2760" actId="6549"/>
          <ac:spMkLst>
            <pc:docMk/>
            <pc:sldMk cId="0" sldId="266"/>
            <ac:spMk id="2" creationId="{00000000-0000-0000-0000-000000000000}"/>
          </ac:spMkLst>
        </pc:spChg>
      </pc:sldChg>
      <pc:sldChg chg="modSp mod">
        <pc:chgData name="Becky Laurence" userId="c77225e4-1c0f-4b6c-b66e-2ba375f94488" providerId="ADAL" clId="{1FE327E6-7B11-4709-B248-BB85B06591E2}" dt="2026-04-01T01:16:13.057" v="2790" actId="14100"/>
        <pc:sldMkLst>
          <pc:docMk/>
          <pc:sldMk cId="1132959224" sldId="269"/>
        </pc:sldMkLst>
        <pc:spChg chg="mod">
          <ac:chgData name="Becky Laurence" userId="c77225e4-1c0f-4b6c-b66e-2ba375f94488" providerId="ADAL" clId="{1FE327E6-7B11-4709-B248-BB85B06591E2}" dt="2026-04-01T01:16:13.057" v="2790" actId="14100"/>
          <ac:spMkLst>
            <pc:docMk/>
            <pc:sldMk cId="1132959224" sldId="269"/>
            <ac:spMk id="3" creationId="{0EA4B685-04FC-8E7A-5496-789F673E3E65}"/>
          </ac:spMkLst>
        </pc:spChg>
      </pc:sldChg>
      <pc:sldChg chg="modSp mod">
        <pc:chgData name="Becky Laurence" userId="c77225e4-1c0f-4b6c-b66e-2ba375f94488" providerId="ADAL" clId="{1FE327E6-7B11-4709-B248-BB85B06591E2}" dt="2026-04-01T01:15:34.449" v="2762" actId="20577"/>
        <pc:sldMkLst>
          <pc:docMk/>
          <pc:sldMk cId="1979747976" sldId="271"/>
        </pc:sldMkLst>
        <pc:spChg chg="mod">
          <ac:chgData name="Becky Laurence" userId="c77225e4-1c0f-4b6c-b66e-2ba375f94488" providerId="ADAL" clId="{1FE327E6-7B11-4709-B248-BB85B06591E2}" dt="2026-04-01T01:15:34.449" v="2762" actId="20577"/>
          <ac:spMkLst>
            <pc:docMk/>
            <pc:sldMk cId="1979747976" sldId="271"/>
            <ac:spMk id="2" creationId="{734C5338-802A-84C5-3C4A-49D5518C9AF4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08451B-0A3A-4921-81CD-4C3E48BE80EF}" type="datetimeFigureOut">
              <a:rPr lang="en-AU" smtClean="0"/>
              <a:t>1/04/2026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CF0D02-B8D0-4F80-8382-44D59062FDF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657921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/>
              <a:t>On the board, point out the difference between a phrase and a clause that can also be a sentence. For example: </a:t>
            </a:r>
          </a:p>
          <a:p>
            <a:r>
              <a:rPr lang="en-US" b="1"/>
              <a:t>Phrase:</a:t>
            </a:r>
            <a:r>
              <a:rPr lang="en-US"/>
              <a:t> </a:t>
            </a:r>
            <a:r>
              <a:rPr lang="en-US" i="1"/>
              <a:t>under the truck</a:t>
            </a:r>
            <a:r>
              <a:rPr lang="en-US"/>
              <a:t> ❌</a:t>
            </a:r>
          </a:p>
          <a:p>
            <a:r>
              <a:rPr lang="en-US" b="1"/>
              <a:t>Clause:</a:t>
            </a:r>
            <a:r>
              <a:rPr lang="en-US"/>
              <a:t> </a:t>
            </a:r>
            <a:r>
              <a:rPr lang="en-US" i="1"/>
              <a:t>Louise fixed the truck</a:t>
            </a:r>
            <a:r>
              <a:rPr lang="en-US"/>
              <a:t> ✔️</a:t>
            </a:r>
          </a:p>
          <a:p>
            <a:r>
              <a:rPr lang="en-US" b="1"/>
              <a:t>Dependent clause:</a:t>
            </a:r>
            <a:r>
              <a:rPr lang="en-US"/>
              <a:t> </a:t>
            </a:r>
            <a:r>
              <a:rPr lang="en-US" i="1"/>
              <a:t>because the truck broke</a:t>
            </a:r>
            <a:r>
              <a:rPr lang="en-US"/>
              <a:t> ❌</a:t>
            </a:r>
          </a:p>
          <a:p>
            <a:r>
              <a:rPr lang="en-US" b="1"/>
              <a:t>Sentence:</a:t>
            </a:r>
            <a:r>
              <a:rPr lang="en-US"/>
              <a:t> </a:t>
            </a:r>
            <a:r>
              <a:rPr lang="en-US" i="1"/>
              <a:t>Louise fixed the truck because it broke.</a:t>
            </a:r>
            <a:r>
              <a:rPr lang="en-US"/>
              <a:t> ✔️</a:t>
            </a:r>
          </a:p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CF0D02-B8D0-4F80-8382-44D59062FDF5}" type="slidenum">
              <a:rPr lang="en-AU" smtClean="0"/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423188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/>
              <a:t>It’s important to point out that a sentence can also be a question. </a:t>
            </a:r>
          </a:p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CF0D02-B8D0-4F80-8382-44D59062FDF5}" type="slidenum">
              <a:rPr lang="en-AU" smtClean="0"/>
              <a:t>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249190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These FANBOYS words help connect similar parts of a sentence. For example:</a:t>
            </a:r>
          </a:p>
          <a:p>
            <a:pPr fontAlgn="t"/>
            <a:r>
              <a:rPr 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Nouns:</a:t>
            </a: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peanut butter </a:t>
            </a:r>
            <a:r>
              <a:rPr lang="en-US" sz="1200" b="1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</a:t>
            </a:r>
            <a:r>
              <a:rPr lang="en-US" sz="1200" b="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jelly</a:t>
            </a:r>
            <a:endParaRPr lang="en-US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Adjectives:</a:t>
            </a: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small </a:t>
            </a:r>
            <a:r>
              <a:rPr lang="en-US" sz="1200" b="1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but</a:t>
            </a:r>
            <a:r>
              <a:rPr lang="en-US" sz="1200" b="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mighty</a:t>
            </a:r>
            <a:endParaRPr lang="en-US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Clauses:</a:t>
            </a: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 wanted to go to the beach, </a:t>
            </a:r>
            <a:r>
              <a:rPr lang="en-US" sz="1200" b="1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but</a:t>
            </a:r>
            <a:r>
              <a:rPr lang="en-US" sz="1200" b="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Daniel refused.</a:t>
            </a:r>
            <a:br>
              <a:rPr lang="en-US" sz="1200" b="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br>
              <a:rPr lang="en-US" sz="1200" b="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So, whenever you see a FANBOYS word, it’s probably joining two ideas together. That’s what makes sentences flow better and sound more interesting!</a:t>
            </a:r>
          </a:p>
          <a:p>
            <a:pPr fontAlgn="t"/>
            <a:endParaRPr lang="en-US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CF0D02-B8D0-4F80-8382-44D59062FDF5}" type="slidenum">
              <a:rPr lang="en-AU" smtClean="0"/>
              <a:t>12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507013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A19AC0-148A-9015-AF8F-11C80819BB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567C2BA-E7A4-0E55-422F-1AA558639A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CE6B6F6-EAD7-BE71-1B52-C397F6BE63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E6534F-E815-20C1-B929-A215380A52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CF0D02-B8D0-4F80-8382-44D59062FDF5}" type="slidenum">
              <a:rPr lang="en-AU" smtClean="0"/>
              <a:t>13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638689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This activity can extend with points for identification of subject and verb  (and circumstances where used). </a:t>
            </a:r>
          </a:p>
          <a:p>
            <a:endParaRPr lang="en-US"/>
          </a:p>
          <a:p>
            <a:r>
              <a:rPr lang="en-US"/>
              <a:t>You can also add a digital literacy element which can be used by lower ability groups to check sentences by more advanced groups: https://www.writinglab.io/sentence-structure-checker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CF0D02-B8D0-4F80-8382-44D59062FDF5}" type="slidenum">
              <a:rPr lang="en-AU" smtClean="0"/>
              <a:t>14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446728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sv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sv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sv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17.svg"/><Relationship Id="rId7" Type="http://schemas.openxmlformats.org/officeDocument/2006/relationships/image" Target="../media/image21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5" Type="http://schemas.openxmlformats.org/officeDocument/2006/relationships/image" Target="../media/image19.svg"/><Relationship Id="rId4" Type="http://schemas.openxmlformats.org/officeDocument/2006/relationships/image" Target="../media/image18.svg"/><Relationship Id="rId9" Type="http://schemas.openxmlformats.org/officeDocument/2006/relationships/image" Target="../media/image23.sv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BD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103285" y="1888803"/>
            <a:ext cx="2729479" cy="670997"/>
          </a:xfrm>
          <a:custGeom>
            <a:avLst/>
            <a:gdLst/>
            <a:ahLst/>
            <a:cxnLst/>
            <a:rect l="l" t="t" r="r" b="b"/>
            <a:pathLst>
              <a:path w="2729479" h="670997">
                <a:moveTo>
                  <a:pt x="0" y="0"/>
                </a:moveTo>
                <a:lnTo>
                  <a:pt x="2729479" y="0"/>
                </a:lnTo>
                <a:lnTo>
                  <a:pt x="2729479" y="670997"/>
                </a:lnTo>
                <a:lnTo>
                  <a:pt x="0" y="6709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" name="Freeform 3"/>
          <p:cNvSpPr/>
          <p:nvPr/>
        </p:nvSpPr>
        <p:spPr>
          <a:xfrm>
            <a:off x="2228034" y="6267096"/>
            <a:ext cx="4479981" cy="425598"/>
          </a:xfrm>
          <a:custGeom>
            <a:avLst/>
            <a:gdLst/>
            <a:ahLst/>
            <a:cxnLst/>
            <a:rect l="l" t="t" r="r" b="b"/>
            <a:pathLst>
              <a:path w="4479981" h="425598">
                <a:moveTo>
                  <a:pt x="0" y="0"/>
                </a:moveTo>
                <a:lnTo>
                  <a:pt x="4479981" y="0"/>
                </a:lnTo>
                <a:lnTo>
                  <a:pt x="4479981" y="425598"/>
                </a:lnTo>
                <a:lnTo>
                  <a:pt x="0" y="42559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7" name="Freeform 7"/>
          <p:cNvSpPr/>
          <p:nvPr/>
        </p:nvSpPr>
        <p:spPr>
          <a:xfrm>
            <a:off x="10199053" y="-384496"/>
            <a:ext cx="8107997" cy="11469725"/>
          </a:xfrm>
          <a:custGeom>
            <a:avLst/>
            <a:gdLst/>
            <a:ahLst/>
            <a:cxnLst/>
            <a:rect l="l" t="t" r="r" b="b"/>
            <a:pathLst>
              <a:path w="8107997" h="11469725">
                <a:moveTo>
                  <a:pt x="0" y="0"/>
                </a:moveTo>
                <a:lnTo>
                  <a:pt x="8107997" y="0"/>
                </a:lnTo>
                <a:lnTo>
                  <a:pt x="8107997" y="11469725"/>
                </a:lnTo>
                <a:lnTo>
                  <a:pt x="0" y="114697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8" name="TextBox 8"/>
          <p:cNvSpPr txBox="1"/>
          <p:nvPr/>
        </p:nvSpPr>
        <p:spPr>
          <a:xfrm>
            <a:off x="414026" y="3400817"/>
            <a:ext cx="8107996" cy="26470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675"/>
              </a:lnSpc>
            </a:pPr>
            <a:r>
              <a:rPr lang="en-US" sz="7625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Lesson 2:</a:t>
            </a:r>
          </a:p>
          <a:p>
            <a:pPr algn="ctr">
              <a:lnSpc>
                <a:spcPts val="10675"/>
              </a:lnSpc>
            </a:pPr>
            <a:r>
              <a:rPr lang="en-US" sz="7625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Sentence Types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461485" y="6886183"/>
            <a:ext cx="6013079" cy="11671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28"/>
              </a:lnSpc>
            </a:pPr>
            <a:r>
              <a:rPr lang="en-US" sz="3377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Understanding different forms of sentences and their uses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BD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200606" y="0"/>
            <a:ext cx="8236605" cy="10813902"/>
          </a:xfrm>
          <a:custGeom>
            <a:avLst/>
            <a:gdLst/>
            <a:ahLst/>
            <a:cxnLst/>
            <a:rect l="l" t="t" r="r" b="b"/>
            <a:pathLst>
              <a:path w="8236605" h="10813902">
                <a:moveTo>
                  <a:pt x="0" y="0"/>
                </a:moveTo>
                <a:lnTo>
                  <a:pt x="8236605" y="0"/>
                </a:lnTo>
                <a:lnTo>
                  <a:pt x="8236605" y="10813902"/>
                </a:lnTo>
                <a:lnTo>
                  <a:pt x="0" y="1081390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6824" r="-106581"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" name="TextBox 3"/>
          <p:cNvSpPr txBox="1"/>
          <p:nvPr/>
        </p:nvSpPr>
        <p:spPr>
          <a:xfrm>
            <a:off x="1028700" y="885825"/>
            <a:ext cx="7356663" cy="12981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675"/>
              </a:lnSpc>
            </a:pPr>
            <a:r>
              <a:rPr lang="en-US" sz="7625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Lesson overview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3519549"/>
            <a:ext cx="7356663" cy="3860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17"/>
              </a:lnSpc>
            </a:pPr>
            <a:r>
              <a:rPr lang="en-US" sz="3908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Hook &amp; Introduction </a:t>
            </a:r>
          </a:p>
          <a:p>
            <a:pPr algn="l">
              <a:lnSpc>
                <a:spcPts val="7817"/>
              </a:lnSpc>
            </a:pPr>
            <a:r>
              <a:rPr lang="en-US" sz="3908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Group Work </a:t>
            </a:r>
          </a:p>
          <a:p>
            <a:pPr algn="l">
              <a:lnSpc>
                <a:spcPts val="7817"/>
              </a:lnSpc>
            </a:pPr>
            <a:r>
              <a:rPr lang="en-US" sz="3908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Stretch &amp; Share </a:t>
            </a:r>
          </a:p>
          <a:p>
            <a:pPr algn="l">
              <a:lnSpc>
                <a:spcPts val="7817"/>
              </a:lnSpc>
            </a:pPr>
            <a:r>
              <a:rPr lang="en-US" sz="3908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Wrap-Up Reflection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632141" y="3519549"/>
            <a:ext cx="2437370" cy="3860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17"/>
              </a:lnSpc>
            </a:pPr>
            <a:r>
              <a:rPr lang="en-US" sz="3908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5–7 mins</a:t>
            </a:r>
          </a:p>
          <a:p>
            <a:pPr algn="l">
              <a:lnSpc>
                <a:spcPts val="7817"/>
              </a:lnSpc>
            </a:pPr>
            <a:r>
              <a:rPr lang="en-US" sz="3908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20 mins</a:t>
            </a:r>
          </a:p>
          <a:p>
            <a:pPr algn="l">
              <a:lnSpc>
                <a:spcPts val="7817"/>
              </a:lnSpc>
            </a:pPr>
            <a:r>
              <a:rPr lang="en-US" sz="3908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15 mins</a:t>
            </a:r>
          </a:p>
          <a:p>
            <a:pPr algn="l">
              <a:lnSpc>
                <a:spcPts val="7817"/>
              </a:lnSpc>
            </a:pPr>
            <a:r>
              <a:rPr lang="en-US" sz="3908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5 mins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BD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772011" y="-87285"/>
            <a:ext cx="10443759" cy="10374285"/>
          </a:xfrm>
          <a:custGeom>
            <a:avLst/>
            <a:gdLst/>
            <a:ahLst/>
            <a:cxnLst/>
            <a:rect l="l" t="t" r="r" b="b"/>
            <a:pathLst>
              <a:path w="10443759" h="10374285">
                <a:moveTo>
                  <a:pt x="0" y="0"/>
                </a:moveTo>
                <a:lnTo>
                  <a:pt x="10443759" y="0"/>
                </a:lnTo>
                <a:lnTo>
                  <a:pt x="10443759" y="10374285"/>
                </a:lnTo>
                <a:lnTo>
                  <a:pt x="0" y="103742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007" r="-43587"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" name="Freeform 3"/>
          <p:cNvSpPr/>
          <p:nvPr/>
        </p:nvSpPr>
        <p:spPr>
          <a:xfrm>
            <a:off x="819090" y="6172200"/>
            <a:ext cx="7266755" cy="4114800"/>
          </a:xfrm>
          <a:custGeom>
            <a:avLst/>
            <a:gdLst/>
            <a:ahLst/>
            <a:cxnLst/>
            <a:rect l="l" t="t" r="r" b="b"/>
            <a:pathLst>
              <a:path w="7266755" h="4114800">
                <a:moveTo>
                  <a:pt x="0" y="0"/>
                </a:moveTo>
                <a:lnTo>
                  <a:pt x="7266755" y="0"/>
                </a:lnTo>
                <a:lnTo>
                  <a:pt x="726675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4" name="TextBox 4"/>
          <p:cNvSpPr txBox="1"/>
          <p:nvPr/>
        </p:nvSpPr>
        <p:spPr>
          <a:xfrm>
            <a:off x="1244442" y="611719"/>
            <a:ext cx="5866810" cy="26470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675"/>
              </a:lnSpc>
            </a:pPr>
            <a:r>
              <a:rPr lang="en-US" sz="7625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What makes a sentence?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87909" y="3933155"/>
            <a:ext cx="8129115" cy="1517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60"/>
              </a:lnSpc>
            </a:pPr>
            <a:r>
              <a:rPr lang="en-US" sz="2900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Who knows what makes a sentence? </a:t>
            </a:r>
          </a:p>
          <a:p>
            <a:pPr algn="ctr">
              <a:lnSpc>
                <a:spcPts val="4060"/>
              </a:lnSpc>
            </a:pPr>
            <a:endParaRPr lang="en-US" sz="2900" b="1" dirty="0">
              <a:solidFill>
                <a:srgbClr val="000000"/>
              </a:solidFill>
              <a:latin typeface="Verdana Pro Condensed Bold"/>
              <a:ea typeface="Verdana Pro Condensed Bold"/>
              <a:cs typeface="Verdana Pro Condensed Bold"/>
              <a:sym typeface="Verdana Pro Condensed Bold"/>
            </a:endParaRPr>
          </a:p>
          <a:p>
            <a:pPr algn="ctr">
              <a:lnSpc>
                <a:spcPts val="4060"/>
              </a:lnSpc>
            </a:pPr>
            <a:r>
              <a:rPr lang="en-US" sz="2900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Let’s see what the class says.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BD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598847" y="3377462"/>
            <a:ext cx="12717354" cy="26827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178"/>
              </a:lnSpc>
            </a:pPr>
            <a:r>
              <a:rPr lang="en-US" sz="5400">
                <a:latin typeface="Verdana Pro Bold" panose="020B0804030504040204" charset="0"/>
              </a:rPr>
              <a:t>A sentence is a group of words that has a subject and a verb and makes sense on its own.</a:t>
            </a:r>
            <a:endParaRPr lang="en-US" sz="5127" b="1">
              <a:solidFill>
                <a:srgbClr val="000000"/>
              </a:solidFill>
              <a:latin typeface="Verdana Pro Bold" panose="020B0804030504040204" charset="0"/>
              <a:ea typeface="Verdana Pro Condensed Bold"/>
              <a:cs typeface="Verdana Pro Condensed Bold"/>
              <a:sym typeface="Verdana Pro Condensed Bold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2598847" y="466604"/>
            <a:ext cx="13090306" cy="12981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675"/>
              </a:lnSpc>
            </a:pPr>
            <a:r>
              <a:rPr lang="en-US" sz="7625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What makes a sentence?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BD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994144" y="2495590"/>
            <a:ext cx="12779256" cy="15585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433"/>
              </a:lnSpc>
            </a:pPr>
            <a:r>
              <a:rPr lang="en-US" sz="4595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A sentence starts with a capital letter, </a:t>
            </a:r>
          </a:p>
          <a:p>
            <a:pPr algn="ctr">
              <a:lnSpc>
                <a:spcPts val="6433"/>
              </a:lnSpc>
            </a:pPr>
            <a:r>
              <a:rPr lang="en-US" sz="4595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and ends with one of these punctuation marks:</a:t>
            </a:r>
          </a:p>
        </p:txBody>
      </p:sp>
      <p:sp>
        <p:nvSpPr>
          <p:cNvPr id="3" name="Freeform 3"/>
          <p:cNvSpPr/>
          <p:nvPr/>
        </p:nvSpPr>
        <p:spPr>
          <a:xfrm>
            <a:off x="3502047" y="7587591"/>
            <a:ext cx="1698634" cy="2235044"/>
          </a:xfrm>
          <a:custGeom>
            <a:avLst/>
            <a:gdLst/>
            <a:ahLst/>
            <a:cxnLst/>
            <a:rect l="l" t="t" r="r" b="b"/>
            <a:pathLst>
              <a:path w="1698634" h="2235044">
                <a:moveTo>
                  <a:pt x="0" y="0"/>
                </a:moveTo>
                <a:lnTo>
                  <a:pt x="1698634" y="0"/>
                </a:lnTo>
                <a:lnTo>
                  <a:pt x="1698634" y="2235045"/>
                </a:lnTo>
                <a:lnTo>
                  <a:pt x="0" y="22350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4" name="Freeform 4"/>
          <p:cNvSpPr/>
          <p:nvPr/>
        </p:nvSpPr>
        <p:spPr>
          <a:xfrm>
            <a:off x="8611780" y="7587591"/>
            <a:ext cx="1304707" cy="2235044"/>
          </a:xfrm>
          <a:custGeom>
            <a:avLst/>
            <a:gdLst/>
            <a:ahLst/>
            <a:cxnLst/>
            <a:rect l="l" t="t" r="r" b="b"/>
            <a:pathLst>
              <a:path w="1304707" h="2235044">
                <a:moveTo>
                  <a:pt x="0" y="0"/>
                </a:moveTo>
                <a:lnTo>
                  <a:pt x="1304707" y="0"/>
                </a:lnTo>
                <a:lnTo>
                  <a:pt x="1304707" y="2235045"/>
                </a:lnTo>
                <a:lnTo>
                  <a:pt x="0" y="22350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5" name="Freeform 5"/>
          <p:cNvSpPr/>
          <p:nvPr/>
        </p:nvSpPr>
        <p:spPr>
          <a:xfrm>
            <a:off x="13327587" y="7587591"/>
            <a:ext cx="1458366" cy="2235044"/>
          </a:xfrm>
          <a:custGeom>
            <a:avLst/>
            <a:gdLst/>
            <a:ahLst/>
            <a:cxnLst/>
            <a:rect l="l" t="t" r="r" b="b"/>
            <a:pathLst>
              <a:path w="1458366" h="2235044">
                <a:moveTo>
                  <a:pt x="0" y="0"/>
                </a:moveTo>
                <a:lnTo>
                  <a:pt x="1458366" y="0"/>
                </a:lnTo>
                <a:lnTo>
                  <a:pt x="1458366" y="2235045"/>
                </a:lnTo>
                <a:lnTo>
                  <a:pt x="0" y="22350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6" name="TextBox 6"/>
          <p:cNvSpPr txBox="1"/>
          <p:nvPr/>
        </p:nvSpPr>
        <p:spPr>
          <a:xfrm>
            <a:off x="2598847" y="466604"/>
            <a:ext cx="13090306" cy="12981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675"/>
              </a:lnSpc>
            </a:pPr>
            <a:r>
              <a:rPr lang="en-US" sz="7625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What makes a sentence?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12371" y="5641465"/>
            <a:ext cx="5463258" cy="7378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439"/>
              </a:lnSpc>
              <a:spcBef>
                <a:spcPct val="0"/>
              </a:spcBef>
            </a:pPr>
            <a:r>
              <a:rPr lang="en-US" sz="4599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- a question mark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626541" y="6455036"/>
            <a:ext cx="7034919" cy="7378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439"/>
              </a:lnSpc>
              <a:spcBef>
                <a:spcPct val="0"/>
              </a:spcBef>
            </a:pPr>
            <a:r>
              <a:rPr lang="en-US" sz="4599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-  an exclamation mark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219127" y="4827895"/>
            <a:ext cx="3849746" cy="7378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439"/>
              </a:lnSpc>
              <a:spcBef>
                <a:spcPct val="0"/>
              </a:spcBef>
            </a:pPr>
            <a:r>
              <a:rPr lang="en-US" sz="4599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- a full stop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7" grpId="0"/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BD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66456" y="3650436"/>
            <a:ext cx="4371633" cy="4114800"/>
          </a:xfrm>
          <a:custGeom>
            <a:avLst/>
            <a:gdLst/>
            <a:ahLst/>
            <a:cxnLst/>
            <a:rect l="l" t="t" r="r" b="b"/>
            <a:pathLst>
              <a:path w="4371633" h="4114800">
                <a:moveTo>
                  <a:pt x="0" y="0"/>
                </a:moveTo>
                <a:lnTo>
                  <a:pt x="4371633" y="0"/>
                </a:lnTo>
                <a:lnTo>
                  <a:pt x="437163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" name="Freeform 3"/>
          <p:cNvSpPr/>
          <p:nvPr/>
        </p:nvSpPr>
        <p:spPr>
          <a:xfrm>
            <a:off x="7127748" y="3650436"/>
            <a:ext cx="4032504" cy="4114800"/>
          </a:xfrm>
          <a:custGeom>
            <a:avLst/>
            <a:gdLst/>
            <a:ahLst/>
            <a:cxnLst/>
            <a:rect l="l" t="t" r="r" b="b"/>
            <a:pathLst>
              <a:path w="4032504" h="4114800">
                <a:moveTo>
                  <a:pt x="0" y="0"/>
                </a:moveTo>
                <a:lnTo>
                  <a:pt x="4032504" y="0"/>
                </a:lnTo>
                <a:lnTo>
                  <a:pt x="403250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4" name="Freeform 4"/>
          <p:cNvSpPr/>
          <p:nvPr/>
        </p:nvSpPr>
        <p:spPr>
          <a:xfrm>
            <a:off x="13910422" y="3650436"/>
            <a:ext cx="2772347" cy="4114800"/>
          </a:xfrm>
          <a:custGeom>
            <a:avLst/>
            <a:gdLst/>
            <a:ahLst/>
            <a:cxnLst/>
            <a:rect l="l" t="t" r="r" b="b"/>
            <a:pathLst>
              <a:path w="2772347" h="4114800">
                <a:moveTo>
                  <a:pt x="0" y="0"/>
                </a:moveTo>
                <a:lnTo>
                  <a:pt x="2772347" y="0"/>
                </a:lnTo>
                <a:lnTo>
                  <a:pt x="277234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5" name="TextBox 5"/>
          <p:cNvSpPr txBox="1"/>
          <p:nvPr/>
        </p:nvSpPr>
        <p:spPr>
          <a:xfrm>
            <a:off x="1467273" y="2217811"/>
            <a:ext cx="15353455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Examples: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598847" y="466604"/>
            <a:ext cx="13090306" cy="12981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675"/>
              </a:lnSpc>
            </a:pPr>
            <a:r>
              <a:rPr lang="en-US" sz="7625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What makes a sentence?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298760" y="8028949"/>
            <a:ext cx="3744739" cy="10911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95"/>
              </a:lnSpc>
              <a:spcBef>
                <a:spcPct val="0"/>
              </a:spcBef>
            </a:pPr>
            <a:r>
              <a:rPr lang="en-US" sz="3139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Do you think it will rain this weekend?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2927556" y="7973649"/>
            <a:ext cx="4291304" cy="10911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95"/>
              </a:lnSpc>
              <a:spcBef>
                <a:spcPct val="0"/>
              </a:spcBef>
            </a:pPr>
            <a:r>
              <a:rPr lang="en-US" sz="3139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That dog is a happy and playful animal!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69140" y="8028949"/>
            <a:ext cx="4345563" cy="10911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95"/>
              </a:lnSpc>
              <a:spcBef>
                <a:spcPct val="0"/>
              </a:spcBef>
            </a:pPr>
            <a:r>
              <a:rPr lang="en-US" sz="3139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I am going to the dentist this afternoon.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7" grpId="0"/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BD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2598847" y="1041314"/>
            <a:ext cx="13090306" cy="12318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675"/>
              </a:lnSpc>
            </a:pPr>
            <a:r>
              <a:rPr lang="en-US" sz="7625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Sentence checklist</a:t>
            </a:r>
          </a:p>
        </p:txBody>
      </p:sp>
      <p:sp>
        <p:nvSpPr>
          <p:cNvPr id="4" name="Freeform 4"/>
          <p:cNvSpPr/>
          <p:nvPr/>
        </p:nvSpPr>
        <p:spPr>
          <a:xfrm rot="759907">
            <a:off x="14510418" y="3645375"/>
            <a:ext cx="3096387" cy="4114800"/>
          </a:xfrm>
          <a:custGeom>
            <a:avLst/>
            <a:gdLst/>
            <a:ahLst/>
            <a:cxnLst/>
            <a:rect l="l" t="t" r="r" b="b"/>
            <a:pathLst>
              <a:path w="3096387" h="4114800">
                <a:moveTo>
                  <a:pt x="0" y="0"/>
                </a:moveTo>
                <a:lnTo>
                  <a:pt x="3096387" y="0"/>
                </a:lnTo>
                <a:lnTo>
                  <a:pt x="309638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91FE7ECA-D889-2EC9-FD11-51727E0543B7}"/>
              </a:ext>
            </a:extLst>
          </p:cNvPr>
          <p:cNvSpPr txBox="1"/>
          <p:nvPr/>
        </p:nvSpPr>
        <p:spPr>
          <a:xfrm>
            <a:off x="459658" y="3540465"/>
            <a:ext cx="16970258" cy="8031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08408" lvl="1" indent="-254204" algn="l">
              <a:lnSpc>
                <a:spcPts val="3296"/>
              </a:lnSpc>
              <a:buFont typeface="Arial"/>
              <a:buChar char="•"/>
            </a:pPr>
            <a:r>
              <a:rPr lang="en-US" sz="2354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Does the sentence make sense on its own and tell you a full idea? </a:t>
            </a:r>
          </a:p>
          <a:p>
            <a:pPr algn="l">
              <a:lnSpc>
                <a:spcPts val="3296"/>
              </a:lnSpc>
            </a:pPr>
            <a:r>
              <a:rPr lang="en-US" sz="2354" i="1">
                <a:solidFill>
                  <a:srgbClr val="000000"/>
                </a:solidFill>
                <a:latin typeface="Verdana Pro Italics"/>
                <a:ea typeface="Verdana Pro Italics"/>
                <a:cs typeface="Verdana Pro Italics"/>
                <a:sym typeface="Verdana Pro Italics"/>
              </a:rPr>
              <a:t>If the sentence is confusing, it’s probably not complete. </a:t>
            </a:r>
          </a:p>
        </p:txBody>
      </p:sp>
      <p:sp>
        <p:nvSpPr>
          <p:cNvPr id="6" name="TextBox 2">
            <a:extLst>
              <a:ext uri="{FF2B5EF4-FFF2-40B4-BE49-F238E27FC236}">
                <a16:creationId xmlns:a16="http://schemas.microsoft.com/office/drawing/2014/main" id="{06EF0593-2493-DAB8-D257-3ACA427CFB8D}"/>
              </a:ext>
            </a:extLst>
          </p:cNvPr>
          <p:cNvSpPr txBox="1"/>
          <p:nvPr/>
        </p:nvSpPr>
        <p:spPr>
          <a:xfrm>
            <a:off x="459658" y="4704303"/>
            <a:ext cx="16970258" cy="8031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08408" lvl="1" indent="-254204">
              <a:lnSpc>
                <a:spcPts val="3296"/>
              </a:lnSpc>
              <a:buFont typeface="Arial"/>
              <a:buChar char="•"/>
            </a:pPr>
            <a:r>
              <a:rPr lang="en-US" sz="2354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Does the sentence have a subject? </a:t>
            </a:r>
          </a:p>
          <a:p>
            <a:pPr>
              <a:lnSpc>
                <a:spcPts val="3296"/>
              </a:lnSpc>
            </a:pPr>
            <a:r>
              <a:rPr lang="en-US" sz="2354" i="1">
                <a:solidFill>
                  <a:srgbClr val="000000"/>
                </a:solidFill>
                <a:latin typeface="Verdana Pro Italics"/>
                <a:ea typeface="Verdana Pro Italics"/>
                <a:cs typeface="Verdana Pro Italics"/>
                <a:sym typeface="Verdana Pro Italics"/>
              </a:rPr>
              <a:t>The subject is the "who" or "what" the sentence is about. This can be more than one thing. </a:t>
            </a: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D5C4F691-4647-F915-AF5A-AA3EDFE02C4B}"/>
              </a:ext>
            </a:extLst>
          </p:cNvPr>
          <p:cNvSpPr txBox="1"/>
          <p:nvPr/>
        </p:nvSpPr>
        <p:spPr>
          <a:xfrm>
            <a:off x="459658" y="5794958"/>
            <a:ext cx="16970258" cy="8031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08408" lvl="1" indent="-254204">
              <a:lnSpc>
                <a:spcPts val="3296"/>
              </a:lnSpc>
              <a:buFont typeface="Arial"/>
              <a:buChar char="•"/>
            </a:pPr>
            <a:r>
              <a:rPr lang="en-US" sz="2354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Does the sentence have a verb? </a:t>
            </a:r>
          </a:p>
          <a:p>
            <a:pPr>
              <a:lnSpc>
                <a:spcPts val="3296"/>
              </a:lnSpc>
            </a:pPr>
            <a:r>
              <a:rPr lang="en-US" sz="2354" i="1">
                <a:solidFill>
                  <a:srgbClr val="000000"/>
                </a:solidFill>
                <a:latin typeface="Verdana Pro Italics"/>
                <a:ea typeface="Verdana Pro Italics"/>
                <a:cs typeface="Verdana Pro Italics"/>
                <a:sym typeface="Verdana Pro Italics"/>
              </a:rPr>
              <a:t>The verb is the action/feeling/linking word or "what" is happening/being felt. </a:t>
            </a:r>
          </a:p>
        </p:txBody>
      </p:sp>
      <p:sp>
        <p:nvSpPr>
          <p:cNvPr id="8" name="TextBox 2">
            <a:extLst>
              <a:ext uri="{FF2B5EF4-FFF2-40B4-BE49-F238E27FC236}">
                <a16:creationId xmlns:a16="http://schemas.microsoft.com/office/drawing/2014/main" id="{4026356A-4DE4-693A-C16F-AF7DBB16274C}"/>
              </a:ext>
            </a:extLst>
          </p:cNvPr>
          <p:cNvSpPr txBox="1"/>
          <p:nvPr/>
        </p:nvSpPr>
        <p:spPr>
          <a:xfrm>
            <a:off x="459658" y="6925892"/>
            <a:ext cx="16970258" cy="8031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08408" lvl="1" indent="-254204">
              <a:lnSpc>
                <a:spcPts val="3296"/>
              </a:lnSpc>
              <a:buFont typeface="Arial"/>
              <a:buChar char="•"/>
            </a:pPr>
            <a:r>
              <a:rPr lang="en-US" sz="2354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Does the sentence start with a capital letter? </a:t>
            </a:r>
          </a:p>
          <a:p>
            <a:pPr>
              <a:lnSpc>
                <a:spcPts val="3296"/>
              </a:lnSpc>
            </a:pPr>
            <a:r>
              <a:rPr lang="en-US" sz="2354" i="1">
                <a:solidFill>
                  <a:srgbClr val="000000"/>
                </a:solidFill>
                <a:latin typeface="Verdana Pro Italics"/>
                <a:ea typeface="Verdana Pro Italics"/>
                <a:cs typeface="Verdana Pro Italics"/>
                <a:sym typeface="Verdana Pro Italics"/>
              </a:rPr>
              <a:t>Every sentence written down must begin with a capital letter. </a:t>
            </a:r>
          </a:p>
        </p:txBody>
      </p:sp>
      <p:sp>
        <p:nvSpPr>
          <p:cNvPr id="9" name="TextBox 2">
            <a:extLst>
              <a:ext uri="{FF2B5EF4-FFF2-40B4-BE49-F238E27FC236}">
                <a16:creationId xmlns:a16="http://schemas.microsoft.com/office/drawing/2014/main" id="{C82441D8-CFE0-BC0B-8EB9-E65F52C69CB5}"/>
              </a:ext>
            </a:extLst>
          </p:cNvPr>
          <p:cNvSpPr txBox="1"/>
          <p:nvPr/>
        </p:nvSpPr>
        <p:spPr>
          <a:xfrm>
            <a:off x="459658" y="8131702"/>
            <a:ext cx="16970258" cy="8031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08408" lvl="1" indent="-254204">
              <a:lnSpc>
                <a:spcPts val="3296"/>
              </a:lnSpc>
              <a:buFont typeface="Arial"/>
              <a:buChar char="•"/>
            </a:pPr>
            <a:r>
              <a:rPr lang="en-US" sz="2354" dirty="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Does the sentence end with a punctuation mark? </a:t>
            </a:r>
          </a:p>
          <a:p>
            <a:pPr>
              <a:lnSpc>
                <a:spcPts val="3296"/>
              </a:lnSpc>
            </a:pPr>
            <a:r>
              <a:rPr lang="en-US" sz="2354" i="1" dirty="0">
                <a:solidFill>
                  <a:srgbClr val="000000"/>
                </a:solidFill>
                <a:latin typeface="Verdana Pro Italics"/>
                <a:ea typeface="Verdana Pro Italics"/>
                <a:cs typeface="Verdana Pro Italics"/>
                <a:sym typeface="Verdana Pro Italics"/>
              </a:rPr>
              <a:t>Every sentence must end with punctuation, like a full stop (.), a question mark (?), or an exclamation mark (!).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562375" y="3200853"/>
            <a:ext cx="10663308" cy="79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94"/>
              </a:lnSpc>
            </a:pPr>
            <a:r>
              <a:rPr lang="en-US" sz="2917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ride bike like 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62374" y="4491298"/>
            <a:ext cx="11144225" cy="7946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294"/>
              </a:lnSpc>
            </a:pPr>
            <a:r>
              <a:rPr lang="en-US" sz="2917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I love doing puzzles!</a:t>
            </a:r>
          </a:p>
        </p:txBody>
      </p:sp>
      <p:sp>
        <p:nvSpPr>
          <p:cNvPr id="4" name="Freeform 4"/>
          <p:cNvSpPr/>
          <p:nvPr/>
        </p:nvSpPr>
        <p:spPr>
          <a:xfrm>
            <a:off x="2640102" y="3458508"/>
            <a:ext cx="632043" cy="632043"/>
          </a:xfrm>
          <a:custGeom>
            <a:avLst/>
            <a:gdLst/>
            <a:ahLst/>
            <a:cxnLst/>
            <a:rect l="l" t="t" r="r" b="b"/>
            <a:pathLst>
              <a:path w="632043" h="632043">
                <a:moveTo>
                  <a:pt x="0" y="0"/>
                </a:moveTo>
                <a:lnTo>
                  <a:pt x="632043" y="0"/>
                </a:lnTo>
                <a:lnTo>
                  <a:pt x="632043" y="632043"/>
                </a:lnTo>
                <a:lnTo>
                  <a:pt x="0" y="6320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5" name="Freeform 5"/>
          <p:cNvSpPr/>
          <p:nvPr/>
        </p:nvSpPr>
        <p:spPr>
          <a:xfrm>
            <a:off x="2640102" y="2168101"/>
            <a:ext cx="632043" cy="632043"/>
          </a:xfrm>
          <a:custGeom>
            <a:avLst/>
            <a:gdLst/>
            <a:ahLst/>
            <a:cxnLst/>
            <a:rect l="l" t="t" r="r" b="b"/>
            <a:pathLst>
              <a:path w="632043" h="632043">
                <a:moveTo>
                  <a:pt x="0" y="0"/>
                </a:moveTo>
                <a:lnTo>
                  <a:pt x="632043" y="0"/>
                </a:lnTo>
                <a:lnTo>
                  <a:pt x="632043" y="632043"/>
                </a:lnTo>
                <a:lnTo>
                  <a:pt x="0" y="6320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6" name="TextBox 6"/>
          <p:cNvSpPr txBox="1"/>
          <p:nvPr/>
        </p:nvSpPr>
        <p:spPr>
          <a:xfrm>
            <a:off x="3562375" y="1910408"/>
            <a:ext cx="10663308" cy="79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94"/>
              </a:lnSpc>
            </a:pPr>
            <a:r>
              <a:rPr lang="en-US" sz="2917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Do you like to ride your bike?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389237" y="308209"/>
            <a:ext cx="14089986" cy="12981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675"/>
              </a:lnSpc>
            </a:pPr>
            <a:r>
              <a:rPr lang="en-US" sz="7625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Activity time: Is it a sentence?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562374" y="5781743"/>
            <a:ext cx="4362425" cy="7946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294"/>
              </a:lnSpc>
            </a:pPr>
            <a:r>
              <a:rPr lang="en-US" sz="2917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Puzzles love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562375" y="7072188"/>
            <a:ext cx="10663308" cy="79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94"/>
              </a:lnSpc>
            </a:pPr>
            <a:r>
              <a:rPr lang="en-US" sz="2917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I have to finish my homework.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562374" y="8362633"/>
            <a:ext cx="6343625" cy="7946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294"/>
              </a:lnSpc>
            </a:pPr>
            <a:r>
              <a:rPr lang="en-US" sz="2917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have homework finish</a:t>
            </a:r>
          </a:p>
        </p:txBody>
      </p:sp>
      <p:sp>
        <p:nvSpPr>
          <p:cNvPr id="11" name="Freeform 11"/>
          <p:cNvSpPr/>
          <p:nvPr/>
        </p:nvSpPr>
        <p:spPr>
          <a:xfrm>
            <a:off x="2640102" y="4748915"/>
            <a:ext cx="632043" cy="632043"/>
          </a:xfrm>
          <a:custGeom>
            <a:avLst/>
            <a:gdLst/>
            <a:ahLst/>
            <a:cxnLst/>
            <a:rect l="l" t="t" r="r" b="b"/>
            <a:pathLst>
              <a:path w="632043" h="632043">
                <a:moveTo>
                  <a:pt x="0" y="0"/>
                </a:moveTo>
                <a:lnTo>
                  <a:pt x="632043" y="0"/>
                </a:lnTo>
                <a:lnTo>
                  <a:pt x="632043" y="632043"/>
                </a:lnTo>
                <a:lnTo>
                  <a:pt x="0" y="6320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12" name="Freeform 12"/>
          <p:cNvSpPr/>
          <p:nvPr/>
        </p:nvSpPr>
        <p:spPr>
          <a:xfrm>
            <a:off x="2640102" y="6039322"/>
            <a:ext cx="632043" cy="632043"/>
          </a:xfrm>
          <a:custGeom>
            <a:avLst/>
            <a:gdLst/>
            <a:ahLst/>
            <a:cxnLst/>
            <a:rect l="l" t="t" r="r" b="b"/>
            <a:pathLst>
              <a:path w="632043" h="632043">
                <a:moveTo>
                  <a:pt x="0" y="0"/>
                </a:moveTo>
                <a:lnTo>
                  <a:pt x="632043" y="0"/>
                </a:lnTo>
                <a:lnTo>
                  <a:pt x="632043" y="632043"/>
                </a:lnTo>
                <a:lnTo>
                  <a:pt x="0" y="6320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13" name="Freeform 13"/>
          <p:cNvSpPr/>
          <p:nvPr/>
        </p:nvSpPr>
        <p:spPr>
          <a:xfrm>
            <a:off x="2640102" y="7329728"/>
            <a:ext cx="632043" cy="632043"/>
          </a:xfrm>
          <a:custGeom>
            <a:avLst/>
            <a:gdLst/>
            <a:ahLst/>
            <a:cxnLst/>
            <a:rect l="l" t="t" r="r" b="b"/>
            <a:pathLst>
              <a:path w="632043" h="632043">
                <a:moveTo>
                  <a:pt x="0" y="0"/>
                </a:moveTo>
                <a:lnTo>
                  <a:pt x="632043" y="0"/>
                </a:lnTo>
                <a:lnTo>
                  <a:pt x="632043" y="632044"/>
                </a:lnTo>
                <a:lnTo>
                  <a:pt x="0" y="6320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14" name="Freeform 14"/>
          <p:cNvSpPr/>
          <p:nvPr/>
        </p:nvSpPr>
        <p:spPr>
          <a:xfrm>
            <a:off x="2640102" y="8620135"/>
            <a:ext cx="632043" cy="632043"/>
          </a:xfrm>
          <a:custGeom>
            <a:avLst/>
            <a:gdLst/>
            <a:ahLst/>
            <a:cxnLst/>
            <a:rect l="l" t="t" r="r" b="b"/>
            <a:pathLst>
              <a:path w="632043" h="632043">
                <a:moveTo>
                  <a:pt x="0" y="0"/>
                </a:moveTo>
                <a:lnTo>
                  <a:pt x="632043" y="0"/>
                </a:lnTo>
                <a:lnTo>
                  <a:pt x="632043" y="632044"/>
                </a:lnTo>
                <a:lnTo>
                  <a:pt x="0" y="6320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  <p:bldP spid="5" grpId="0" animBg="1"/>
      <p:bldP spid="6" grpId="0"/>
      <p:bldP spid="8" grpId="0"/>
      <p:bldP spid="9" grpId="0"/>
      <p:bldP spid="10" grpId="0"/>
      <p:bldP spid="11" grpId="0" animBg="1"/>
      <p:bldP spid="12" grpId="0" animBg="1"/>
      <p:bldP spid="13" grpId="0" animBg="1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BD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609600" y="3354859"/>
            <a:ext cx="9144000" cy="18892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b="1" spc="75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How it works:</a:t>
            </a:r>
          </a:p>
          <a:p>
            <a:pPr marL="342900" indent="-342900" algn="l">
              <a:lnSpc>
                <a:spcPts val="2748"/>
              </a:lnSpc>
              <a:buFont typeface="Arial" panose="020B0604020202020204" pitchFamily="34" charset="0"/>
              <a:buChar char="•"/>
            </a:pPr>
            <a:r>
              <a:rPr lang="en-US" sz="1962" spc="49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Using the sentence starter cards, write three simple sentences.</a:t>
            </a:r>
          </a:p>
          <a:p>
            <a:pPr marL="342900" indent="-342900" algn="l">
              <a:lnSpc>
                <a:spcPts val="2748"/>
              </a:lnSpc>
              <a:buFont typeface="Arial" panose="020B0604020202020204" pitchFamily="34" charset="0"/>
              <a:buChar char="•"/>
            </a:pPr>
            <a:endParaRPr lang="en-US" sz="1962" spc="49">
              <a:solidFill>
                <a:srgbClr val="000000"/>
              </a:solidFill>
              <a:latin typeface="Verdana Pro"/>
              <a:ea typeface="Verdana Pro"/>
              <a:cs typeface="Verdana Pro"/>
              <a:sym typeface="Verdana Pro"/>
            </a:endParaRPr>
          </a:p>
          <a:p>
            <a:pPr marL="342900" indent="-342900" algn="l">
              <a:lnSpc>
                <a:spcPts val="2748"/>
              </a:lnSpc>
              <a:buFont typeface="Arial" panose="020B0604020202020204" pitchFamily="34" charset="0"/>
              <a:buChar char="•"/>
            </a:pPr>
            <a:endParaRPr lang="en-US" sz="1962" spc="49">
              <a:solidFill>
                <a:srgbClr val="000000"/>
              </a:solidFill>
              <a:latin typeface="Verdana Pro"/>
              <a:ea typeface="Verdana Pro"/>
              <a:cs typeface="Verdana Pro"/>
              <a:sym typeface="Verdana Pro"/>
            </a:endParaRPr>
          </a:p>
          <a:p>
            <a:pPr algn="l">
              <a:lnSpc>
                <a:spcPts val="2748"/>
              </a:lnSpc>
            </a:pPr>
            <a:endParaRPr lang="en-US" sz="1962" spc="49">
              <a:solidFill>
                <a:srgbClr val="000000"/>
              </a:solidFill>
              <a:latin typeface="Verdana Pro"/>
              <a:ea typeface="Verdana Pro"/>
              <a:cs typeface="Verdana Pro"/>
              <a:sym typeface="Verdana Pro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066800" y="342900"/>
            <a:ext cx="16535400" cy="26040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675"/>
              </a:lnSpc>
            </a:pPr>
            <a:r>
              <a:rPr lang="en-US" sz="7625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Individual activity:</a:t>
            </a:r>
          </a:p>
          <a:p>
            <a:pPr algn="ctr">
              <a:lnSpc>
                <a:spcPts val="10675"/>
              </a:lnSpc>
            </a:pPr>
            <a:r>
              <a:rPr lang="en-US" sz="7625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Simple sentence lab</a:t>
            </a:r>
          </a:p>
        </p:txBody>
      </p:sp>
      <p:pic>
        <p:nvPicPr>
          <p:cNvPr id="8" name="Picture 7" descr="A screenshot of a computer&#10;&#10;AI-generated content may be incorrect.">
            <a:extLst>
              <a:ext uri="{FF2B5EF4-FFF2-40B4-BE49-F238E27FC236}">
                <a16:creationId xmlns:a16="http://schemas.microsoft.com/office/drawing/2014/main" id="{7E408252-8ED3-85E4-127E-33A9EE9C98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1400" y="4299476"/>
            <a:ext cx="6066046" cy="489246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BD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524000" y="2933700"/>
            <a:ext cx="13822272" cy="60095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00"/>
              </a:lnSpc>
            </a:pPr>
            <a:r>
              <a:rPr lang="en-US" sz="3071" b="1" dirty="0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Sentence Checklist</a:t>
            </a:r>
          </a:p>
          <a:p>
            <a:pPr algn="l">
              <a:lnSpc>
                <a:spcPts val="4300"/>
              </a:lnSpc>
            </a:pPr>
            <a:endParaRPr lang="en-US" sz="3071" b="1" dirty="0">
              <a:solidFill>
                <a:srgbClr val="000000"/>
              </a:solidFill>
              <a:latin typeface="Verdana Pro Bold"/>
              <a:ea typeface="Verdana Pro Bold"/>
              <a:cs typeface="Verdana Pro Bold"/>
              <a:sym typeface="Verdana Pro Bold"/>
            </a:endParaRPr>
          </a:p>
          <a:p>
            <a:pPr marL="663191" lvl="1" indent="-331596" algn="l">
              <a:lnSpc>
                <a:spcPts val="4300"/>
              </a:lnSpc>
              <a:buFont typeface="Arial"/>
              <a:buChar char="•"/>
            </a:pPr>
            <a:r>
              <a:rPr lang="en-US" sz="3071" dirty="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Does the sentence make sense on its own and tell you a full idea? </a:t>
            </a:r>
          </a:p>
          <a:p>
            <a:pPr algn="l">
              <a:lnSpc>
                <a:spcPts val="4300"/>
              </a:lnSpc>
            </a:pPr>
            <a:endParaRPr lang="en-US" sz="3071" dirty="0">
              <a:solidFill>
                <a:srgbClr val="000000"/>
              </a:solidFill>
              <a:latin typeface="Verdana Pro"/>
              <a:ea typeface="Verdana Pro"/>
              <a:cs typeface="Verdana Pro"/>
              <a:sym typeface="Verdana Pro"/>
            </a:endParaRPr>
          </a:p>
          <a:p>
            <a:pPr marL="663191" lvl="1" indent="-331596" algn="l">
              <a:lnSpc>
                <a:spcPts val="4300"/>
              </a:lnSpc>
              <a:buFont typeface="Arial"/>
              <a:buChar char="•"/>
            </a:pPr>
            <a:r>
              <a:rPr lang="en-US" sz="3071" dirty="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Does the sentence have a subject?</a:t>
            </a:r>
          </a:p>
          <a:p>
            <a:pPr algn="l">
              <a:lnSpc>
                <a:spcPts val="4300"/>
              </a:lnSpc>
            </a:pPr>
            <a:endParaRPr lang="en-US" sz="3071" dirty="0">
              <a:solidFill>
                <a:srgbClr val="000000"/>
              </a:solidFill>
              <a:latin typeface="Verdana Pro"/>
              <a:ea typeface="Verdana Pro"/>
              <a:cs typeface="Verdana Pro"/>
              <a:sym typeface="Verdana Pro"/>
            </a:endParaRPr>
          </a:p>
          <a:p>
            <a:pPr marL="663191" lvl="1" indent="-331596" algn="l">
              <a:lnSpc>
                <a:spcPts val="4300"/>
              </a:lnSpc>
              <a:buFont typeface="Arial"/>
              <a:buChar char="•"/>
            </a:pPr>
            <a:r>
              <a:rPr lang="en-US" sz="3071" dirty="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Does the sentence have a verb? </a:t>
            </a:r>
          </a:p>
          <a:p>
            <a:pPr algn="l">
              <a:lnSpc>
                <a:spcPts val="4300"/>
              </a:lnSpc>
            </a:pPr>
            <a:endParaRPr lang="en-US" sz="3071" dirty="0">
              <a:solidFill>
                <a:srgbClr val="000000"/>
              </a:solidFill>
              <a:latin typeface="Verdana Pro"/>
              <a:ea typeface="Verdana Pro"/>
              <a:cs typeface="Verdana Pro"/>
              <a:sym typeface="Verdana Pro"/>
            </a:endParaRPr>
          </a:p>
          <a:p>
            <a:pPr marL="663191" lvl="1" indent="-331596" algn="l">
              <a:lnSpc>
                <a:spcPts val="4300"/>
              </a:lnSpc>
              <a:buFont typeface="Arial"/>
              <a:buChar char="•"/>
            </a:pPr>
            <a:r>
              <a:rPr lang="en-US" sz="3071" dirty="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Does the sentence start with a capital letter? </a:t>
            </a:r>
          </a:p>
          <a:p>
            <a:pPr algn="l">
              <a:lnSpc>
                <a:spcPts val="4300"/>
              </a:lnSpc>
            </a:pPr>
            <a:endParaRPr lang="en-US" sz="3071" dirty="0">
              <a:solidFill>
                <a:srgbClr val="000000"/>
              </a:solidFill>
              <a:latin typeface="Verdana Pro"/>
              <a:ea typeface="Verdana Pro"/>
              <a:cs typeface="Verdana Pro"/>
              <a:sym typeface="Verdana Pro"/>
            </a:endParaRPr>
          </a:p>
          <a:p>
            <a:pPr marL="663191" lvl="1" indent="-331596" algn="l">
              <a:lnSpc>
                <a:spcPts val="4300"/>
              </a:lnSpc>
              <a:buFont typeface="Arial"/>
              <a:buChar char="•"/>
            </a:pPr>
            <a:r>
              <a:rPr lang="en-US" sz="3071" dirty="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Does the sentence end with the right punctuation mark?  </a:t>
            </a:r>
          </a:p>
        </p:txBody>
      </p:sp>
      <p:sp>
        <p:nvSpPr>
          <p:cNvPr id="3" name="Freeform 3"/>
          <p:cNvSpPr/>
          <p:nvPr/>
        </p:nvSpPr>
        <p:spPr>
          <a:xfrm rot="759907">
            <a:off x="14506942" y="4747083"/>
            <a:ext cx="3096387" cy="4114800"/>
          </a:xfrm>
          <a:custGeom>
            <a:avLst/>
            <a:gdLst/>
            <a:ahLst/>
            <a:cxnLst/>
            <a:rect l="l" t="t" r="r" b="b"/>
            <a:pathLst>
              <a:path w="3096387" h="4114800">
                <a:moveTo>
                  <a:pt x="0" y="0"/>
                </a:moveTo>
                <a:lnTo>
                  <a:pt x="3096387" y="0"/>
                </a:lnTo>
                <a:lnTo>
                  <a:pt x="309638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4" name="TextBox 4"/>
          <p:cNvSpPr txBox="1"/>
          <p:nvPr/>
        </p:nvSpPr>
        <p:spPr>
          <a:xfrm>
            <a:off x="2598847" y="885825"/>
            <a:ext cx="13090306" cy="12981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675"/>
              </a:lnSpc>
            </a:pPr>
            <a:r>
              <a:rPr lang="en-US" sz="7625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Remember the checklist!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BDB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049A3A1-F958-8CE8-7ED7-1CBE42BF18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734C5338-802A-84C5-3C4A-49D5518C9AF4}"/>
              </a:ext>
            </a:extLst>
          </p:cNvPr>
          <p:cNvSpPr txBox="1"/>
          <p:nvPr/>
        </p:nvSpPr>
        <p:spPr>
          <a:xfrm>
            <a:off x="2232864" y="3021528"/>
            <a:ext cx="13822272" cy="21495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300"/>
              </a:lnSpc>
            </a:pPr>
            <a:r>
              <a:rPr lang="en-US" sz="3071" dirty="0">
                <a:solidFill>
                  <a:srgbClr val="000000"/>
                </a:solidFill>
                <a:latin typeface="Verdana Pro"/>
              </a:rPr>
              <a:t>A compound sentence is made by joining two short sentences with a word like ‘and’, ‘or’, ‘but’ to make one longer sentence. </a:t>
            </a:r>
          </a:p>
          <a:p>
            <a:pPr>
              <a:lnSpc>
                <a:spcPts val="4300"/>
              </a:lnSpc>
            </a:pPr>
            <a:endParaRPr lang="en-US" sz="3071" dirty="0">
              <a:solidFill>
                <a:srgbClr val="000000"/>
              </a:solidFill>
              <a:latin typeface="Verdana Pro"/>
              <a:sym typeface="Verdana Pro"/>
            </a:endParaRPr>
          </a:p>
          <a:p>
            <a:pPr>
              <a:lnSpc>
                <a:spcPts val="4300"/>
              </a:lnSpc>
            </a:pPr>
            <a:r>
              <a:rPr lang="en-US" sz="3071" dirty="0">
                <a:solidFill>
                  <a:srgbClr val="000000"/>
                </a:solidFill>
                <a:latin typeface="Verdana Pro"/>
                <a:sym typeface="Verdana Pro"/>
              </a:rPr>
              <a:t>For example: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A194F7F2-BB12-1529-8858-14D2CEACB251}"/>
              </a:ext>
            </a:extLst>
          </p:cNvPr>
          <p:cNvSpPr txBox="1"/>
          <p:nvPr/>
        </p:nvSpPr>
        <p:spPr>
          <a:xfrm>
            <a:off x="2598847" y="885825"/>
            <a:ext cx="13090306" cy="12318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675"/>
              </a:lnSpc>
            </a:pPr>
            <a:r>
              <a:rPr lang="en-US" sz="7625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Compound sentences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BE6B709-3B53-BB35-6E00-F954C9FF2FC8}"/>
              </a:ext>
            </a:extLst>
          </p:cNvPr>
          <p:cNvSpPr txBox="1"/>
          <p:nvPr/>
        </p:nvSpPr>
        <p:spPr>
          <a:xfrm>
            <a:off x="2260160" y="6049329"/>
            <a:ext cx="4868753" cy="16904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300"/>
              </a:lnSpc>
            </a:pPr>
            <a:r>
              <a:rPr lang="en-US" sz="3071">
                <a:solidFill>
                  <a:srgbClr val="000000"/>
                </a:solidFill>
                <a:latin typeface="Verdana Pro"/>
                <a:sym typeface="Verdana Pro"/>
              </a:rPr>
              <a:t>Simple:</a:t>
            </a:r>
          </a:p>
          <a:p>
            <a:pPr>
              <a:lnSpc>
                <a:spcPts val="4300"/>
              </a:lnSpc>
            </a:pPr>
            <a:r>
              <a:rPr lang="en-US" sz="3071">
                <a:solidFill>
                  <a:srgbClr val="000000"/>
                </a:solidFill>
                <a:latin typeface="Verdana Pro"/>
                <a:sym typeface="Verdana Pro"/>
              </a:rPr>
              <a:t>The engine was loud. </a:t>
            </a:r>
          </a:p>
          <a:p>
            <a:pPr>
              <a:lnSpc>
                <a:spcPts val="4300"/>
              </a:lnSpc>
            </a:pPr>
            <a:r>
              <a:rPr lang="en-US" sz="3071">
                <a:solidFill>
                  <a:srgbClr val="000000"/>
                </a:solidFill>
                <a:latin typeface="Verdana Pro"/>
                <a:sym typeface="Verdana Pro"/>
              </a:rPr>
              <a:t>The truck was big.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B2D6BB3-179B-D005-AA66-3C4E390F39CC}"/>
              </a:ext>
            </a:extLst>
          </p:cNvPr>
          <p:cNvSpPr txBox="1"/>
          <p:nvPr/>
        </p:nvSpPr>
        <p:spPr>
          <a:xfrm>
            <a:off x="10390496" y="6049328"/>
            <a:ext cx="4868753" cy="16904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300"/>
              </a:lnSpc>
            </a:pPr>
            <a:r>
              <a:rPr lang="en-US" sz="3071">
                <a:solidFill>
                  <a:srgbClr val="000000"/>
                </a:solidFill>
                <a:latin typeface="Verdana Pro"/>
                <a:sym typeface="Verdana Pro"/>
              </a:rPr>
              <a:t>Compound:</a:t>
            </a:r>
          </a:p>
          <a:p>
            <a:pPr>
              <a:lnSpc>
                <a:spcPts val="4300"/>
              </a:lnSpc>
            </a:pPr>
            <a:r>
              <a:rPr lang="en-US" sz="3071">
                <a:solidFill>
                  <a:srgbClr val="000000"/>
                </a:solidFill>
                <a:latin typeface="Verdana Pro"/>
                <a:sym typeface="Verdana Pro"/>
              </a:rPr>
              <a:t>The engine was loud and the truck was big.</a:t>
            </a:r>
          </a:p>
        </p:txBody>
      </p:sp>
    </p:spTree>
    <p:extLst>
      <p:ext uri="{BB962C8B-B14F-4D97-AF65-F5344CB8AC3E}">
        <p14:creationId xmlns:p14="http://schemas.microsoft.com/office/powerpoint/2010/main" val="19797479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58568" y="6233698"/>
            <a:ext cx="1443972" cy="2533284"/>
          </a:xfrm>
          <a:custGeom>
            <a:avLst/>
            <a:gdLst/>
            <a:ahLst/>
            <a:cxnLst/>
            <a:rect l="l" t="t" r="r" b="b"/>
            <a:pathLst>
              <a:path w="1443972" h="2533284">
                <a:moveTo>
                  <a:pt x="0" y="0"/>
                </a:moveTo>
                <a:lnTo>
                  <a:pt x="1443972" y="0"/>
                </a:lnTo>
                <a:lnTo>
                  <a:pt x="1443972" y="2533284"/>
                </a:lnTo>
                <a:lnTo>
                  <a:pt x="0" y="253328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2950122" y="6233698"/>
            <a:ext cx="2477340" cy="2533284"/>
          </a:xfrm>
          <a:custGeom>
            <a:avLst/>
            <a:gdLst/>
            <a:ahLst/>
            <a:cxnLst/>
            <a:rect l="l" t="t" r="r" b="b"/>
            <a:pathLst>
              <a:path w="2477340" h="2533284">
                <a:moveTo>
                  <a:pt x="0" y="0"/>
                </a:moveTo>
                <a:lnTo>
                  <a:pt x="2477340" y="0"/>
                </a:lnTo>
                <a:lnTo>
                  <a:pt x="2477340" y="2533284"/>
                </a:lnTo>
                <a:lnTo>
                  <a:pt x="0" y="253328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6175045" y="6233698"/>
            <a:ext cx="1811298" cy="2533284"/>
          </a:xfrm>
          <a:custGeom>
            <a:avLst/>
            <a:gdLst/>
            <a:ahLst/>
            <a:cxnLst/>
            <a:rect l="l" t="t" r="r" b="b"/>
            <a:pathLst>
              <a:path w="1811298" h="2533284">
                <a:moveTo>
                  <a:pt x="0" y="0"/>
                </a:moveTo>
                <a:lnTo>
                  <a:pt x="1811298" y="0"/>
                </a:lnTo>
                <a:lnTo>
                  <a:pt x="1811298" y="2533284"/>
                </a:lnTo>
                <a:lnTo>
                  <a:pt x="0" y="253328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8733925" y="6233698"/>
            <a:ext cx="1711022" cy="2533284"/>
          </a:xfrm>
          <a:custGeom>
            <a:avLst/>
            <a:gdLst/>
            <a:ahLst/>
            <a:cxnLst/>
            <a:rect l="l" t="t" r="r" b="b"/>
            <a:pathLst>
              <a:path w="1711022" h="2533284">
                <a:moveTo>
                  <a:pt x="0" y="0"/>
                </a:moveTo>
                <a:lnTo>
                  <a:pt x="1711022" y="0"/>
                </a:lnTo>
                <a:lnTo>
                  <a:pt x="1711022" y="2533284"/>
                </a:lnTo>
                <a:lnTo>
                  <a:pt x="0" y="253328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11192529" y="6233698"/>
            <a:ext cx="1964351" cy="2533284"/>
          </a:xfrm>
          <a:custGeom>
            <a:avLst/>
            <a:gdLst/>
            <a:ahLst/>
            <a:cxnLst/>
            <a:rect l="l" t="t" r="r" b="b"/>
            <a:pathLst>
              <a:path w="1964351" h="2533284">
                <a:moveTo>
                  <a:pt x="0" y="0"/>
                </a:moveTo>
                <a:lnTo>
                  <a:pt x="1964350" y="0"/>
                </a:lnTo>
                <a:lnTo>
                  <a:pt x="1964350" y="2533284"/>
                </a:lnTo>
                <a:lnTo>
                  <a:pt x="0" y="253328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13904462" y="6233698"/>
            <a:ext cx="1317308" cy="2533284"/>
          </a:xfrm>
          <a:custGeom>
            <a:avLst/>
            <a:gdLst/>
            <a:ahLst/>
            <a:cxnLst/>
            <a:rect l="l" t="t" r="r" b="b"/>
            <a:pathLst>
              <a:path w="1317308" h="2533284">
                <a:moveTo>
                  <a:pt x="0" y="0"/>
                </a:moveTo>
                <a:lnTo>
                  <a:pt x="1317307" y="0"/>
                </a:lnTo>
                <a:lnTo>
                  <a:pt x="1317307" y="2533284"/>
                </a:lnTo>
                <a:lnTo>
                  <a:pt x="0" y="253328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15969351" y="6233698"/>
            <a:ext cx="1560081" cy="2533284"/>
          </a:xfrm>
          <a:custGeom>
            <a:avLst/>
            <a:gdLst/>
            <a:ahLst/>
            <a:cxnLst/>
            <a:rect l="l" t="t" r="r" b="b"/>
            <a:pathLst>
              <a:path w="1560081" h="2533284">
                <a:moveTo>
                  <a:pt x="0" y="0"/>
                </a:moveTo>
                <a:lnTo>
                  <a:pt x="1560081" y="0"/>
                </a:lnTo>
                <a:lnTo>
                  <a:pt x="1560081" y="2533284"/>
                </a:lnTo>
                <a:lnTo>
                  <a:pt x="0" y="253328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57796" y="9025255"/>
            <a:ext cx="534144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4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for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844106" y="9025255"/>
            <a:ext cx="689372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4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and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766294" y="9025255"/>
            <a:ext cx="628799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4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nor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282850" y="9025255"/>
            <a:ext cx="613172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4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but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976986" y="9025255"/>
            <a:ext cx="395436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4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or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4273719" y="9025255"/>
            <a:ext cx="661481" cy="5378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4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yet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6537683" y="9025255"/>
            <a:ext cx="661481" cy="5378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4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so</a:t>
            </a:r>
          </a:p>
        </p:txBody>
      </p:sp>
      <p:sp>
        <p:nvSpPr>
          <p:cNvPr id="16" name="TextBox 2">
            <a:extLst>
              <a:ext uri="{FF2B5EF4-FFF2-40B4-BE49-F238E27FC236}">
                <a16:creationId xmlns:a16="http://schemas.microsoft.com/office/drawing/2014/main" id="{5CACAA96-38B1-6B6F-5DE7-269098D5B867}"/>
              </a:ext>
            </a:extLst>
          </p:cNvPr>
          <p:cNvSpPr txBox="1"/>
          <p:nvPr/>
        </p:nvSpPr>
        <p:spPr>
          <a:xfrm>
            <a:off x="2232864" y="3021528"/>
            <a:ext cx="13822272" cy="27009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300"/>
              </a:lnSpc>
            </a:pPr>
            <a:r>
              <a:rPr lang="en-US" sz="3071">
                <a:solidFill>
                  <a:srgbClr val="000000"/>
                </a:solidFill>
                <a:latin typeface="Verdana Pro"/>
              </a:rPr>
              <a:t>Joining words are called conjunctions. They join words, phrases, and sentences together. The most common type of conjunction is coordinating conjunctions.</a:t>
            </a:r>
          </a:p>
          <a:p>
            <a:pPr>
              <a:lnSpc>
                <a:spcPts val="4300"/>
              </a:lnSpc>
            </a:pPr>
            <a:endParaRPr lang="en-US" sz="3071">
              <a:solidFill>
                <a:srgbClr val="000000"/>
              </a:solidFill>
              <a:latin typeface="Verdana Pro"/>
              <a:sym typeface="Verdana Pro"/>
            </a:endParaRPr>
          </a:p>
          <a:p>
            <a:pPr>
              <a:lnSpc>
                <a:spcPts val="4300"/>
              </a:lnSpc>
            </a:pPr>
            <a:r>
              <a:rPr lang="en-US" sz="3071">
                <a:solidFill>
                  <a:srgbClr val="000000"/>
                </a:solidFill>
                <a:latin typeface="Verdana Pro"/>
                <a:sym typeface="Verdana Pro"/>
              </a:rPr>
              <a:t>The easiest way to remember your coordinating conjunctions is:</a:t>
            </a:r>
          </a:p>
        </p:txBody>
      </p:sp>
      <p:sp>
        <p:nvSpPr>
          <p:cNvPr id="17" name="TextBox 4">
            <a:extLst>
              <a:ext uri="{FF2B5EF4-FFF2-40B4-BE49-F238E27FC236}">
                <a16:creationId xmlns:a16="http://schemas.microsoft.com/office/drawing/2014/main" id="{7CA29ED8-02A6-E9ED-E103-217C53BB551B}"/>
              </a:ext>
            </a:extLst>
          </p:cNvPr>
          <p:cNvSpPr txBox="1"/>
          <p:nvPr/>
        </p:nvSpPr>
        <p:spPr>
          <a:xfrm>
            <a:off x="2598847" y="885825"/>
            <a:ext cx="13090306" cy="12318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675"/>
              </a:lnSpc>
            </a:pPr>
            <a:r>
              <a:rPr lang="en-US" sz="7625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Compound sentences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6742DD-127E-12A7-A35F-32A5E551F0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4">
            <a:extLst>
              <a:ext uri="{FF2B5EF4-FFF2-40B4-BE49-F238E27FC236}">
                <a16:creationId xmlns:a16="http://schemas.microsoft.com/office/drawing/2014/main" id="{818A4435-0EC7-7E75-9E94-E161F72C7457}"/>
              </a:ext>
            </a:extLst>
          </p:cNvPr>
          <p:cNvSpPr txBox="1"/>
          <p:nvPr/>
        </p:nvSpPr>
        <p:spPr>
          <a:xfrm>
            <a:off x="2598847" y="885825"/>
            <a:ext cx="13090306" cy="12318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675"/>
              </a:lnSpc>
            </a:pPr>
            <a:r>
              <a:rPr lang="en-US" sz="7625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Compound sentences</a:t>
            </a:r>
          </a:p>
        </p:txBody>
      </p:sp>
      <p:sp>
        <p:nvSpPr>
          <p:cNvPr id="18" name="TextBox 2">
            <a:extLst>
              <a:ext uri="{FF2B5EF4-FFF2-40B4-BE49-F238E27FC236}">
                <a16:creationId xmlns:a16="http://schemas.microsoft.com/office/drawing/2014/main" id="{2EDCCCA0-1F64-5670-89E3-4F5EEF39B6DC}"/>
              </a:ext>
            </a:extLst>
          </p:cNvPr>
          <p:cNvSpPr txBox="1"/>
          <p:nvPr/>
        </p:nvSpPr>
        <p:spPr>
          <a:xfrm>
            <a:off x="914400" y="2488409"/>
            <a:ext cx="15773400" cy="4952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300"/>
              </a:lnSpc>
            </a:pPr>
            <a:r>
              <a:rPr lang="en-US" sz="3071">
                <a:solidFill>
                  <a:srgbClr val="000000"/>
                </a:solidFill>
                <a:latin typeface="Verdana Pro"/>
              </a:rPr>
              <a:t>Which </a:t>
            </a:r>
            <a:r>
              <a:rPr lang="en-US" sz="3071" b="1">
                <a:solidFill>
                  <a:srgbClr val="000000"/>
                </a:solidFill>
                <a:latin typeface="Verdana Pro"/>
              </a:rPr>
              <a:t>FANBOYS</a:t>
            </a:r>
            <a:r>
              <a:rPr lang="en-US" sz="3071">
                <a:solidFill>
                  <a:srgbClr val="000000"/>
                </a:solidFill>
                <a:latin typeface="Verdana Pro"/>
              </a:rPr>
              <a:t> conjunction will complete each of these compound sentences?</a:t>
            </a:r>
            <a:endParaRPr lang="en-US" sz="3071">
              <a:solidFill>
                <a:srgbClr val="000000"/>
              </a:solidFill>
              <a:latin typeface="Verdana Pro"/>
              <a:sym typeface="Verdana Pro"/>
            </a:endParaRPr>
          </a:p>
        </p:txBody>
      </p:sp>
      <p:sp>
        <p:nvSpPr>
          <p:cNvPr id="19" name="TextBox 2">
            <a:extLst>
              <a:ext uri="{FF2B5EF4-FFF2-40B4-BE49-F238E27FC236}">
                <a16:creationId xmlns:a16="http://schemas.microsoft.com/office/drawing/2014/main" id="{9CC9BD4D-ED69-A614-C074-D562A69384BD}"/>
              </a:ext>
            </a:extLst>
          </p:cNvPr>
          <p:cNvSpPr txBox="1"/>
          <p:nvPr/>
        </p:nvSpPr>
        <p:spPr>
          <a:xfrm>
            <a:off x="685800" y="8688760"/>
            <a:ext cx="13119445" cy="4933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300"/>
              </a:lnSpc>
            </a:pPr>
            <a:r>
              <a:rPr lang="en-US" sz="3000">
                <a:solidFill>
                  <a:srgbClr val="000000"/>
                </a:solidFill>
                <a:latin typeface="Verdana Pro"/>
              </a:rPr>
              <a:t>I stayed home,       it was raining outside.</a:t>
            </a:r>
            <a:endParaRPr lang="en-US" sz="3000">
              <a:solidFill>
                <a:srgbClr val="000000"/>
              </a:solidFill>
              <a:latin typeface="Verdana Pro"/>
              <a:sym typeface="Verdana Pro"/>
            </a:endParaRPr>
          </a:p>
        </p:txBody>
      </p:sp>
      <p:sp>
        <p:nvSpPr>
          <p:cNvPr id="20" name="TextBox 2">
            <a:extLst>
              <a:ext uri="{FF2B5EF4-FFF2-40B4-BE49-F238E27FC236}">
                <a16:creationId xmlns:a16="http://schemas.microsoft.com/office/drawing/2014/main" id="{CAB73DB9-E8DA-B13F-618B-AFF72F3E7EB5}"/>
              </a:ext>
            </a:extLst>
          </p:cNvPr>
          <p:cNvSpPr txBox="1"/>
          <p:nvPr/>
        </p:nvSpPr>
        <p:spPr>
          <a:xfrm>
            <a:off x="705135" y="3577756"/>
            <a:ext cx="13119445" cy="4933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300"/>
              </a:lnSpc>
            </a:pPr>
            <a:r>
              <a:rPr lang="en-US" sz="3000">
                <a:solidFill>
                  <a:srgbClr val="000000"/>
                </a:solidFill>
                <a:latin typeface="Verdana Pro"/>
              </a:rPr>
              <a:t>She loves reading,       he enjoys writing.</a:t>
            </a:r>
            <a:endParaRPr lang="en-US" sz="3000">
              <a:solidFill>
                <a:srgbClr val="000000"/>
              </a:solidFill>
              <a:latin typeface="Verdana Pro"/>
              <a:sym typeface="Verdana Pro"/>
            </a:endParaRPr>
          </a:p>
        </p:txBody>
      </p:sp>
      <p:sp>
        <p:nvSpPr>
          <p:cNvPr id="21" name="TextBox 2">
            <a:extLst>
              <a:ext uri="{FF2B5EF4-FFF2-40B4-BE49-F238E27FC236}">
                <a16:creationId xmlns:a16="http://schemas.microsoft.com/office/drawing/2014/main" id="{0A746E47-FCAE-D3C2-B226-EC931132E386}"/>
              </a:ext>
            </a:extLst>
          </p:cNvPr>
          <p:cNvSpPr txBox="1"/>
          <p:nvPr/>
        </p:nvSpPr>
        <p:spPr>
          <a:xfrm>
            <a:off x="685801" y="7810820"/>
            <a:ext cx="8896027" cy="4933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300"/>
              </a:lnSpc>
            </a:pPr>
            <a:r>
              <a:rPr lang="en-US" sz="3000">
                <a:solidFill>
                  <a:srgbClr val="000000"/>
                </a:solidFill>
                <a:latin typeface="Verdana Pro"/>
              </a:rPr>
              <a:t>He didn’t call,       did he send a message. </a:t>
            </a:r>
            <a:endParaRPr lang="en-US" sz="3000">
              <a:solidFill>
                <a:srgbClr val="000000"/>
              </a:solidFill>
              <a:latin typeface="Verdana Pro"/>
              <a:sym typeface="Verdana Pro"/>
            </a:endParaRPr>
          </a:p>
        </p:txBody>
      </p:sp>
      <p:sp>
        <p:nvSpPr>
          <p:cNvPr id="22" name="TextBox 2">
            <a:extLst>
              <a:ext uri="{FF2B5EF4-FFF2-40B4-BE49-F238E27FC236}">
                <a16:creationId xmlns:a16="http://schemas.microsoft.com/office/drawing/2014/main" id="{66106984-E6DC-1627-5AEE-5FA883F42973}"/>
              </a:ext>
            </a:extLst>
          </p:cNvPr>
          <p:cNvSpPr txBox="1"/>
          <p:nvPr/>
        </p:nvSpPr>
        <p:spPr>
          <a:xfrm>
            <a:off x="685800" y="5255966"/>
            <a:ext cx="13944600" cy="4933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300"/>
              </a:lnSpc>
            </a:pPr>
            <a:r>
              <a:rPr lang="en-US" sz="3000">
                <a:solidFill>
                  <a:srgbClr val="000000"/>
                </a:solidFill>
                <a:latin typeface="Verdana Pro"/>
              </a:rPr>
              <a:t>I wanted to go to the park,       I had to finish my homework first. </a:t>
            </a:r>
            <a:endParaRPr lang="en-US" sz="3000">
              <a:solidFill>
                <a:srgbClr val="000000"/>
              </a:solidFill>
              <a:latin typeface="Verdana Pro"/>
              <a:sym typeface="Verdana Pro"/>
            </a:endParaRPr>
          </a:p>
        </p:txBody>
      </p:sp>
      <p:sp>
        <p:nvSpPr>
          <p:cNvPr id="23" name="TextBox 2">
            <a:extLst>
              <a:ext uri="{FF2B5EF4-FFF2-40B4-BE49-F238E27FC236}">
                <a16:creationId xmlns:a16="http://schemas.microsoft.com/office/drawing/2014/main" id="{685B891C-43C4-9049-9604-DF559449B830}"/>
              </a:ext>
            </a:extLst>
          </p:cNvPr>
          <p:cNvSpPr txBox="1"/>
          <p:nvPr/>
        </p:nvSpPr>
        <p:spPr>
          <a:xfrm>
            <a:off x="631209" y="6101948"/>
            <a:ext cx="10341310" cy="4933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300"/>
              </a:lnSpc>
            </a:pPr>
            <a:r>
              <a:rPr lang="en-US" sz="3000">
                <a:solidFill>
                  <a:srgbClr val="000000"/>
                </a:solidFill>
                <a:latin typeface="Verdana Pro"/>
              </a:rPr>
              <a:t>Would you like to watch a movie,      do a puzzle?</a:t>
            </a:r>
            <a:endParaRPr lang="en-US" sz="3000">
              <a:solidFill>
                <a:srgbClr val="000000"/>
              </a:solidFill>
              <a:latin typeface="Verdana Pro"/>
              <a:sym typeface="Verdana Pro"/>
            </a:endParaRPr>
          </a:p>
        </p:txBody>
      </p:sp>
      <p:sp>
        <p:nvSpPr>
          <p:cNvPr id="24" name="TextBox 2">
            <a:extLst>
              <a:ext uri="{FF2B5EF4-FFF2-40B4-BE49-F238E27FC236}">
                <a16:creationId xmlns:a16="http://schemas.microsoft.com/office/drawing/2014/main" id="{61F12074-9EF6-B986-962B-5806F155AC29}"/>
              </a:ext>
            </a:extLst>
          </p:cNvPr>
          <p:cNvSpPr txBox="1"/>
          <p:nvPr/>
        </p:nvSpPr>
        <p:spPr>
          <a:xfrm>
            <a:off x="705135" y="4405276"/>
            <a:ext cx="8686800" cy="4933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300"/>
              </a:lnSpc>
            </a:pPr>
            <a:r>
              <a:rPr lang="en-US" sz="3000">
                <a:solidFill>
                  <a:srgbClr val="000000"/>
                </a:solidFill>
                <a:latin typeface="Verdana Pro"/>
              </a:rPr>
              <a:t>It was freezing,       they went swimming. </a:t>
            </a:r>
            <a:endParaRPr lang="en-US" sz="3000">
              <a:solidFill>
                <a:srgbClr val="000000"/>
              </a:solidFill>
              <a:latin typeface="Verdana Pro"/>
              <a:sym typeface="Verdana Pro"/>
            </a:endParaRPr>
          </a:p>
        </p:txBody>
      </p:sp>
      <p:sp>
        <p:nvSpPr>
          <p:cNvPr id="25" name="TextBox 2">
            <a:extLst>
              <a:ext uri="{FF2B5EF4-FFF2-40B4-BE49-F238E27FC236}">
                <a16:creationId xmlns:a16="http://schemas.microsoft.com/office/drawing/2014/main" id="{DC7A07FA-AAF9-B69D-3631-A9E10A698951}"/>
              </a:ext>
            </a:extLst>
          </p:cNvPr>
          <p:cNvSpPr txBox="1"/>
          <p:nvPr/>
        </p:nvSpPr>
        <p:spPr>
          <a:xfrm>
            <a:off x="705135" y="6956384"/>
            <a:ext cx="13119445" cy="4933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300"/>
              </a:lnSpc>
            </a:pPr>
            <a:r>
              <a:rPr lang="en-US" sz="3000">
                <a:solidFill>
                  <a:srgbClr val="000000"/>
                </a:solidFill>
                <a:latin typeface="Verdana Pro"/>
              </a:rPr>
              <a:t>I was tired,      I went to bed early. </a:t>
            </a:r>
            <a:endParaRPr lang="en-US" sz="3000">
              <a:solidFill>
                <a:srgbClr val="000000"/>
              </a:solidFill>
              <a:latin typeface="Verdana Pro"/>
              <a:sym typeface="Verdana Pro"/>
            </a:endParaRPr>
          </a:p>
        </p:txBody>
      </p:sp>
      <p:sp>
        <p:nvSpPr>
          <p:cNvPr id="26" name="TextBox 2">
            <a:extLst>
              <a:ext uri="{FF2B5EF4-FFF2-40B4-BE49-F238E27FC236}">
                <a16:creationId xmlns:a16="http://schemas.microsoft.com/office/drawing/2014/main" id="{4DAEF496-A392-080F-00A4-294538ABC7E4}"/>
              </a:ext>
            </a:extLst>
          </p:cNvPr>
          <p:cNvSpPr txBox="1"/>
          <p:nvPr/>
        </p:nvSpPr>
        <p:spPr>
          <a:xfrm>
            <a:off x="4292221" y="3587212"/>
            <a:ext cx="914400" cy="4933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300"/>
              </a:lnSpc>
            </a:pPr>
            <a:r>
              <a:rPr lang="en-US" sz="3000" b="1">
                <a:solidFill>
                  <a:srgbClr val="000000"/>
                </a:solidFill>
                <a:latin typeface="Verdana Pro"/>
              </a:rPr>
              <a:t>and</a:t>
            </a:r>
            <a:endParaRPr lang="en-US" sz="3000" b="1">
              <a:solidFill>
                <a:srgbClr val="000000"/>
              </a:solidFill>
              <a:latin typeface="Verdana Pro"/>
              <a:sym typeface="Verdana Pro"/>
            </a:endParaRPr>
          </a:p>
        </p:txBody>
      </p:sp>
      <p:sp>
        <p:nvSpPr>
          <p:cNvPr id="27" name="TextBox 2">
            <a:extLst>
              <a:ext uri="{FF2B5EF4-FFF2-40B4-BE49-F238E27FC236}">
                <a16:creationId xmlns:a16="http://schemas.microsoft.com/office/drawing/2014/main" id="{51515139-7037-3566-E393-DE1969A28C29}"/>
              </a:ext>
            </a:extLst>
          </p:cNvPr>
          <p:cNvSpPr txBox="1"/>
          <p:nvPr/>
        </p:nvSpPr>
        <p:spPr>
          <a:xfrm>
            <a:off x="3822511" y="4418990"/>
            <a:ext cx="914400" cy="4933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300"/>
              </a:lnSpc>
            </a:pPr>
            <a:r>
              <a:rPr lang="en-US" sz="3000" b="1">
                <a:solidFill>
                  <a:srgbClr val="000000"/>
                </a:solidFill>
                <a:latin typeface="Verdana Pro"/>
              </a:rPr>
              <a:t>yet</a:t>
            </a:r>
            <a:endParaRPr lang="en-US" sz="3000" b="1">
              <a:solidFill>
                <a:srgbClr val="000000"/>
              </a:solidFill>
              <a:latin typeface="Verdana Pro"/>
              <a:sym typeface="Verdana Pro"/>
            </a:endParaRPr>
          </a:p>
        </p:txBody>
      </p:sp>
      <p:sp>
        <p:nvSpPr>
          <p:cNvPr id="28" name="TextBox 2">
            <a:extLst>
              <a:ext uri="{FF2B5EF4-FFF2-40B4-BE49-F238E27FC236}">
                <a16:creationId xmlns:a16="http://schemas.microsoft.com/office/drawing/2014/main" id="{4CBD6CC8-B068-975D-9E66-5E3B352056B7}"/>
              </a:ext>
            </a:extLst>
          </p:cNvPr>
          <p:cNvSpPr txBox="1"/>
          <p:nvPr/>
        </p:nvSpPr>
        <p:spPr>
          <a:xfrm>
            <a:off x="6002740" y="5252518"/>
            <a:ext cx="914400" cy="4933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300"/>
              </a:lnSpc>
            </a:pPr>
            <a:r>
              <a:rPr lang="en-US" sz="3000" b="1">
                <a:solidFill>
                  <a:srgbClr val="000000"/>
                </a:solidFill>
                <a:latin typeface="Verdana Pro"/>
              </a:rPr>
              <a:t>but</a:t>
            </a:r>
            <a:endParaRPr lang="en-US" sz="3000" b="1">
              <a:solidFill>
                <a:srgbClr val="000000"/>
              </a:solidFill>
              <a:latin typeface="Verdana Pro"/>
              <a:sym typeface="Verdana Pro"/>
            </a:endParaRPr>
          </a:p>
        </p:txBody>
      </p:sp>
      <p:sp>
        <p:nvSpPr>
          <p:cNvPr id="29" name="TextBox 2">
            <a:extLst>
              <a:ext uri="{FF2B5EF4-FFF2-40B4-BE49-F238E27FC236}">
                <a16:creationId xmlns:a16="http://schemas.microsoft.com/office/drawing/2014/main" id="{DA31E677-CFB0-D047-1F59-7756DEAD2CF3}"/>
              </a:ext>
            </a:extLst>
          </p:cNvPr>
          <p:cNvSpPr txBox="1"/>
          <p:nvPr/>
        </p:nvSpPr>
        <p:spPr>
          <a:xfrm>
            <a:off x="7163369" y="6101948"/>
            <a:ext cx="914400" cy="4933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300"/>
              </a:lnSpc>
            </a:pPr>
            <a:r>
              <a:rPr lang="en-US" sz="3000" b="1">
                <a:solidFill>
                  <a:srgbClr val="000000"/>
                </a:solidFill>
                <a:latin typeface="Verdana Pro"/>
                <a:sym typeface="Verdana Pro"/>
              </a:rPr>
              <a:t>or</a:t>
            </a:r>
          </a:p>
        </p:txBody>
      </p:sp>
      <p:sp>
        <p:nvSpPr>
          <p:cNvPr id="30" name="TextBox 2">
            <a:extLst>
              <a:ext uri="{FF2B5EF4-FFF2-40B4-BE49-F238E27FC236}">
                <a16:creationId xmlns:a16="http://schemas.microsoft.com/office/drawing/2014/main" id="{103AE8BF-6082-B2C5-38D4-44D040740A07}"/>
              </a:ext>
            </a:extLst>
          </p:cNvPr>
          <p:cNvSpPr txBox="1"/>
          <p:nvPr/>
        </p:nvSpPr>
        <p:spPr>
          <a:xfrm>
            <a:off x="3067335" y="6956384"/>
            <a:ext cx="914400" cy="4933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300"/>
              </a:lnSpc>
            </a:pPr>
            <a:r>
              <a:rPr lang="en-US" sz="3000" b="1">
                <a:solidFill>
                  <a:srgbClr val="000000"/>
                </a:solidFill>
                <a:latin typeface="Verdana Pro"/>
                <a:sym typeface="Verdana Pro"/>
              </a:rPr>
              <a:t>so</a:t>
            </a:r>
          </a:p>
        </p:txBody>
      </p:sp>
      <p:sp>
        <p:nvSpPr>
          <p:cNvPr id="31" name="TextBox 2">
            <a:extLst>
              <a:ext uri="{FF2B5EF4-FFF2-40B4-BE49-F238E27FC236}">
                <a16:creationId xmlns:a16="http://schemas.microsoft.com/office/drawing/2014/main" id="{86603957-D178-7811-81E6-108DC14070D6}"/>
              </a:ext>
            </a:extLst>
          </p:cNvPr>
          <p:cNvSpPr txBox="1"/>
          <p:nvPr/>
        </p:nvSpPr>
        <p:spPr>
          <a:xfrm>
            <a:off x="3505201" y="7810820"/>
            <a:ext cx="914400" cy="5105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300"/>
              </a:lnSpc>
            </a:pPr>
            <a:r>
              <a:rPr lang="en-US" sz="3000" b="1">
                <a:solidFill>
                  <a:srgbClr val="000000"/>
                </a:solidFill>
                <a:latin typeface="Verdana Pro"/>
              </a:rPr>
              <a:t>nor</a:t>
            </a:r>
            <a:endParaRPr lang="en-US" sz="3000"/>
          </a:p>
        </p:txBody>
      </p:sp>
      <p:sp>
        <p:nvSpPr>
          <p:cNvPr id="32" name="TextBox 2">
            <a:extLst>
              <a:ext uri="{FF2B5EF4-FFF2-40B4-BE49-F238E27FC236}">
                <a16:creationId xmlns:a16="http://schemas.microsoft.com/office/drawing/2014/main" id="{EE653F23-904C-5E78-EF04-06EA1C09BCF3}"/>
              </a:ext>
            </a:extLst>
          </p:cNvPr>
          <p:cNvSpPr txBox="1"/>
          <p:nvPr/>
        </p:nvSpPr>
        <p:spPr>
          <a:xfrm>
            <a:off x="3832746" y="8688760"/>
            <a:ext cx="914400" cy="4933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300"/>
              </a:lnSpc>
            </a:pPr>
            <a:r>
              <a:rPr lang="en-US" sz="3000" b="1">
                <a:solidFill>
                  <a:srgbClr val="000000"/>
                </a:solidFill>
                <a:latin typeface="Verdana Pro"/>
              </a:rPr>
              <a:t>for</a:t>
            </a:r>
            <a:endParaRPr lang="en-US" sz="3000" b="1">
              <a:solidFill>
                <a:srgbClr val="000000"/>
              </a:solidFill>
              <a:latin typeface="Verdana Pro"/>
              <a:sym typeface="Verdana Pro"/>
            </a:endParaRPr>
          </a:p>
        </p:txBody>
      </p:sp>
    </p:spTree>
    <p:extLst>
      <p:ext uri="{BB962C8B-B14F-4D97-AF65-F5344CB8AC3E}">
        <p14:creationId xmlns:p14="http://schemas.microsoft.com/office/powerpoint/2010/main" val="2329063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BDB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3888D1E-8EC9-32FA-55C1-7A5F728304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0EA4B685-04FC-8E7A-5496-789F673E3E65}"/>
              </a:ext>
            </a:extLst>
          </p:cNvPr>
          <p:cNvSpPr txBox="1"/>
          <p:nvPr/>
        </p:nvSpPr>
        <p:spPr>
          <a:xfrm>
            <a:off x="8952931" y="4076700"/>
            <a:ext cx="8954069" cy="46207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b="1" spc="75" dirty="0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How it works:</a:t>
            </a:r>
          </a:p>
          <a:p>
            <a:pPr marL="423810" lvl="1" indent="-211905" algn="l">
              <a:lnSpc>
                <a:spcPts val="4907"/>
              </a:lnSpc>
              <a:buFont typeface="Arial"/>
              <a:buChar char="•"/>
            </a:pPr>
            <a:r>
              <a:rPr lang="en-US" sz="1962" spc="49" dirty="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This is a fast-paced challenge.</a:t>
            </a:r>
          </a:p>
          <a:p>
            <a:pPr marL="423810" lvl="1" indent="-211905" algn="l">
              <a:lnSpc>
                <a:spcPts val="4907"/>
              </a:lnSpc>
              <a:buFont typeface="Arial"/>
              <a:buChar char="•"/>
            </a:pPr>
            <a:r>
              <a:rPr lang="en-US" sz="1962" spc="49" dirty="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Use your sentence starters and your FANBOYS. </a:t>
            </a:r>
          </a:p>
          <a:p>
            <a:pPr marL="423810" lvl="1" indent="-211905" algn="l">
              <a:lnSpc>
                <a:spcPts val="4907"/>
              </a:lnSpc>
              <a:buFont typeface="Arial"/>
              <a:buChar char="•"/>
            </a:pPr>
            <a:r>
              <a:rPr lang="en-US" sz="1962" spc="49" dirty="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Take turns adding one word at a time until the sentence includes one (or more) FANBOYS, and is in the correct order. </a:t>
            </a:r>
          </a:p>
          <a:p>
            <a:pPr marL="423810" lvl="1" indent="-211905" algn="l">
              <a:lnSpc>
                <a:spcPts val="4907"/>
              </a:lnSpc>
              <a:buFont typeface="Arial"/>
              <a:buChar char="•"/>
            </a:pPr>
            <a:r>
              <a:rPr lang="en-US" sz="1962" spc="49" dirty="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Once complete, the group reads the sentence aloud to the class.</a:t>
            </a:r>
          </a:p>
          <a:p>
            <a:pPr marL="423810" lvl="1" indent="-211905" algn="l">
              <a:lnSpc>
                <a:spcPts val="4907"/>
              </a:lnSpc>
              <a:buFont typeface="Arial"/>
              <a:buChar char="•"/>
            </a:pPr>
            <a:r>
              <a:rPr lang="en-US" sz="1962" spc="49" dirty="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The class votes on whether it is a complete compound sentence.</a:t>
            </a:r>
          </a:p>
          <a:p>
            <a:pPr algn="l">
              <a:lnSpc>
                <a:spcPts val="2748"/>
              </a:lnSpc>
            </a:pPr>
            <a:endParaRPr lang="en-US" sz="1962" spc="49" dirty="0">
              <a:solidFill>
                <a:srgbClr val="000000"/>
              </a:solidFill>
              <a:latin typeface="Verdana Pro"/>
              <a:ea typeface="Verdana Pro"/>
              <a:cs typeface="Verdana Pro"/>
              <a:sym typeface="Verdana Pro"/>
            </a:endParaRP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D3C1492B-6601-7518-4F83-C2D24D4613D2}"/>
              </a:ext>
            </a:extLst>
          </p:cNvPr>
          <p:cNvSpPr txBox="1"/>
          <p:nvPr/>
        </p:nvSpPr>
        <p:spPr>
          <a:xfrm>
            <a:off x="9144000" y="723900"/>
            <a:ext cx="7910067" cy="26470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675"/>
              </a:lnSpc>
            </a:pPr>
            <a:r>
              <a:rPr lang="en-US" sz="7625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Group activity:</a:t>
            </a:r>
          </a:p>
          <a:p>
            <a:pPr algn="ctr">
              <a:lnSpc>
                <a:spcPts val="10675"/>
              </a:lnSpc>
            </a:pPr>
            <a:r>
              <a:rPr lang="en-US" sz="7625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Sentence Builders</a:t>
            </a:r>
          </a:p>
        </p:txBody>
      </p:sp>
      <p:pic>
        <p:nvPicPr>
          <p:cNvPr id="6" name="Picture 5" descr="A person wearing a hard hat and safety vest&#10;&#10;AI-generated content may be incorrect.">
            <a:extLst>
              <a:ext uri="{FF2B5EF4-FFF2-40B4-BE49-F238E27FC236}">
                <a16:creationId xmlns:a16="http://schemas.microsoft.com/office/drawing/2014/main" id="{7A685DDC-D06A-1324-20A2-CD8CA5B845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98" t="-1255" r="21625" b="1255"/>
          <a:stretch>
            <a:fillRect/>
          </a:stretch>
        </p:blipFill>
        <p:spPr>
          <a:xfrm>
            <a:off x="0" y="-342900"/>
            <a:ext cx="8763001" cy="11259905"/>
          </a:xfrm>
          <a:prstGeom prst="rect">
            <a:avLst/>
          </a:prstGeo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11329592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BD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816216" y="0"/>
            <a:ext cx="6471784" cy="10287000"/>
            <a:chOff x="0" y="0"/>
            <a:chExt cx="1002649" cy="15937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02649" cy="1593725"/>
            </a:xfrm>
            <a:custGeom>
              <a:avLst/>
              <a:gdLst/>
              <a:ahLst/>
              <a:cxnLst/>
              <a:rect l="l" t="t" r="r" b="b"/>
              <a:pathLst>
                <a:path w="1002649" h="1593725">
                  <a:moveTo>
                    <a:pt x="0" y="0"/>
                  </a:moveTo>
                  <a:lnTo>
                    <a:pt x="1002649" y="0"/>
                  </a:lnTo>
                  <a:lnTo>
                    <a:pt x="1002649" y="1593725"/>
                  </a:lnTo>
                  <a:lnTo>
                    <a:pt x="0" y="1593725"/>
                  </a:lnTo>
                  <a:close/>
                </a:path>
              </a:pathLst>
            </a:custGeom>
            <a:blipFill>
              <a:blip r:embed="rId2"/>
              <a:stretch>
                <a:fillRect l="-6066" r="-6066"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76931" y="3011953"/>
            <a:ext cx="9345668" cy="1598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14"/>
              </a:lnSpc>
            </a:pPr>
            <a:r>
              <a:rPr lang="en-US" sz="3081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What makes a sentence?</a:t>
            </a:r>
          </a:p>
          <a:p>
            <a:pPr algn="ctr">
              <a:lnSpc>
                <a:spcPts val="4314"/>
              </a:lnSpc>
            </a:pPr>
            <a:endParaRPr lang="en-US" sz="3081">
              <a:solidFill>
                <a:srgbClr val="000000"/>
              </a:solidFill>
              <a:latin typeface="Verdana Pro"/>
              <a:ea typeface="Verdana Pro"/>
              <a:cs typeface="Verdana Pro"/>
              <a:sym typeface="Verdana Pro"/>
            </a:endParaRPr>
          </a:p>
          <a:p>
            <a:pPr algn="ctr">
              <a:lnSpc>
                <a:spcPts val="4314"/>
              </a:lnSpc>
            </a:pPr>
            <a:r>
              <a:rPr lang="en-US" sz="3081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What kind of sentences did you write today?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5530" y="885825"/>
            <a:ext cx="7788470" cy="12981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675"/>
              </a:lnSpc>
            </a:pPr>
            <a:r>
              <a:rPr lang="en-US" sz="7625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Reflect and Share</a:t>
            </a:r>
          </a:p>
        </p:txBody>
      </p:sp>
      <p:sp>
        <p:nvSpPr>
          <p:cNvPr id="6" name="Freeform 6"/>
          <p:cNvSpPr/>
          <p:nvPr/>
        </p:nvSpPr>
        <p:spPr>
          <a:xfrm>
            <a:off x="66675" y="5467999"/>
            <a:ext cx="11671084" cy="6608751"/>
          </a:xfrm>
          <a:custGeom>
            <a:avLst/>
            <a:gdLst/>
            <a:ahLst/>
            <a:cxnLst/>
            <a:rect l="l" t="t" r="r" b="b"/>
            <a:pathLst>
              <a:path w="11671084" h="6608751">
                <a:moveTo>
                  <a:pt x="0" y="0"/>
                </a:moveTo>
                <a:lnTo>
                  <a:pt x="11671084" y="0"/>
                </a:lnTo>
                <a:lnTo>
                  <a:pt x="11671084" y="6608751"/>
                </a:lnTo>
                <a:lnTo>
                  <a:pt x="0" y="66087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BD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816216" y="0"/>
            <a:ext cx="6471784" cy="10287000"/>
            <a:chOff x="0" y="0"/>
            <a:chExt cx="1002649" cy="15937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02649" cy="1593725"/>
            </a:xfrm>
            <a:custGeom>
              <a:avLst/>
              <a:gdLst/>
              <a:ahLst/>
              <a:cxnLst/>
              <a:rect l="l" t="t" r="r" b="b"/>
              <a:pathLst>
                <a:path w="1002649" h="1593725">
                  <a:moveTo>
                    <a:pt x="0" y="0"/>
                  </a:moveTo>
                  <a:lnTo>
                    <a:pt x="1002649" y="0"/>
                  </a:lnTo>
                  <a:lnTo>
                    <a:pt x="1002649" y="1593725"/>
                  </a:lnTo>
                  <a:lnTo>
                    <a:pt x="0" y="1593725"/>
                  </a:lnTo>
                  <a:close/>
                </a:path>
              </a:pathLst>
            </a:custGeom>
            <a:blipFill>
              <a:blip r:embed="rId2"/>
              <a:stretch>
                <a:fillRect l="-6066" r="-6066"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  <p:sp>
        <p:nvSpPr>
          <p:cNvPr id="4" name="Freeform 4"/>
          <p:cNvSpPr/>
          <p:nvPr/>
        </p:nvSpPr>
        <p:spPr>
          <a:xfrm>
            <a:off x="3236152" y="5658526"/>
            <a:ext cx="4478694" cy="4114800"/>
          </a:xfrm>
          <a:custGeom>
            <a:avLst/>
            <a:gdLst/>
            <a:ahLst/>
            <a:cxnLst/>
            <a:rect l="l" t="t" r="r" b="b"/>
            <a:pathLst>
              <a:path w="4478694" h="4114800">
                <a:moveTo>
                  <a:pt x="0" y="0"/>
                </a:moveTo>
                <a:lnTo>
                  <a:pt x="4478694" y="0"/>
                </a:lnTo>
                <a:lnTo>
                  <a:pt x="447869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5" name="TextBox 5"/>
          <p:cNvSpPr txBox="1"/>
          <p:nvPr/>
        </p:nvSpPr>
        <p:spPr>
          <a:xfrm>
            <a:off x="593055" y="2880654"/>
            <a:ext cx="9345668" cy="528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14"/>
              </a:lnSpc>
            </a:pPr>
            <a:r>
              <a:rPr lang="en-US" sz="3081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Write one complete sentence before leaving.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581265" y="708462"/>
            <a:ext cx="7788470" cy="12981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675"/>
              </a:lnSpc>
            </a:pPr>
            <a:r>
              <a:rPr lang="en-US" sz="7625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Reflect and Share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134584" y="4012536"/>
            <a:ext cx="4681830" cy="12318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675"/>
              </a:lnSpc>
            </a:pPr>
            <a:r>
              <a:rPr lang="en-US" sz="7625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Lesson 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2A3A4E1E6BCA24C9D837CBDB0CE304C" ma:contentTypeVersion="21" ma:contentTypeDescription="Create a new document." ma:contentTypeScope="" ma:versionID="7186372335b233f860196c5c4f14fdcd">
  <xsd:schema xmlns:xsd="http://www.w3.org/2001/XMLSchema" xmlns:xs="http://www.w3.org/2001/XMLSchema" xmlns:p="http://schemas.microsoft.com/office/2006/metadata/properties" xmlns:ns2="feecc918-9ecd-485f-b845-8b5c7cc6b98c" xmlns:ns3="b1450c28-65c8-4551-b49a-762cd339a7c7" targetNamespace="http://schemas.microsoft.com/office/2006/metadata/properties" ma:root="true" ma:fieldsID="f45dcb05b7058c514e00f315dbc1346b" ns2:_="" ns3:_="">
    <xsd:import namespace="feecc918-9ecd-485f-b845-8b5c7cc6b98c"/>
    <xsd:import namespace="b1450c28-65c8-4551-b49a-762cd339a7c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Dateadded" minOccurs="0"/>
                <xsd:element ref="ns2:MediaServiceObjectDetectorVersions" minOccurs="0"/>
                <xsd:element ref="ns2:MediaServiceSearchProperties" minOccurs="0"/>
                <xsd:element ref="ns2:Preview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ecc918-9ecd-485f-b845-8b5c7cc6b98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2b026aac-6b52-4d7e-a64d-f3ee90946f5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Dateadded" ma:index="24" nillable="true" ma:displayName="Date added" ma:format="DateOnly" ma:internalName="Dateadded">
      <xsd:simpleType>
        <xsd:restriction base="dms:DateTime"/>
      </xsd:simple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Preview" ma:index="27" nillable="true" ma:displayName="Preview" ma:format="Thumbnail" ma:internalName="Preview">
      <xsd:simpleType>
        <xsd:restriction base="dms:Unknown"/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450c28-65c8-4551-b49a-762cd339a7c7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e01f9af0-bcdc-4912-b8a0-38588b3c8187}" ma:internalName="TaxCatchAll" ma:showField="CatchAllData" ma:web="b1450c28-65c8-4551-b49a-762cd339a7c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ateadded xmlns="feecc918-9ecd-485f-b845-8b5c7cc6b98c" xsi:nil="true"/>
    <lcf76f155ced4ddcb4097134ff3c332f xmlns="feecc918-9ecd-485f-b845-8b5c7cc6b98c">
      <Terms xmlns="http://schemas.microsoft.com/office/infopath/2007/PartnerControls"/>
    </lcf76f155ced4ddcb4097134ff3c332f>
    <Preview xmlns="feecc918-9ecd-485f-b845-8b5c7cc6b98c" xsi:nil="true"/>
    <TaxCatchAll xmlns="b1450c28-65c8-4551-b49a-762cd339a7c7" xsi:nil="true"/>
  </documentManagement>
</p:properties>
</file>

<file path=customXml/itemProps1.xml><?xml version="1.0" encoding="utf-8"?>
<ds:datastoreItem xmlns:ds="http://schemas.openxmlformats.org/officeDocument/2006/customXml" ds:itemID="{06410428-7CAE-4DFA-BB66-4ED70E4011D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5B923DC-E8E5-4799-A7C2-979B02C71E01}">
  <ds:schemaRefs>
    <ds:schemaRef ds:uri="b1450c28-65c8-4551-b49a-762cd339a7c7"/>
    <ds:schemaRef ds:uri="feecc918-9ecd-485f-b845-8b5c7cc6b98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8E28436F-AB33-4B51-B8A1-B59FED1F0F83}">
  <ds:schemaRefs>
    <ds:schemaRef ds:uri="http://schemas.microsoft.com/office/2006/documentManagement/types"/>
    <ds:schemaRef ds:uri="feecc918-9ecd-485f-b845-8b5c7cc6b98c"/>
    <ds:schemaRef ds:uri="http://schemas.microsoft.com/office/infopath/2007/PartnerControls"/>
    <ds:schemaRef ds:uri="http://schemas.microsoft.com/office/2006/metadata/properties"/>
    <ds:schemaRef ds:uri="http://purl.org/dc/dcmitype/"/>
    <ds:schemaRef ds:uri="b1450c28-65c8-4551-b49a-762cd339a7c7"/>
    <ds:schemaRef ds:uri="http://purl.org/dc/terms/"/>
    <ds:schemaRef ds:uri="http://purl.org/dc/elements/1.1/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886</Words>
  <Application>Microsoft Office PowerPoint</Application>
  <PresentationFormat>Custom</PresentationFormat>
  <Paragraphs>133</Paragraphs>
  <Slides>16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Verdana Pro Italics</vt:lpstr>
      <vt:lpstr>Verdana Pro Bold</vt:lpstr>
      <vt:lpstr>Calibri</vt:lpstr>
      <vt:lpstr>Verdana Pro</vt:lpstr>
      <vt:lpstr>Aptos</vt:lpstr>
      <vt:lpstr>Verdana Pro Condensed Bold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1: Sentence Types_Yr 3</dc:title>
  <cp:lastModifiedBy>Becky Laurence</cp:lastModifiedBy>
  <cp:revision>1</cp:revision>
  <dcterms:created xsi:type="dcterms:W3CDTF">2006-08-16T00:00:00Z</dcterms:created>
  <dcterms:modified xsi:type="dcterms:W3CDTF">2026-04-01T01:16:18Z</dcterms:modified>
  <dc:identifier>DAG5G3mqEcQ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0x01010022A3A4E1E6BCA24C9D837CBDB0CE304C</vt:lpwstr>
  </property>
  <property fmtid="{D5CDD505-2E9C-101B-9397-08002B2CF9AE}" pid="3" name="MediaServiceImageTags">
    <vt:lpwstr/>
  </property>
</Properties>
</file>