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6"/>
  </p:notesMasterIdLst>
  <p:sldIdLst>
    <p:sldId id="256" r:id="rId5"/>
    <p:sldId id="257" r:id="rId6"/>
    <p:sldId id="258" r:id="rId7"/>
    <p:sldId id="259" r:id="rId8"/>
    <p:sldId id="260" r:id="rId9"/>
    <p:sldId id="261" r:id="rId10"/>
    <p:sldId id="262" r:id="rId11"/>
    <p:sldId id="263" r:id="rId12"/>
    <p:sldId id="276" r:id="rId13"/>
    <p:sldId id="264" r:id="rId14"/>
    <p:sldId id="265" r:id="rId15"/>
    <p:sldId id="266" r:id="rId16"/>
    <p:sldId id="267" r:id="rId17"/>
    <p:sldId id="275" r:id="rId18"/>
    <p:sldId id="268" r:id="rId19"/>
    <p:sldId id="269" r:id="rId20"/>
    <p:sldId id="270" r:id="rId21"/>
    <p:sldId id="271" r:id="rId22"/>
    <p:sldId id="272" r:id="rId23"/>
    <p:sldId id="273" r:id="rId24"/>
    <p:sldId id="274" r:id="rId25"/>
  </p:sldIdLst>
  <p:sldSz cx="18288000" cy="10287000"/>
  <p:notesSz cx="6858000" cy="9144000"/>
  <p:embeddedFontLst>
    <p:embeddedFont>
      <p:font typeface="Verdana Pro" panose="020B0604030504040204" pitchFamily="34" charset="0"/>
      <p:regular r:id="rId27"/>
      <p:bold r:id="rId28"/>
      <p:italic r:id="rId29"/>
      <p:boldItalic r:id="rId30"/>
    </p:embeddedFont>
    <p:embeddedFont>
      <p:font typeface="Verdana Pro Bold" panose="020B0804030504040204" charset="0"/>
      <p:regular r:id="rId31"/>
      <p:bold r:id="rId32"/>
    </p:embeddedFont>
    <p:embeddedFont>
      <p:font typeface="Verdana Pro Condensed" panose="020B0604020202020204" charset="0"/>
      <p:regular r:id="rId33"/>
    </p:embeddedFont>
    <p:embeddedFont>
      <p:font typeface="Verdana Pro Condensed Bold" panose="020B0604020202020204" charset="0"/>
      <p:regular r:id="rId34"/>
      <p:bold r:id="rId35"/>
    </p:embeddedFont>
    <p:embeddedFont>
      <p:font typeface="Verdana Pro Condensed Bold Italics"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8D22103-B57F-0611-5E1A-55A41E06D716}" name="Becky Laurence" initials="BL" userId="S::z3537091@ad.unsw.edu.au::c77225e4-1c0f-4b6c-b66e-2ba375f94488" providerId="AD"/>
  <p188:author id="{F3CEE460-8FAD-3160-5AC6-0BB3A9636B16}" name="Hilary Schubert-jones" initials="HS" userId="S::z3540273@ad.unsw.edu.au::8b9d3636-6800-4146-a6f3-a41ea8e6bf8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781635-50A6-451F-93E1-5D38983C7955}" v="2" dt="2026-04-01T01:48:15.9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165" autoAdjust="0"/>
  </p:normalViewPr>
  <p:slideViewPr>
    <p:cSldViewPr snapToGrid="0">
      <p:cViewPr varScale="1">
        <p:scale>
          <a:sx n="48" d="100"/>
          <a:sy n="48" d="100"/>
        </p:scale>
        <p:origin x="2034"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8.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Laurence" userId="c77225e4-1c0f-4b6c-b66e-2ba375f94488" providerId="ADAL" clId="{1FE327E6-7B11-4709-B248-BB85B06591E2}"/>
    <pc:docChg chg="undo custSel addSld modSld">
      <pc:chgData name="Becky Laurence" userId="c77225e4-1c0f-4b6c-b66e-2ba375f94488" providerId="ADAL" clId="{1FE327E6-7B11-4709-B248-BB85B06591E2}" dt="2026-04-01T01:48:15.963" v="386" actId="20577"/>
      <pc:docMkLst>
        <pc:docMk/>
      </pc:docMkLst>
      <pc:sldChg chg="modSp mod">
        <pc:chgData name="Becky Laurence" userId="c77225e4-1c0f-4b6c-b66e-2ba375f94488" providerId="ADAL" clId="{1FE327E6-7B11-4709-B248-BB85B06591E2}" dt="2026-04-01T01:48:03.123" v="384" actId="20577"/>
        <pc:sldMkLst>
          <pc:docMk/>
          <pc:sldMk cId="0" sldId="256"/>
        </pc:sldMkLst>
        <pc:spChg chg="mod">
          <ac:chgData name="Becky Laurence" userId="c77225e4-1c0f-4b6c-b66e-2ba375f94488" providerId="ADAL" clId="{1FE327E6-7B11-4709-B248-BB85B06591E2}" dt="2026-04-01T01:48:03.123" v="384" actId="20577"/>
          <ac:spMkLst>
            <pc:docMk/>
            <pc:sldMk cId="0" sldId="256"/>
            <ac:spMk id="8" creationId="{00000000-0000-0000-0000-000000000000}"/>
          </ac:spMkLst>
        </pc:spChg>
      </pc:sldChg>
      <pc:sldChg chg="modSp">
        <pc:chgData name="Becky Laurence" userId="c77225e4-1c0f-4b6c-b66e-2ba375f94488" providerId="ADAL" clId="{1FE327E6-7B11-4709-B248-BB85B06591E2}" dt="2026-04-01T01:48:15.963" v="386" actId="20577"/>
        <pc:sldMkLst>
          <pc:docMk/>
          <pc:sldMk cId="0" sldId="261"/>
        </pc:sldMkLst>
        <pc:spChg chg="mod">
          <ac:chgData name="Becky Laurence" userId="c77225e4-1c0f-4b6c-b66e-2ba375f94488" providerId="ADAL" clId="{1FE327E6-7B11-4709-B248-BB85B06591E2}" dt="2026-04-01T01:48:15.963" v="386" actId="20577"/>
          <ac:spMkLst>
            <pc:docMk/>
            <pc:sldMk cId="0" sldId="261"/>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639BD3-AD22-40A7-A511-A870361C8CB8}" type="datetimeFigureOut">
              <a:rPr lang="en-AU" smtClean="0"/>
              <a:t>1/04/2026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2F1233-846A-40A4-8471-442A5B3FBFAB}" type="slidenum">
              <a:rPr lang="en-AU" smtClean="0"/>
              <a:t>‹#›</a:t>
            </a:fld>
            <a:endParaRPr lang="en-AU"/>
          </a:p>
        </p:txBody>
      </p:sp>
    </p:spTree>
    <p:extLst>
      <p:ext uri="{BB962C8B-B14F-4D97-AF65-F5344CB8AC3E}">
        <p14:creationId xmlns:p14="http://schemas.microsoft.com/office/powerpoint/2010/main" val="3270483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Depending on student abilities, you can explore the other types of verbs as well, and write them on the board. </a:t>
            </a:r>
          </a:p>
        </p:txBody>
      </p:sp>
      <p:sp>
        <p:nvSpPr>
          <p:cNvPr id="4" name="Slide Number Placeholder 3"/>
          <p:cNvSpPr>
            <a:spLocks noGrp="1"/>
          </p:cNvSpPr>
          <p:nvPr>
            <p:ph type="sldNum" sz="quarter" idx="5"/>
          </p:nvPr>
        </p:nvSpPr>
        <p:spPr/>
        <p:txBody>
          <a:bodyPr/>
          <a:lstStyle/>
          <a:p>
            <a:fld id="{A22F1233-846A-40A4-8471-442A5B3FBFAB}" type="slidenum">
              <a:rPr lang="en-AU" smtClean="0"/>
              <a:t>8</a:t>
            </a:fld>
            <a:endParaRPr lang="en-AU"/>
          </a:p>
        </p:txBody>
      </p:sp>
    </p:spTree>
    <p:extLst>
      <p:ext uri="{BB962C8B-B14F-4D97-AF65-F5344CB8AC3E}">
        <p14:creationId xmlns:p14="http://schemas.microsoft.com/office/powerpoint/2010/main" val="3193948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2807C-D7A9-1D7D-E5A9-EBE7D4938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9BFEB5-8793-5E26-A908-30EFD19885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F5F82-2FCC-D3E1-77E8-2E773F07B3EC}"/>
              </a:ext>
            </a:extLst>
          </p:cNvPr>
          <p:cNvSpPr>
            <a:spLocks noGrp="1"/>
          </p:cNvSpPr>
          <p:nvPr>
            <p:ph type="body" idx="1"/>
          </p:nvPr>
        </p:nvSpPr>
        <p:spPr/>
        <p:txBody>
          <a:bodyPr/>
          <a:lstStyle/>
          <a:p>
            <a:r>
              <a:rPr lang="en-AU"/>
              <a:t>Depending on student abilities, you can explore the other types of verbs as well, and write them on the board. </a:t>
            </a:r>
          </a:p>
        </p:txBody>
      </p:sp>
      <p:sp>
        <p:nvSpPr>
          <p:cNvPr id="4" name="Slide Number Placeholder 3">
            <a:extLst>
              <a:ext uri="{FF2B5EF4-FFF2-40B4-BE49-F238E27FC236}">
                <a16:creationId xmlns:a16="http://schemas.microsoft.com/office/drawing/2014/main" id="{7B92E630-346A-BF4A-8DB6-19422764D056}"/>
              </a:ext>
            </a:extLst>
          </p:cNvPr>
          <p:cNvSpPr>
            <a:spLocks noGrp="1"/>
          </p:cNvSpPr>
          <p:nvPr>
            <p:ph type="sldNum" sz="quarter" idx="5"/>
          </p:nvPr>
        </p:nvSpPr>
        <p:spPr/>
        <p:txBody>
          <a:bodyPr/>
          <a:lstStyle/>
          <a:p>
            <a:fld id="{A22F1233-846A-40A4-8471-442A5B3FBFAB}" type="slidenum">
              <a:rPr lang="en-AU" smtClean="0"/>
              <a:t>9</a:t>
            </a:fld>
            <a:endParaRPr lang="en-AU"/>
          </a:p>
        </p:txBody>
      </p:sp>
    </p:spTree>
    <p:extLst>
      <p:ext uri="{BB962C8B-B14F-4D97-AF65-F5344CB8AC3E}">
        <p14:creationId xmlns:p14="http://schemas.microsoft.com/office/powerpoint/2010/main" val="403899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Explain the role of the comma. And write it the other way around to show the change in punctuation.</a:t>
            </a:r>
            <a:r>
              <a:rPr lang="en-US" sz="1200" b="0" i="0" kern="1200" dirty="0">
                <a:solidFill>
                  <a:schemeClr val="tx1"/>
                </a:solidFill>
                <a:effectLst/>
                <a:latin typeface="+mn-lt"/>
                <a:ea typeface="+mn-ea"/>
                <a:cs typeface="+mn-cs"/>
              </a:rPr>
              <a:t>​</a:t>
            </a:r>
          </a:p>
          <a:p>
            <a:pPr rtl="0" fontAlgn="base"/>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The truck made a loud noise when it slowed down. What is the subject? Truck. Is it a noun or a verb? It is a thing, so is a noun. </a:t>
            </a:r>
            <a:r>
              <a:rPr lang="en-US" sz="1200" b="0" i="0" kern="1200" dirty="0">
                <a:solidFill>
                  <a:schemeClr val="tx1"/>
                </a:solidFill>
                <a:effectLst/>
                <a:latin typeface="+mn-lt"/>
                <a:ea typeface="+mn-ea"/>
                <a:cs typeface="+mn-cs"/>
              </a:rPr>
              <a:t>​</a:t>
            </a:r>
          </a:p>
          <a:p>
            <a:pPr rtl="0" fontAlgn="base"/>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Why do we not use the word “truck” twice in this sentence? What is ”it” – It is also the subject as it refers to and represents the word “truck”. There are two verbs – what are they? This means there are two clauses? “made” and “slowed” are verbs of physical activity/action.</a:t>
            </a:r>
            <a:endParaRPr lang="en-US" sz="1200" b="0" i="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A22F1233-846A-40A4-8471-442A5B3FBFAB}" type="slidenum">
              <a:rPr lang="en-AU" smtClean="0"/>
              <a:t>10</a:t>
            </a:fld>
            <a:endParaRPr lang="en-AU"/>
          </a:p>
        </p:txBody>
      </p:sp>
    </p:spTree>
    <p:extLst>
      <p:ext uri="{BB962C8B-B14F-4D97-AF65-F5344CB8AC3E}">
        <p14:creationId xmlns:p14="http://schemas.microsoft.com/office/powerpoint/2010/main" val="806065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22F1233-846A-40A4-8471-442A5B3FBFAB}" type="slidenum">
              <a:rPr lang="en-AU" smtClean="0"/>
              <a:t>17</a:t>
            </a:fld>
            <a:endParaRPr lang="en-AU"/>
          </a:p>
        </p:txBody>
      </p:sp>
    </p:spTree>
    <p:extLst>
      <p:ext uri="{BB962C8B-B14F-4D97-AF65-F5344CB8AC3E}">
        <p14:creationId xmlns:p14="http://schemas.microsoft.com/office/powerpoint/2010/main" val="322703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22F1233-846A-40A4-8471-442A5B3FBFAB}" type="slidenum">
              <a:rPr lang="en-AU" smtClean="0"/>
              <a:t>18</a:t>
            </a:fld>
            <a:endParaRPr lang="en-AU"/>
          </a:p>
        </p:txBody>
      </p:sp>
    </p:spTree>
    <p:extLst>
      <p:ext uri="{BB962C8B-B14F-4D97-AF65-F5344CB8AC3E}">
        <p14:creationId xmlns:p14="http://schemas.microsoft.com/office/powerpoint/2010/main" val="2753066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Extension opportunity: </a:t>
            </a:r>
            <a:r>
              <a:rPr lang="en-US" sz="1200" b="0" i="0" u="none" strike="noStrike" kern="1200" dirty="0">
                <a:solidFill>
                  <a:schemeClr val="tx1"/>
                </a:solidFill>
                <a:effectLst/>
                <a:latin typeface="+mn-lt"/>
                <a:ea typeface="+mn-ea"/>
                <a:cs typeface="+mn-cs"/>
              </a:rPr>
              <a:t>Can you add any required punctuation? Comma at end of the dependent clause if it comes first in the sentence. Full stop at the end of the independent clauses. Which capitals need to change as they are not at the beginning of the sentence now?</a:t>
            </a:r>
            <a:endParaRPr lang="en-AU" dirty="0"/>
          </a:p>
        </p:txBody>
      </p:sp>
      <p:sp>
        <p:nvSpPr>
          <p:cNvPr id="4" name="Slide Number Placeholder 3"/>
          <p:cNvSpPr>
            <a:spLocks noGrp="1"/>
          </p:cNvSpPr>
          <p:nvPr>
            <p:ph type="sldNum" sz="quarter" idx="5"/>
          </p:nvPr>
        </p:nvSpPr>
        <p:spPr/>
        <p:txBody>
          <a:bodyPr/>
          <a:lstStyle/>
          <a:p>
            <a:fld id="{A22F1233-846A-40A4-8471-442A5B3FBFAB}" type="slidenum">
              <a:rPr lang="en-AU" smtClean="0"/>
              <a:t>20</a:t>
            </a:fld>
            <a:endParaRPr lang="en-AU"/>
          </a:p>
        </p:txBody>
      </p:sp>
    </p:spTree>
    <p:extLst>
      <p:ext uri="{BB962C8B-B14F-4D97-AF65-F5344CB8AC3E}">
        <p14:creationId xmlns:p14="http://schemas.microsoft.com/office/powerpoint/2010/main" val="1930365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7.svg"/><Relationship Id="rId7" Type="http://schemas.openxmlformats.org/officeDocument/2006/relationships/image" Target="../media/image1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3490258" y="1556988"/>
            <a:ext cx="2729479" cy="670997"/>
          </a:xfrm>
          <a:custGeom>
            <a:avLst/>
            <a:gdLst/>
            <a:ahLst/>
            <a:cxnLst/>
            <a:rect l="l" t="t" r="r" b="b"/>
            <a:pathLst>
              <a:path w="2729479" h="670997">
                <a:moveTo>
                  <a:pt x="0" y="0"/>
                </a:moveTo>
                <a:lnTo>
                  <a:pt x="2729479" y="0"/>
                </a:lnTo>
                <a:lnTo>
                  <a:pt x="2729479" y="670997"/>
                </a:lnTo>
                <a:lnTo>
                  <a:pt x="0" y="670997"/>
                </a:lnTo>
                <a:lnTo>
                  <a:pt x="0" y="0"/>
                </a:lnTo>
                <a:close/>
              </a:path>
            </a:pathLst>
          </a:custGeom>
          <a:blipFill>
            <a:blip r:embed="rId2"/>
            <a:stretch>
              <a:fillRect/>
            </a:stretch>
          </a:blipFill>
        </p:spPr>
        <p:txBody>
          <a:bodyPr/>
          <a:lstStyle/>
          <a:p>
            <a:endParaRPr lang="en-AU"/>
          </a:p>
        </p:txBody>
      </p:sp>
      <p:sp>
        <p:nvSpPr>
          <p:cNvPr id="3" name="Freeform 3"/>
          <p:cNvSpPr/>
          <p:nvPr/>
        </p:nvSpPr>
        <p:spPr>
          <a:xfrm>
            <a:off x="2615007" y="7395516"/>
            <a:ext cx="4479981" cy="425598"/>
          </a:xfrm>
          <a:custGeom>
            <a:avLst/>
            <a:gdLst/>
            <a:ahLst/>
            <a:cxnLst/>
            <a:rect l="l" t="t" r="r" b="b"/>
            <a:pathLst>
              <a:path w="4479981" h="425598">
                <a:moveTo>
                  <a:pt x="0" y="0"/>
                </a:moveTo>
                <a:lnTo>
                  <a:pt x="4479981" y="0"/>
                </a:lnTo>
                <a:lnTo>
                  <a:pt x="4479981" y="425598"/>
                </a:lnTo>
                <a:lnTo>
                  <a:pt x="0" y="4255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4" name="Group 4"/>
          <p:cNvGrpSpPr/>
          <p:nvPr/>
        </p:nvGrpSpPr>
        <p:grpSpPr>
          <a:xfrm>
            <a:off x="12598388" y="-98059"/>
            <a:ext cx="9321824" cy="10287000"/>
            <a:chOff x="0" y="0"/>
            <a:chExt cx="2455131" cy="2709333"/>
          </a:xfrm>
        </p:grpSpPr>
        <p:sp>
          <p:nvSpPr>
            <p:cNvPr id="5" name="Freeform 5"/>
            <p:cNvSpPr/>
            <p:nvPr/>
          </p:nvSpPr>
          <p:spPr>
            <a:xfrm>
              <a:off x="0" y="0"/>
              <a:ext cx="2455131" cy="2709333"/>
            </a:xfrm>
            <a:custGeom>
              <a:avLst/>
              <a:gdLst/>
              <a:ahLst/>
              <a:cxnLst/>
              <a:rect l="l" t="t" r="r" b="b"/>
              <a:pathLst>
                <a:path w="2455131" h="2709333">
                  <a:moveTo>
                    <a:pt x="0" y="0"/>
                  </a:moveTo>
                  <a:lnTo>
                    <a:pt x="2455131" y="0"/>
                  </a:lnTo>
                  <a:lnTo>
                    <a:pt x="2455131" y="2709333"/>
                  </a:lnTo>
                  <a:lnTo>
                    <a:pt x="0" y="2709333"/>
                  </a:lnTo>
                  <a:close/>
                </a:path>
              </a:pathLst>
            </a:custGeom>
            <a:solidFill>
              <a:srgbClr val="48BDBB">
                <a:alpha val="50980"/>
              </a:srgbClr>
            </a:solidFill>
          </p:spPr>
          <p:txBody>
            <a:bodyPr/>
            <a:lstStyle/>
            <a:p>
              <a:endParaRPr lang="en-AU"/>
            </a:p>
          </p:txBody>
        </p:sp>
        <p:sp>
          <p:nvSpPr>
            <p:cNvPr id="6" name="TextBox 6"/>
            <p:cNvSpPr txBox="1"/>
            <p:nvPr/>
          </p:nvSpPr>
          <p:spPr>
            <a:xfrm>
              <a:off x="0" y="-38100"/>
              <a:ext cx="2455131" cy="274743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199053" y="-384496"/>
            <a:ext cx="8107997" cy="11469725"/>
          </a:xfrm>
          <a:custGeom>
            <a:avLst/>
            <a:gdLst/>
            <a:ahLst/>
            <a:cxnLst/>
            <a:rect l="l" t="t" r="r" b="b"/>
            <a:pathLst>
              <a:path w="8107997" h="11469725">
                <a:moveTo>
                  <a:pt x="0" y="0"/>
                </a:moveTo>
                <a:lnTo>
                  <a:pt x="8107997" y="0"/>
                </a:lnTo>
                <a:lnTo>
                  <a:pt x="8107997" y="11469725"/>
                </a:lnTo>
                <a:lnTo>
                  <a:pt x="0" y="11469725"/>
                </a:lnTo>
                <a:lnTo>
                  <a:pt x="0" y="0"/>
                </a:lnTo>
                <a:close/>
              </a:path>
            </a:pathLst>
          </a:custGeom>
          <a:blipFill>
            <a:blip r:embed="rId4"/>
            <a:stretch>
              <a:fillRect/>
            </a:stretch>
          </a:blipFill>
        </p:spPr>
        <p:txBody>
          <a:bodyPr/>
          <a:lstStyle/>
          <a:p>
            <a:endParaRPr lang="en-AU"/>
          </a:p>
        </p:txBody>
      </p:sp>
      <p:sp>
        <p:nvSpPr>
          <p:cNvPr id="8" name="TextBox 8"/>
          <p:cNvSpPr txBox="1"/>
          <p:nvPr/>
        </p:nvSpPr>
        <p:spPr>
          <a:xfrm>
            <a:off x="1148563" y="2742335"/>
            <a:ext cx="7412868" cy="3976217"/>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Lesson 3:</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Cracking Clauses</a:t>
            </a:r>
          </a:p>
        </p:txBody>
      </p:sp>
      <p:sp>
        <p:nvSpPr>
          <p:cNvPr id="9" name="TextBox 9"/>
          <p:cNvSpPr txBox="1"/>
          <p:nvPr/>
        </p:nvSpPr>
        <p:spPr>
          <a:xfrm>
            <a:off x="1848458" y="7900406"/>
            <a:ext cx="6013079" cy="1167138"/>
          </a:xfrm>
          <a:prstGeom prst="rect">
            <a:avLst/>
          </a:prstGeom>
        </p:spPr>
        <p:txBody>
          <a:bodyPr lIns="0" tIns="0" rIns="0" bIns="0" rtlCol="0" anchor="t">
            <a:spAutoFit/>
          </a:bodyPr>
          <a:lstStyle/>
          <a:p>
            <a:pPr algn="ctr">
              <a:lnSpc>
                <a:spcPts val="4728"/>
              </a:lnSpc>
            </a:pPr>
            <a:r>
              <a:rPr lang="en-US" sz="3377" b="1">
                <a:solidFill>
                  <a:srgbClr val="000000"/>
                </a:solidFill>
                <a:latin typeface="Verdana Pro Condensed Bold"/>
                <a:ea typeface="Verdana Pro Condensed Bold"/>
                <a:cs typeface="Verdana Pro Condensed Bold"/>
                <a:sym typeface="Verdana Pro Condensed Bold"/>
              </a:rPr>
              <a:t>Finding out more about how sentences are constructed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200606" y="0"/>
            <a:ext cx="8236605" cy="10813902"/>
          </a:xfrm>
          <a:custGeom>
            <a:avLst/>
            <a:gdLst/>
            <a:ahLst/>
            <a:cxnLst/>
            <a:rect l="l" t="t" r="r" b="b"/>
            <a:pathLst>
              <a:path w="8236605" h="10813902">
                <a:moveTo>
                  <a:pt x="0" y="0"/>
                </a:moveTo>
                <a:lnTo>
                  <a:pt x="8236605" y="0"/>
                </a:lnTo>
                <a:lnTo>
                  <a:pt x="8236605" y="10813902"/>
                </a:lnTo>
                <a:lnTo>
                  <a:pt x="0" y="10813902"/>
                </a:lnTo>
                <a:lnTo>
                  <a:pt x="0" y="0"/>
                </a:lnTo>
                <a:close/>
              </a:path>
            </a:pathLst>
          </a:custGeom>
          <a:blipFill>
            <a:blip r:embed="rId2"/>
            <a:stretch>
              <a:fillRect l="-26824" r="-106581"/>
            </a:stretch>
          </a:blipFill>
        </p:spPr>
        <p:txBody>
          <a:bodyPr/>
          <a:lstStyle/>
          <a:p>
            <a:endParaRPr lang="en-AU"/>
          </a:p>
        </p:txBody>
      </p:sp>
      <p:sp>
        <p:nvSpPr>
          <p:cNvPr id="3" name="TextBox 3"/>
          <p:cNvSpPr txBox="1"/>
          <p:nvPr/>
        </p:nvSpPr>
        <p:spPr>
          <a:xfrm>
            <a:off x="1028700" y="885825"/>
            <a:ext cx="735666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overview</a:t>
            </a:r>
          </a:p>
        </p:txBody>
      </p:sp>
      <p:sp>
        <p:nvSpPr>
          <p:cNvPr id="4" name="TextBox 4"/>
          <p:cNvSpPr txBox="1"/>
          <p:nvPr/>
        </p:nvSpPr>
        <p:spPr>
          <a:xfrm>
            <a:off x="1028700" y="3519549"/>
            <a:ext cx="7356663"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Hook &amp; Introduction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Group Work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Stretch &amp; Share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Wrap-Up Reflection </a:t>
            </a:r>
          </a:p>
        </p:txBody>
      </p:sp>
      <p:sp>
        <p:nvSpPr>
          <p:cNvPr id="5" name="TextBox 5"/>
          <p:cNvSpPr txBox="1"/>
          <p:nvPr/>
        </p:nvSpPr>
        <p:spPr>
          <a:xfrm>
            <a:off x="8632141" y="3519549"/>
            <a:ext cx="2437370"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15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6937673" y="538528"/>
            <a:ext cx="4412654" cy="4114800"/>
          </a:xfrm>
          <a:custGeom>
            <a:avLst/>
            <a:gdLst/>
            <a:ahLst/>
            <a:cxnLst/>
            <a:rect l="l" t="t" r="r" b="b"/>
            <a:pathLst>
              <a:path w="4412654" h="4114800">
                <a:moveTo>
                  <a:pt x="0" y="0"/>
                </a:moveTo>
                <a:lnTo>
                  <a:pt x="4412654" y="0"/>
                </a:lnTo>
                <a:lnTo>
                  <a:pt x="4412654"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TextBox 3"/>
          <p:cNvSpPr txBox="1"/>
          <p:nvPr/>
        </p:nvSpPr>
        <p:spPr>
          <a:xfrm>
            <a:off x="3240068" y="6062799"/>
            <a:ext cx="11807864" cy="968178"/>
          </a:xfrm>
          <a:prstGeom prst="rect">
            <a:avLst/>
          </a:prstGeom>
        </p:spPr>
        <p:txBody>
          <a:bodyPr lIns="0" tIns="0" rIns="0" bIns="0" rtlCol="0" anchor="t">
            <a:spAutoFit/>
          </a:bodyPr>
          <a:lstStyle/>
          <a:p>
            <a:pPr algn="ctr">
              <a:lnSpc>
                <a:spcPts val="7979"/>
              </a:lnSpc>
            </a:pPr>
            <a:r>
              <a:rPr lang="en-US" sz="5699" b="1">
                <a:solidFill>
                  <a:srgbClr val="000000"/>
                </a:solidFill>
                <a:latin typeface="Verdana Pro Condensed Bold"/>
                <a:ea typeface="Verdana Pro Condensed Bold"/>
                <a:cs typeface="Verdana Pro Condensed Bold"/>
                <a:sym typeface="Verdana Pro Condensed Bold"/>
              </a:rPr>
              <a:t>We will be learning about clauses!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4195665" y="2057400"/>
            <a:ext cx="4762881" cy="8229600"/>
          </a:xfrm>
          <a:custGeom>
            <a:avLst/>
            <a:gdLst/>
            <a:ahLst/>
            <a:cxnLst/>
            <a:rect l="l" t="t" r="r" b="b"/>
            <a:pathLst>
              <a:path w="4762881" h="8229600">
                <a:moveTo>
                  <a:pt x="0" y="0"/>
                </a:moveTo>
                <a:lnTo>
                  <a:pt x="4762881" y="0"/>
                </a:lnTo>
                <a:lnTo>
                  <a:pt x="4762881" y="8229600"/>
                </a:lnTo>
                <a:lnTo>
                  <a:pt x="0" y="8229600"/>
                </a:lnTo>
                <a:lnTo>
                  <a:pt x="0" y="0"/>
                </a:lnTo>
                <a:close/>
              </a:path>
            </a:pathLst>
          </a:custGeom>
          <a:blipFill>
            <a:blip r:embed="rId2"/>
            <a:stretch>
              <a:fillRect/>
            </a:stretch>
          </a:blipFill>
        </p:spPr>
        <p:txBody>
          <a:bodyPr/>
          <a:lstStyle/>
          <a:p>
            <a:endParaRPr lang="en-AU"/>
          </a:p>
        </p:txBody>
      </p:sp>
      <p:sp>
        <p:nvSpPr>
          <p:cNvPr id="3" name="TextBox 3"/>
          <p:cNvSpPr txBox="1"/>
          <p:nvPr/>
        </p:nvSpPr>
        <p:spPr>
          <a:xfrm>
            <a:off x="3839120" y="7642431"/>
            <a:ext cx="10609760" cy="1205218"/>
          </a:xfrm>
          <a:prstGeom prst="rect">
            <a:avLst/>
          </a:prstGeom>
        </p:spPr>
        <p:txBody>
          <a:bodyPr lIns="0" tIns="0" rIns="0" bIns="0" rtlCol="0" anchor="t">
            <a:spAutoFit/>
          </a:bodyPr>
          <a:lstStyle/>
          <a:p>
            <a:pPr algn="ctr">
              <a:lnSpc>
                <a:spcPts val="9817"/>
              </a:lnSpc>
            </a:pPr>
            <a:r>
              <a:rPr lang="en-US" sz="7012" b="1">
                <a:solidFill>
                  <a:srgbClr val="000000"/>
                </a:solidFill>
                <a:latin typeface="Verdana Pro Condensed Bold"/>
                <a:ea typeface="Verdana Pro Condensed Bold"/>
                <a:cs typeface="Verdana Pro Condensed Bold"/>
                <a:sym typeface="Verdana Pro Condensed Bold"/>
              </a:rPr>
              <a:t>No, not that type of Claus!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819090" y="6172200"/>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TextBox 3"/>
          <p:cNvSpPr txBox="1"/>
          <p:nvPr/>
        </p:nvSpPr>
        <p:spPr>
          <a:xfrm>
            <a:off x="953486" y="1047064"/>
            <a:ext cx="6997963" cy="1231876"/>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Memory check!</a:t>
            </a:r>
          </a:p>
        </p:txBody>
      </p:sp>
      <p:sp>
        <p:nvSpPr>
          <p:cNvPr id="4" name="TextBox 4"/>
          <p:cNvSpPr txBox="1"/>
          <p:nvPr/>
        </p:nvSpPr>
        <p:spPr>
          <a:xfrm>
            <a:off x="387909" y="3626485"/>
            <a:ext cx="8129115" cy="1517015"/>
          </a:xfrm>
          <a:prstGeom prst="rect">
            <a:avLst/>
          </a:prstGeom>
        </p:spPr>
        <p:txBody>
          <a:bodyPr lIns="0" tIns="0" rIns="0" bIns="0" rtlCol="0" anchor="t">
            <a:spAutoFit/>
          </a:bodyPr>
          <a:lstStyle/>
          <a:p>
            <a:pPr algn="ctr">
              <a:lnSpc>
                <a:spcPts val="4060"/>
              </a:lnSpc>
            </a:pPr>
            <a:r>
              <a:rPr lang="en-US" sz="2900" b="1">
                <a:solidFill>
                  <a:srgbClr val="000000"/>
                </a:solidFill>
                <a:latin typeface="Verdana Pro Condensed Bold"/>
                <a:ea typeface="Verdana Pro Condensed Bold"/>
                <a:cs typeface="Verdana Pro Condensed Bold"/>
                <a:sym typeface="Verdana Pro Condensed Bold"/>
              </a:rPr>
              <a:t>Who remembers what makes a sentence?</a:t>
            </a:r>
          </a:p>
          <a:p>
            <a:pPr algn="ctr">
              <a:lnSpc>
                <a:spcPts val="4060"/>
              </a:lnSpc>
            </a:pPr>
            <a:endParaRPr lang="en-US" sz="2900" b="1">
              <a:solidFill>
                <a:srgbClr val="000000"/>
              </a:solidFill>
              <a:latin typeface="Verdana Pro Condensed Bold"/>
              <a:ea typeface="Verdana Pro Condensed Bold"/>
              <a:cs typeface="Verdana Pro Condensed Bold"/>
              <a:sym typeface="Verdana Pro Condensed Bold"/>
            </a:endParaRPr>
          </a:p>
          <a:p>
            <a:pPr algn="ctr">
              <a:lnSpc>
                <a:spcPts val="4060"/>
              </a:lnSpc>
            </a:pPr>
            <a:r>
              <a:rPr lang="en-US" sz="2900" b="1">
                <a:solidFill>
                  <a:srgbClr val="000000"/>
                </a:solidFill>
                <a:latin typeface="Verdana Pro Condensed Bold"/>
                <a:ea typeface="Verdana Pro Condensed Bold"/>
                <a:cs typeface="Verdana Pro Condensed Bold"/>
                <a:sym typeface="Verdana Pro Condensed Bold"/>
              </a:rPr>
              <a:t>Let’s see what the class says.</a:t>
            </a:r>
          </a:p>
        </p:txBody>
      </p:sp>
      <p:sp>
        <p:nvSpPr>
          <p:cNvPr id="5" name="Freeform 5"/>
          <p:cNvSpPr/>
          <p:nvPr/>
        </p:nvSpPr>
        <p:spPr>
          <a:xfrm>
            <a:off x="9144000" y="-229288"/>
            <a:ext cx="10588650" cy="10745577"/>
          </a:xfrm>
          <a:custGeom>
            <a:avLst/>
            <a:gdLst/>
            <a:ahLst/>
            <a:cxnLst/>
            <a:rect l="l" t="t" r="r" b="b"/>
            <a:pathLst>
              <a:path w="10588650" h="10745577">
                <a:moveTo>
                  <a:pt x="0" y="0"/>
                </a:moveTo>
                <a:lnTo>
                  <a:pt x="10588650" y="0"/>
                </a:lnTo>
                <a:lnTo>
                  <a:pt x="10588650" y="10745576"/>
                </a:lnTo>
                <a:lnTo>
                  <a:pt x="0" y="10745576"/>
                </a:lnTo>
                <a:lnTo>
                  <a:pt x="0" y="0"/>
                </a:lnTo>
                <a:close/>
              </a:path>
            </a:pathLst>
          </a:custGeom>
          <a:blipFill>
            <a:blip r:embed="rId3"/>
            <a:stretch>
              <a:fillRect l="-32208" r="-48204"/>
            </a:stretch>
          </a:blipFill>
        </p:spPr>
        <p:txBody>
          <a:bodyPr/>
          <a:lstStyle/>
          <a:p>
            <a:endParaRPr lang="en-A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2994145" y="2495590"/>
            <a:ext cx="12299710" cy="1582991"/>
          </a:xfrm>
          <a:prstGeom prst="rect">
            <a:avLst/>
          </a:prstGeom>
        </p:spPr>
        <p:txBody>
          <a:bodyPr lIns="0" tIns="0" rIns="0" bIns="0" rtlCol="0" anchor="t">
            <a:spAutoFit/>
          </a:bodyPr>
          <a:lstStyle/>
          <a:p>
            <a:pPr algn="ctr">
              <a:lnSpc>
                <a:spcPts val="6433"/>
              </a:lnSpc>
            </a:pPr>
            <a:r>
              <a:rPr lang="en-US" sz="4595" b="1">
                <a:solidFill>
                  <a:srgbClr val="000000"/>
                </a:solidFill>
                <a:latin typeface="Verdana Pro Condensed Bold"/>
                <a:ea typeface="Verdana Pro Condensed Bold"/>
                <a:cs typeface="Verdana Pro Condensed Bold"/>
                <a:sym typeface="Verdana Pro Condensed Bold"/>
              </a:rPr>
              <a:t>A sentence starts with a capital letter, </a:t>
            </a:r>
          </a:p>
          <a:p>
            <a:pPr algn="ctr">
              <a:lnSpc>
                <a:spcPts val="6433"/>
              </a:lnSpc>
            </a:pPr>
            <a:r>
              <a:rPr lang="en-US" sz="4595" b="1">
                <a:solidFill>
                  <a:srgbClr val="000000"/>
                </a:solidFill>
                <a:latin typeface="Verdana Pro Condensed Bold"/>
                <a:ea typeface="Verdana Pro Condensed Bold"/>
                <a:cs typeface="Verdana Pro Condensed Bold"/>
                <a:sym typeface="Verdana Pro Condensed Bold"/>
              </a:rPr>
              <a:t>and ends with a punctuation mark like:</a:t>
            </a:r>
          </a:p>
        </p:txBody>
      </p:sp>
      <p:sp>
        <p:nvSpPr>
          <p:cNvPr id="3" name="Freeform 3"/>
          <p:cNvSpPr/>
          <p:nvPr/>
        </p:nvSpPr>
        <p:spPr>
          <a:xfrm>
            <a:off x="3502047" y="7587591"/>
            <a:ext cx="1698634" cy="2235044"/>
          </a:xfrm>
          <a:custGeom>
            <a:avLst/>
            <a:gdLst/>
            <a:ahLst/>
            <a:cxnLst/>
            <a:rect l="l" t="t" r="r" b="b"/>
            <a:pathLst>
              <a:path w="1698634" h="2235044">
                <a:moveTo>
                  <a:pt x="0" y="0"/>
                </a:moveTo>
                <a:lnTo>
                  <a:pt x="1698634" y="0"/>
                </a:lnTo>
                <a:lnTo>
                  <a:pt x="1698634" y="2235045"/>
                </a:lnTo>
                <a:lnTo>
                  <a:pt x="0" y="223504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p:cNvSpPr/>
          <p:nvPr/>
        </p:nvSpPr>
        <p:spPr>
          <a:xfrm>
            <a:off x="8611780" y="7587591"/>
            <a:ext cx="1304707" cy="2235044"/>
          </a:xfrm>
          <a:custGeom>
            <a:avLst/>
            <a:gdLst/>
            <a:ahLst/>
            <a:cxnLst/>
            <a:rect l="l" t="t" r="r" b="b"/>
            <a:pathLst>
              <a:path w="1304707" h="2235044">
                <a:moveTo>
                  <a:pt x="0" y="0"/>
                </a:moveTo>
                <a:lnTo>
                  <a:pt x="1304707" y="0"/>
                </a:lnTo>
                <a:lnTo>
                  <a:pt x="1304707" y="2235045"/>
                </a:lnTo>
                <a:lnTo>
                  <a:pt x="0" y="22350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Freeform 5"/>
          <p:cNvSpPr/>
          <p:nvPr/>
        </p:nvSpPr>
        <p:spPr>
          <a:xfrm>
            <a:off x="13327587" y="7587591"/>
            <a:ext cx="1458366" cy="2235044"/>
          </a:xfrm>
          <a:custGeom>
            <a:avLst/>
            <a:gdLst/>
            <a:ahLst/>
            <a:cxnLst/>
            <a:rect l="l" t="t" r="r" b="b"/>
            <a:pathLst>
              <a:path w="1458366" h="2235044">
                <a:moveTo>
                  <a:pt x="0" y="0"/>
                </a:moveTo>
                <a:lnTo>
                  <a:pt x="1458366" y="0"/>
                </a:lnTo>
                <a:lnTo>
                  <a:pt x="1458366" y="2235045"/>
                </a:lnTo>
                <a:lnTo>
                  <a:pt x="0" y="22350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6" name="TextBox 6"/>
          <p:cNvSpPr txBox="1"/>
          <p:nvPr/>
        </p:nvSpPr>
        <p:spPr>
          <a:xfrm>
            <a:off x="2598847" y="466604"/>
            <a:ext cx="1309030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What makes a sentence?</a:t>
            </a:r>
          </a:p>
        </p:txBody>
      </p:sp>
      <p:sp>
        <p:nvSpPr>
          <p:cNvPr id="7" name="TextBox 7"/>
          <p:cNvSpPr txBox="1"/>
          <p:nvPr/>
        </p:nvSpPr>
        <p:spPr>
          <a:xfrm>
            <a:off x="6412371" y="5678565"/>
            <a:ext cx="5463258" cy="737831"/>
          </a:xfrm>
          <a:prstGeom prst="rect">
            <a:avLst/>
          </a:prstGeom>
        </p:spPr>
        <p:txBody>
          <a:bodyPr wrap="square" lIns="0" tIns="0" rIns="0" bIns="0" rtlCol="0" anchor="t">
            <a:spAutoFit/>
          </a:bodyPr>
          <a:lstStyle/>
          <a:p>
            <a:pPr algn="ctr">
              <a:lnSpc>
                <a:spcPts val="6439"/>
              </a:lnSpc>
              <a:spcBef>
                <a:spcPct val="0"/>
              </a:spcBef>
            </a:pPr>
            <a:r>
              <a:rPr lang="en-US" sz="4599" b="1">
                <a:solidFill>
                  <a:srgbClr val="000000"/>
                </a:solidFill>
                <a:latin typeface="Verdana Pro Condensed Bold"/>
                <a:ea typeface="Verdana Pro Condensed Bold"/>
                <a:cs typeface="Verdana Pro Condensed Bold"/>
                <a:sym typeface="Verdana Pro Condensed Bold"/>
              </a:rPr>
              <a:t>- a question mark</a:t>
            </a:r>
          </a:p>
        </p:txBody>
      </p:sp>
      <p:sp>
        <p:nvSpPr>
          <p:cNvPr id="8" name="TextBox 8"/>
          <p:cNvSpPr txBox="1"/>
          <p:nvPr/>
        </p:nvSpPr>
        <p:spPr>
          <a:xfrm>
            <a:off x="5628667" y="6747369"/>
            <a:ext cx="7270932" cy="737831"/>
          </a:xfrm>
          <a:prstGeom prst="rect">
            <a:avLst/>
          </a:prstGeom>
        </p:spPr>
        <p:txBody>
          <a:bodyPr wrap="square" lIns="0" tIns="0" rIns="0" bIns="0" rtlCol="0" anchor="t">
            <a:spAutoFit/>
          </a:bodyPr>
          <a:lstStyle/>
          <a:p>
            <a:pPr algn="ctr">
              <a:lnSpc>
                <a:spcPts val="6439"/>
              </a:lnSpc>
              <a:spcBef>
                <a:spcPct val="0"/>
              </a:spcBef>
            </a:pPr>
            <a:r>
              <a:rPr lang="en-US" sz="4599" b="1">
                <a:solidFill>
                  <a:srgbClr val="000000"/>
                </a:solidFill>
                <a:latin typeface="Verdana Pro Condensed Bold"/>
                <a:ea typeface="Verdana Pro Condensed Bold"/>
                <a:cs typeface="Verdana Pro Condensed Bold"/>
                <a:sym typeface="Verdana Pro Condensed Bold"/>
              </a:rPr>
              <a:t>-  an exclamation mark</a:t>
            </a:r>
          </a:p>
        </p:txBody>
      </p:sp>
      <p:sp>
        <p:nvSpPr>
          <p:cNvPr id="9" name="TextBox 9"/>
          <p:cNvSpPr txBox="1"/>
          <p:nvPr/>
        </p:nvSpPr>
        <p:spPr>
          <a:xfrm>
            <a:off x="7066727" y="4614601"/>
            <a:ext cx="4154546" cy="737831"/>
          </a:xfrm>
          <a:prstGeom prst="rect">
            <a:avLst/>
          </a:prstGeom>
        </p:spPr>
        <p:txBody>
          <a:bodyPr wrap="square" lIns="0" tIns="0" rIns="0" bIns="0" rtlCol="0" anchor="t">
            <a:spAutoFit/>
          </a:bodyPr>
          <a:lstStyle/>
          <a:p>
            <a:pPr algn="ctr">
              <a:lnSpc>
                <a:spcPts val="6439"/>
              </a:lnSpc>
              <a:spcBef>
                <a:spcPct val="0"/>
              </a:spcBef>
            </a:pPr>
            <a:r>
              <a:rPr lang="en-US" sz="4599" b="1">
                <a:solidFill>
                  <a:srgbClr val="000000"/>
                </a:solidFill>
                <a:latin typeface="Verdana Pro Condensed Bold"/>
                <a:ea typeface="Verdana Pro Condensed Bold"/>
                <a:cs typeface="Verdana Pro Condensed Bold"/>
                <a:sym typeface="Verdana Pro Condensed Bold"/>
              </a:rPr>
              <a:t>- a full stop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1+#ppt_w/2"/>
                                          </p:val>
                                        </p:tav>
                                        <p:tav tm="100000">
                                          <p:val>
                                            <p:strVal val="#ppt_x"/>
                                          </p:val>
                                        </p:tav>
                                      </p:tavLst>
                                    </p:anim>
                                    <p:anim calcmode="lin" valueType="num">
                                      <p:cBhvr additive="base">
                                        <p:cTn id="4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157974" y="496368"/>
            <a:ext cx="1060440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But wait! There’s more. </a:t>
            </a:r>
          </a:p>
        </p:txBody>
      </p:sp>
      <p:sp>
        <p:nvSpPr>
          <p:cNvPr id="3" name="TextBox 3"/>
          <p:cNvSpPr txBox="1"/>
          <p:nvPr/>
        </p:nvSpPr>
        <p:spPr>
          <a:xfrm>
            <a:off x="2120600" y="3709833"/>
            <a:ext cx="14046799" cy="3200171"/>
          </a:xfrm>
          <a:prstGeom prst="rect">
            <a:avLst/>
          </a:prstGeom>
        </p:spPr>
        <p:txBody>
          <a:bodyPr lIns="0" tIns="0" rIns="0" bIns="0" rtlCol="0" anchor="t">
            <a:spAutoFit/>
          </a:bodyPr>
          <a:lstStyle/>
          <a:p>
            <a:pPr algn="ctr">
              <a:lnSpc>
                <a:spcPts val="6446"/>
              </a:lnSpc>
            </a:pPr>
            <a:r>
              <a:rPr lang="en-US" sz="4604" b="1">
                <a:solidFill>
                  <a:srgbClr val="000000"/>
                </a:solidFill>
                <a:latin typeface="Verdana Pro Condensed Bold"/>
                <a:ea typeface="Verdana Pro Condensed Bold"/>
                <a:cs typeface="Verdana Pro Condensed Bold"/>
                <a:sym typeface="Verdana Pro Condensed Bold"/>
              </a:rPr>
              <a:t>Every sentence also has at least one clause. </a:t>
            </a:r>
          </a:p>
          <a:p>
            <a:pPr algn="ctr">
              <a:lnSpc>
                <a:spcPts val="6446"/>
              </a:lnSpc>
            </a:pPr>
            <a:endParaRPr lang="en-US" sz="4604" b="1">
              <a:solidFill>
                <a:srgbClr val="000000"/>
              </a:solidFill>
              <a:latin typeface="Verdana Pro Condensed Bold"/>
              <a:ea typeface="Verdana Pro Condensed Bold"/>
              <a:cs typeface="Verdana Pro Condensed Bold"/>
              <a:sym typeface="Verdana Pro Condensed Bold"/>
            </a:endParaRPr>
          </a:p>
          <a:p>
            <a:pPr algn="ctr">
              <a:lnSpc>
                <a:spcPts val="6446"/>
              </a:lnSpc>
            </a:pPr>
            <a:r>
              <a:rPr lang="en-US" sz="4604" b="1">
                <a:solidFill>
                  <a:srgbClr val="000000"/>
                </a:solidFill>
                <a:latin typeface="Verdana Pro Condensed Bold"/>
                <a:ea typeface="Verdana Pro Condensed Bold"/>
                <a:cs typeface="Verdana Pro Condensed Bold"/>
                <a:sym typeface="Verdana Pro Condensed Bold"/>
              </a:rPr>
              <a:t>A clause is a group of words </a:t>
            </a:r>
          </a:p>
          <a:p>
            <a:pPr algn="ctr">
              <a:lnSpc>
                <a:spcPts val="6446"/>
              </a:lnSpc>
            </a:pPr>
            <a:r>
              <a:rPr lang="en-US" sz="4604" b="1">
                <a:solidFill>
                  <a:srgbClr val="000000"/>
                </a:solidFill>
                <a:latin typeface="Verdana Pro Condensed Bold"/>
                <a:ea typeface="Verdana Pro Condensed Bold"/>
                <a:cs typeface="Verdana Pro Condensed Bold"/>
                <a:sym typeface="Verdana Pro Condensed Bold"/>
              </a:rPr>
              <a:t>with a subject (noun) and a verb.</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138101" y="2598600"/>
            <a:ext cx="7788622" cy="1094980"/>
          </a:xfrm>
          <a:prstGeom prst="rect">
            <a:avLst/>
          </a:prstGeom>
        </p:spPr>
        <p:txBody>
          <a:bodyPr wrap="square"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A noun is a word for a person, place, thing or thinking action.</a:t>
            </a:r>
          </a:p>
        </p:txBody>
      </p:sp>
      <p:sp>
        <p:nvSpPr>
          <p:cNvPr id="3" name="TextBox 3"/>
          <p:cNvSpPr txBox="1"/>
          <p:nvPr/>
        </p:nvSpPr>
        <p:spPr>
          <a:xfrm>
            <a:off x="1519994" y="885825"/>
            <a:ext cx="702483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What is a noun?</a:t>
            </a:r>
          </a:p>
        </p:txBody>
      </p:sp>
      <p:sp>
        <p:nvSpPr>
          <p:cNvPr id="4" name="TextBox 4"/>
          <p:cNvSpPr txBox="1"/>
          <p:nvPr/>
        </p:nvSpPr>
        <p:spPr>
          <a:xfrm>
            <a:off x="10010961" y="3697044"/>
            <a:ext cx="7476902" cy="1232004"/>
          </a:xfrm>
          <a:prstGeom prst="rect">
            <a:avLst/>
          </a:prstGeom>
        </p:spPr>
        <p:txBody>
          <a:bodyPr wrap="square" lIns="0" tIns="0" rIns="0" bIns="0" rtlCol="0" anchor="t">
            <a:spAutoFit/>
          </a:bodyPr>
          <a:lstStyle/>
          <a:p>
            <a:pPr algn="ctr">
              <a:lnSpc>
                <a:spcPts val="10681"/>
              </a:lnSpc>
            </a:pPr>
            <a:r>
              <a:rPr lang="en-US" sz="7629" b="1">
                <a:solidFill>
                  <a:srgbClr val="000000"/>
                </a:solidFill>
                <a:latin typeface="Verdana Pro Condensed Bold"/>
                <a:ea typeface="Verdana Pro Condensed Bold"/>
                <a:cs typeface="Verdana Pro Condensed Bold"/>
                <a:sym typeface="Verdana Pro Condensed Bold"/>
              </a:rPr>
              <a:t>What is a verb?</a:t>
            </a:r>
          </a:p>
        </p:txBody>
      </p:sp>
      <p:sp>
        <p:nvSpPr>
          <p:cNvPr id="5" name="Freeform 5"/>
          <p:cNvSpPr/>
          <p:nvPr/>
        </p:nvSpPr>
        <p:spPr>
          <a:xfrm>
            <a:off x="0" y="6543049"/>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Freeform 6"/>
          <p:cNvSpPr/>
          <p:nvPr/>
        </p:nvSpPr>
        <p:spPr>
          <a:xfrm flipH="1">
            <a:off x="7490117" y="6543049"/>
            <a:ext cx="7266755" cy="4114800"/>
          </a:xfrm>
          <a:custGeom>
            <a:avLst/>
            <a:gdLst/>
            <a:ahLst/>
            <a:cxnLst/>
            <a:rect l="l" t="t" r="r" b="b"/>
            <a:pathLst>
              <a:path w="7266755" h="4114800">
                <a:moveTo>
                  <a:pt x="7266755" y="0"/>
                </a:moveTo>
                <a:lnTo>
                  <a:pt x="0" y="0"/>
                </a:lnTo>
                <a:lnTo>
                  <a:pt x="0" y="4114800"/>
                </a:lnTo>
                <a:lnTo>
                  <a:pt x="7266755" y="4114800"/>
                </a:lnTo>
                <a:lnTo>
                  <a:pt x="726675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7" name="Freeform 7"/>
          <p:cNvSpPr/>
          <p:nvPr/>
        </p:nvSpPr>
        <p:spPr>
          <a:xfrm>
            <a:off x="14975947" y="6543049"/>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8" name="TextBox 8"/>
          <p:cNvSpPr txBox="1"/>
          <p:nvPr/>
        </p:nvSpPr>
        <p:spPr>
          <a:xfrm>
            <a:off x="10239524" y="5188558"/>
            <a:ext cx="7019776" cy="1094980"/>
          </a:xfrm>
          <a:prstGeom prst="rect">
            <a:avLst/>
          </a:prstGeom>
        </p:spPr>
        <p:txBody>
          <a:bodyPr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Bold"/>
              </a:rPr>
              <a:t>A verb is most commonly an action word, like run, jump, or read.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80D480-6F04-592E-860E-681112D18277}"/>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A6BAB788-8B8D-FA58-D15F-1603CBBE927D}"/>
              </a:ext>
            </a:extLst>
          </p:cNvPr>
          <p:cNvSpPr/>
          <p:nvPr/>
        </p:nvSpPr>
        <p:spPr>
          <a:xfrm>
            <a:off x="-1219200" y="7429500"/>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Freeform 6">
            <a:extLst>
              <a:ext uri="{FF2B5EF4-FFF2-40B4-BE49-F238E27FC236}">
                <a16:creationId xmlns:a16="http://schemas.microsoft.com/office/drawing/2014/main" id="{B643CA58-023F-C02F-500C-436BC53813D7}"/>
              </a:ext>
            </a:extLst>
          </p:cNvPr>
          <p:cNvSpPr/>
          <p:nvPr/>
        </p:nvSpPr>
        <p:spPr>
          <a:xfrm flipH="1">
            <a:off x="6270917" y="7429500"/>
            <a:ext cx="7266755" cy="4114800"/>
          </a:xfrm>
          <a:custGeom>
            <a:avLst/>
            <a:gdLst/>
            <a:ahLst/>
            <a:cxnLst/>
            <a:rect l="l" t="t" r="r" b="b"/>
            <a:pathLst>
              <a:path w="7266755" h="4114800">
                <a:moveTo>
                  <a:pt x="7266755" y="0"/>
                </a:moveTo>
                <a:lnTo>
                  <a:pt x="0" y="0"/>
                </a:lnTo>
                <a:lnTo>
                  <a:pt x="0" y="4114800"/>
                </a:lnTo>
                <a:lnTo>
                  <a:pt x="7266755" y="4114800"/>
                </a:lnTo>
                <a:lnTo>
                  <a:pt x="726675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7" name="Freeform 7">
            <a:extLst>
              <a:ext uri="{FF2B5EF4-FFF2-40B4-BE49-F238E27FC236}">
                <a16:creationId xmlns:a16="http://schemas.microsoft.com/office/drawing/2014/main" id="{CB58B98D-25D2-9286-4600-F471B8571E7A}"/>
              </a:ext>
            </a:extLst>
          </p:cNvPr>
          <p:cNvSpPr/>
          <p:nvPr/>
        </p:nvSpPr>
        <p:spPr>
          <a:xfrm>
            <a:off x="13756747" y="7429500"/>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9" name="Freeform 2">
            <a:extLst>
              <a:ext uri="{FF2B5EF4-FFF2-40B4-BE49-F238E27FC236}">
                <a16:creationId xmlns:a16="http://schemas.microsoft.com/office/drawing/2014/main" id="{F38E5EEB-63A7-F9B2-5C06-15EB663F6C8E}"/>
              </a:ext>
            </a:extLst>
          </p:cNvPr>
          <p:cNvSpPr/>
          <p:nvPr/>
        </p:nvSpPr>
        <p:spPr>
          <a:xfrm>
            <a:off x="751351" y="3677016"/>
            <a:ext cx="1443972" cy="2533284"/>
          </a:xfrm>
          <a:custGeom>
            <a:avLst/>
            <a:gdLst/>
            <a:ahLst/>
            <a:cxnLst/>
            <a:rect l="l" t="t" r="r" b="b"/>
            <a:pathLst>
              <a:path w="1443972" h="2533284">
                <a:moveTo>
                  <a:pt x="0" y="0"/>
                </a:moveTo>
                <a:lnTo>
                  <a:pt x="1443972" y="0"/>
                </a:lnTo>
                <a:lnTo>
                  <a:pt x="1443972" y="2533284"/>
                </a:lnTo>
                <a:lnTo>
                  <a:pt x="0" y="25332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10" name="Freeform 3">
            <a:extLst>
              <a:ext uri="{FF2B5EF4-FFF2-40B4-BE49-F238E27FC236}">
                <a16:creationId xmlns:a16="http://schemas.microsoft.com/office/drawing/2014/main" id="{C643C442-5C9C-B386-57BA-0690AA606827}"/>
              </a:ext>
            </a:extLst>
          </p:cNvPr>
          <p:cNvSpPr/>
          <p:nvPr/>
        </p:nvSpPr>
        <p:spPr>
          <a:xfrm>
            <a:off x="2942905" y="3677016"/>
            <a:ext cx="2477340" cy="2533284"/>
          </a:xfrm>
          <a:custGeom>
            <a:avLst/>
            <a:gdLst/>
            <a:ahLst/>
            <a:cxnLst/>
            <a:rect l="l" t="t" r="r" b="b"/>
            <a:pathLst>
              <a:path w="2477340" h="2533284">
                <a:moveTo>
                  <a:pt x="0" y="0"/>
                </a:moveTo>
                <a:lnTo>
                  <a:pt x="2477340" y="0"/>
                </a:lnTo>
                <a:lnTo>
                  <a:pt x="2477340" y="2533284"/>
                </a:lnTo>
                <a:lnTo>
                  <a:pt x="0" y="25332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1" name="Freeform 4">
            <a:extLst>
              <a:ext uri="{FF2B5EF4-FFF2-40B4-BE49-F238E27FC236}">
                <a16:creationId xmlns:a16="http://schemas.microsoft.com/office/drawing/2014/main" id="{4329881F-F8EA-C226-D402-43B06ED8F655}"/>
              </a:ext>
            </a:extLst>
          </p:cNvPr>
          <p:cNvSpPr/>
          <p:nvPr/>
        </p:nvSpPr>
        <p:spPr>
          <a:xfrm>
            <a:off x="6051720" y="3677016"/>
            <a:ext cx="1811298" cy="2533284"/>
          </a:xfrm>
          <a:custGeom>
            <a:avLst/>
            <a:gdLst/>
            <a:ahLst/>
            <a:cxnLst/>
            <a:rect l="l" t="t" r="r" b="b"/>
            <a:pathLst>
              <a:path w="1811298" h="2533284">
                <a:moveTo>
                  <a:pt x="0" y="0"/>
                </a:moveTo>
                <a:lnTo>
                  <a:pt x="1811298" y="0"/>
                </a:lnTo>
                <a:lnTo>
                  <a:pt x="1811298" y="2533284"/>
                </a:lnTo>
                <a:lnTo>
                  <a:pt x="0" y="253328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12" name="Freeform 5">
            <a:extLst>
              <a:ext uri="{FF2B5EF4-FFF2-40B4-BE49-F238E27FC236}">
                <a16:creationId xmlns:a16="http://schemas.microsoft.com/office/drawing/2014/main" id="{1D9EDB74-3D6C-C007-31DF-4DEE951EA958}"/>
              </a:ext>
            </a:extLst>
          </p:cNvPr>
          <p:cNvSpPr/>
          <p:nvPr/>
        </p:nvSpPr>
        <p:spPr>
          <a:xfrm>
            <a:off x="8610600" y="3677016"/>
            <a:ext cx="1711022" cy="2533284"/>
          </a:xfrm>
          <a:custGeom>
            <a:avLst/>
            <a:gdLst/>
            <a:ahLst/>
            <a:cxnLst/>
            <a:rect l="l" t="t" r="r" b="b"/>
            <a:pathLst>
              <a:path w="1711022" h="2533284">
                <a:moveTo>
                  <a:pt x="0" y="0"/>
                </a:moveTo>
                <a:lnTo>
                  <a:pt x="1711022" y="0"/>
                </a:lnTo>
                <a:lnTo>
                  <a:pt x="1711022" y="2533284"/>
                </a:lnTo>
                <a:lnTo>
                  <a:pt x="0" y="253328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U"/>
          </a:p>
        </p:txBody>
      </p:sp>
      <p:sp>
        <p:nvSpPr>
          <p:cNvPr id="13" name="Freeform 6">
            <a:extLst>
              <a:ext uri="{FF2B5EF4-FFF2-40B4-BE49-F238E27FC236}">
                <a16:creationId xmlns:a16="http://schemas.microsoft.com/office/drawing/2014/main" id="{EA11CC94-095E-48B5-C518-2F87CC52EA95}"/>
              </a:ext>
            </a:extLst>
          </p:cNvPr>
          <p:cNvSpPr/>
          <p:nvPr/>
        </p:nvSpPr>
        <p:spPr>
          <a:xfrm>
            <a:off x="11069204" y="3677016"/>
            <a:ext cx="1964351" cy="2533284"/>
          </a:xfrm>
          <a:custGeom>
            <a:avLst/>
            <a:gdLst/>
            <a:ahLst/>
            <a:cxnLst/>
            <a:rect l="l" t="t" r="r" b="b"/>
            <a:pathLst>
              <a:path w="1964351" h="2533284">
                <a:moveTo>
                  <a:pt x="0" y="0"/>
                </a:moveTo>
                <a:lnTo>
                  <a:pt x="1964350" y="0"/>
                </a:lnTo>
                <a:lnTo>
                  <a:pt x="1964350" y="2533284"/>
                </a:lnTo>
                <a:lnTo>
                  <a:pt x="0" y="253328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AU"/>
          </a:p>
        </p:txBody>
      </p:sp>
      <p:sp>
        <p:nvSpPr>
          <p:cNvPr id="14" name="Freeform 7">
            <a:extLst>
              <a:ext uri="{FF2B5EF4-FFF2-40B4-BE49-F238E27FC236}">
                <a16:creationId xmlns:a16="http://schemas.microsoft.com/office/drawing/2014/main" id="{17895EAF-4098-4B38-6415-3045A3C95B76}"/>
              </a:ext>
            </a:extLst>
          </p:cNvPr>
          <p:cNvSpPr/>
          <p:nvPr/>
        </p:nvSpPr>
        <p:spPr>
          <a:xfrm>
            <a:off x="13743605" y="3677016"/>
            <a:ext cx="1317308" cy="2533284"/>
          </a:xfrm>
          <a:custGeom>
            <a:avLst/>
            <a:gdLst/>
            <a:ahLst/>
            <a:cxnLst/>
            <a:rect l="l" t="t" r="r" b="b"/>
            <a:pathLst>
              <a:path w="1317308" h="2533284">
                <a:moveTo>
                  <a:pt x="0" y="0"/>
                </a:moveTo>
                <a:lnTo>
                  <a:pt x="1317307" y="0"/>
                </a:lnTo>
                <a:lnTo>
                  <a:pt x="1317307" y="2533284"/>
                </a:lnTo>
                <a:lnTo>
                  <a:pt x="0" y="253328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AU"/>
          </a:p>
        </p:txBody>
      </p:sp>
      <p:sp>
        <p:nvSpPr>
          <p:cNvPr id="15" name="Freeform 8">
            <a:extLst>
              <a:ext uri="{FF2B5EF4-FFF2-40B4-BE49-F238E27FC236}">
                <a16:creationId xmlns:a16="http://schemas.microsoft.com/office/drawing/2014/main" id="{43C0B9D2-13AB-1C0A-2021-6867B31999C3}"/>
              </a:ext>
            </a:extLst>
          </p:cNvPr>
          <p:cNvSpPr/>
          <p:nvPr/>
        </p:nvSpPr>
        <p:spPr>
          <a:xfrm>
            <a:off x="15808494" y="3677016"/>
            <a:ext cx="1560081" cy="2533284"/>
          </a:xfrm>
          <a:custGeom>
            <a:avLst/>
            <a:gdLst/>
            <a:ahLst/>
            <a:cxnLst/>
            <a:rect l="l" t="t" r="r" b="b"/>
            <a:pathLst>
              <a:path w="1560081" h="2533284">
                <a:moveTo>
                  <a:pt x="0" y="0"/>
                </a:moveTo>
                <a:lnTo>
                  <a:pt x="1560081" y="0"/>
                </a:lnTo>
                <a:lnTo>
                  <a:pt x="1560081" y="2533284"/>
                </a:lnTo>
                <a:lnTo>
                  <a:pt x="0" y="253328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AU"/>
          </a:p>
        </p:txBody>
      </p:sp>
      <p:sp>
        <p:nvSpPr>
          <p:cNvPr id="16" name="TextBox 3">
            <a:extLst>
              <a:ext uri="{FF2B5EF4-FFF2-40B4-BE49-F238E27FC236}">
                <a16:creationId xmlns:a16="http://schemas.microsoft.com/office/drawing/2014/main" id="{26385DD9-1769-7331-260C-4A39C997F852}"/>
              </a:ext>
            </a:extLst>
          </p:cNvPr>
          <p:cNvSpPr txBox="1"/>
          <p:nvPr/>
        </p:nvSpPr>
        <p:spPr>
          <a:xfrm>
            <a:off x="4055544" y="1428384"/>
            <a:ext cx="10176912" cy="1231876"/>
          </a:xfrm>
          <a:prstGeom prst="rect">
            <a:avLst/>
          </a:prstGeom>
        </p:spPr>
        <p:txBody>
          <a:bodyPr wrap="square"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What does this mean?</a:t>
            </a:r>
          </a:p>
        </p:txBody>
      </p:sp>
    </p:spTree>
    <p:extLst>
      <p:ext uri="{BB962C8B-B14F-4D97-AF65-F5344CB8AC3E}">
        <p14:creationId xmlns:p14="http://schemas.microsoft.com/office/powerpoint/2010/main" val="668262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127236" y="5514349"/>
            <a:ext cx="6583680" cy="4114800"/>
          </a:xfrm>
          <a:custGeom>
            <a:avLst/>
            <a:gdLst/>
            <a:ahLst/>
            <a:cxnLst/>
            <a:rect l="l" t="t" r="r" b="b"/>
            <a:pathLst>
              <a:path w="6583680" h="4114800">
                <a:moveTo>
                  <a:pt x="0" y="0"/>
                </a:moveTo>
                <a:lnTo>
                  <a:pt x="6583680" y="0"/>
                </a:lnTo>
                <a:lnTo>
                  <a:pt x="6583680" y="4114800"/>
                </a:lnTo>
                <a:lnTo>
                  <a:pt x="0" y="4114800"/>
                </a:lnTo>
                <a:lnTo>
                  <a:pt x="0" y="0"/>
                </a:lnTo>
                <a:close/>
              </a:path>
            </a:pathLst>
          </a:custGeom>
          <a:blipFill>
            <a:blip r:embed="rId3"/>
            <a:stretch>
              <a:fillRect/>
            </a:stretch>
          </a:blipFill>
        </p:spPr>
        <p:txBody>
          <a:bodyPr/>
          <a:lstStyle/>
          <a:p>
            <a:endParaRPr lang="en-AU"/>
          </a:p>
        </p:txBody>
      </p:sp>
      <p:sp>
        <p:nvSpPr>
          <p:cNvPr id="3" name="TextBox 3"/>
          <p:cNvSpPr txBox="1"/>
          <p:nvPr/>
        </p:nvSpPr>
        <p:spPr>
          <a:xfrm>
            <a:off x="3396095" y="2118367"/>
            <a:ext cx="11495809" cy="2654284"/>
          </a:xfrm>
          <a:prstGeom prst="rect">
            <a:avLst/>
          </a:prstGeom>
        </p:spPr>
        <p:txBody>
          <a:bodyPr wrap="square" lIns="0" tIns="0" rIns="0" bIns="0" rtlCol="0" anchor="t">
            <a:spAutoFit/>
          </a:bodyPr>
          <a:lstStyle/>
          <a:p>
            <a:pPr algn="ctr">
              <a:lnSpc>
                <a:spcPts val="10675"/>
              </a:lnSpc>
              <a:spcBef>
                <a:spcPct val="0"/>
              </a:spcBef>
            </a:pPr>
            <a:r>
              <a:rPr lang="en-US" sz="7625" b="1" dirty="0">
                <a:solidFill>
                  <a:srgbClr val="000000"/>
                </a:solidFill>
                <a:latin typeface="Verdana Pro Condensed Bold"/>
                <a:ea typeface="Verdana Pro Condensed Bold"/>
                <a:cs typeface="Verdana Pro Condensed Bold"/>
                <a:sym typeface="Verdana Pro Condensed Bold"/>
              </a:rPr>
              <a:t>The truck slowed down, and it made a loud noise.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127236" y="5514349"/>
            <a:ext cx="6583680" cy="4114800"/>
          </a:xfrm>
          <a:custGeom>
            <a:avLst/>
            <a:gdLst/>
            <a:ahLst/>
            <a:cxnLst/>
            <a:rect l="l" t="t" r="r" b="b"/>
            <a:pathLst>
              <a:path w="6583680" h="4114800">
                <a:moveTo>
                  <a:pt x="0" y="0"/>
                </a:moveTo>
                <a:lnTo>
                  <a:pt x="6583680" y="0"/>
                </a:lnTo>
                <a:lnTo>
                  <a:pt x="6583680" y="4114800"/>
                </a:lnTo>
                <a:lnTo>
                  <a:pt x="0" y="4114800"/>
                </a:lnTo>
                <a:lnTo>
                  <a:pt x="0" y="0"/>
                </a:lnTo>
                <a:close/>
              </a:path>
            </a:pathLst>
          </a:custGeom>
          <a:blipFill>
            <a:blip r:embed="rId2"/>
            <a:stretch>
              <a:fillRect/>
            </a:stretch>
          </a:blipFill>
        </p:spPr>
        <p:txBody>
          <a:bodyPr/>
          <a:lstStyle/>
          <a:p>
            <a:endParaRPr lang="en-AU"/>
          </a:p>
        </p:txBody>
      </p:sp>
      <p:sp>
        <p:nvSpPr>
          <p:cNvPr id="3" name="TextBox 3"/>
          <p:cNvSpPr txBox="1"/>
          <p:nvPr/>
        </p:nvSpPr>
        <p:spPr>
          <a:xfrm>
            <a:off x="2867025" y="1507515"/>
            <a:ext cx="12553950" cy="4006834"/>
          </a:xfrm>
          <a:prstGeom prst="rect">
            <a:avLst/>
          </a:prstGeom>
        </p:spPr>
        <p:txBody>
          <a:bodyPr lIns="0" tIns="0" rIns="0" bIns="0" rtlCol="0" anchor="t">
            <a:spAutoFit/>
          </a:bodyPr>
          <a:lstStyle/>
          <a:p>
            <a:pPr algn="ctr">
              <a:lnSpc>
                <a:spcPts val="10675"/>
              </a:lnSpc>
              <a:spcBef>
                <a:spcPct val="0"/>
              </a:spcBef>
            </a:pPr>
            <a:r>
              <a:rPr lang="en-US" sz="7625" dirty="0">
                <a:solidFill>
                  <a:srgbClr val="000000"/>
                </a:solidFill>
                <a:latin typeface="Verdana Pro Condensed"/>
                <a:ea typeface="Verdana Pro Condensed"/>
                <a:cs typeface="Verdana Pro Condensed"/>
                <a:sym typeface="Verdana Pro Condensed"/>
              </a:rPr>
              <a:t>The truck slowed down,</a:t>
            </a:r>
            <a:r>
              <a:rPr lang="en-US" sz="7625" b="1" dirty="0">
                <a:solidFill>
                  <a:srgbClr val="000000"/>
                </a:solidFill>
                <a:latin typeface="Verdana Pro Condensed Bold"/>
                <a:ea typeface="Verdana Pro Condensed Bold"/>
                <a:cs typeface="Verdana Pro Condensed Bold"/>
                <a:sym typeface="Verdana Pro Condensed Bold"/>
              </a:rPr>
              <a:t> </a:t>
            </a:r>
          </a:p>
          <a:p>
            <a:pPr algn="ctr">
              <a:lnSpc>
                <a:spcPts val="10675"/>
              </a:lnSpc>
              <a:spcBef>
                <a:spcPct val="0"/>
              </a:spcBef>
            </a:pPr>
            <a:endParaRPr lang="en-US" sz="7625" b="1" dirty="0">
              <a:solidFill>
                <a:srgbClr val="000000"/>
              </a:solidFill>
              <a:latin typeface="Verdana Pro Condensed Bold"/>
              <a:ea typeface="Verdana Pro Condensed Bold"/>
              <a:cs typeface="Verdana Pro Condensed Bold"/>
              <a:sym typeface="Verdana Pro Condensed Bold"/>
            </a:endParaRPr>
          </a:p>
          <a:p>
            <a:pPr algn="ctr">
              <a:lnSpc>
                <a:spcPts val="10675"/>
              </a:lnSpc>
              <a:spcBef>
                <a:spcPct val="0"/>
              </a:spcBef>
            </a:pPr>
            <a:r>
              <a:rPr lang="en-US" sz="7625" b="1" dirty="0">
                <a:solidFill>
                  <a:srgbClr val="000000"/>
                </a:solidFill>
                <a:latin typeface="Verdana Pro Condensed Bold"/>
                <a:ea typeface="Verdana Pro Condensed Bold"/>
                <a:cs typeface="Verdana Pro Condensed Bold"/>
                <a:sym typeface="Verdana Pro Condensed Bold"/>
              </a:rPr>
              <a:t>and it made a loud noise.</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250110" y="2973233"/>
            <a:ext cx="1623172" cy="2478126"/>
          </a:xfrm>
          <a:custGeom>
            <a:avLst/>
            <a:gdLst/>
            <a:ahLst/>
            <a:cxnLst/>
            <a:rect l="l" t="t" r="r" b="b"/>
            <a:pathLst>
              <a:path w="1623172" h="2478126">
                <a:moveTo>
                  <a:pt x="0" y="0"/>
                </a:moveTo>
                <a:lnTo>
                  <a:pt x="1623173" y="0"/>
                </a:lnTo>
                <a:lnTo>
                  <a:pt x="1623173" y="2478126"/>
                </a:lnTo>
                <a:lnTo>
                  <a:pt x="0" y="247812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1250110" y="6232409"/>
            <a:ext cx="1757502" cy="2080910"/>
          </a:xfrm>
          <a:custGeom>
            <a:avLst/>
            <a:gdLst/>
            <a:ahLst/>
            <a:cxnLst/>
            <a:rect l="l" t="t" r="r" b="b"/>
            <a:pathLst>
              <a:path w="1757502" h="2080910">
                <a:moveTo>
                  <a:pt x="0" y="0"/>
                </a:moveTo>
                <a:lnTo>
                  <a:pt x="1757502" y="0"/>
                </a:lnTo>
                <a:lnTo>
                  <a:pt x="1757502" y="2080910"/>
                </a:lnTo>
                <a:lnTo>
                  <a:pt x="0" y="20809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TextBox 4"/>
          <p:cNvSpPr txBox="1"/>
          <p:nvPr/>
        </p:nvSpPr>
        <p:spPr>
          <a:xfrm>
            <a:off x="968797" y="885825"/>
            <a:ext cx="16350407" cy="1301734"/>
          </a:xfrm>
          <a:prstGeom prst="rect">
            <a:avLst/>
          </a:prstGeom>
        </p:spPr>
        <p:txBody>
          <a:bodyPr lIns="0" tIns="0" rIns="0" bIns="0" rtlCol="0" anchor="t">
            <a:spAutoFit/>
          </a:bodyPr>
          <a:lstStyle/>
          <a:p>
            <a:pPr algn="ctr">
              <a:lnSpc>
                <a:spcPts val="10675"/>
              </a:lnSpc>
              <a:spcBef>
                <a:spcPct val="0"/>
              </a:spcBef>
            </a:pPr>
            <a:r>
              <a:rPr lang="en-US" sz="7625" b="1">
                <a:solidFill>
                  <a:srgbClr val="000000"/>
                </a:solidFill>
                <a:latin typeface="Verdana Pro Condensed Bold"/>
                <a:ea typeface="Verdana Pro Condensed Bold"/>
                <a:cs typeface="Verdana Pro Condensed Bold"/>
                <a:sym typeface="Verdana Pro Condensed Bold"/>
              </a:rPr>
              <a:t>There are two main types of clauses:</a:t>
            </a:r>
          </a:p>
        </p:txBody>
      </p:sp>
      <p:sp>
        <p:nvSpPr>
          <p:cNvPr id="5" name="TextBox 5"/>
          <p:cNvSpPr txBox="1"/>
          <p:nvPr/>
        </p:nvSpPr>
        <p:spPr>
          <a:xfrm>
            <a:off x="3313966" y="3737633"/>
            <a:ext cx="6287234" cy="806183"/>
          </a:xfrm>
          <a:prstGeom prst="rect">
            <a:avLst/>
          </a:prstGeom>
        </p:spPr>
        <p:txBody>
          <a:bodyPr wrap="square" lIns="0" tIns="0" rIns="0" bIns="0" rtlCol="0" anchor="t">
            <a:spAutoFit/>
          </a:bodyPr>
          <a:lstStyle/>
          <a:p>
            <a:pPr algn="l">
              <a:lnSpc>
                <a:spcPts val="7000"/>
              </a:lnSpc>
            </a:pPr>
            <a:r>
              <a:rPr lang="en-US" sz="5000" b="1">
                <a:solidFill>
                  <a:srgbClr val="000000"/>
                </a:solidFill>
                <a:latin typeface="Verdana Pro Condensed Bold"/>
                <a:ea typeface="Verdana Pro Condensed Bold"/>
                <a:cs typeface="Verdana Pro Condensed Bold"/>
                <a:sym typeface="Verdana Pro Condensed Bold"/>
              </a:rPr>
              <a:t>Independent Clause</a:t>
            </a:r>
          </a:p>
        </p:txBody>
      </p:sp>
      <p:sp>
        <p:nvSpPr>
          <p:cNvPr id="6" name="TextBox 6"/>
          <p:cNvSpPr txBox="1"/>
          <p:nvPr/>
        </p:nvSpPr>
        <p:spPr>
          <a:xfrm>
            <a:off x="3313966" y="6798201"/>
            <a:ext cx="6041114" cy="854075"/>
          </a:xfrm>
          <a:prstGeom prst="rect">
            <a:avLst/>
          </a:prstGeom>
        </p:spPr>
        <p:txBody>
          <a:bodyPr lIns="0" tIns="0" rIns="0" bIns="0" rtlCol="0" anchor="t">
            <a:spAutoFit/>
          </a:bodyPr>
          <a:lstStyle/>
          <a:p>
            <a:pPr algn="l">
              <a:lnSpc>
                <a:spcPts val="7000"/>
              </a:lnSpc>
            </a:pPr>
            <a:r>
              <a:rPr lang="en-US" sz="5000" b="1">
                <a:solidFill>
                  <a:srgbClr val="000000"/>
                </a:solidFill>
                <a:latin typeface="Verdana Pro Condensed Bold"/>
                <a:ea typeface="Verdana Pro Condensed Bold"/>
                <a:cs typeface="Verdana Pro Condensed Bold"/>
                <a:sym typeface="Verdana Pro Condensed Bold"/>
              </a:rPr>
              <a:t>Dependent Clause</a:t>
            </a:r>
          </a:p>
        </p:txBody>
      </p:sp>
      <p:sp>
        <p:nvSpPr>
          <p:cNvPr id="7" name="Freeform 7"/>
          <p:cNvSpPr/>
          <p:nvPr/>
        </p:nvSpPr>
        <p:spPr>
          <a:xfrm>
            <a:off x="15770900" y="5304739"/>
            <a:ext cx="2976801" cy="5143500"/>
          </a:xfrm>
          <a:custGeom>
            <a:avLst/>
            <a:gdLst/>
            <a:ahLst/>
            <a:cxnLst/>
            <a:rect l="l" t="t" r="r" b="b"/>
            <a:pathLst>
              <a:path w="2976801" h="5143500">
                <a:moveTo>
                  <a:pt x="0" y="0"/>
                </a:moveTo>
                <a:lnTo>
                  <a:pt x="2976800" y="0"/>
                </a:lnTo>
                <a:lnTo>
                  <a:pt x="2976800" y="5143500"/>
                </a:lnTo>
                <a:lnTo>
                  <a:pt x="0" y="5143500"/>
                </a:lnTo>
                <a:lnTo>
                  <a:pt x="0" y="0"/>
                </a:lnTo>
                <a:close/>
              </a:path>
            </a:pathLst>
          </a:custGeom>
          <a:blipFill>
            <a:blip r:embed="rId4"/>
            <a:stretch>
              <a:fillRect/>
            </a:stretch>
          </a:blipFill>
        </p:spPr>
        <p:txBody>
          <a:bodyPr/>
          <a:lstStyle/>
          <a:p>
            <a:endParaRPr lang="en-AU"/>
          </a:p>
        </p:txBody>
      </p:sp>
      <p:sp>
        <p:nvSpPr>
          <p:cNvPr id="8" name="TextBox 8"/>
          <p:cNvSpPr txBox="1"/>
          <p:nvPr/>
        </p:nvSpPr>
        <p:spPr>
          <a:xfrm>
            <a:off x="13785131" y="9425183"/>
            <a:ext cx="3534073" cy="537845"/>
          </a:xfrm>
          <a:prstGeom prst="rect">
            <a:avLst/>
          </a:prstGeom>
        </p:spPr>
        <p:txBody>
          <a:bodyPr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No Santa, not you.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p:bldP spid="7"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447376" y="1192179"/>
            <a:ext cx="8778180" cy="1301734"/>
          </a:xfrm>
          <a:prstGeom prst="rect">
            <a:avLst/>
          </a:prstGeom>
        </p:spPr>
        <p:txBody>
          <a:bodyPr lIns="0" tIns="0" rIns="0" bIns="0" rtlCol="0" anchor="t">
            <a:spAutoFit/>
          </a:bodyPr>
          <a:lstStyle/>
          <a:p>
            <a:pPr algn="ctr">
              <a:lnSpc>
                <a:spcPts val="10675"/>
              </a:lnSpc>
              <a:spcBef>
                <a:spcPct val="0"/>
              </a:spcBef>
            </a:pPr>
            <a:r>
              <a:rPr lang="en-US" sz="7625" b="1">
                <a:solidFill>
                  <a:srgbClr val="000000"/>
                </a:solidFill>
                <a:latin typeface="Verdana Pro Condensed Bold"/>
                <a:ea typeface="Verdana Pro Condensed Bold"/>
                <a:cs typeface="Verdana Pro Condensed Bold"/>
                <a:sym typeface="Verdana Pro Condensed Bold"/>
              </a:rPr>
              <a:t>Independent Clause</a:t>
            </a:r>
          </a:p>
        </p:txBody>
      </p:sp>
      <p:sp>
        <p:nvSpPr>
          <p:cNvPr id="3" name="TextBox 3"/>
          <p:cNvSpPr txBox="1"/>
          <p:nvPr/>
        </p:nvSpPr>
        <p:spPr>
          <a:xfrm>
            <a:off x="788437" y="3064252"/>
            <a:ext cx="10096058" cy="4091821"/>
          </a:xfrm>
          <a:prstGeom prst="rect">
            <a:avLst/>
          </a:prstGeom>
        </p:spPr>
        <p:txBody>
          <a:bodyPr lIns="0" tIns="0" rIns="0" bIns="0" rtlCol="0" anchor="t">
            <a:spAutoFit/>
          </a:bodyPr>
          <a:lstStyle/>
          <a:p>
            <a:pPr algn="l">
              <a:lnSpc>
                <a:spcPts val="5480"/>
              </a:lnSpc>
            </a:pPr>
            <a:r>
              <a:rPr lang="en-US" sz="3914" b="1">
                <a:solidFill>
                  <a:srgbClr val="000000"/>
                </a:solidFill>
                <a:latin typeface="Verdana Pro Condensed Bold"/>
                <a:ea typeface="Verdana Pro Condensed Bold"/>
                <a:cs typeface="Verdana Pro Condensed Bold"/>
                <a:sym typeface="Verdana Pro Condensed Bold"/>
              </a:rPr>
              <a:t>This kind of clause can be its own sentence. </a:t>
            </a:r>
          </a:p>
          <a:p>
            <a:pPr algn="l">
              <a:lnSpc>
                <a:spcPts val="5480"/>
              </a:lnSpc>
            </a:pPr>
            <a:endParaRPr lang="en-US" sz="3914" b="1">
              <a:solidFill>
                <a:srgbClr val="000000"/>
              </a:solidFill>
              <a:latin typeface="Verdana Pro Condensed Bold"/>
              <a:ea typeface="Verdana Pro Condensed Bold"/>
              <a:cs typeface="Verdana Pro Condensed Bold"/>
              <a:sym typeface="Verdana Pro Condensed Bold"/>
            </a:endParaRPr>
          </a:p>
          <a:p>
            <a:pPr algn="l">
              <a:lnSpc>
                <a:spcPts val="5480"/>
              </a:lnSpc>
            </a:pPr>
            <a:r>
              <a:rPr lang="en-US" sz="3914" b="1">
                <a:solidFill>
                  <a:srgbClr val="000000"/>
                </a:solidFill>
                <a:latin typeface="Verdana Pro Condensed Bold"/>
                <a:ea typeface="Verdana Pro Condensed Bold"/>
                <a:cs typeface="Verdana Pro Condensed Bold"/>
                <a:sym typeface="Verdana Pro Condensed Bold"/>
              </a:rPr>
              <a:t>Why? </a:t>
            </a:r>
          </a:p>
          <a:p>
            <a:pPr algn="l">
              <a:lnSpc>
                <a:spcPts val="5480"/>
              </a:lnSpc>
            </a:pPr>
            <a:r>
              <a:rPr lang="en-US" sz="3914" b="1">
                <a:solidFill>
                  <a:srgbClr val="000000"/>
                </a:solidFill>
                <a:latin typeface="Verdana Pro Condensed Bold"/>
                <a:ea typeface="Verdana Pro Condensed Bold"/>
                <a:cs typeface="Verdana Pro Condensed Bold"/>
                <a:sym typeface="Verdana Pro Condensed Bold"/>
              </a:rPr>
              <a:t>Because it makes sense all by itself.</a:t>
            </a:r>
          </a:p>
          <a:p>
            <a:pPr algn="l">
              <a:lnSpc>
                <a:spcPts val="5480"/>
              </a:lnSpc>
            </a:pPr>
            <a:endParaRPr lang="en-US" sz="3914" b="1">
              <a:solidFill>
                <a:srgbClr val="000000"/>
              </a:solidFill>
              <a:latin typeface="Verdana Pro Condensed Bold"/>
              <a:ea typeface="Verdana Pro Condensed Bold"/>
              <a:cs typeface="Verdana Pro Condensed Bold"/>
              <a:sym typeface="Verdana Pro Condensed Bold"/>
            </a:endParaRPr>
          </a:p>
          <a:p>
            <a:pPr algn="l">
              <a:lnSpc>
                <a:spcPts val="5480"/>
              </a:lnSpc>
            </a:pPr>
            <a:r>
              <a:rPr lang="en-US" sz="3914" b="1">
                <a:solidFill>
                  <a:srgbClr val="000000"/>
                </a:solidFill>
                <a:latin typeface="Verdana Pro Condensed Bold"/>
                <a:ea typeface="Verdana Pro Condensed Bold"/>
                <a:cs typeface="Verdana Pro Condensed Bold"/>
                <a:sym typeface="Verdana Pro Condensed Bold"/>
              </a:rPr>
              <a:t>Example: The truck made a loud noise.</a:t>
            </a:r>
          </a:p>
        </p:txBody>
      </p:sp>
      <p:sp>
        <p:nvSpPr>
          <p:cNvPr id="4" name="Freeform 4"/>
          <p:cNvSpPr/>
          <p:nvPr/>
        </p:nvSpPr>
        <p:spPr>
          <a:xfrm>
            <a:off x="11333625" y="722781"/>
            <a:ext cx="6496412" cy="9187618"/>
          </a:xfrm>
          <a:custGeom>
            <a:avLst/>
            <a:gdLst/>
            <a:ahLst/>
            <a:cxnLst/>
            <a:rect l="l" t="t" r="r" b="b"/>
            <a:pathLst>
              <a:path w="6496412" h="9187618">
                <a:moveTo>
                  <a:pt x="0" y="0"/>
                </a:moveTo>
                <a:lnTo>
                  <a:pt x="6496412" y="0"/>
                </a:lnTo>
                <a:lnTo>
                  <a:pt x="6496412" y="9187618"/>
                </a:lnTo>
                <a:lnTo>
                  <a:pt x="0" y="9187618"/>
                </a:lnTo>
                <a:lnTo>
                  <a:pt x="0" y="0"/>
                </a:lnTo>
                <a:close/>
              </a:path>
            </a:pathLst>
          </a:custGeom>
          <a:blipFill>
            <a:blip r:embed="rId2"/>
            <a:stretch>
              <a:fillRect/>
            </a:stretch>
          </a:blipFill>
        </p:spPr>
        <p:txBody>
          <a:bodyPr/>
          <a:lstStyle/>
          <a:p>
            <a:endParaRPr lang="en-AU"/>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1A02B7F4-6EDD-22F9-63DB-3B33A77CB32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CA7C537-846B-BB48-8B97-9AB1098231A9}"/>
              </a:ext>
            </a:extLst>
          </p:cNvPr>
          <p:cNvSpPr txBox="1"/>
          <p:nvPr/>
        </p:nvSpPr>
        <p:spPr>
          <a:xfrm>
            <a:off x="5209803" y="692773"/>
            <a:ext cx="7868394" cy="1301734"/>
          </a:xfrm>
          <a:prstGeom prst="rect">
            <a:avLst/>
          </a:prstGeom>
        </p:spPr>
        <p:txBody>
          <a:bodyPr lIns="0" tIns="0" rIns="0" bIns="0" rtlCol="0" anchor="t">
            <a:spAutoFit/>
          </a:bodyPr>
          <a:lstStyle/>
          <a:p>
            <a:pPr algn="ctr">
              <a:lnSpc>
                <a:spcPts val="10675"/>
              </a:lnSpc>
              <a:spcBef>
                <a:spcPct val="0"/>
              </a:spcBef>
            </a:pPr>
            <a:r>
              <a:rPr lang="en-US" sz="7625" b="1">
                <a:solidFill>
                  <a:srgbClr val="000000"/>
                </a:solidFill>
                <a:latin typeface="Verdana Pro Condensed Bold"/>
                <a:ea typeface="Verdana Pro Condensed Bold"/>
                <a:cs typeface="Verdana Pro Condensed Bold"/>
                <a:sym typeface="Verdana Pro Condensed Bold"/>
              </a:rPr>
              <a:t>Dependent Clause</a:t>
            </a:r>
          </a:p>
        </p:txBody>
      </p:sp>
      <p:sp>
        <p:nvSpPr>
          <p:cNvPr id="3" name="TextBox 3">
            <a:extLst>
              <a:ext uri="{FF2B5EF4-FFF2-40B4-BE49-F238E27FC236}">
                <a16:creationId xmlns:a16="http://schemas.microsoft.com/office/drawing/2014/main" id="{969B04A8-A06F-BB86-2ADB-688F3A333579}"/>
              </a:ext>
            </a:extLst>
          </p:cNvPr>
          <p:cNvSpPr txBox="1"/>
          <p:nvPr/>
        </p:nvSpPr>
        <p:spPr>
          <a:xfrm>
            <a:off x="685800" y="2612784"/>
            <a:ext cx="16909690" cy="4398640"/>
          </a:xfrm>
          <a:prstGeom prst="rect">
            <a:avLst/>
          </a:prstGeom>
        </p:spPr>
        <p:txBody>
          <a:bodyPr wrap="square" lIns="0" tIns="0" rIns="0" bIns="0" rtlCol="0" anchor="t">
            <a:spAutoFit/>
          </a:bodyPr>
          <a:lstStyle/>
          <a:p>
            <a:pPr algn="ctr">
              <a:lnSpc>
                <a:spcPts val="4900"/>
              </a:lnSpc>
            </a:pPr>
            <a:r>
              <a:rPr lang="en-US" sz="4400" b="1" spc="87">
                <a:solidFill>
                  <a:srgbClr val="000000"/>
                </a:solidFill>
                <a:latin typeface="Verdana Pro Condensed Bold"/>
                <a:ea typeface="Verdana Pro Condensed Bold"/>
                <a:cs typeface="Verdana Pro Condensed Bold"/>
                <a:sym typeface="Verdana Pro Condensed Bold"/>
              </a:rPr>
              <a:t>This kind of clause can’t be a sentence on its own. </a:t>
            </a:r>
          </a:p>
          <a:p>
            <a:pPr algn="ctr">
              <a:lnSpc>
                <a:spcPts val="4900"/>
              </a:lnSpc>
            </a:pPr>
            <a:endParaRPr lang="en-US" sz="44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endParaRPr lang="en-US" sz="44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400" b="1" spc="87">
                <a:solidFill>
                  <a:srgbClr val="000000"/>
                </a:solidFill>
                <a:latin typeface="Verdana Pro Condensed Bold"/>
                <a:ea typeface="Verdana Pro Condensed Bold"/>
                <a:cs typeface="Verdana Pro Condensed Bold"/>
                <a:sym typeface="Verdana Pro Condensed Bold"/>
              </a:rPr>
              <a:t>Why?</a:t>
            </a:r>
          </a:p>
          <a:p>
            <a:pPr algn="ctr">
              <a:lnSpc>
                <a:spcPts val="4900"/>
              </a:lnSpc>
            </a:pPr>
            <a:endParaRPr lang="en-US" sz="44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400" b="1" spc="87">
                <a:solidFill>
                  <a:srgbClr val="000000"/>
                </a:solidFill>
                <a:latin typeface="Verdana Pro Condensed Bold"/>
                <a:ea typeface="Verdana Pro Condensed Bold"/>
                <a:cs typeface="Verdana Pro Condensed Bold"/>
                <a:sym typeface="Verdana Pro Condensed Bold"/>
              </a:rPr>
              <a:t>Because it doesn’t make full sense </a:t>
            </a:r>
          </a:p>
          <a:p>
            <a:pPr algn="ctr">
              <a:lnSpc>
                <a:spcPts val="4900"/>
              </a:lnSpc>
            </a:pPr>
            <a:r>
              <a:rPr lang="en-US" sz="4400" b="1" spc="87">
                <a:solidFill>
                  <a:srgbClr val="000000"/>
                </a:solidFill>
                <a:latin typeface="Verdana Pro Condensed Bold"/>
                <a:ea typeface="Verdana Pro Condensed Bold"/>
                <a:cs typeface="Verdana Pro Condensed Bold"/>
                <a:sym typeface="Verdana Pro Condensed Bold"/>
              </a:rPr>
              <a:t>without more information. </a:t>
            </a:r>
          </a:p>
        </p:txBody>
      </p:sp>
    </p:spTree>
    <p:extLst>
      <p:ext uri="{BB962C8B-B14F-4D97-AF65-F5344CB8AC3E}">
        <p14:creationId xmlns:p14="http://schemas.microsoft.com/office/powerpoint/2010/main" val="1069743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5209803" y="692773"/>
            <a:ext cx="7868394" cy="1301734"/>
          </a:xfrm>
          <a:prstGeom prst="rect">
            <a:avLst/>
          </a:prstGeom>
        </p:spPr>
        <p:txBody>
          <a:bodyPr lIns="0" tIns="0" rIns="0" bIns="0" rtlCol="0" anchor="t">
            <a:spAutoFit/>
          </a:bodyPr>
          <a:lstStyle/>
          <a:p>
            <a:pPr algn="ctr">
              <a:lnSpc>
                <a:spcPts val="10675"/>
              </a:lnSpc>
              <a:spcBef>
                <a:spcPct val="0"/>
              </a:spcBef>
            </a:pPr>
            <a:r>
              <a:rPr lang="en-US" sz="7625" b="1">
                <a:solidFill>
                  <a:srgbClr val="000000"/>
                </a:solidFill>
                <a:latin typeface="Verdana Pro Condensed Bold"/>
                <a:ea typeface="Verdana Pro Condensed Bold"/>
                <a:cs typeface="Verdana Pro Condensed Bold"/>
                <a:sym typeface="Verdana Pro Condensed Bold"/>
              </a:rPr>
              <a:t>Dependent Clause</a:t>
            </a:r>
          </a:p>
        </p:txBody>
      </p:sp>
      <p:sp>
        <p:nvSpPr>
          <p:cNvPr id="3" name="TextBox 3"/>
          <p:cNvSpPr txBox="1"/>
          <p:nvPr/>
        </p:nvSpPr>
        <p:spPr>
          <a:xfrm>
            <a:off x="692510" y="2612784"/>
            <a:ext cx="16902980" cy="6905801"/>
          </a:xfrm>
          <a:prstGeom prst="rect">
            <a:avLst/>
          </a:prstGeom>
        </p:spPr>
        <p:txBody>
          <a:bodyPr lIns="0" tIns="0" rIns="0" bIns="0" rtlCol="0" anchor="t">
            <a:spAutoFit/>
          </a:bodyPr>
          <a:lstStyle/>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Example: When the truck slowed down. </a:t>
            </a:r>
          </a:p>
          <a:p>
            <a:pPr algn="ctr">
              <a:lnSpc>
                <a:spcPts val="4900"/>
              </a:lnSpc>
            </a:pPr>
            <a:endParaRPr lang="en-US" sz="40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This makes you wonder…</a:t>
            </a:r>
          </a:p>
          <a:p>
            <a:pPr algn="ctr">
              <a:lnSpc>
                <a:spcPts val="4900"/>
              </a:lnSpc>
            </a:pPr>
            <a:endParaRPr lang="en-US" sz="40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What happened when the truck slowed down? </a:t>
            </a:r>
          </a:p>
          <a:p>
            <a:pPr algn="ctr">
              <a:lnSpc>
                <a:spcPts val="4900"/>
              </a:lnSpc>
            </a:pPr>
            <a:endParaRPr lang="en-US" sz="40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But if you add an independent clause, “It made a loud noise.”, the sentence makes sense: </a:t>
            </a:r>
          </a:p>
          <a:p>
            <a:pPr algn="ctr">
              <a:lnSpc>
                <a:spcPts val="4900"/>
              </a:lnSpc>
            </a:pPr>
            <a:endParaRPr lang="en-US" sz="40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When the truck slowed down, it made a loud noise.</a:t>
            </a:r>
          </a:p>
          <a:p>
            <a:pPr algn="l">
              <a:lnSpc>
                <a:spcPts val="5480"/>
              </a:lnSpc>
            </a:pPr>
            <a:endParaRPr lang="en-US" sz="3500" b="1" spc="87">
              <a:solidFill>
                <a:srgbClr val="000000"/>
              </a:solidFill>
              <a:latin typeface="Verdana Pro Condensed Bold"/>
              <a:ea typeface="Verdana Pro Condensed Bold"/>
              <a:cs typeface="Verdana Pro Condensed Bold"/>
              <a:sym typeface="Verdana Pro Condensed 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rot="753931">
            <a:off x="13471389" y="5520000"/>
            <a:ext cx="3914203" cy="4114800"/>
          </a:xfrm>
          <a:custGeom>
            <a:avLst/>
            <a:gdLst/>
            <a:ahLst/>
            <a:cxnLst/>
            <a:rect l="l" t="t" r="r" b="b"/>
            <a:pathLst>
              <a:path w="3914203" h="4114800">
                <a:moveTo>
                  <a:pt x="0" y="0"/>
                </a:moveTo>
                <a:lnTo>
                  <a:pt x="3914204" y="0"/>
                </a:lnTo>
                <a:lnTo>
                  <a:pt x="3914204"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TextBox 3"/>
          <p:cNvSpPr txBox="1"/>
          <p:nvPr/>
        </p:nvSpPr>
        <p:spPr>
          <a:xfrm>
            <a:off x="6923477" y="2447255"/>
            <a:ext cx="4441047" cy="602511"/>
          </a:xfrm>
          <a:prstGeom prst="rect">
            <a:avLst/>
          </a:prstGeom>
        </p:spPr>
        <p:txBody>
          <a:bodyPr lIns="0" tIns="0" rIns="0" bIns="0" rtlCol="0" anchor="t">
            <a:spAutoFit/>
          </a:bodyPr>
          <a:lstStyle/>
          <a:p>
            <a:pPr algn="l">
              <a:lnSpc>
                <a:spcPts val="5037"/>
              </a:lnSpc>
            </a:pPr>
            <a:r>
              <a:rPr lang="en-US" sz="3597" b="1">
                <a:solidFill>
                  <a:srgbClr val="000000"/>
                </a:solidFill>
                <a:latin typeface="Verdana Pro Bold"/>
                <a:ea typeface="Verdana Pro Bold"/>
                <a:cs typeface="Verdana Pro Bold"/>
                <a:sym typeface="Verdana Pro Bold"/>
              </a:rPr>
              <a:t>Clause Workshop</a:t>
            </a:r>
          </a:p>
        </p:txBody>
      </p:sp>
      <p:sp>
        <p:nvSpPr>
          <p:cNvPr id="4" name="TextBox 4"/>
          <p:cNvSpPr txBox="1"/>
          <p:nvPr/>
        </p:nvSpPr>
        <p:spPr>
          <a:xfrm>
            <a:off x="1978078" y="792774"/>
            <a:ext cx="14331844"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p:txBody>
      </p:sp>
      <p:sp>
        <p:nvSpPr>
          <p:cNvPr id="5" name="TextBox 5"/>
          <p:cNvSpPr txBox="1"/>
          <p:nvPr/>
        </p:nvSpPr>
        <p:spPr>
          <a:xfrm>
            <a:off x="2859508" y="3406139"/>
            <a:ext cx="12990091" cy="576633"/>
          </a:xfrm>
          <a:prstGeom prst="rect">
            <a:avLst/>
          </a:prstGeom>
        </p:spPr>
        <p:txBody>
          <a:bodyPr wrap="square" lIns="0" tIns="0" rIns="0" bIns="0" rtlCol="0" anchor="t">
            <a:spAutoFit/>
          </a:bodyPr>
          <a:lstStyle/>
          <a:p>
            <a:pPr algn="ctr">
              <a:lnSpc>
                <a:spcPts val="5040"/>
              </a:lnSpc>
            </a:pPr>
            <a:r>
              <a:rPr lang="en-US" sz="3600">
                <a:solidFill>
                  <a:srgbClr val="000000"/>
                </a:solidFill>
                <a:latin typeface="Verdana Pro Condensed"/>
                <a:ea typeface="Verdana Pro Condensed"/>
                <a:cs typeface="Verdana Pro Condensed"/>
                <a:sym typeface="Verdana Pro Condensed"/>
              </a:rPr>
              <a:t>And remember, an independent clause makes sense all by itself.</a:t>
            </a:r>
          </a:p>
        </p:txBody>
      </p:sp>
      <p:sp>
        <p:nvSpPr>
          <p:cNvPr id="6" name="TextBox 6"/>
          <p:cNvSpPr txBox="1"/>
          <p:nvPr/>
        </p:nvSpPr>
        <p:spPr>
          <a:xfrm>
            <a:off x="572421" y="4849605"/>
            <a:ext cx="10792102" cy="2727795"/>
          </a:xfrm>
          <a:prstGeom prst="rect">
            <a:avLst/>
          </a:prstGeom>
        </p:spPr>
        <p:txBody>
          <a:bodyPr lIns="0" tIns="0" rIns="0" bIns="0" rtlCol="0" anchor="t">
            <a:spAutoFit/>
          </a:bodyPr>
          <a:lstStyle/>
          <a:p>
            <a:pPr algn="l">
              <a:lnSpc>
                <a:spcPts val="4200"/>
              </a:lnSpc>
            </a:pPr>
            <a:r>
              <a:rPr lang="en-US" sz="3000" b="1" spc="75">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1962" spc="49">
                <a:solidFill>
                  <a:srgbClr val="000000"/>
                </a:solidFill>
                <a:latin typeface="Verdana Pro"/>
                <a:ea typeface="Verdana Pro"/>
                <a:cs typeface="Verdana Pro"/>
                <a:sym typeface="Verdana Pro"/>
              </a:rPr>
              <a:t>Work individually.</a:t>
            </a:r>
          </a:p>
          <a:p>
            <a:pPr marL="423810" lvl="1" indent="-211905" algn="l">
              <a:lnSpc>
                <a:spcPts val="4907"/>
              </a:lnSpc>
              <a:buFont typeface="Arial"/>
              <a:buChar char="•"/>
            </a:pPr>
            <a:r>
              <a:rPr lang="en-US" sz="1962" spc="49">
                <a:solidFill>
                  <a:srgbClr val="000000"/>
                </a:solidFill>
                <a:latin typeface="Verdana Pro"/>
                <a:ea typeface="Verdana Pro"/>
                <a:cs typeface="Verdana Pro"/>
                <a:sym typeface="Verdana Pro"/>
              </a:rPr>
              <a:t>Each student receives a worksheet.</a:t>
            </a:r>
          </a:p>
          <a:p>
            <a:pPr marL="423810" lvl="1" indent="-211905" algn="l">
              <a:lnSpc>
                <a:spcPts val="4907"/>
              </a:lnSpc>
              <a:buFont typeface="Arial"/>
              <a:buChar char="•"/>
            </a:pPr>
            <a:r>
              <a:rPr lang="en-US" sz="1962" spc="49">
                <a:solidFill>
                  <a:srgbClr val="000000"/>
                </a:solidFill>
                <a:latin typeface="Verdana Pro"/>
                <a:ea typeface="Verdana Pro"/>
                <a:cs typeface="Verdana Pro"/>
                <a:sym typeface="Verdana Pro"/>
              </a:rPr>
              <a:t>Underline, highlight or circle the independent clause in each sentence. </a:t>
            </a:r>
          </a:p>
          <a:p>
            <a:pPr algn="l">
              <a:lnSpc>
                <a:spcPts val="2748"/>
              </a:lnSpc>
            </a:pPr>
            <a:endParaRPr lang="en-US" sz="1962" spc="49">
              <a:solidFill>
                <a:srgbClr val="000000"/>
              </a:solidFill>
              <a:latin typeface="Verdana Pro"/>
              <a:ea typeface="Verdana Pro"/>
              <a:cs typeface="Verdana Pro"/>
              <a:sym typeface="Verdana Pr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6894266" y="419935"/>
            <a:ext cx="4499467" cy="1566065"/>
          </a:xfrm>
          <a:prstGeom prst="rect">
            <a:avLst/>
          </a:prstGeom>
        </p:spPr>
        <p:txBody>
          <a:bodyPr lIns="0" tIns="0" rIns="0" bIns="0" rtlCol="0" anchor="t">
            <a:spAutoFit/>
          </a:bodyPr>
          <a:lstStyle/>
          <a:p>
            <a:pPr algn="ctr">
              <a:lnSpc>
                <a:spcPts val="12800"/>
              </a:lnSpc>
            </a:pPr>
            <a:r>
              <a:rPr lang="en-US" sz="9142" b="1">
                <a:solidFill>
                  <a:srgbClr val="000000"/>
                </a:solidFill>
                <a:latin typeface="Verdana Pro Condensed Bold"/>
                <a:ea typeface="Verdana Pro Condensed Bold"/>
                <a:cs typeface="Verdana Pro Condensed Bold"/>
                <a:sym typeface="Verdana Pro Condensed Bold"/>
              </a:rPr>
              <a:t>Answers</a:t>
            </a:r>
          </a:p>
        </p:txBody>
      </p:sp>
      <p:sp>
        <p:nvSpPr>
          <p:cNvPr id="3" name="TextBox 3"/>
          <p:cNvSpPr txBox="1"/>
          <p:nvPr/>
        </p:nvSpPr>
        <p:spPr>
          <a:xfrm>
            <a:off x="4272409" y="3009900"/>
            <a:ext cx="9743182" cy="412749"/>
          </a:xfrm>
          <a:prstGeom prst="rect">
            <a:avLst/>
          </a:prstGeom>
        </p:spPr>
        <p:txBody>
          <a:bodyPr wrap="square" lIns="0" tIns="0" rIns="0" bIns="0" rtlCol="0" anchor="t">
            <a:spAutoFit/>
          </a:bodyPr>
          <a:lstStyle/>
          <a:p>
            <a:pPr algn="ctr">
              <a:lnSpc>
                <a:spcPts val="3499"/>
              </a:lnSpc>
              <a:spcBef>
                <a:spcPct val="0"/>
              </a:spcBef>
            </a:pPr>
            <a:r>
              <a:rPr lang="en-US" sz="2499">
                <a:solidFill>
                  <a:srgbClr val="000000"/>
                </a:solidFill>
                <a:latin typeface="Verdana Pro Condensed"/>
                <a:ea typeface="Verdana Pro Condensed"/>
                <a:cs typeface="Verdana Pro Condensed"/>
                <a:sym typeface="Verdana Pro Condensed"/>
              </a:rPr>
              <a:t>When the truck made a loud noise,</a:t>
            </a:r>
            <a:r>
              <a:rPr lang="en-US" sz="2499" b="1">
                <a:solidFill>
                  <a:srgbClr val="000000"/>
                </a:solidFill>
                <a:latin typeface="Verdana Pro Condensed Bold"/>
                <a:ea typeface="Verdana Pro Condensed Bold"/>
                <a:cs typeface="Verdana Pro Condensed Bold"/>
                <a:sym typeface="Verdana Pro Condensed Bold"/>
              </a:rPr>
              <a:t> it scared the nearby workers.</a:t>
            </a:r>
          </a:p>
        </p:txBody>
      </p:sp>
      <p:sp>
        <p:nvSpPr>
          <p:cNvPr id="4" name="TextBox 4"/>
          <p:cNvSpPr txBox="1"/>
          <p:nvPr/>
        </p:nvSpPr>
        <p:spPr>
          <a:xfrm>
            <a:off x="1167371" y="4330639"/>
            <a:ext cx="15953259" cy="412749"/>
          </a:xfrm>
          <a:prstGeom prst="rect">
            <a:avLst/>
          </a:prstGeom>
        </p:spPr>
        <p:txBody>
          <a:bodyPr wrap="square" lIns="0" tIns="0" rIns="0" bIns="0" rtlCol="0" anchor="t">
            <a:spAutoFit/>
          </a:bodyPr>
          <a:lstStyle/>
          <a:p>
            <a:pPr algn="ctr">
              <a:lnSpc>
                <a:spcPts val="3499"/>
              </a:lnSpc>
              <a:spcBef>
                <a:spcPct val="0"/>
              </a:spcBef>
            </a:pPr>
            <a:r>
              <a:rPr lang="en-US" sz="2499">
                <a:solidFill>
                  <a:srgbClr val="000000"/>
                </a:solidFill>
                <a:latin typeface="Verdana Pro Condensed"/>
                <a:ea typeface="Verdana Pro Condensed"/>
                <a:cs typeface="Verdana Pro Condensed"/>
                <a:sym typeface="Verdana Pro Condensed"/>
              </a:rPr>
              <a:t>Although Louise is confident she's found the cause of the sound,</a:t>
            </a:r>
            <a:r>
              <a:rPr lang="en-US" sz="2499" b="1">
                <a:solidFill>
                  <a:srgbClr val="000000"/>
                </a:solidFill>
                <a:latin typeface="Verdana Pro Condensed Bold"/>
                <a:ea typeface="Verdana Pro Condensed Bold"/>
                <a:cs typeface="Verdana Pro Condensed Bold"/>
                <a:sym typeface="Verdana Pro Condensed Bold"/>
              </a:rPr>
              <a:t> she thinks it might be the truck's brake pads.</a:t>
            </a:r>
          </a:p>
        </p:txBody>
      </p:sp>
      <p:sp>
        <p:nvSpPr>
          <p:cNvPr id="5" name="TextBox 5"/>
          <p:cNvSpPr txBox="1"/>
          <p:nvPr/>
        </p:nvSpPr>
        <p:spPr>
          <a:xfrm>
            <a:off x="3121931" y="5651378"/>
            <a:ext cx="12044139" cy="403059"/>
          </a:xfrm>
          <a:prstGeom prst="rect">
            <a:avLst/>
          </a:prstGeom>
        </p:spPr>
        <p:txBody>
          <a:bodyPr wrap="square" lIns="0" tIns="0" rIns="0" bIns="0" rtlCol="0" anchor="t">
            <a:spAutoFit/>
          </a:bodyPr>
          <a:lstStyle/>
          <a:p>
            <a:pPr algn="ctr">
              <a:lnSpc>
                <a:spcPts val="3499"/>
              </a:lnSpc>
              <a:spcBef>
                <a:spcPct val="0"/>
              </a:spcBef>
            </a:pPr>
            <a:r>
              <a:rPr lang="en-US" sz="2499">
                <a:solidFill>
                  <a:srgbClr val="000000"/>
                </a:solidFill>
                <a:latin typeface="Verdana Pro Condensed"/>
                <a:ea typeface="Verdana Pro Condensed"/>
                <a:cs typeface="Verdana Pro Condensed"/>
                <a:sym typeface="Verdana Pro Condensed"/>
              </a:rPr>
              <a:t>Now that Louise has found the problem,</a:t>
            </a:r>
            <a:r>
              <a:rPr lang="en-US" sz="2499" b="1">
                <a:solidFill>
                  <a:srgbClr val="000000"/>
                </a:solidFill>
                <a:latin typeface="Verdana Pro Condensed Bold"/>
                <a:ea typeface="Verdana Pro Condensed Bold"/>
                <a:cs typeface="Verdana Pro Condensed Bold"/>
                <a:sym typeface="Verdana Pro Condensed Bold"/>
              </a:rPr>
              <a:t> she confirms it with a brake inspection.</a:t>
            </a:r>
          </a:p>
        </p:txBody>
      </p:sp>
      <p:sp>
        <p:nvSpPr>
          <p:cNvPr id="6" name="TextBox 6"/>
          <p:cNvSpPr txBox="1"/>
          <p:nvPr/>
        </p:nvSpPr>
        <p:spPr>
          <a:xfrm>
            <a:off x="4410224" y="6962426"/>
            <a:ext cx="9467552" cy="412750"/>
          </a:xfrm>
          <a:prstGeom prst="rect">
            <a:avLst/>
          </a:prstGeom>
        </p:spPr>
        <p:txBody>
          <a:bodyPr wrap="square" lIns="0" tIns="0" rIns="0" bIns="0" rtlCol="0" anchor="t">
            <a:spAutoFit/>
          </a:bodyPr>
          <a:lstStyle/>
          <a:p>
            <a:pPr algn="ctr">
              <a:lnSpc>
                <a:spcPts val="3499"/>
              </a:lnSpc>
              <a:spcBef>
                <a:spcPct val="0"/>
              </a:spcBef>
            </a:pPr>
            <a:r>
              <a:rPr lang="en-US" sz="2499">
                <a:solidFill>
                  <a:srgbClr val="000000"/>
                </a:solidFill>
                <a:latin typeface="Verdana Pro Condensed"/>
                <a:ea typeface="Verdana Pro Condensed"/>
                <a:cs typeface="Verdana Pro Condensed"/>
                <a:sym typeface="Verdana Pro Condensed"/>
              </a:rPr>
              <a:t>Because the brake pads are worn,</a:t>
            </a:r>
            <a:r>
              <a:rPr lang="en-US" sz="2499" b="1">
                <a:solidFill>
                  <a:srgbClr val="000000"/>
                </a:solidFill>
                <a:latin typeface="Verdana Pro Condensed Bold"/>
                <a:ea typeface="Verdana Pro Condensed Bold"/>
                <a:cs typeface="Verdana Pro Condensed Bold"/>
                <a:sym typeface="Verdana Pro Condensed Bold"/>
              </a:rPr>
              <a:t> they need to be replaced.</a:t>
            </a:r>
          </a:p>
        </p:txBody>
      </p:sp>
      <p:sp>
        <p:nvSpPr>
          <p:cNvPr id="7" name="TextBox 7"/>
          <p:cNvSpPr txBox="1"/>
          <p:nvPr/>
        </p:nvSpPr>
        <p:spPr>
          <a:xfrm>
            <a:off x="2024658" y="8283165"/>
            <a:ext cx="14238684" cy="412749"/>
          </a:xfrm>
          <a:prstGeom prst="rect">
            <a:avLst/>
          </a:prstGeom>
        </p:spPr>
        <p:txBody>
          <a:bodyPr wrap="square" lIns="0" tIns="0" rIns="0" bIns="0" rtlCol="0" anchor="t">
            <a:spAutoFit/>
          </a:bodyPr>
          <a:lstStyle/>
          <a:p>
            <a:pPr algn="ctr">
              <a:lnSpc>
                <a:spcPts val="3499"/>
              </a:lnSpc>
              <a:spcBef>
                <a:spcPct val="0"/>
              </a:spcBef>
            </a:pPr>
            <a:r>
              <a:rPr lang="en-US" sz="2499">
                <a:solidFill>
                  <a:srgbClr val="000000"/>
                </a:solidFill>
                <a:latin typeface="Verdana Pro Condensed"/>
                <a:ea typeface="Verdana Pro Condensed"/>
                <a:cs typeface="Verdana Pro Condensed"/>
                <a:sym typeface="Verdana Pro Condensed"/>
              </a:rPr>
              <a:t>After Louise replaced the brake pads,</a:t>
            </a:r>
            <a:r>
              <a:rPr lang="en-US" sz="2499" b="1">
                <a:solidFill>
                  <a:srgbClr val="000000"/>
                </a:solidFill>
                <a:latin typeface="Verdana Pro Condensed Bold"/>
                <a:ea typeface="Verdana Pro Condensed Bold"/>
                <a:cs typeface="Verdana Pro Condensed Bold"/>
                <a:sym typeface="Verdana Pro Condensed Bold"/>
              </a:rPr>
              <a:t> she tested them to make sure they were working properly.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3411200" y="413140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TextBox 3"/>
          <p:cNvSpPr txBox="1"/>
          <p:nvPr/>
        </p:nvSpPr>
        <p:spPr>
          <a:xfrm>
            <a:off x="5410200" y="2399339"/>
            <a:ext cx="8591401" cy="806183"/>
          </a:xfrm>
          <a:prstGeom prst="rect">
            <a:avLst/>
          </a:prstGeom>
        </p:spPr>
        <p:txBody>
          <a:bodyPr wrap="square" lIns="0" tIns="0" rIns="0" bIns="0" rtlCol="0" anchor="t">
            <a:spAutoFit/>
          </a:bodyPr>
          <a:lstStyle/>
          <a:p>
            <a:pPr algn="l">
              <a:lnSpc>
                <a:spcPts val="7000"/>
              </a:lnSpc>
            </a:pPr>
            <a:r>
              <a:rPr lang="en-US" sz="5000" b="1">
                <a:solidFill>
                  <a:srgbClr val="000000"/>
                </a:solidFill>
                <a:latin typeface="Verdana Pro Bold"/>
                <a:ea typeface="Verdana Pro Bold"/>
                <a:cs typeface="Verdana Pro Bold"/>
                <a:sym typeface="Verdana Pro Bold"/>
              </a:rPr>
              <a:t>Diagnose and Repair</a:t>
            </a:r>
          </a:p>
        </p:txBody>
      </p:sp>
      <p:sp>
        <p:nvSpPr>
          <p:cNvPr id="4" name="TextBox 4"/>
          <p:cNvSpPr txBox="1"/>
          <p:nvPr/>
        </p:nvSpPr>
        <p:spPr>
          <a:xfrm>
            <a:off x="1978078" y="792774"/>
            <a:ext cx="14331844"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p:txBody>
      </p:sp>
      <p:sp>
        <p:nvSpPr>
          <p:cNvPr id="5" name="TextBox 5"/>
          <p:cNvSpPr txBox="1"/>
          <p:nvPr/>
        </p:nvSpPr>
        <p:spPr>
          <a:xfrm>
            <a:off x="762000" y="4253831"/>
            <a:ext cx="11416891" cy="3992375"/>
          </a:xfrm>
          <a:prstGeom prst="rect">
            <a:avLst/>
          </a:prstGeom>
        </p:spPr>
        <p:txBody>
          <a:bodyPr wrap="square"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Work as individuals, in pairs, or small groups.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Each individual/pair/group gets 6 independent clauses, and 6 dependent clauses.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Students sort the clauses into two separate piles.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Once sorted, pair the independent clauses with a dependent clause.</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Write the sentences in your workbooks. You should have 6 complete sentences.</a:t>
            </a:r>
          </a:p>
          <a:p>
            <a:pPr algn="l">
              <a:lnSpc>
                <a:spcPts val="2748"/>
              </a:lnSpc>
            </a:pPr>
            <a:endParaRPr lang="en-US" sz="1962" spc="49" dirty="0">
              <a:solidFill>
                <a:srgbClr val="000000"/>
              </a:solidFill>
              <a:latin typeface="Verdana Pro"/>
              <a:ea typeface="Verdana Pro"/>
              <a:cs typeface="Verdana Pro"/>
              <a:sym typeface="Verdana Pr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TextBox 4"/>
          <p:cNvSpPr txBox="1"/>
          <p:nvPr/>
        </p:nvSpPr>
        <p:spPr>
          <a:xfrm>
            <a:off x="576931" y="3122512"/>
            <a:ext cx="9345668" cy="528497"/>
          </a:xfrm>
          <a:prstGeom prst="rect">
            <a:avLst/>
          </a:prstGeom>
        </p:spPr>
        <p:txBody>
          <a:bodyPr lIns="0" tIns="0" rIns="0" bIns="0" rtlCol="0" anchor="t">
            <a:spAutoFit/>
          </a:bodyPr>
          <a:lstStyle/>
          <a:p>
            <a:pPr algn="ctr">
              <a:lnSpc>
                <a:spcPts val="4314"/>
              </a:lnSpc>
            </a:pPr>
            <a:r>
              <a:rPr lang="en-US" sz="3081">
                <a:solidFill>
                  <a:srgbClr val="000000"/>
                </a:solidFill>
                <a:latin typeface="Verdana Pro"/>
                <a:ea typeface="Verdana Pro"/>
                <a:cs typeface="Verdana Pro"/>
                <a:sym typeface="Verdana Pro"/>
              </a:rPr>
              <a:t>What are the two types of clauses?</a:t>
            </a:r>
          </a:p>
        </p:txBody>
      </p:sp>
      <p:sp>
        <p:nvSpPr>
          <p:cNvPr id="5" name="TextBox 5"/>
          <p:cNvSpPr txBox="1"/>
          <p:nvPr/>
        </p:nvSpPr>
        <p:spPr>
          <a:xfrm>
            <a:off x="1355530" y="885825"/>
            <a:ext cx="7788470"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a:t>
            </a:r>
          </a:p>
        </p:txBody>
      </p:sp>
      <p:sp>
        <p:nvSpPr>
          <p:cNvPr id="6" name="Freeform 6"/>
          <p:cNvSpPr/>
          <p:nvPr/>
        </p:nvSpPr>
        <p:spPr>
          <a:xfrm>
            <a:off x="66675" y="5467999"/>
            <a:ext cx="11671084" cy="6608751"/>
          </a:xfrm>
          <a:custGeom>
            <a:avLst/>
            <a:gdLst/>
            <a:ahLst/>
            <a:cxnLst/>
            <a:rect l="l" t="t" r="r" b="b"/>
            <a:pathLst>
              <a:path w="11671084" h="6608751">
                <a:moveTo>
                  <a:pt x="0" y="0"/>
                </a:moveTo>
                <a:lnTo>
                  <a:pt x="11671084" y="0"/>
                </a:lnTo>
                <a:lnTo>
                  <a:pt x="11671084" y="6608751"/>
                </a:lnTo>
                <a:lnTo>
                  <a:pt x="0" y="6608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987699" y="6542234"/>
            <a:ext cx="11573126" cy="53784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Everyone understood the difference between the clauses</a:t>
            </a:r>
          </a:p>
        </p:txBody>
      </p:sp>
      <p:sp>
        <p:nvSpPr>
          <p:cNvPr id="3" name="Freeform 3"/>
          <p:cNvSpPr/>
          <p:nvPr/>
        </p:nvSpPr>
        <p:spPr>
          <a:xfrm>
            <a:off x="11804439" y="0"/>
            <a:ext cx="8835698" cy="10287000"/>
          </a:xfrm>
          <a:custGeom>
            <a:avLst/>
            <a:gdLst/>
            <a:ahLst/>
            <a:cxnLst/>
            <a:rect l="l" t="t" r="r" b="b"/>
            <a:pathLst>
              <a:path w="8835698" h="10287000">
                <a:moveTo>
                  <a:pt x="0" y="0"/>
                </a:moveTo>
                <a:lnTo>
                  <a:pt x="8835698" y="0"/>
                </a:lnTo>
                <a:lnTo>
                  <a:pt x="8835698" y="10287000"/>
                </a:lnTo>
                <a:lnTo>
                  <a:pt x="0" y="10287000"/>
                </a:lnTo>
                <a:lnTo>
                  <a:pt x="0" y="0"/>
                </a:lnTo>
                <a:close/>
              </a:path>
            </a:pathLst>
          </a:custGeom>
          <a:blipFill>
            <a:blip r:embed="rId3"/>
            <a:stretch>
              <a:fillRect l="-61099" r="-45878"/>
            </a:stretch>
          </a:blipFill>
        </p:spPr>
        <p:txBody>
          <a:bodyPr/>
          <a:lstStyle/>
          <a:p>
            <a:endParaRPr lang="en-AU"/>
          </a:p>
        </p:txBody>
      </p:sp>
      <p:sp>
        <p:nvSpPr>
          <p:cNvPr id="4" name="TextBox 4"/>
          <p:cNvSpPr txBox="1"/>
          <p:nvPr/>
        </p:nvSpPr>
        <p:spPr>
          <a:xfrm>
            <a:off x="587649" y="573082"/>
            <a:ext cx="9848700" cy="1455420"/>
          </a:xfrm>
          <a:prstGeom prst="rect">
            <a:avLst/>
          </a:prstGeom>
        </p:spPr>
        <p:txBody>
          <a:bodyPr wrap="square" lIns="0" tIns="0" rIns="0" bIns="0" rtlCol="0" anchor="t">
            <a:spAutoFit/>
          </a:bodyPr>
          <a:lstStyle/>
          <a:p>
            <a:pPr algn="ctr">
              <a:lnSpc>
                <a:spcPts val="5880"/>
              </a:lnSpc>
            </a:pPr>
            <a:r>
              <a:rPr lang="en-US" sz="4200" b="1">
                <a:solidFill>
                  <a:srgbClr val="000000"/>
                </a:solidFill>
                <a:latin typeface="Verdana Pro Condensed Bold"/>
                <a:ea typeface="Verdana Pro Condensed Bold"/>
                <a:cs typeface="Verdana Pro Condensed Bold"/>
                <a:sym typeface="Verdana Pro Condensed Bold"/>
              </a:rPr>
              <a:t>Quick check in!</a:t>
            </a:r>
          </a:p>
          <a:p>
            <a:pPr algn="ctr">
              <a:lnSpc>
                <a:spcPts val="5880"/>
              </a:lnSpc>
            </a:pPr>
            <a:r>
              <a:rPr lang="en-US" sz="4200">
                <a:solidFill>
                  <a:srgbClr val="000000"/>
                </a:solidFill>
                <a:latin typeface="Verdana Pro Condensed"/>
                <a:ea typeface="Verdana Pro Condensed"/>
                <a:cs typeface="Verdana Pro Condensed"/>
                <a:sym typeface="Verdana Pro Condensed"/>
              </a:rPr>
              <a:t>Is it independent or dependent?</a:t>
            </a:r>
          </a:p>
        </p:txBody>
      </p:sp>
      <p:sp>
        <p:nvSpPr>
          <p:cNvPr id="5" name="TextBox 5"/>
          <p:cNvSpPr txBox="1"/>
          <p:nvPr/>
        </p:nvSpPr>
        <p:spPr>
          <a:xfrm>
            <a:off x="987698" y="2653156"/>
            <a:ext cx="8537301" cy="537845"/>
          </a:xfrm>
          <a:prstGeom prst="rect">
            <a:avLst/>
          </a:prstGeom>
        </p:spPr>
        <p:txBody>
          <a:bodyPr wrap="square"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When we wrote down six sentences today</a:t>
            </a:r>
          </a:p>
        </p:txBody>
      </p:sp>
      <p:sp>
        <p:nvSpPr>
          <p:cNvPr id="6" name="TextBox 6"/>
          <p:cNvSpPr txBox="1"/>
          <p:nvPr/>
        </p:nvSpPr>
        <p:spPr>
          <a:xfrm>
            <a:off x="987698" y="3949515"/>
            <a:ext cx="7470501" cy="537845"/>
          </a:xfrm>
          <a:prstGeom prst="rect">
            <a:avLst/>
          </a:prstGeom>
        </p:spPr>
        <p:txBody>
          <a:bodyPr wrap="square"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We worked hard during the lesson</a:t>
            </a:r>
          </a:p>
        </p:txBody>
      </p:sp>
      <p:sp>
        <p:nvSpPr>
          <p:cNvPr id="7" name="TextBox 7"/>
          <p:cNvSpPr txBox="1"/>
          <p:nvPr/>
        </p:nvSpPr>
        <p:spPr>
          <a:xfrm>
            <a:off x="987699" y="9134953"/>
            <a:ext cx="9448651" cy="53784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Because everyone completed the matching activity</a:t>
            </a:r>
          </a:p>
        </p:txBody>
      </p:sp>
      <p:sp>
        <p:nvSpPr>
          <p:cNvPr id="8" name="TextBox 8"/>
          <p:cNvSpPr txBox="1"/>
          <p:nvPr/>
        </p:nvSpPr>
        <p:spPr>
          <a:xfrm>
            <a:off x="987698" y="7838594"/>
            <a:ext cx="9448651" cy="537845"/>
          </a:xfrm>
          <a:prstGeom prst="rect">
            <a:avLst/>
          </a:prstGeom>
        </p:spPr>
        <p:txBody>
          <a:bodyPr wrap="square"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After the class highlighted the nouns and verbs</a:t>
            </a:r>
          </a:p>
        </p:txBody>
      </p:sp>
      <p:sp>
        <p:nvSpPr>
          <p:cNvPr id="9" name="TextBox 9"/>
          <p:cNvSpPr txBox="1"/>
          <p:nvPr/>
        </p:nvSpPr>
        <p:spPr>
          <a:xfrm>
            <a:off x="987699" y="5245875"/>
            <a:ext cx="9104561" cy="53784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The students shared their answers with the class</a:t>
            </a:r>
          </a:p>
        </p:txBody>
      </p:sp>
      <p:sp>
        <p:nvSpPr>
          <p:cNvPr id="10" name="TextBox 10"/>
          <p:cNvSpPr txBox="1"/>
          <p:nvPr/>
        </p:nvSpPr>
        <p:spPr>
          <a:xfrm>
            <a:off x="307777" y="3853692"/>
            <a:ext cx="222945"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I</a:t>
            </a:r>
          </a:p>
        </p:txBody>
      </p:sp>
      <p:sp>
        <p:nvSpPr>
          <p:cNvPr id="11" name="TextBox 11"/>
          <p:cNvSpPr txBox="1"/>
          <p:nvPr/>
        </p:nvSpPr>
        <p:spPr>
          <a:xfrm>
            <a:off x="307777" y="5149479"/>
            <a:ext cx="222945"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I</a:t>
            </a:r>
          </a:p>
        </p:txBody>
      </p:sp>
      <p:sp>
        <p:nvSpPr>
          <p:cNvPr id="12" name="TextBox 12"/>
          <p:cNvSpPr txBox="1"/>
          <p:nvPr/>
        </p:nvSpPr>
        <p:spPr>
          <a:xfrm>
            <a:off x="307777" y="6445265"/>
            <a:ext cx="222945"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I</a:t>
            </a:r>
          </a:p>
        </p:txBody>
      </p:sp>
      <p:sp>
        <p:nvSpPr>
          <p:cNvPr id="13" name="TextBox 13"/>
          <p:cNvSpPr txBox="1"/>
          <p:nvPr/>
        </p:nvSpPr>
        <p:spPr>
          <a:xfrm>
            <a:off x="250851" y="2557906"/>
            <a:ext cx="336798"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D</a:t>
            </a:r>
          </a:p>
        </p:txBody>
      </p:sp>
      <p:sp>
        <p:nvSpPr>
          <p:cNvPr id="14" name="TextBox 14"/>
          <p:cNvSpPr txBox="1"/>
          <p:nvPr/>
        </p:nvSpPr>
        <p:spPr>
          <a:xfrm>
            <a:off x="250851" y="7741052"/>
            <a:ext cx="336798"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D</a:t>
            </a:r>
          </a:p>
        </p:txBody>
      </p:sp>
      <p:sp>
        <p:nvSpPr>
          <p:cNvPr id="15" name="TextBox 15"/>
          <p:cNvSpPr txBox="1"/>
          <p:nvPr/>
        </p:nvSpPr>
        <p:spPr>
          <a:xfrm>
            <a:off x="250851" y="9036839"/>
            <a:ext cx="336798"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Freeform 4"/>
          <p:cNvSpPr/>
          <p:nvPr/>
        </p:nvSpPr>
        <p:spPr>
          <a:xfrm>
            <a:off x="3236152" y="5143500"/>
            <a:ext cx="4478694" cy="4114800"/>
          </a:xfrm>
          <a:custGeom>
            <a:avLst/>
            <a:gdLst/>
            <a:ahLst/>
            <a:cxnLst/>
            <a:rect l="l" t="t" r="r" b="b"/>
            <a:pathLst>
              <a:path w="4478694" h="4114800">
                <a:moveTo>
                  <a:pt x="0" y="0"/>
                </a:moveTo>
                <a:lnTo>
                  <a:pt x="4478694" y="0"/>
                </a:lnTo>
                <a:lnTo>
                  <a:pt x="447869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TextBox 5"/>
          <p:cNvSpPr txBox="1"/>
          <p:nvPr/>
        </p:nvSpPr>
        <p:spPr>
          <a:xfrm>
            <a:off x="1887195" y="1257300"/>
            <a:ext cx="7256805" cy="1993174"/>
          </a:xfrm>
          <a:prstGeom prst="rect">
            <a:avLst/>
          </a:prstGeom>
        </p:spPr>
        <p:txBody>
          <a:bodyPr wrap="square" lIns="0" tIns="0" rIns="0" bIns="0" rtlCol="0" anchor="t">
            <a:spAutoFit/>
          </a:bodyPr>
          <a:lstStyle/>
          <a:p>
            <a:pPr algn="ctr">
              <a:lnSpc>
                <a:spcPts val="17340"/>
              </a:lnSpc>
            </a:pPr>
            <a:r>
              <a:rPr lang="en-US" sz="12385" b="1">
                <a:solidFill>
                  <a:srgbClr val="000000"/>
                </a:solidFill>
                <a:latin typeface="Verdana Pro Condensed Bold"/>
                <a:ea typeface="Verdana Pro Condensed Bold"/>
                <a:cs typeface="Verdana Pro Condensed Bold"/>
                <a:sym typeface="Verdana Pro Condensed Bold"/>
              </a:rPr>
              <a:t>Lesson 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added xmlns="feecc918-9ecd-485f-b845-8b5c7cc6b98c" xsi:nil="true"/>
    <lcf76f155ced4ddcb4097134ff3c332f xmlns="feecc918-9ecd-485f-b845-8b5c7cc6b98c">
      <Terms xmlns="http://schemas.microsoft.com/office/infopath/2007/PartnerControls"/>
    </lcf76f155ced4ddcb4097134ff3c332f>
    <Preview xmlns="feecc918-9ecd-485f-b845-8b5c7cc6b98c" xsi:nil="true"/>
    <TaxCatchAll xmlns="b1450c28-65c8-4551-b49a-762cd339a7c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2A3A4E1E6BCA24C9D837CBDB0CE304C" ma:contentTypeVersion="21" ma:contentTypeDescription="Create a new document." ma:contentTypeScope="" ma:versionID="7186372335b233f860196c5c4f14fdcd">
  <xsd:schema xmlns:xsd="http://www.w3.org/2001/XMLSchema" xmlns:xs="http://www.w3.org/2001/XMLSchema" xmlns:p="http://schemas.microsoft.com/office/2006/metadata/properties" xmlns:ns2="feecc918-9ecd-485f-b845-8b5c7cc6b98c" xmlns:ns3="b1450c28-65c8-4551-b49a-762cd339a7c7" targetNamespace="http://schemas.microsoft.com/office/2006/metadata/properties" ma:root="true" ma:fieldsID="f45dcb05b7058c514e00f315dbc1346b" ns2:_="" ns3:_="">
    <xsd:import namespace="feecc918-9ecd-485f-b845-8b5c7cc6b98c"/>
    <xsd:import namespace="b1450c28-65c8-4551-b49a-762cd339a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Dateadded"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cc918-9ecd-485f-b845-8b5c7cc6b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Dateadded" ma:index="24" nillable="true" ma:displayName="Date added" ma:format="DateOnly" ma:internalName="Dateadd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review" ma:index="27" nillable="true" ma:displayName="Preview" ma:format="Thumbnail" ma:internalName="Preview">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450c28-65c8-4551-b49a-762cd339a7c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1f9af0-bcdc-4912-b8a0-38588b3c8187}" ma:internalName="TaxCatchAll" ma:showField="CatchAllData" ma:web="b1450c28-65c8-4551-b49a-762cd339a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3C9826-80D9-4157-BCCC-9CD44A886B71}">
  <ds:schemaRefs>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terms/"/>
    <ds:schemaRef ds:uri="feecc918-9ecd-485f-b845-8b5c7cc6b98c"/>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7E8B5111-1CD1-4304-8962-80F032F7C1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cc918-9ecd-485f-b845-8b5c7cc6b98c"/>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A35C16D-DB81-4F2D-BAE5-216BA7DA22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832</Words>
  <Application>Microsoft Office PowerPoint</Application>
  <PresentationFormat>Custom</PresentationFormat>
  <Paragraphs>119</Paragraphs>
  <Slides>21</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Verdana Pro Bold</vt:lpstr>
      <vt:lpstr>Calibri</vt:lpstr>
      <vt:lpstr>Verdana Pro</vt:lpstr>
      <vt:lpstr>Verdana Pro Condensed Bold Italics</vt:lpstr>
      <vt:lpstr>Aptos</vt:lpstr>
      <vt:lpstr>Verdana Pro Condensed Bold</vt:lpstr>
      <vt:lpstr>Verdana Pro Condensed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3: Clauses_Yr 3</dc:title>
  <cp:lastModifiedBy>Becky Laurence</cp:lastModifiedBy>
  <cp:revision>1</cp:revision>
  <dcterms:created xsi:type="dcterms:W3CDTF">2006-08-16T00:00:00Z</dcterms:created>
  <dcterms:modified xsi:type="dcterms:W3CDTF">2026-04-01T01:48:21Z</dcterms:modified>
  <dc:identifier>DAG5rEqq-aQ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0x01010022A3A4E1E6BCA24C9D837CBDB0CE304C</vt:lpwstr>
  </property>
  <property fmtid="{D5CDD505-2E9C-101B-9397-08002B2CF9AE}" pid="3" name="MediaServiceImageTags">
    <vt:lpwstr/>
  </property>
</Properties>
</file>