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22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8288000" cy="10287000"/>
  <p:notesSz cx="6858000" cy="9144000"/>
  <p:embeddedFontLst>
    <p:embeddedFont>
      <p:font typeface="Verdana Pro" panose="020B0604030504040204" pitchFamily="34" charset="0"/>
      <p:regular r:id="rId23"/>
      <p:bold r:id="rId24"/>
      <p:italic r:id="rId25"/>
      <p:boldItalic r:id="rId26"/>
    </p:embeddedFont>
    <p:embeddedFont>
      <p:font typeface="Verdana Pro Bold" panose="020B0804030504040204" charset="0"/>
      <p:regular r:id="rId27"/>
      <p:bold r:id="rId28"/>
    </p:embeddedFont>
    <p:embeddedFont>
      <p:font typeface="Verdana Pro Condensed" panose="020B0604020202020204" charset="0"/>
      <p:regular r:id="rId29"/>
    </p:embeddedFont>
    <p:embeddedFont>
      <p:font typeface="Verdana Pro Condensed Bold" panose="020B0604020202020204" charset="0"/>
      <p:regular r:id="rId30"/>
      <p:bold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59564" autoAdjust="0"/>
  </p:normalViewPr>
  <p:slideViewPr>
    <p:cSldViewPr>
      <p:cViewPr varScale="1">
        <p:scale>
          <a:sx n="44" d="100"/>
          <a:sy n="44" d="100"/>
        </p:scale>
        <p:origin x="2274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4.fntdata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3.fntdata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7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2.fntdata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9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ecky Laurence" userId="c77225e4-1c0f-4b6c-b66e-2ba375f94488" providerId="ADAL" clId="{1FE327E6-7B11-4709-B248-BB85B06591E2}"/>
    <pc:docChg chg="undo custSel modSld">
      <pc:chgData name="Becky Laurence" userId="c77225e4-1c0f-4b6c-b66e-2ba375f94488" providerId="ADAL" clId="{1FE327E6-7B11-4709-B248-BB85B06591E2}" dt="2026-04-02T04:39:58.346" v="1073" actId="20577"/>
      <pc:docMkLst>
        <pc:docMk/>
      </pc:docMkLst>
      <pc:sldChg chg="modSp mod">
        <pc:chgData name="Becky Laurence" userId="c77225e4-1c0f-4b6c-b66e-2ba375f94488" providerId="ADAL" clId="{1FE327E6-7B11-4709-B248-BB85B06591E2}" dt="2026-04-02T04:39:37.331" v="1071" actId="20577"/>
        <pc:sldMkLst>
          <pc:docMk/>
          <pc:sldMk cId="0" sldId="256"/>
        </pc:sldMkLst>
        <pc:spChg chg="mod">
          <ac:chgData name="Becky Laurence" userId="c77225e4-1c0f-4b6c-b66e-2ba375f94488" providerId="ADAL" clId="{1FE327E6-7B11-4709-B248-BB85B06591E2}" dt="2026-04-02T04:39:37.331" v="1071" actId="20577"/>
          <ac:spMkLst>
            <pc:docMk/>
            <pc:sldMk cId="0" sldId="256"/>
            <ac:spMk id="8" creationId="{00000000-0000-0000-0000-000000000000}"/>
          </ac:spMkLst>
        </pc:spChg>
      </pc:sldChg>
      <pc:sldChg chg="modSp mod">
        <pc:chgData name="Becky Laurence" userId="c77225e4-1c0f-4b6c-b66e-2ba375f94488" providerId="ADAL" clId="{1FE327E6-7B11-4709-B248-BB85B06591E2}" dt="2026-04-02T04:39:58.346" v="1073" actId="20577"/>
        <pc:sldMkLst>
          <pc:docMk/>
          <pc:sldMk cId="0" sldId="266"/>
        </pc:sldMkLst>
        <pc:spChg chg="mod">
          <ac:chgData name="Becky Laurence" userId="c77225e4-1c0f-4b6c-b66e-2ba375f94488" providerId="ADAL" clId="{1FE327E6-7B11-4709-B248-BB85B06591E2}" dt="2026-04-02T04:39:58.346" v="1073" actId="20577"/>
          <ac:spMkLst>
            <pc:docMk/>
            <pc:sldMk cId="0" sldId="266"/>
            <ac:spMk id="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92BF4-2221-4A8A-AF76-7CBA19E9884D}" type="datetimeFigureOut">
              <a:rPr lang="en-AU" smtClean="0"/>
              <a:t>2/04/2026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F3052F-AEA4-4F13-AFBE-BAFC4ECA1B01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937902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is a good opportunity to do some review and play a game.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Use the table provided in the student activity pack with the selection of nouns/verbs/adjectives/clause starter. Students use their cards to build a simple sentence with a clause starter to give circumstantial information. Once students have built their sentence, ask what would happen if move the phrase starter? How can they turn their simple sentence into a complex sentence? This also encourages them to use punctuation, such as commas. </a:t>
            </a: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Simple sentence structure: The + [noun] + [verb] + a/an + [adjective] + noise/vibration.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Complex sentence structure: </a:t>
            </a:r>
            <a:r>
              <a:rPr lang="en-A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[Phrase starter], the + [noun] + [verb] + a/an + [adjective] + noise/vibration.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6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636937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AU" dirty="0"/>
              <a:t>Provide students with note-taking cards. These have been scaffolded to support varying levels of understanding/ability for students.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9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906611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Extension opportunity: Invite students to include adjectives and/or adverbs here to make the sentence more informative. </a:t>
            </a:r>
            <a:endParaRPr lang="en-A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14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985640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F3052F-AEA4-4F13-AFBE-BAFC4ECA1B01}" type="slidenum">
              <a:rPr lang="en-AU" smtClean="0"/>
              <a:t>17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015562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sv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2" Type="http://schemas.openxmlformats.org/officeDocument/2006/relationships/image" Target="../media/image19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svg"/><Relationship Id="rId11" Type="http://schemas.openxmlformats.org/officeDocument/2006/relationships/image" Target="../media/image28.svg"/><Relationship Id="rId5" Type="http://schemas.openxmlformats.org/officeDocument/2006/relationships/image" Target="../media/image22.svg"/><Relationship Id="rId10" Type="http://schemas.openxmlformats.org/officeDocument/2006/relationships/image" Target="../media/image27.svg"/><Relationship Id="rId4" Type="http://schemas.openxmlformats.org/officeDocument/2006/relationships/image" Target="../media/image21.png"/><Relationship Id="rId9" Type="http://schemas.openxmlformats.org/officeDocument/2006/relationships/image" Target="../media/image26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490258" y="1556988"/>
            <a:ext cx="2729479" cy="670997"/>
          </a:xfrm>
          <a:custGeom>
            <a:avLst/>
            <a:gdLst/>
            <a:ahLst/>
            <a:cxnLst/>
            <a:rect l="l" t="t" r="r" b="b"/>
            <a:pathLst>
              <a:path w="2729479" h="670997">
                <a:moveTo>
                  <a:pt x="0" y="0"/>
                </a:moveTo>
                <a:lnTo>
                  <a:pt x="2729479" y="0"/>
                </a:lnTo>
                <a:lnTo>
                  <a:pt x="2729479" y="670997"/>
                </a:lnTo>
                <a:lnTo>
                  <a:pt x="0" y="6709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2615007" y="7395516"/>
            <a:ext cx="4479981" cy="425598"/>
          </a:xfrm>
          <a:custGeom>
            <a:avLst/>
            <a:gdLst/>
            <a:ahLst/>
            <a:cxnLst/>
            <a:rect l="l" t="t" r="r" b="b"/>
            <a:pathLst>
              <a:path w="4479981" h="425598">
                <a:moveTo>
                  <a:pt x="0" y="0"/>
                </a:moveTo>
                <a:lnTo>
                  <a:pt x="4479981" y="0"/>
                </a:lnTo>
                <a:lnTo>
                  <a:pt x="4479981" y="425598"/>
                </a:lnTo>
                <a:lnTo>
                  <a:pt x="0" y="42559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4" name="Group 4"/>
          <p:cNvGrpSpPr/>
          <p:nvPr/>
        </p:nvGrpSpPr>
        <p:grpSpPr>
          <a:xfrm>
            <a:off x="12598388" y="-98059"/>
            <a:ext cx="9321824" cy="10287000"/>
            <a:chOff x="0" y="0"/>
            <a:chExt cx="2455131" cy="2709333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455131" cy="2709333"/>
            </a:xfrm>
            <a:custGeom>
              <a:avLst/>
              <a:gdLst/>
              <a:ahLst/>
              <a:cxnLst/>
              <a:rect l="l" t="t" r="r" b="b"/>
              <a:pathLst>
                <a:path w="2455131" h="2709333">
                  <a:moveTo>
                    <a:pt x="0" y="0"/>
                  </a:moveTo>
                  <a:lnTo>
                    <a:pt x="2455131" y="0"/>
                  </a:lnTo>
                  <a:lnTo>
                    <a:pt x="245513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48BDBB">
                <a:alpha val="50980"/>
              </a:srgbClr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455131" cy="27474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7" name="Freeform 7"/>
          <p:cNvSpPr/>
          <p:nvPr/>
        </p:nvSpPr>
        <p:spPr>
          <a:xfrm>
            <a:off x="10199053" y="-384496"/>
            <a:ext cx="8107997" cy="11469725"/>
          </a:xfrm>
          <a:custGeom>
            <a:avLst/>
            <a:gdLst/>
            <a:ahLst/>
            <a:cxnLst/>
            <a:rect l="l" t="t" r="r" b="b"/>
            <a:pathLst>
              <a:path w="8107997" h="11469725">
                <a:moveTo>
                  <a:pt x="0" y="0"/>
                </a:moveTo>
                <a:lnTo>
                  <a:pt x="8107997" y="0"/>
                </a:lnTo>
                <a:lnTo>
                  <a:pt x="8107997" y="11469725"/>
                </a:lnTo>
                <a:lnTo>
                  <a:pt x="0" y="1146972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8" name="TextBox 8"/>
          <p:cNvSpPr txBox="1"/>
          <p:nvPr/>
        </p:nvSpPr>
        <p:spPr>
          <a:xfrm>
            <a:off x="0" y="2742335"/>
            <a:ext cx="9709994" cy="3995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6:</a:t>
            </a:r>
          </a:p>
          <a:p>
            <a:pPr algn="ctr">
              <a:lnSpc>
                <a:spcPts val="10675"/>
              </a:lnSpc>
            </a:pPr>
            <a:r>
              <a:rPr lang="en-US" sz="762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Scaffolding Report Writing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654971" y="8091162"/>
            <a:ext cx="6400052" cy="11671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28"/>
              </a:lnSpc>
            </a:pPr>
            <a:r>
              <a:rPr lang="en-US" sz="337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It’s time to start combining everything we’ve learned so far.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00606" y="0"/>
            <a:ext cx="8236605" cy="10813902"/>
          </a:xfrm>
          <a:custGeom>
            <a:avLst/>
            <a:gdLst/>
            <a:ahLst/>
            <a:cxnLst/>
            <a:rect l="l" t="t" r="r" b="b"/>
            <a:pathLst>
              <a:path w="8236605" h="10813902">
                <a:moveTo>
                  <a:pt x="0" y="0"/>
                </a:moveTo>
                <a:lnTo>
                  <a:pt x="8236605" y="0"/>
                </a:lnTo>
                <a:lnTo>
                  <a:pt x="8236605" y="10813902"/>
                </a:lnTo>
                <a:lnTo>
                  <a:pt x="0" y="1081390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6824" r="-10658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028700" y="885825"/>
            <a:ext cx="7356663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overview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28700" y="3519549"/>
            <a:ext cx="7356663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Hook &amp; Introduction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Group Work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Stretch &amp; Share 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Wrap-Up Reflection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632141" y="3519549"/>
            <a:ext cx="2437370" cy="38605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15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10 mins</a:t>
            </a:r>
          </a:p>
          <a:p>
            <a:pPr algn="l">
              <a:lnSpc>
                <a:spcPts val="7817"/>
              </a:lnSpc>
            </a:pPr>
            <a:r>
              <a:rPr lang="en-US" sz="3908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5 mins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4350" y="6960656"/>
            <a:ext cx="8115300" cy="4595289"/>
          </a:xfrm>
          <a:custGeom>
            <a:avLst/>
            <a:gdLst/>
            <a:ahLst/>
            <a:cxnLst/>
            <a:rect l="l" t="t" r="r" b="b"/>
            <a:pathLst>
              <a:path w="8115300" h="4595289">
                <a:moveTo>
                  <a:pt x="0" y="0"/>
                </a:moveTo>
                <a:lnTo>
                  <a:pt x="8115300" y="0"/>
                </a:lnTo>
                <a:lnTo>
                  <a:pt x="8115300" y="4595288"/>
                </a:lnTo>
                <a:lnTo>
                  <a:pt x="0" y="45952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9144000" y="-229288"/>
            <a:ext cx="10588650" cy="10745577"/>
          </a:xfrm>
          <a:custGeom>
            <a:avLst/>
            <a:gdLst/>
            <a:ahLst/>
            <a:cxnLst/>
            <a:rect l="l" t="t" r="r" b="b"/>
            <a:pathLst>
              <a:path w="10588650" h="10745577">
                <a:moveTo>
                  <a:pt x="0" y="0"/>
                </a:moveTo>
                <a:lnTo>
                  <a:pt x="10588650" y="0"/>
                </a:lnTo>
                <a:lnTo>
                  <a:pt x="10588650" y="10745576"/>
                </a:lnTo>
                <a:lnTo>
                  <a:pt x="0" y="107455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081" r="-4333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894875" y="952500"/>
            <a:ext cx="7354250" cy="47625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Who is this?</a:t>
            </a:r>
          </a:p>
          <a:p>
            <a:pPr algn="ctr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is her job?</a:t>
            </a:r>
          </a:p>
          <a:p>
            <a:pPr algn="ctr">
              <a:lnSpc>
                <a:spcPts val="6299"/>
              </a:lnSpc>
            </a:pPr>
            <a:endParaRPr lang="en-US" sz="4500" b="1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299"/>
              </a:lnSpc>
            </a:pPr>
            <a:r>
              <a:rPr lang="en-US" sz="4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Tell me three things she does in her job?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196622" y="483146"/>
            <a:ext cx="7705745" cy="936301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659"/>
              </a:lnSpc>
            </a:pPr>
            <a:r>
              <a:rPr lang="en-US" sz="475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Louise</a:t>
            </a: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endParaRPr lang="en-US" sz="4757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ctr">
              <a:lnSpc>
                <a:spcPts val="6659"/>
              </a:lnSpc>
            </a:pPr>
            <a:r>
              <a:rPr lang="en-US" sz="475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Heavy Vehicle Mechanic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197651" y="2123410"/>
            <a:ext cx="5362776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fixes big things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428250" y="492671"/>
            <a:ext cx="5132177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teaches people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627052" y="3754149"/>
            <a:ext cx="6933375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works with her hands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3737475" y="5384888"/>
            <a:ext cx="3822952" cy="7759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uses tools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854682" y="7015627"/>
            <a:ext cx="7705745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knows how things work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76286" y="8648876"/>
            <a:ext cx="7462536" cy="737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33"/>
              </a:lnSpc>
            </a:pPr>
            <a:r>
              <a:rPr lang="en-US" sz="4595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She writes reports</a:t>
            </a:r>
          </a:p>
        </p:txBody>
      </p:sp>
      <p:sp>
        <p:nvSpPr>
          <p:cNvPr id="9" name="Freeform 9"/>
          <p:cNvSpPr/>
          <p:nvPr/>
        </p:nvSpPr>
        <p:spPr>
          <a:xfrm>
            <a:off x="2268004" y="1402266"/>
            <a:ext cx="5290728" cy="7482467"/>
          </a:xfrm>
          <a:custGeom>
            <a:avLst/>
            <a:gdLst/>
            <a:ahLst/>
            <a:cxnLst/>
            <a:rect l="l" t="t" r="r" b="b"/>
            <a:pathLst>
              <a:path w="5290728" h="7482467">
                <a:moveTo>
                  <a:pt x="0" y="0"/>
                </a:moveTo>
                <a:lnTo>
                  <a:pt x="5290727" y="0"/>
                </a:lnTo>
                <a:lnTo>
                  <a:pt x="5290727" y="7482467"/>
                </a:lnTo>
                <a:lnTo>
                  <a:pt x="0" y="7482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281711" y="838200"/>
            <a:ext cx="9724579" cy="1708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sz="999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Meet the experts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6166261" y="3480457"/>
            <a:ext cx="5955479" cy="7424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120"/>
              </a:lnSpc>
            </a:pPr>
            <a:r>
              <a:rPr lang="en-US" sz="4371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Pssst. That’s you!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166261" y="4605655"/>
            <a:ext cx="5955479" cy="537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n-US" sz="32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 need 2 volunteers!</a:t>
            </a:r>
          </a:p>
        </p:txBody>
      </p:sp>
      <p:sp>
        <p:nvSpPr>
          <p:cNvPr id="5" name="Freeform 5"/>
          <p:cNvSpPr/>
          <p:nvPr/>
        </p:nvSpPr>
        <p:spPr>
          <a:xfrm>
            <a:off x="-1977351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 flipH="1">
            <a:off x="5512766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7266755" y="0"/>
                </a:moveTo>
                <a:lnTo>
                  <a:pt x="0" y="0"/>
                </a:lnTo>
                <a:lnTo>
                  <a:pt x="0" y="4114800"/>
                </a:lnTo>
                <a:lnTo>
                  <a:pt x="7266755" y="4114800"/>
                </a:lnTo>
                <a:lnTo>
                  <a:pt x="7266755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7" name="Freeform 7"/>
          <p:cNvSpPr/>
          <p:nvPr/>
        </p:nvSpPr>
        <p:spPr>
          <a:xfrm>
            <a:off x="12998596" y="6403022"/>
            <a:ext cx="7266755" cy="4114800"/>
          </a:xfrm>
          <a:custGeom>
            <a:avLst/>
            <a:gdLst/>
            <a:ahLst/>
            <a:cxnLst/>
            <a:rect l="l" t="t" r="r" b="b"/>
            <a:pathLst>
              <a:path w="7266755" h="4114800">
                <a:moveTo>
                  <a:pt x="0" y="0"/>
                </a:moveTo>
                <a:lnTo>
                  <a:pt x="7266755" y="0"/>
                </a:lnTo>
                <a:lnTo>
                  <a:pt x="7266755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792107" y="4734111"/>
            <a:ext cx="8064245" cy="5040153"/>
          </a:xfrm>
          <a:custGeom>
            <a:avLst/>
            <a:gdLst/>
            <a:ahLst/>
            <a:cxnLst/>
            <a:rect l="l" t="t" r="r" b="b"/>
            <a:pathLst>
              <a:path w="8064245" h="5040153">
                <a:moveTo>
                  <a:pt x="0" y="0"/>
                </a:moveTo>
                <a:lnTo>
                  <a:pt x="8064244" y="0"/>
                </a:lnTo>
                <a:lnTo>
                  <a:pt x="8064244" y="5040153"/>
                </a:lnTo>
                <a:lnTo>
                  <a:pt x="0" y="504015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3441177" y="1886498"/>
            <a:ext cx="11405646" cy="2171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3"/>
              </a:lnSpc>
            </a:pPr>
            <a:r>
              <a:rPr lang="en-US" sz="4159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truck made a loud grinding noise when slowing down. A mechanic inspected it, and found the brake pads were worn out.</a:t>
            </a: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091978" y="1729818"/>
            <a:ext cx="5427754" cy="6827363"/>
          </a:xfrm>
          <a:custGeom>
            <a:avLst/>
            <a:gdLst/>
            <a:ahLst/>
            <a:cxnLst/>
            <a:rect l="l" t="t" r="r" b="b"/>
            <a:pathLst>
              <a:path w="5427754" h="6827363">
                <a:moveTo>
                  <a:pt x="0" y="0"/>
                </a:moveTo>
                <a:lnTo>
                  <a:pt x="5427754" y="0"/>
                </a:lnTo>
                <a:lnTo>
                  <a:pt x="5427754" y="6827364"/>
                </a:lnTo>
                <a:lnTo>
                  <a:pt x="0" y="682736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723272" y="1405890"/>
            <a:ext cx="9792328" cy="74887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information did they talk about that sounded like something Louise would say?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nouns did they use?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verbs did they use?</a:t>
            </a:r>
          </a:p>
          <a:p>
            <a:pPr algn="l">
              <a:lnSpc>
                <a:spcPts val="5880"/>
              </a:lnSpc>
            </a:pPr>
            <a:endParaRPr lang="en-US" sz="4200" b="1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marL="906780" lvl="1" indent="-453390" algn="l">
              <a:lnSpc>
                <a:spcPts val="5880"/>
              </a:lnSpc>
              <a:buFont typeface="Arial"/>
              <a:buChar char="•"/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What information would Louise use to write the report?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376549">
            <a:off x="9842045" y="1272066"/>
            <a:ext cx="4659233" cy="3769743"/>
            <a:chOff x="0" y="0"/>
            <a:chExt cx="6212310" cy="502632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212310" cy="5026324"/>
            </a:xfrm>
            <a:custGeom>
              <a:avLst/>
              <a:gdLst/>
              <a:ahLst/>
              <a:cxnLst/>
              <a:rect l="l" t="t" r="r" b="b"/>
              <a:pathLst>
                <a:path w="6212310" h="5026324">
                  <a:moveTo>
                    <a:pt x="0" y="0"/>
                  </a:moveTo>
                  <a:lnTo>
                    <a:pt x="6212310" y="0"/>
                  </a:lnTo>
                  <a:lnTo>
                    <a:pt x="6212310" y="5026324"/>
                  </a:lnTo>
                  <a:lnTo>
                    <a:pt x="0" y="50263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1648729" y="2070276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Vocabulary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 rot="177820">
            <a:off x="9610515" y="5666218"/>
            <a:ext cx="4832063" cy="4085290"/>
            <a:chOff x="0" y="0"/>
            <a:chExt cx="6442751" cy="5447053"/>
          </a:xfrm>
        </p:grpSpPr>
        <p:sp>
          <p:nvSpPr>
            <p:cNvPr id="6" name="Freeform 6"/>
            <p:cNvSpPr/>
            <p:nvPr/>
          </p:nvSpPr>
          <p:spPr>
            <a:xfrm rot="5400000">
              <a:off x="497849" y="-497849"/>
              <a:ext cx="5447053" cy="6442751"/>
            </a:xfrm>
            <a:custGeom>
              <a:avLst/>
              <a:gdLst/>
              <a:ahLst/>
              <a:cxnLst/>
              <a:rect l="l" t="t" r="r" b="b"/>
              <a:pathLst>
                <a:path w="5447053" h="6442751">
                  <a:moveTo>
                    <a:pt x="0" y="0"/>
                  </a:moveTo>
                  <a:lnTo>
                    <a:pt x="5447053" y="0"/>
                  </a:lnTo>
                  <a:lnTo>
                    <a:pt x="5447053" y="6442751"/>
                  </a:lnTo>
                  <a:lnTo>
                    <a:pt x="0" y="6442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763949" y="2345913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Paragraphs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 rot="566673">
            <a:off x="4550636" y="522404"/>
            <a:ext cx="4085290" cy="4832063"/>
            <a:chOff x="0" y="0"/>
            <a:chExt cx="5447053" cy="6442751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5447053" cy="6442751"/>
            </a:xfrm>
            <a:custGeom>
              <a:avLst/>
              <a:gdLst/>
              <a:ahLst/>
              <a:cxnLst/>
              <a:rect l="l" t="t" r="r" b="b"/>
              <a:pathLst>
                <a:path w="5447053" h="6442751">
                  <a:moveTo>
                    <a:pt x="0" y="0"/>
                  </a:moveTo>
                  <a:lnTo>
                    <a:pt x="5447053" y="0"/>
                  </a:lnTo>
                  <a:lnTo>
                    <a:pt x="5447053" y="6442751"/>
                  </a:lnTo>
                  <a:lnTo>
                    <a:pt x="0" y="644275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19500" y="2843762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Clauses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 rot="-517335">
            <a:off x="5231178" y="5499358"/>
            <a:ext cx="3769743" cy="4659233"/>
            <a:chOff x="0" y="0"/>
            <a:chExt cx="5026324" cy="6212310"/>
          </a:xfrm>
        </p:grpSpPr>
        <p:sp>
          <p:nvSpPr>
            <p:cNvPr id="12" name="Freeform 12"/>
            <p:cNvSpPr/>
            <p:nvPr/>
          </p:nvSpPr>
          <p:spPr>
            <a:xfrm rot="-5400000" flipH="1" flipV="1">
              <a:off x="-592993" y="592993"/>
              <a:ext cx="6212310" cy="5026324"/>
            </a:xfrm>
            <a:custGeom>
              <a:avLst/>
              <a:gdLst/>
              <a:ahLst/>
              <a:cxnLst/>
              <a:rect l="l" t="t" r="r" b="b"/>
              <a:pathLst>
                <a:path w="6212310" h="5026324">
                  <a:moveTo>
                    <a:pt x="6212310" y="5026324"/>
                  </a:moveTo>
                  <a:lnTo>
                    <a:pt x="0" y="5026324"/>
                  </a:lnTo>
                  <a:lnTo>
                    <a:pt x="0" y="0"/>
                  </a:lnTo>
                  <a:lnTo>
                    <a:pt x="6212310" y="0"/>
                  </a:lnTo>
                  <a:lnTo>
                    <a:pt x="6212310" y="5026324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55735" y="3369468"/>
              <a:ext cx="2914853" cy="698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480"/>
                </a:lnSpc>
              </a:pPr>
              <a:r>
                <a:rPr lang="en-US" sz="3200" b="1" dirty="0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Sentences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863531" y="0"/>
            <a:ext cx="6424469" cy="10486600"/>
          </a:xfrm>
          <a:custGeom>
            <a:avLst/>
            <a:gdLst/>
            <a:ahLst/>
            <a:cxnLst/>
            <a:rect l="l" t="t" r="r" b="b"/>
            <a:pathLst>
              <a:path w="6424469" h="10486600">
                <a:moveTo>
                  <a:pt x="0" y="0"/>
                </a:moveTo>
                <a:lnTo>
                  <a:pt x="6424469" y="0"/>
                </a:lnTo>
                <a:lnTo>
                  <a:pt x="6424469" y="10486600"/>
                </a:lnTo>
                <a:lnTo>
                  <a:pt x="0" y="10486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07453" r="-82731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546509" y="3386425"/>
            <a:ext cx="10792102" cy="5204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 pairs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Choose one scenario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Perform a 30–45 second role-play: one is the customer, one is the mechanic.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After the role-play, independently write three notes using: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Correct nouns and verbs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At least one term Louise would use in her job.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Turn one note into a simple sentence.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252613" y="466604"/>
            <a:ext cx="7379895" cy="26470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Role Play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3967" y="952500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1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7838378" y="3232446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2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3668594" y="5512393"/>
            <a:ext cx="2565440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n-US" sz="42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Scenario 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50730" y="2239135"/>
            <a:ext cx="5571912" cy="245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 truck makes a loud clunking noise when driving.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335142" y="4519081"/>
            <a:ext cx="5571912" cy="245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There is black smoke coming out of the exhaust pipe.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165358" y="6799027"/>
            <a:ext cx="5571912" cy="2459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00"/>
              </a:lnSpc>
            </a:pPr>
            <a:r>
              <a:rPr lang="en-US" sz="4714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Only hot air comes out of the air conditioner.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62000" y="3021528"/>
            <a:ext cx="16306800" cy="600959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00"/>
              </a:lnSpc>
            </a:pPr>
            <a:r>
              <a:rPr lang="en-US" sz="3071" b="1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Sentence Checklist:</a:t>
            </a:r>
            <a:endParaRPr lang="en-US" sz="3071" b="1" dirty="0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algn="l">
              <a:lnSpc>
                <a:spcPts val="4300"/>
              </a:lnSpc>
            </a:pPr>
            <a:endParaRPr lang="en-US" sz="3071" b="1" dirty="0">
              <a:solidFill>
                <a:srgbClr val="000000"/>
              </a:solidFill>
              <a:latin typeface="Verdana Pro Bold"/>
              <a:ea typeface="Verdana Pro Bold"/>
              <a:cs typeface="Verdana Pro Bold"/>
              <a:sym typeface="Verdana Pro Bold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each sentence make sense on its own and tell you at least one full idea?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 subject?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have at least one verb?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start with a capital letter? </a:t>
            </a:r>
          </a:p>
          <a:p>
            <a:pPr algn="l">
              <a:lnSpc>
                <a:spcPts val="4300"/>
              </a:lnSpc>
            </a:pPr>
            <a:endParaRPr lang="en-US" sz="307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3191" lvl="1" indent="-331596" algn="l">
              <a:lnSpc>
                <a:spcPts val="4300"/>
              </a:lnSpc>
              <a:buFont typeface="Arial"/>
              <a:buChar char="•"/>
            </a:pPr>
            <a:r>
              <a:rPr lang="en-US" sz="307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Does the sentence end with a punctuation mark?  </a:t>
            </a:r>
          </a:p>
        </p:txBody>
      </p:sp>
      <p:sp>
        <p:nvSpPr>
          <p:cNvPr id="3" name="Freeform 3"/>
          <p:cNvSpPr/>
          <p:nvPr/>
        </p:nvSpPr>
        <p:spPr>
          <a:xfrm rot="759907">
            <a:off x="14310274" y="5432885"/>
            <a:ext cx="3096387" cy="4114800"/>
          </a:xfrm>
          <a:custGeom>
            <a:avLst/>
            <a:gdLst/>
            <a:ahLst/>
            <a:cxnLst/>
            <a:rect l="l" t="t" r="r" b="b"/>
            <a:pathLst>
              <a:path w="3096387" h="4114800">
                <a:moveTo>
                  <a:pt x="0" y="0"/>
                </a:moveTo>
                <a:lnTo>
                  <a:pt x="3096387" y="0"/>
                </a:lnTo>
                <a:lnTo>
                  <a:pt x="3096387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TextBox 4"/>
          <p:cNvSpPr txBox="1"/>
          <p:nvPr/>
        </p:nvSpPr>
        <p:spPr>
          <a:xfrm>
            <a:off x="2598847" y="885825"/>
            <a:ext cx="1309030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Remember the checklist!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947578" y="-174006"/>
            <a:ext cx="7194987" cy="10635012"/>
          </a:xfrm>
          <a:custGeom>
            <a:avLst/>
            <a:gdLst/>
            <a:ahLst/>
            <a:cxnLst/>
            <a:rect l="l" t="t" r="r" b="b"/>
            <a:pathLst>
              <a:path w="7194987" h="10635012">
                <a:moveTo>
                  <a:pt x="0" y="0"/>
                </a:moveTo>
                <a:lnTo>
                  <a:pt x="7194987" y="0"/>
                </a:lnTo>
                <a:lnTo>
                  <a:pt x="7194987" y="10635012"/>
                </a:lnTo>
                <a:lnTo>
                  <a:pt x="0" y="1063501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7195" r="-75579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1460188" y="1111559"/>
            <a:ext cx="8224747" cy="20881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81"/>
              </a:lnSpc>
            </a:pPr>
            <a:r>
              <a:rPr lang="en-US" sz="7629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Activity Time:</a:t>
            </a:r>
          </a:p>
          <a:p>
            <a:pPr algn="ctr">
              <a:lnSpc>
                <a:spcPts val="5880"/>
              </a:lnSpc>
            </a:pPr>
            <a:r>
              <a:rPr lang="en-US" sz="42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Paragraph Construction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30385" y="3957262"/>
            <a:ext cx="9757172" cy="58234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Work individually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Expand your sentence into a short paragraph which includes: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Topic sentence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3 x supporting sentences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Concluding sentence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Make sure you use: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dependent clause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Terms that Louise would use.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95058" y="3453600"/>
            <a:ext cx="3668147" cy="1575843"/>
          </a:xfrm>
          <a:custGeom>
            <a:avLst/>
            <a:gdLst/>
            <a:ahLst/>
            <a:cxnLst/>
            <a:rect l="l" t="t" r="r" b="b"/>
            <a:pathLst>
              <a:path w="3668147" h="1575843">
                <a:moveTo>
                  <a:pt x="0" y="0"/>
                </a:moveTo>
                <a:lnTo>
                  <a:pt x="3668147" y="0"/>
                </a:lnTo>
                <a:lnTo>
                  <a:pt x="3668147" y="1575843"/>
                </a:lnTo>
                <a:lnTo>
                  <a:pt x="0" y="1575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b="-10920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Freeform 3"/>
          <p:cNvSpPr/>
          <p:nvPr/>
        </p:nvSpPr>
        <p:spPr>
          <a:xfrm>
            <a:off x="1308581" y="8099660"/>
            <a:ext cx="3668147" cy="1340437"/>
          </a:xfrm>
          <a:custGeom>
            <a:avLst/>
            <a:gdLst/>
            <a:ahLst/>
            <a:cxnLst/>
            <a:rect l="l" t="t" r="r" b="b"/>
            <a:pathLst>
              <a:path w="3668147" h="1340437">
                <a:moveTo>
                  <a:pt x="0" y="0"/>
                </a:moveTo>
                <a:lnTo>
                  <a:pt x="3668147" y="0"/>
                </a:lnTo>
                <a:lnTo>
                  <a:pt x="3668147" y="1340436"/>
                </a:lnTo>
                <a:lnTo>
                  <a:pt x="0" y="13404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5340" b="-605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4" name="Freeform 4"/>
          <p:cNvSpPr/>
          <p:nvPr/>
        </p:nvSpPr>
        <p:spPr>
          <a:xfrm>
            <a:off x="1395058" y="7366092"/>
            <a:ext cx="3581670" cy="810768"/>
          </a:xfrm>
          <a:custGeom>
            <a:avLst/>
            <a:gdLst/>
            <a:ahLst/>
            <a:cxnLst/>
            <a:rect l="l" t="t" r="r" b="b"/>
            <a:pathLst>
              <a:path w="3581670" h="810768">
                <a:moveTo>
                  <a:pt x="0" y="0"/>
                </a:moveTo>
                <a:lnTo>
                  <a:pt x="3581670" y="0"/>
                </a:lnTo>
                <a:lnTo>
                  <a:pt x="3581670" y="810767"/>
                </a:lnTo>
                <a:lnTo>
                  <a:pt x="0" y="81076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59817" t="-218914" r="-56298" b="-342230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Freeform 5"/>
          <p:cNvSpPr/>
          <p:nvPr/>
        </p:nvSpPr>
        <p:spPr>
          <a:xfrm rot="324275">
            <a:off x="1780970" y="6008426"/>
            <a:ext cx="2723369" cy="1443386"/>
          </a:xfrm>
          <a:custGeom>
            <a:avLst/>
            <a:gdLst/>
            <a:ahLst/>
            <a:cxnLst/>
            <a:rect l="l" t="t" r="r" b="b"/>
            <a:pathLst>
              <a:path w="2723369" h="1443386">
                <a:moveTo>
                  <a:pt x="0" y="0"/>
                </a:moveTo>
                <a:lnTo>
                  <a:pt x="2723369" y="0"/>
                </a:lnTo>
                <a:lnTo>
                  <a:pt x="2723369" y="1443386"/>
                </a:lnTo>
                <a:lnTo>
                  <a:pt x="0" y="14433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6" name="Freeform 6"/>
          <p:cNvSpPr/>
          <p:nvPr/>
        </p:nvSpPr>
        <p:spPr>
          <a:xfrm>
            <a:off x="1522004" y="5029443"/>
            <a:ext cx="3414255" cy="1066955"/>
          </a:xfrm>
          <a:custGeom>
            <a:avLst/>
            <a:gdLst/>
            <a:ahLst/>
            <a:cxnLst/>
            <a:rect l="l" t="t" r="r" b="b"/>
            <a:pathLst>
              <a:path w="3414255" h="1066955">
                <a:moveTo>
                  <a:pt x="0" y="0"/>
                </a:moveTo>
                <a:lnTo>
                  <a:pt x="3414255" y="0"/>
                </a:lnTo>
                <a:lnTo>
                  <a:pt x="3414255" y="1066955"/>
                </a:lnTo>
                <a:lnTo>
                  <a:pt x="0" y="106695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grpSp>
        <p:nvGrpSpPr>
          <p:cNvPr id="7" name="Group 7"/>
          <p:cNvGrpSpPr/>
          <p:nvPr/>
        </p:nvGrpSpPr>
        <p:grpSpPr>
          <a:xfrm>
            <a:off x="12175362" y="3453600"/>
            <a:ext cx="5083938" cy="5236462"/>
            <a:chOff x="0" y="0"/>
            <a:chExt cx="1338980" cy="137915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8980" cy="1379151"/>
            </a:xfrm>
            <a:custGeom>
              <a:avLst/>
              <a:gdLst/>
              <a:ahLst/>
              <a:cxnLst/>
              <a:rect l="l" t="t" r="r" b="b"/>
              <a:pathLst>
                <a:path w="1338980" h="1379151">
                  <a:moveTo>
                    <a:pt x="0" y="0"/>
                  </a:moveTo>
                  <a:lnTo>
                    <a:pt x="1338980" y="0"/>
                  </a:lnTo>
                  <a:lnTo>
                    <a:pt x="1338980" y="1379151"/>
                  </a:lnTo>
                  <a:lnTo>
                    <a:pt x="0" y="1379151"/>
                  </a:lnTo>
                  <a:close/>
                </a:path>
              </a:pathLst>
            </a:custGeom>
            <a:solidFill>
              <a:srgbClr val="EFDF4E"/>
            </a:solidFill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1338980" cy="1417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2494188" y="3652481"/>
            <a:ext cx="4446286" cy="478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dependent clause can’t be a sentence on its own. </a:t>
            </a:r>
          </a:p>
          <a:p>
            <a:pPr algn="l">
              <a:lnSpc>
                <a:spcPts val="4200"/>
              </a:lnSpc>
            </a:pPr>
            <a:endParaRPr lang="en-US" sz="3000" b="1" spc="75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Why?</a:t>
            </a:r>
          </a:p>
          <a:p>
            <a:pPr algn="l">
              <a:lnSpc>
                <a:spcPts val="4200"/>
              </a:lnSpc>
            </a:pPr>
            <a:endParaRPr lang="en-US" sz="3000" b="1" spc="75" dirty="0">
              <a:solidFill>
                <a:srgbClr val="000000"/>
              </a:solidFill>
              <a:latin typeface="Verdana Pro Condensed Bold"/>
              <a:ea typeface="Verdana Pro Condensed Bold"/>
              <a:cs typeface="Verdana Pro Condensed Bold"/>
              <a:sym typeface="Verdana Pro Condensed Bold"/>
            </a:endParaRPr>
          </a:p>
          <a:p>
            <a:pPr algn="l">
              <a:lnSpc>
                <a:spcPts val="4200"/>
              </a:lnSpc>
            </a:pPr>
            <a:r>
              <a:rPr lang="en-US" sz="3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 doesn’t make full sense without more information.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5607420" y="3934139"/>
            <a:ext cx="3668147" cy="506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Topic Sentence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629057" y="5125769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1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629057" y="6317398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2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629057" y="7509028"/>
            <a:ext cx="4123448" cy="5309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Supporting Sentence 3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5629057" y="8700657"/>
            <a:ext cx="4657943" cy="5062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78"/>
              </a:lnSpc>
            </a:pPr>
            <a:r>
              <a:rPr lang="en-US" sz="3127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Concluding Sentence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45806" y="258763"/>
            <a:ext cx="6736794" cy="12899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200"/>
              </a:lnSpc>
            </a:pPr>
            <a:r>
              <a:rPr lang="en-US" sz="80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Remember!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985380" y="2129625"/>
            <a:ext cx="7158620" cy="72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The Hamburger Method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3738934" y="2129625"/>
            <a:ext cx="2563685" cy="7255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Clauses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10" grpId="0"/>
      <p:bldP spid="11" grpId="0"/>
      <p:bldP spid="12" grpId="0"/>
      <p:bldP spid="13" grpId="0"/>
      <p:bldP spid="14" grpId="0"/>
      <p:bldP spid="15" grpId="0"/>
      <p:bldP spid="17" grpId="0"/>
      <p:bldP spid="1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701379" y="-269855"/>
            <a:ext cx="6653989" cy="10556855"/>
          </a:xfrm>
          <a:custGeom>
            <a:avLst/>
            <a:gdLst/>
            <a:ahLst/>
            <a:cxnLst/>
            <a:rect l="l" t="t" r="r" b="b"/>
            <a:pathLst>
              <a:path w="6653989" h="10556855">
                <a:moveTo>
                  <a:pt x="0" y="0"/>
                </a:moveTo>
                <a:lnTo>
                  <a:pt x="6653989" y="0"/>
                </a:lnTo>
                <a:lnTo>
                  <a:pt x="6653989" y="10556855"/>
                </a:lnTo>
                <a:lnTo>
                  <a:pt x="0" y="105568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170" r="-155882"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" name="TextBox 3"/>
          <p:cNvSpPr txBox="1"/>
          <p:nvPr/>
        </p:nvSpPr>
        <p:spPr>
          <a:xfrm>
            <a:off x="2548982" y="936547"/>
            <a:ext cx="7565326" cy="88588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52"/>
              </a:lnSpc>
            </a:pP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S T R E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</a:t>
            </a:r>
            <a:r>
              <a:rPr lang="en-US" sz="5466" b="1" dirty="0" err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</a:t>
            </a:r>
            <a:r>
              <a:rPr lang="en-US" sz="5466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 T C 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70539" y="2091223"/>
            <a:ext cx="9122213" cy="7113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30"/>
              </a:lnSpc>
            </a:pPr>
            <a:r>
              <a:rPr lang="en-US" sz="4164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It’s time to level-up those sentences!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30385" y="3957262"/>
            <a:ext cx="11603385" cy="4585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 b="1" spc="75" dirty="0">
                <a:solidFill>
                  <a:srgbClr val="000000"/>
                </a:solidFill>
                <a:latin typeface="Verdana Pro Bold"/>
                <a:ea typeface="Verdana Pro Bold"/>
                <a:cs typeface="Verdana Pro Bold"/>
                <a:sym typeface="Verdana Pro Bold"/>
              </a:rPr>
              <a:t>How it works: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Each group member reads their paragraph aloud.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Choose one sentence from each paragraph to improve. This might be done by using: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 more terms Louise would use, 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 more suitable verb </a:t>
            </a:r>
          </a:p>
          <a:p>
            <a:pPr marL="847619" lvl="2" indent="-282540" algn="l">
              <a:lnSpc>
                <a:spcPts val="4907"/>
              </a:lnSpc>
              <a:buFont typeface="Arial"/>
              <a:buChar char="⚬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a conjunction word to create a compound sentence. </a:t>
            </a:r>
          </a:p>
          <a:p>
            <a:pPr marL="423810" lvl="1" indent="-211905" algn="l">
              <a:lnSpc>
                <a:spcPts val="4907"/>
              </a:lnSpc>
              <a:buFont typeface="Arial"/>
              <a:buChar char="•"/>
            </a:pPr>
            <a:r>
              <a:rPr lang="en-US" sz="1962" spc="49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Write the improved sentence into your workbook.</a:t>
            </a:r>
          </a:p>
          <a:p>
            <a:pPr algn="l">
              <a:lnSpc>
                <a:spcPts val="2748"/>
              </a:lnSpc>
            </a:pPr>
            <a:endParaRPr lang="en-US" sz="1962" spc="49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609600" y="367448"/>
            <a:ext cx="5029688" cy="17986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595"/>
              </a:lnSpc>
            </a:pPr>
            <a:r>
              <a:rPr lang="en-US" sz="3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Examples of language a mechanic uses: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30434" y="2621800"/>
            <a:ext cx="2050137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mechanic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730434" y="4397688"/>
            <a:ext cx="205013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brake pads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730434" y="6173577"/>
            <a:ext cx="1684139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truck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30434" y="7949465"/>
            <a:ext cx="123991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tools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730434" y="3509744"/>
            <a:ext cx="1279565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 err="1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tyres</a:t>
            </a:r>
            <a:endParaRPr lang="en-US" sz="2499" dirty="0">
              <a:solidFill>
                <a:srgbClr val="000000"/>
              </a:solidFill>
              <a:latin typeface="Verdana Pro Condensed"/>
              <a:ea typeface="Verdana Pro Condensed"/>
              <a:cs typeface="Verdana Pro Condensed"/>
              <a:sym typeface="Verdana Pro Condense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30434" y="5285633"/>
            <a:ext cx="1543407" cy="606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change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730434" y="7061521"/>
            <a:ext cx="2050137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measure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730434" y="8837410"/>
            <a:ext cx="1927166" cy="606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539749" lvl="1" indent="-269875" algn="l">
              <a:lnSpc>
                <a:spcPts val="5424"/>
              </a:lnSpc>
              <a:buFont typeface="Arial"/>
              <a:buChar char="•"/>
            </a:pPr>
            <a:r>
              <a:rPr lang="en-US" sz="2499" dirty="0">
                <a:solidFill>
                  <a:srgbClr val="000000"/>
                </a:solidFill>
                <a:latin typeface="Verdana Pro Condensed"/>
                <a:ea typeface="Verdana Pro Condensed"/>
                <a:cs typeface="Verdana Pro Condensed"/>
                <a:sym typeface="Verdana Pro Condensed"/>
              </a:rPr>
              <a:t>engine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488765" y="670416"/>
            <a:ext cx="8942236" cy="11926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A verb is most commonly an action word, like run, jump, or read: 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6754964" y="2549233"/>
            <a:ext cx="3668388" cy="980159"/>
            <a:chOff x="0" y="0"/>
            <a:chExt cx="4891184" cy="1306878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556132" cy="1306878"/>
            </a:xfrm>
            <a:custGeom>
              <a:avLst/>
              <a:gdLst/>
              <a:ahLst/>
              <a:cxnLst/>
              <a:rect l="l" t="t" r="r" b="b"/>
              <a:pathLst>
                <a:path w="3556132" h="1306878">
                  <a:moveTo>
                    <a:pt x="0" y="0"/>
                  </a:moveTo>
                  <a:lnTo>
                    <a:pt x="3556132" y="0"/>
                  </a:lnTo>
                  <a:lnTo>
                    <a:pt x="3556132" y="1306878"/>
                  </a:lnTo>
                  <a:lnTo>
                    <a:pt x="0" y="130687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4198882" y="343306"/>
              <a:ext cx="692302" cy="572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run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1199647" y="2481258"/>
            <a:ext cx="2669475" cy="1116109"/>
            <a:chOff x="0" y="0"/>
            <a:chExt cx="3559300" cy="148814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00267" cy="1488146"/>
            </a:xfrm>
            <a:custGeom>
              <a:avLst/>
              <a:gdLst/>
              <a:ahLst/>
              <a:cxnLst/>
              <a:rect l="l" t="t" r="r" b="b"/>
              <a:pathLst>
                <a:path w="1300267" h="1488146">
                  <a:moveTo>
                    <a:pt x="0" y="0"/>
                  </a:moveTo>
                  <a:lnTo>
                    <a:pt x="1300267" y="0"/>
                  </a:lnTo>
                  <a:lnTo>
                    <a:pt x="1300267" y="1488146"/>
                  </a:lnTo>
                  <a:lnTo>
                    <a:pt x="0" y="14881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2508737" y="433940"/>
              <a:ext cx="1050562" cy="5726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jump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4645417" y="2391355"/>
            <a:ext cx="2804383" cy="1295915"/>
            <a:chOff x="0" y="0"/>
            <a:chExt cx="3739177" cy="1727886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909267" cy="1727886"/>
            </a:xfrm>
            <a:custGeom>
              <a:avLst/>
              <a:gdLst/>
              <a:ahLst/>
              <a:cxnLst/>
              <a:rect l="l" t="t" r="r" b="b"/>
              <a:pathLst>
                <a:path w="1909267" h="1727886">
                  <a:moveTo>
                    <a:pt x="0" y="0"/>
                  </a:moveTo>
                  <a:lnTo>
                    <a:pt x="1909267" y="0"/>
                  </a:lnTo>
                  <a:lnTo>
                    <a:pt x="1909267" y="1727886"/>
                  </a:lnTo>
                  <a:lnTo>
                    <a:pt x="0" y="172788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AU"/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2569694" y="553810"/>
              <a:ext cx="1169483" cy="5726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3669"/>
                </a:lnSpc>
              </a:pPr>
              <a:r>
                <a:rPr lang="en-US" sz="2621" b="1" dirty="0">
                  <a:solidFill>
                    <a:srgbClr val="000000"/>
                  </a:solidFill>
                  <a:latin typeface="Verdana Pro Condensed Bold"/>
                  <a:ea typeface="Verdana Pro Condensed Bold"/>
                  <a:cs typeface="Verdana Pro Condensed Bold"/>
                  <a:sym typeface="Verdana Pro Condensed Bold"/>
                </a:rPr>
                <a:t>read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437730" y="5123390"/>
            <a:ext cx="4302857" cy="8451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95"/>
              </a:lnSpc>
            </a:pPr>
            <a:r>
              <a:rPr lang="en-US" sz="3500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Conjunction words</a:t>
            </a:r>
          </a:p>
        </p:txBody>
      </p:sp>
      <p:sp>
        <p:nvSpPr>
          <p:cNvPr id="23" name="Freeform 2">
            <a:extLst>
              <a:ext uri="{FF2B5EF4-FFF2-40B4-BE49-F238E27FC236}">
                <a16:creationId xmlns:a16="http://schemas.microsoft.com/office/drawing/2014/main" id="{7B43F133-73B2-AAD8-F82C-68DDDC27C777}"/>
              </a:ext>
            </a:extLst>
          </p:cNvPr>
          <p:cNvSpPr/>
          <p:nvPr/>
        </p:nvSpPr>
        <p:spPr>
          <a:xfrm>
            <a:off x="6754964" y="6336755"/>
            <a:ext cx="665885" cy="1168220"/>
          </a:xfrm>
          <a:custGeom>
            <a:avLst/>
            <a:gdLst/>
            <a:ahLst/>
            <a:cxnLst/>
            <a:rect l="l" t="t" r="r" b="b"/>
            <a:pathLst>
              <a:path w="1443972" h="2533284">
                <a:moveTo>
                  <a:pt x="0" y="0"/>
                </a:moveTo>
                <a:lnTo>
                  <a:pt x="1443972" y="0"/>
                </a:lnTo>
                <a:lnTo>
                  <a:pt x="144397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4" name="Freeform 3">
            <a:extLst>
              <a:ext uri="{FF2B5EF4-FFF2-40B4-BE49-F238E27FC236}">
                <a16:creationId xmlns:a16="http://schemas.microsoft.com/office/drawing/2014/main" id="{77164B3B-0A99-80DB-760A-3AF57917A2D8}"/>
              </a:ext>
            </a:extLst>
          </p:cNvPr>
          <p:cNvSpPr/>
          <p:nvPr/>
        </p:nvSpPr>
        <p:spPr>
          <a:xfrm>
            <a:off x="8363087" y="6336755"/>
            <a:ext cx="1142421" cy="1168220"/>
          </a:xfrm>
          <a:custGeom>
            <a:avLst/>
            <a:gdLst/>
            <a:ahLst/>
            <a:cxnLst/>
            <a:rect l="l" t="t" r="r" b="b"/>
            <a:pathLst>
              <a:path w="2477340" h="2533284">
                <a:moveTo>
                  <a:pt x="0" y="0"/>
                </a:moveTo>
                <a:lnTo>
                  <a:pt x="2477340" y="0"/>
                </a:lnTo>
                <a:lnTo>
                  <a:pt x="247734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5" name="Freeform 4">
            <a:extLst>
              <a:ext uri="{FF2B5EF4-FFF2-40B4-BE49-F238E27FC236}">
                <a16:creationId xmlns:a16="http://schemas.microsoft.com/office/drawing/2014/main" id="{B012ECA9-E7F5-E41A-B751-6661F6CCA140}"/>
              </a:ext>
            </a:extLst>
          </p:cNvPr>
          <p:cNvSpPr/>
          <p:nvPr/>
        </p:nvSpPr>
        <p:spPr>
          <a:xfrm>
            <a:off x="10324346" y="6336755"/>
            <a:ext cx="835277" cy="1168220"/>
          </a:xfrm>
          <a:custGeom>
            <a:avLst/>
            <a:gdLst/>
            <a:ahLst/>
            <a:cxnLst/>
            <a:rect l="l" t="t" r="r" b="b"/>
            <a:pathLst>
              <a:path w="1811298" h="2533284">
                <a:moveTo>
                  <a:pt x="0" y="0"/>
                </a:moveTo>
                <a:lnTo>
                  <a:pt x="1811298" y="0"/>
                </a:lnTo>
                <a:lnTo>
                  <a:pt x="1811298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6" name="Freeform 5">
            <a:extLst>
              <a:ext uri="{FF2B5EF4-FFF2-40B4-BE49-F238E27FC236}">
                <a16:creationId xmlns:a16="http://schemas.microsoft.com/office/drawing/2014/main" id="{83A65E65-C399-B2CC-F41B-24597E8A4954}"/>
              </a:ext>
            </a:extLst>
          </p:cNvPr>
          <p:cNvSpPr/>
          <p:nvPr/>
        </p:nvSpPr>
        <p:spPr>
          <a:xfrm>
            <a:off x="11959883" y="6336755"/>
            <a:ext cx="789035" cy="1168220"/>
          </a:xfrm>
          <a:custGeom>
            <a:avLst/>
            <a:gdLst/>
            <a:ahLst/>
            <a:cxnLst/>
            <a:rect l="l" t="t" r="r" b="b"/>
            <a:pathLst>
              <a:path w="1711022" h="2533284">
                <a:moveTo>
                  <a:pt x="0" y="0"/>
                </a:moveTo>
                <a:lnTo>
                  <a:pt x="1711022" y="0"/>
                </a:lnTo>
                <a:lnTo>
                  <a:pt x="1711022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7" name="Freeform 6">
            <a:extLst>
              <a:ext uri="{FF2B5EF4-FFF2-40B4-BE49-F238E27FC236}">
                <a16:creationId xmlns:a16="http://schemas.microsoft.com/office/drawing/2014/main" id="{41B0AA9A-561D-7630-48D4-8F28212ABE66}"/>
              </a:ext>
            </a:extLst>
          </p:cNvPr>
          <p:cNvSpPr/>
          <p:nvPr/>
        </p:nvSpPr>
        <p:spPr>
          <a:xfrm>
            <a:off x="13596113" y="6336755"/>
            <a:ext cx="905857" cy="1168220"/>
          </a:xfrm>
          <a:custGeom>
            <a:avLst/>
            <a:gdLst/>
            <a:ahLst/>
            <a:cxnLst/>
            <a:rect l="l" t="t" r="r" b="b"/>
            <a:pathLst>
              <a:path w="1964351" h="2533284">
                <a:moveTo>
                  <a:pt x="0" y="0"/>
                </a:moveTo>
                <a:lnTo>
                  <a:pt x="1964350" y="0"/>
                </a:lnTo>
                <a:lnTo>
                  <a:pt x="1964350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28" name="Freeform 7">
            <a:extLst>
              <a:ext uri="{FF2B5EF4-FFF2-40B4-BE49-F238E27FC236}">
                <a16:creationId xmlns:a16="http://schemas.microsoft.com/office/drawing/2014/main" id="{F0244633-25B9-C4E8-28A8-B81666A6090D}"/>
              </a:ext>
            </a:extLst>
          </p:cNvPr>
          <p:cNvSpPr/>
          <p:nvPr/>
        </p:nvSpPr>
        <p:spPr>
          <a:xfrm>
            <a:off x="15229285" y="6336755"/>
            <a:ext cx="607474" cy="1168220"/>
          </a:xfrm>
          <a:custGeom>
            <a:avLst/>
            <a:gdLst/>
            <a:ahLst/>
            <a:cxnLst/>
            <a:rect l="l" t="t" r="r" b="b"/>
            <a:pathLst>
              <a:path w="1317308" h="2533284">
                <a:moveTo>
                  <a:pt x="0" y="0"/>
                </a:moveTo>
                <a:lnTo>
                  <a:pt x="1317307" y="0"/>
                </a:lnTo>
                <a:lnTo>
                  <a:pt x="1317307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37" name="Freeform 8"/>
          <p:cNvSpPr/>
          <p:nvPr/>
        </p:nvSpPr>
        <p:spPr>
          <a:xfrm>
            <a:off x="16349331" y="6336755"/>
            <a:ext cx="607474" cy="1168220"/>
          </a:xfrm>
          <a:custGeom>
            <a:avLst/>
            <a:gdLst/>
            <a:ahLst/>
            <a:cxnLst/>
            <a:rect l="l" t="t" r="r" b="b"/>
            <a:pathLst>
              <a:path w="1560081" h="2533284">
                <a:moveTo>
                  <a:pt x="0" y="0"/>
                </a:moveTo>
                <a:lnTo>
                  <a:pt x="1560081" y="0"/>
                </a:lnTo>
                <a:lnTo>
                  <a:pt x="1560081" y="2533284"/>
                </a:lnTo>
                <a:lnTo>
                  <a:pt x="0" y="253328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2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57551" y="3215725"/>
            <a:ext cx="10615791" cy="4874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14"/>
              </a:lnSpc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Write down your answers to these three prompts.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thing I used in my writing today (noun/verb, clause, sentence type, </a:t>
            </a:r>
            <a:r>
              <a:rPr lang="en-US" sz="3081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or relevant term</a:t>
            </a: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).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thing I improved today.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  <a:p>
            <a:pPr marL="665335" lvl="1" indent="-332668" algn="l">
              <a:lnSpc>
                <a:spcPts val="4314"/>
              </a:lnSpc>
              <a:buFont typeface="Arial"/>
              <a:buChar char="•"/>
            </a:pPr>
            <a:r>
              <a:rPr lang="en-US" sz="3081" dirty="0">
                <a:solidFill>
                  <a:srgbClr val="000000"/>
                </a:solidFill>
                <a:latin typeface="Verdana Pro"/>
                <a:ea typeface="Verdana Pro"/>
                <a:cs typeface="Verdana Pro"/>
                <a:sym typeface="Verdana Pro"/>
              </a:rPr>
              <a:t>One question I still have about writing reports.</a:t>
            </a:r>
          </a:p>
          <a:p>
            <a:pPr algn="l">
              <a:lnSpc>
                <a:spcPts val="4314"/>
              </a:lnSpc>
            </a:pPr>
            <a:endParaRPr lang="en-US" sz="3081" dirty="0">
              <a:solidFill>
                <a:srgbClr val="000000"/>
              </a:solidFill>
              <a:latin typeface="Verdana Pro"/>
              <a:ea typeface="Verdana Pro"/>
              <a:cs typeface="Verdana Pro"/>
              <a:sym typeface="Verdana Pro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1652497" y="885825"/>
            <a:ext cx="8065226" cy="12981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675"/>
              </a:lnSpc>
            </a:pPr>
            <a:r>
              <a:rPr lang="en-US" sz="7625" b="1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Reflect and Share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8BD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816216" y="0"/>
            <a:ext cx="6471784" cy="10287000"/>
            <a:chOff x="0" y="0"/>
            <a:chExt cx="1002649" cy="15937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02649" cy="1593725"/>
            </a:xfrm>
            <a:custGeom>
              <a:avLst/>
              <a:gdLst/>
              <a:ahLst/>
              <a:cxnLst/>
              <a:rect l="l" t="t" r="r" b="b"/>
              <a:pathLst>
                <a:path w="1002649" h="1593725">
                  <a:moveTo>
                    <a:pt x="0" y="0"/>
                  </a:moveTo>
                  <a:lnTo>
                    <a:pt x="1002649" y="0"/>
                  </a:lnTo>
                  <a:lnTo>
                    <a:pt x="1002649" y="1593725"/>
                  </a:lnTo>
                  <a:lnTo>
                    <a:pt x="0" y="1593725"/>
                  </a:lnTo>
                  <a:close/>
                </a:path>
              </a:pathLst>
            </a:custGeom>
            <a:blipFill>
              <a:blip r:embed="rId3"/>
              <a:stretch>
                <a:fillRect l="-6066" r="-6066"/>
              </a:stretch>
            </a:blipFill>
          </p:spPr>
          <p:txBody>
            <a:bodyPr/>
            <a:lstStyle/>
            <a:p>
              <a:endParaRPr lang="en-AU"/>
            </a:p>
          </p:txBody>
        </p:sp>
      </p:grpSp>
      <p:sp>
        <p:nvSpPr>
          <p:cNvPr id="4" name="Freeform 4"/>
          <p:cNvSpPr/>
          <p:nvPr/>
        </p:nvSpPr>
        <p:spPr>
          <a:xfrm>
            <a:off x="3262476" y="5143500"/>
            <a:ext cx="4426046" cy="4066430"/>
          </a:xfrm>
          <a:custGeom>
            <a:avLst/>
            <a:gdLst/>
            <a:ahLst/>
            <a:cxnLst/>
            <a:rect l="l" t="t" r="r" b="b"/>
            <a:pathLst>
              <a:path w="4426046" h="4066430">
                <a:moveTo>
                  <a:pt x="0" y="0"/>
                </a:moveTo>
                <a:lnTo>
                  <a:pt x="4426047" y="0"/>
                </a:lnTo>
                <a:lnTo>
                  <a:pt x="4426047" y="4066430"/>
                </a:lnTo>
                <a:lnTo>
                  <a:pt x="0" y="40664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AU"/>
          </a:p>
        </p:txBody>
      </p:sp>
      <p:sp>
        <p:nvSpPr>
          <p:cNvPr id="5" name="TextBox 5"/>
          <p:cNvSpPr txBox="1"/>
          <p:nvPr/>
        </p:nvSpPr>
        <p:spPr>
          <a:xfrm>
            <a:off x="3230637" y="2284036"/>
            <a:ext cx="4489726" cy="142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432"/>
              </a:lnSpc>
            </a:pPr>
            <a:r>
              <a:rPr lang="en-US" sz="8880" b="1" dirty="0">
                <a:solidFill>
                  <a:srgbClr val="000000"/>
                </a:solidFill>
                <a:latin typeface="Verdana Pro Condensed Bold"/>
                <a:ea typeface="Verdana Pro Condensed Bold"/>
                <a:cs typeface="Verdana Pro Condensed Bold"/>
                <a:sym typeface="Verdana Pro Condensed Bold"/>
              </a:rPr>
              <a:t>Lesson 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ateadded xmlns="feecc918-9ecd-485f-b845-8b5c7cc6b98c" xsi:nil="true"/>
    <lcf76f155ced4ddcb4097134ff3c332f xmlns="feecc918-9ecd-485f-b845-8b5c7cc6b98c">
      <Terms xmlns="http://schemas.microsoft.com/office/infopath/2007/PartnerControls"/>
    </lcf76f155ced4ddcb4097134ff3c332f>
    <Preview xmlns="feecc918-9ecd-485f-b845-8b5c7cc6b98c" xsi:nil="true"/>
    <TaxCatchAll xmlns="b1450c28-65c8-4551-b49a-762cd339a7c7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2A3A4E1E6BCA24C9D837CBDB0CE304C" ma:contentTypeVersion="21" ma:contentTypeDescription="Create a new document." ma:contentTypeScope="" ma:versionID="7186372335b233f860196c5c4f14fdcd">
  <xsd:schema xmlns:xsd="http://www.w3.org/2001/XMLSchema" xmlns:xs="http://www.w3.org/2001/XMLSchema" xmlns:p="http://schemas.microsoft.com/office/2006/metadata/properties" xmlns:ns2="feecc918-9ecd-485f-b845-8b5c7cc6b98c" xmlns:ns3="b1450c28-65c8-4551-b49a-762cd339a7c7" targetNamespace="http://schemas.microsoft.com/office/2006/metadata/properties" ma:root="true" ma:fieldsID="f45dcb05b7058c514e00f315dbc1346b" ns2:_="" ns3:_="">
    <xsd:import namespace="feecc918-9ecd-485f-b845-8b5c7cc6b98c"/>
    <xsd:import namespace="b1450c28-65c8-4551-b49a-762cd339a7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Dateadded" minOccurs="0"/>
                <xsd:element ref="ns2:MediaServiceObjectDetectorVersions" minOccurs="0"/>
                <xsd:element ref="ns2:MediaServiceSearchProperties" minOccurs="0"/>
                <xsd:element ref="ns2:Preview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ecc918-9ecd-485f-b845-8b5c7cc6b9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b026aac-6b52-4d7e-a64d-f3ee90946f5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Dateadded" ma:index="24" nillable="true" ma:displayName="Date added" ma:format="DateOnly" ma:internalName="Dateadded">
      <xsd:simpleType>
        <xsd:restriction base="dms:DateTime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Preview" ma:index="27" nillable="true" ma:displayName="Preview" ma:format="Thumbnail" ma:internalName="Preview">
      <xsd:simpleType>
        <xsd:restriction base="dms:Unknown"/>
      </xsd:simpleType>
    </xsd:element>
    <xsd:element name="MediaServiceBillingMetadata" ma:index="28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450c28-65c8-4551-b49a-762cd339a7c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01f9af0-bcdc-4912-b8a0-38588b3c8187}" ma:internalName="TaxCatchAll" ma:showField="CatchAllData" ma:web="b1450c28-65c8-4551-b49a-762cd339a7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AD9A5D2-EC99-4CB6-8D74-00E4D6DDCDE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EF38A9-533E-4257-B435-F96EABDD28C1}">
  <ds:schemaRefs>
    <ds:schemaRef ds:uri="http://www.w3.org/XML/1998/namespace"/>
    <ds:schemaRef ds:uri="http://purl.org/dc/elements/1.1/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terms/"/>
    <ds:schemaRef ds:uri="feecc918-9ecd-485f-b845-8b5c7cc6b98c"/>
    <ds:schemaRef ds:uri="http://schemas.microsoft.com/office/infopath/2007/PartnerControls"/>
    <ds:schemaRef ds:uri="b1450c28-65c8-4551-b49a-762cd339a7c7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80B62FD9-E68B-43C2-BEA7-AB8AF171DAD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eecc918-9ecd-485f-b845-8b5c7cc6b98c"/>
    <ds:schemaRef ds:uri="b1450c28-65c8-4551-b49a-762cd339a7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184</TotalTime>
  <Words>764</Words>
  <Application>Microsoft Office PowerPoint</Application>
  <PresentationFormat>Custom</PresentationFormat>
  <Paragraphs>146</Paragraphs>
  <Slides>17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Verdana Pro</vt:lpstr>
      <vt:lpstr>Verdana Pro Condensed Bold</vt:lpstr>
      <vt:lpstr>Calibri</vt:lpstr>
      <vt:lpstr>Verdana Pro Bold</vt:lpstr>
      <vt:lpstr>Aptos</vt:lpstr>
      <vt:lpstr>Arial</vt:lpstr>
      <vt:lpstr>Verdana Pro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5: Scaffolding Report Writing_Yr 3</dc:title>
  <cp:lastModifiedBy>Becky Laurence</cp:lastModifiedBy>
  <cp:revision>2</cp:revision>
  <dcterms:created xsi:type="dcterms:W3CDTF">2006-08-16T00:00:00Z</dcterms:created>
  <dcterms:modified xsi:type="dcterms:W3CDTF">2026-04-02T04:40:06Z</dcterms:modified>
  <dc:identifier>DAG51Mn79NI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0x01010022A3A4E1E6BCA24C9D837CBDB0CE304C</vt:lpwstr>
  </property>
  <property fmtid="{D5CDD505-2E9C-101B-9397-08002B2CF9AE}" pid="3" name="MediaServiceImageTags">
    <vt:lpwstr/>
  </property>
</Properties>
</file>