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8"/>
  </p:notesMasterIdLst>
  <p:sldIdLst>
    <p:sldId id="256" r:id="rId5"/>
    <p:sldId id="257" r:id="rId6"/>
    <p:sldId id="258" r:id="rId7"/>
    <p:sldId id="259" r:id="rId8"/>
    <p:sldId id="260" r:id="rId9"/>
    <p:sldId id="261" r:id="rId10"/>
    <p:sldId id="262" r:id="rId11"/>
    <p:sldId id="263" r:id="rId12"/>
    <p:sldId id="264" r:id="rId13"/>
    <p:sldId id="266" r:id="rId14"/>
    <p:sldId id="267" r:id="rId15"/>
    <p:sldId id="268" r:id="rId16"/>
    <p:sldId id="269" r:id="rId17"/>
  </p:sldIdLst>
  <p:sldSz cx="18288000" cy="10287000"/>
  <p:notesSz cx="6858000" cy="9144000"/>
  <p:embeddedFontLst>
    <p:embeddedFont>
      <p:font typeface="Verdana Pro" panose="020B0604030504040204" pitchFamily="34" charset="0"/>
      <p:regular r:id="rId19"/>
    </p:embeddedFont>
    <p:embeddedFont>
      <p:font typeface="Verdana Pro Bold" panose="020B0804030504040204" charset="0"/>
      <p:regular r:id="rId20"/>
    </p:embeddedFont>
    <p:embeddedFont>
      <p:font typeface="Verdana Pro Condensed Bol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54479" autoAdjust="0"/>
  </p:normalViewPr>
  <p:slideViewPr>
    <p:cSldViewPr>
      <p:cViewPr varScale="1">
        <p:scale>
          <a:sx n="40" d="100"/>
          <a:sy n="40" d="100"/>
        </p:scale>
        <p:origin x="25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Laurence" userId="c77225e4-1c0f-4b6c-b66e-2ba375f94488" providerId="ADAL" clId="{1FE327E6-7B11-4709-B248-BB85B06591E2}"/>
    <pc:docChg chg="undo custSel addSld delSld modSld sldOrd">
      <pc:chgData name="Becky Laurence" userId="c77225e4-1c0f-4b6c-b66e-2ba375f94488" providerId="ADAL" clId="{1FE327E6-7B11-4709-B248-BB85B06591E2}" dt="2026-04-02T04:44:05.968" v="398" actId="20577"/>
      <pc:docMkLst>
        <pc:docMk/>
      </pc:docMkLst>
      <pc:sldChg chg="modSp mod">
        <pc:chgData name="Becky Laurence" userId="c77225e4-1c0f-4b6c-b66e-2ba375f94488" providerId="ADAL" clId="{1FE327E6-7B11-4709-B248-BB85B06591E2}" dt="2026-04-02T04:44:05.968" v="398" actId="20577"/>
        <pc:sldMkLst>
          <pc:docMk/>
          <pc:sldMk cId="0" sldId="256"/>
        </pc:sldMkLst>
        <pc:spChg chg="mod">
          <ac:chgData name="Becky Laurence" userId="c77225e4-1c0f-4b6c-b66e-2ba375f94488" providerId="ADAL" clId="{1FE327E6-7B11-4709-B248-BB85B06591E2}" dt="2026-04-02T04:44:05.968" v="398" actId="20577"/>
          <ac:spMkLst>
            <pc:docMk/>
            <pc:sldMk cId="0" sldId="256"/>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04CF00-2D47-47D2-AF9D-F39DAB7A8FD9}" type="datetimeFigureOut">
              <a:rPr lang="en-AU" smtClean="0"/>
              <a:t>2/04/2026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4CB319-068E-4033-9845-D4CF7DC0ABD5}" type="slidenum">
              <a:rPr lang="en-AU" smtClean="0"/>
              <a:t>‹#›</a:t>
            </a:fld>
            <a:endParaRPr lang="en-AU"/>
          </a:p>
        </p:txBody>
      </p:sp>
    </p:spTree>
    <p:extLst>
      <p:ext uri="{BB962C8B-B14F-4D97-AF65-F5344CB8AC3E}">
        <p14:creationId xmlns:p14="http://schemas.microsoft.com/office/powerpoint/2010/main" val="1116354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Provide students with hand-outs to identify problems, </a:t>
            </a:r>
          </a:p>
        </p:txBody>
      </p:sp>
      <p:sp>
        <p:nvSpPr>
          <p:cNvPr id="4" name="Slide Number Placeholder 3"/>
          <p:cNvSpPr>
            <a:spLocks noGrp="1"/>
          </p:cNvSpPr>
          <p:nvPr>
            <p:ph type="sldNum" sz="quarter" idx="5"/>
          </p:nvPr>
        </p:nvSpPr>
        <p:spPr/>
        <p:txBody>
          <a:bodyPr/>
          <a:lstStyle/>
          <a:p>
            <a:fld id="{B94CB319-068E-4033-9845-D4CF7DC0ABD5}" type="slidenum">
              <a:rPr lang="en-AU" smtClean="0"/>
              <a:t>3</a:t>
            </a:fld>
            <a:endParaRPr lang="en-AU"/>
          </a:p>
        </p:txBody>
      </p:sp>
    </p:spTree>
    <p:extLst>
      <p:ext uri="{BB962C8B-B14F-4D97-AF65-F5344CB8AC3E}">
        <p14:creationId xmlns:p14="http://schemas.microsoft.com/office/powerpoint/2010/main" val="3993844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Recommendation: S</a:t>
            </a:r>
            <a:r>
              <a:rPr lang="en-US" sz="1200" b="0" i="0" u="none" strike="noStrike" kern="1200" dirty="0">
                <a:solidFill>
                  <a:schemeClr val="tx1"/>
                </a:solidFill>
                <a:effectLst/>
                <a:latin typeface="+mn-lt"/>
                <a:ea typeface="+mn-ea"/>
                <a:cs typeface="+mn-cs"/>
              </a:rPr>
              <a:t>et up an edit code system on the wall that students and staff (TAs ) can all use. A smiley face can be for something liked. Highlights/</a:t>
            </a:r>
            <a:r>
              <a:rPr lang="en-US" sz="1200" b="0" i="0" u="none" strike="noStrike" kern="1200" dirty="0" err="1">
                <a:solidFill>
                  <a:schemeClr val="tx1"/>
                </a:solidFill>
                <a:effectLst/>
                <a:latin typeface="+mn-lt"/>
                <a:ea typeface="+mn-ea"/>
                <a:cs typeface="+mn-cs"/>
              </a:rPr>
              <a:t>Colours</a:t>
            </a:r>
            <a:r>
              <a:rPr lang="en-US" sz="1200" b="0" i="0" u="none" strike="noStrike" kern="1200" dirty="0">
                <a:solidFill>
                  <a:schemeClr val="tx1"/>
                </a:solidFill>
                <a:effectLst/>
                <a:latin typeface="+mn-lt"/>
                <a:ea typeface="+mn-ea"/>
                <a:cs typeface="+mn-cs"/>
              </a:rPr>
              <a:t> to show something needs changing/error. Circle to show something confusing. ^ to show something missing or could be included (more information). It’s also recommended that partners discuss the feedback on return and start with what they like first before moving to suggested improvements.</a:t>
            </a:r>
            <a:endParaRPr lang="en-AU" dirty="0"/>
          </a:p>
        </p:txBody>
      </p:sp>
      <p:sp>
        <p:nvSpPr>
          <p:cNvPr id="4" name="Slide Number Placeholder 3"/>
          <p:cNvSpPr>
            <a:spLocks noGrp="1"/>
          </p:cNvSpPr>
          <p:nvPr>
            <p:ph type="sldNum" sz="quarter" idx="5"/>
          </p:nvPr>
        </p:nvSpPr>
        <p:spPr/>
        <p:txBody>
          <a:bodyPr/>
          <a:lstStyle/>
          <a:p>
            <a:fld id="{B94CB319-068E-4033-9845-D4CF7DC0ABD5}" type="slidenum">
              <a:rPr lang="en-AU" smtClean="0"/>
              <a:t>10</a:t>
            </a:fld>
            <a:endParaRPr lang="en-AU"/>
          </a:p>
        </p:txBody>
      </p:sp>
    </p:spTree>
    <p:extLst>
      <p:ext uri="{BB962C8B-B14F-4D97-AF65-F5344CB8AC3E}">
        <p14:creationId xmlns:p14="http://schemas.microsoft.com/office/powerpoint/2010/main" val="58490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Give students time to rework and hand in the edited draft and rework with names, including editing partners name on the draft/plan.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Reward pairs and/or use a point system to show positive working together and to encourage responding to productive criticism. </a:t>
            </a:r>
          </a:p>
        </p:txBody>
      </p:sp>
      <p:sp>
        <p:nvSpPr>
          <p:cNvPr id="4" name="Slide Number Placeholder 3"/>
          <p:cNvSpPr>
            <a:spLocks noGrp="1"/>
          </p:cNvSpPr>
          <p:nvPr>
            <p:ph type="sldNum" sz="quarter" idx="5"/>
          </p:nvPr>
        </p:nvSpPr>
        <p:spPr/>
        <p:txBody>
          <a:bodyPr/>
          <a:lstStyle/>
          <a:p>
            <a:fld id="{B94CB319-068E-4033-9845-D4CF7DC0ABD5}" type="slidenum">
              <a:rPr lang="en-AU" smtClean="0"/>
              <a:t>11</a:t>
            </a:fld>
            <a:endParaRPr lang="en-AU"/>
          </a:p>
        </p:txBody>
      </p:sp>
    </p:spTree>
    <p:extLst>
      <p:ext uri="{BB962C8B-B14F-4D97-AF65-F5344CB8AC3E}">
        <p14:creationId xmlns:p14="http://schemas.microsoft.com/office/powerpoint/2010/main" val="2355750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99053" y="-384496"/>
            <a:ext cx="8107997" cy="11469725"/>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1179421" y="2823642"/>
            <a:ext cx="7467600" cy="3976217"/>
          </a:xfrm>
          <a:prstGeom prst="rect">
            <a:avLst/>
          </a:prstGeom>
        </p:spPr>
        <p:txBody>
          <a:bodyPr wrap="square"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Lesson 7:</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Planning </a:t>
            </a:r>
            <a:r>
              <a:rPr lang="en-US" sz="7625" b="1">
                <a:solidFill>
                  <a:srgbClr val="000000"/>
                </a:solidFill>
                <a:latin typeface="Verdana Pro Condensed Bold"/>
                <a:ea typeface="Verdana Pro Condensed Bold"/>
                <a:cs typeface="Verdana Pro Condensed Bold"/>
                <a:sym typeface="Verdana Pro Condensed Bold"/>
              </a:rPr>
              <a:t>the Report</a:t>
            </a:r>
            <a:endParaRPr lang="en-US" sz="7625" b="1" dirty="0">
              <a:solidFill>
                <a:srgbClr val="000000"/>
              </a:solidFill>
              <a:latin typeface="Verdana Pro Condensed Bold"/>
              <a:ea typeface="Verdana Pro Condensed Bold"/>
              <a:cs typeface="Verdana Pro Condensed Bold"/>
              <a:sym typeface="Verdana Pro Condensed Bold"/>
            </a:endParaRPr>
          </a:p>
        </p:txBody>
      </p:sp>
      <p:sp>
        <p:nvSpPr>
          <p:cNvPr id="9" name="TextBox 9"/>
          <p:cNvSpPr txBox="1"/>
          <p:nvPr/>
        </p:nvSpPr>
        <p:spPr>
          <a:xfrm>
            <a:off x="1654971" y="8091162"/>
            <a:ext cx="6400052" cy="1760262"/>
          </a:xfrm>
          <a:prstGeom prst="rect">
            <a:avLst/>
          </a:prstGeom>
        </p:spPr>
        <p:txBody>
          <a:bodyPr lIns="0" tIns="0" rIns="0" bIns="0" rtlCol="0" anchor="t">
            <a:spAutoFit/>
          </a:bodyPr>
          <a:lstStyle/>
          <a:p>
            <a:pPr algn="ctr">
              <a:lnSpc>
                <a:spcPts val="4728"/>
              </a:lnSpc>
            </a:pPr>
            <a:r>
              <a:rPr lang="en-US" sz="3377" b="1">
                <a:solidFill>
                  <a:srgbClr val="000000"/>
                </a:solidFill>
                <a:latin typeface="Verdana Pro Condensed Bold"/>
                <a:ea typeface="Verdana Pro Condensed Bold"/>
                <a:cs typeface="Verdana Pro Condensed Bold"/>
                <a:sym typeface="Verdana Pro Condensed Bold"/>
              </a:rPr>
              <a:t>Map out a plan for your reports using the skills and knowledge learnt in previous lessons.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028700" y="2594066"/>
            <a:ext cx="16230600" cy="5003619"/>
          </a:xfrm>
          <a:prstGeom prst="rect">
            <a:avLst/>
          </a:prstGeom>
        </p:spPr>
        <p:txBody>
          <a:bodyPr lIns="0" tIns="0" rIns="0" bIns="0" rtlCol="0" anchor="t">
            <a:spAutoFit/>
          </a:bodyPr>
          <a:lstStyle/>
          <a:p>
            <a:pPr algn="ctr">
              <a:lnSpc>
                <a:spcPts val="6660"/>
              </a:lnSpc>
              <a:spcBef>
                <a:spcPct val="0"/>
              </a:spcBef>
            </a:pPr>
            <a:r>
              <a:rPr lang="en-US" sz="4757" b="1" dirty="0">
                <a:solidFill>
                  <a:srgbClr val="000000"/>
                </a:solidFill>
                <a:latin typeface="Verdana Pro Condensed Bold"/>
                <a:ea typeface="Verdana Pro Condensed Bold"/>
                <a:cs typeface="Verdana Pro Condensed Bold"/>
                <a:sym typeface="Verdana Pro Condensed Bold"/>
              </a:rPr>
              <a:t>the tractor was loud. Louise look at it the wheel was broken and she think it needs new </a:t>
            </a:r>
            <a:r>
              <a:rPr lang="en-US" sz="4757" b="1" dirty="0" err="1">
                <a:solidFill>
                  <a:srgbClr val="000000"/>
                </a:solidFill>
                <a:latin typeface="Verdana Pro Condensed Bold"/>
                <a:ea typeface="Verdana Pro Condensed Bold"/>
                <a:cs typeface="Verdana Pro Condensed Bold"/>
                <a:sym typeface="Verdana Pro Condensed Bold"/>
              </a:rPr>
              <a:t>tyres</a:t>
            </a:r>
            <a:r>
              <a:rPr lang="en-US" sz="4757" b="1" dirty="0">
                <a:solidFill>
                  <a:srgbClr val="000000"/>
                </a:solidFill>
                <a:latin typeface="Verdana Pro Condensed Bold"/>
                <a:ea typeface="Verdana Pro Condensed Bold"/>
                <a:cs typeface="Verdana Pro Condensed Bold"/>
                <a:sym typeface="Verdana Pro Condensed Bold"/>
              </a:rPr>
              <a:t> also the engine is making a funny noise because it was old and she looked under the hood the brakes was not working good she told the farmer it is bad and she need to fix it. Tools. </a:t>
            </a:r>
            <a:r>
              <a:rPr lang="en-US" sz="4757" b="1" dirty="0" err="1">
                <a:solidFill>
                  <a:srgbClr val="000000"/>
                </a:solidFill>
                <a:latin typeface="Verdana Pro Condensed Bold"/>
                <a:ea typeface="Verdana Pro Condensed Bold"/>
                <a:cs typeface="Verdana Pro Condensed Bold"/>
                <a:sym typeface="Verdana Pro Condensed Bold"/>
              </a:rPr>
              <a:t>tyre</a:t>
            </a:r>
            <a:r>
              <a:rPr lang="en-US" sz="4757" b="1" dirty="0">
                <a:solidFill>
                  <a:srgbClr val="000000"/>
                </a:solidFill>
                <a:latin typeface="Verdana Pro Condensed Bold"/>
                <a:ea typeface="Verdana Pro Condensed Bold"/>
                <a:cs typeface="Verdana Pro Condensed Bold"/>
                <a:sym typeface="Verdana Pro Condensed Bold"/>
              </a:rPr>
              <a:t>. Machine. Loud noise Louise can check stuff.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2512845" y="2782497"/>
            <a:ext cx="4698647"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topic sentence</a:t>
            </a:r>
          </a:p>
        </p:txBody>
      </p:sp>
      <p:sp>
        <p:nvSpPr>
          <p:cNvPr id="3" name="TextBox 3"/>
          <p:cNvSpPr txBox="1"/>
          <p:nvPr/>
        </p:nvSpPr>
        <p:spPr>
          <a:xfrm>
            <a:off x="2512845" y="4266987"/>
            <a:ext cx="5697070"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paragraph structure</a:t>
            </a:r>
          </a:p>
        </p:txBody>
      </p:sp>
      <p:sp>
        <p:nvSpPr>
          <p:cNvPr id="4" name="TextBox 4"/>
          <p:cNvSpPr txBox="1"/>
          <p:nvPr/>
        </p:nvSpPr>
        <p:spPr>
          <a:xfrm>
            <a:off x="2512844" y="5751476"/>
            <a:ext cx="4562131"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capital letters</a:t>
            </a:r>
          </a:p>
        </p:txBody>
      </p:sp>
      <p:sp>
        <p:nvSpPr>
          <p:cNvPr id="5" name="TextBox 5"/>
          <p:cNvSpPr txBox="1"/>
          <p:nvPr/>
        </p:nvSpPr>
        <p:spPr>
          <a:xfrm>
            <a:off x="2512845" y="7235966"/>
            <a:ext cx="4150994"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punctuation</a:t>
            </a:r>
          </a:p>
        </p:txBody>
      </p:sp>
      <p:sp>
        <p:nvSpPr>
          <p:cNvPr id="6" name="TextBox 6"/>
          <p:cNvSpPr txBox="1"/>
          <p:nvPr/>
        </p:nvSpPr>
        <p:spPr>
          <a:xfrm>
            <a:off x="2512845" y="8720455"/>
            <a:ext cx="5488155"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Mix of random words</a:t>
            </a:r>
          </a:p>
        </p:txBody>
      </p:sp>
      <p:sp>
        <p:nvSpPr>
          <p:cNvPr id="7" name="TextBox 7"/>
          <p:cNvSpPr txBox="1"/>
          <p:nvPr/>
        </p:nvSpPr>
        <p:spPr>
          <a:xfrm>
            <a:off x="9053675" y="2782497"/>
            <a:ext cx="6125788"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clear order of events</a:t>
            </a:r>
          </a:p>
        </p:txBody>
      </p:sp>
      <p:sp>
        <p:nvSpPr>
          <p:cNvPr id="8" name="TextBox 8"/>
          <p:cNvSpPr txBox="1"/>
          <p:nvPr/>
        </p:nvSpPr>
        <p:spPr>
          <a:xfrm>
            <a:off x="9053674" y="4266987"/>
            <a:ext cx="8396125"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Technical terms not used correctly</a:t>
            </a:r>
          </a:p>
        </p:txBody>
      </p:sp>
      <p:sp>
        <p:nvSpPr>
          <p:cNvPr id="9" name="TextBox 9"/>
          <p:cNvSpPr txBox="1"/>
          <p:nvPr/>
        </p:nvSpPr>
        <p:spPr>
          <a:xfrm>
            <a:off x="9053675" y="5751476"/>
            <a:ext cx="4676764"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Poor use of verbs</a:t>
            </a:r>
          </a:p>
        </p:txBody>
      </p:sp>
      <p:sp>
        <p:nvSpPr>
          <p:cNvPr id="10" name="TextBox 10"/>
          <p:cNvSpPr txBox="1"/>
          <p:nvPr/>
        </p:nvSpPr>
        <p:spPr>
          <a:xfrm>
            <a:off x="9053675" y="7235966"/>
            <a:ext cx="5033180"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Incorrect grammar</a:t>
            </a:r>
          </a:p>
        </p:txBody>
      </p:sp>
      <p:sp>
        <p:nvSpPr>
          <p:cNvPr id="11" name="TextBox 11"/>
          <p:cNvSpPr txBox="1"/>
          <p:nvPr/>
        </p:nvSpPr>
        <p:spPr>
          <a:xfrm>
            <a:off x="9053675" y="8720455"/>
            <a:ext cx="9150544"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Difficult for a customer to understand</a:t>
            </a:r>
          </a:p>
        </p:txBody>
      </p:sp>
      <p:sp>
        <p:nvSpPr>
          <p:cNvPr id="12" name="TextBox 12"/>
          <p:cNvSpPr txBox="1"/>
          <p:nvPr/>
        </p:nvSpPr>
        <p:spPr>
          <a:xfrm>
            <a:off x="3845112" y="1028700"/>
            <a:ext cx="10597775" cy="725583"/>
          </a:xfrm>
          <a:prstGeom prst="rect">
            <a:avLst/>
          </a:prstGeom>
        </p:spPr>
        <p:txBody>
          <a:bodyPr wrap="square" lIns="0" tIns="0" rIns="0" bIns="0" rtlCol="0" anchor="t">
            <a:spAutoFit/>
          </a:bodyPr>
          <a:lstStyle/>
          <a:p>
            <a:pPr algn="ctr">
              <a:lnSpc>
                <a:spcPts val="6299"/>
              </a:lnSpc>
            </a:pPr>
            <a:r>
              <a:rPr lang="en-US" sz="4500" b="1" dirty="0">
                <a:solidFill>
                  <a:srgbClr val="000000"/>
                </a:solidFill>
                <a:latin typeface="Verdana Pro Condensed Bold"/>
                <a:ea typeface="Verdana Pro Condensed Bold"/>
                <a:cs typeface="Verdana Pro Condensed Bold"/>
                <a:sym typeface="Verdana Pro Condensed Bold"/>
              </a:rPr>
              <a:t>What’s wrong with that paragraph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440287" y="1028700"/>
            <a:ext cx="5819013" cy="8229600"/>
          </a:xfrm>
          <a:custGeom>
            <a:avLst/>
            <a:gdLst/>
            <a:ahLst/>
            <a:cxnLst/>
            <a:rect l="l" t="t" r="r" b="b"/>
            <a:pathLst>
              <a:path w="5819013" h="8229600">
                <a:moveTo>
                  <a:pt x="0" y="0"/>
                </a:moveTo>
                <a:lnTo>
                  <a:pt x="5819013" y="0"/>
                </a:lnTo>
                <a:lnTo>
                  <a:pt x="5819013" y="8229600"/>
                </a:lnTo>
                <a:lnTo>
                  <a:pt x="0" y="8229600"/>
                </a:lnTo>
                <a:lnTo>
                  <a:pt x="0" y="0"/>
                </a:lnTo>
                <a:close/>
              </a:path>
            </a:pathLst>
          </a:custGeom>
          <a:blipFill>
            <a:blip r:embed="rId2"/>
            <a:stretch>
              <a:fillRect/>
            </a:stretch>
          </a:blipFill>
        </p:spPr>
        <p:txBody>
          <a:bodyPr/>
          <a:lstStyle/>
          <a:p>
            <a:endParaRPr lang="en-AU"/>
          </a:p>
        </p:txBody>
      </p:sp>
      <p:sp>
        <p:nvSpPr>
          <p:cNvPr id="3" name="TextBox 3"/>
          <p:cNvSpPr txBox="1"/>
          <p:nvPr/>
        </p:nvSpPr>
        <p:spPr>
          <a:xfrm>
            <a:off x="1378990" y="3697230"/>
            <a:ext cx="9737999" cy="2740140"/>
          </a:xfrm>
          <a:prstGeom prst="rect">
            <a:avLst/>
          </a:prstGeom>
        </p:spPr>
        <p:txBody>
          <a:bodyPr lIns="0" tIns="0" rIns="0" bIns="0" rtlCol="0" anchor="t">
            <a:spAutoFit/>
          </a:bodyPr>
          <a:lstStyle/>
          <a:p>
            <a:pPr algn="ctr">
              <a:lnSpc>
                <a:spcPts val="11032"/>
              </a:lnSpc>
            </a:pPr>
            <a:r>
              <a:rPr lang="en-US" sz="7880" b="1">
                <a:solidFill>
                  <a:srgbClr val="000000"/>
                </a:solidFill>
                <a:latin typeface="Verdana Pro Condensed Bold"/>
                <a:ea typeface="Verdana Pro Condensed Bold"/>
                <a:cs typeface="Verdana Pro Condensed Bold"/>
                <a:sym typeface="Verdana Pro Condensed Bold"/>
              </a:rPr>
              <a:t>Today we are planning our reports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144490" y="952500"/>
            <a:ext cx="9999018" cy="1612364"/>
          </a:xfrm>
          <a:prstGeom prst="rect">
            <a:avLst/>
          </a:prstGeom>
        </p:spPr>
        <p:txBody>
          <a:bodyPr wrap="square" lIns="0" tIns="0" rIns="0" bIns="0" rtlCol="0" anchor="t">
            <a:spAutoFit/>
          </a:bodyPr>
          <a:lstStyle/>
          <a:p>
            <a:pPr algn="ctr">
              <a:lnSpc>
                <a:spcPts val="13999"/>
              </a:lnSpc>
            </a:pPr>
            <a:r>
              <a:rPr lang="en-US" sz="9999" b="1" dirty="0">
                <a:solidFill>
                  <a:srgbClr val="000000"/>
                </a:solidFill>
                <a:latin typeface="Verdana Pro Condensed Bold"/>
                <a:ea typeface="Verdana Pro Condensed Bold"/>
                <a:cs typeface="Verdana Pro Condensed Bold"/>
                <a:sym typeface="Verdana Pro Condensed Bold"/>
              </a:rPr>
              <a:t>Let’s review!</a:t>
            </a:r>
          </a:p>
        </p:txBody>
      </p:sp>
      <p:sp>
        <p:nvSpPr>
          <p:cNvPr id="3" name="TextBox 3"/>
          <p:cNvSpPr txBox="1"/>
          <p:nvPr/>
        </p:nvSpPr>
        <p:spPr>
          <a:xfrm>
            <a:off x="4642554" y="3633234"/>
            <a:ext cx="9002891" cy="1510266"/>
          </a:xfrm>
          <a:prstGeom prst="rect">
            <a:avLst/>
          </a:prstGeom>
        </p:spPr>
        <p:txBody>
          <a:bodyPr lIns="0" tIns="0" rIns="0" bIns="0" rtlCol="0" anchor="t">
            <a:spAutoFit/>
          </a:bodyPr>
          <a:lstStyle/>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What are the elements you need to include in your report?</a:t>
            </a:r>
          </a:p>
        </p:txBody>
      </p:sp>
      <p:sp>
        <p:nvSpPr>
          <p:cNvPr id="4" name="Freeform 4"/>
          <p:cNvSpPr/>
          <p:nvPr/>
        </p:nvSpPr>
        <p:spPr>
          <a:xfrm>
            <a:off x="-1977351" y="6403022"/>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p:cNvSpPr/>
          <p:nvPr/>
        </p:nvSpPr>
        <p:spPr>
          <a:xfrm flipH="1">
            <a:off x="5512766" y="6403022"/>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p:cNvSpPr/>
          <p:nvPr/>
        </p:nvSpPr>
        <p:spPr>
          <a:xfrm>
            <a:off x="12998596" y="6403022"/>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2608235" y="-492086"/>
            <a:ext cx="7345026" cy="11826867"/>
          </a:xfrm>
          <a:custGeom>
            <a:avLst/>
            <a:gdLst/>
            <a:ahLst/>
            <a:cxnLst/>
            <a:rect l="l" t="t" r="r" b="b"/>
            <a:pathLst>
              <a:path w="7345026" h="11826867">
                <a:moveTo>
                  <a:pt x="0" y="0"/>
                </a:moveTo>
                <a:lnTo>
                  <a:pt x="7345026" y="0"/>
                </a:lnTo>
                <a:lnTo>
                  <a:pt x="7345026" y="11826866"/>
                </a:lnTo>
                <a:lnTo>
                  <a:pt x="0" y="11826866"/>
                </a:lnTo>
                <a:lnTo>
                  <a:pt x="0" y="0"/>
                </a:lnTo>
                <a:close/>
              </a:path>
            </a:pathLst>
          </a:custGeom>
          <a:blipFill>
            <a:blip r:embed="rId2"/>
            <a:stretch>
              <a:fillRect l="-20764"/>
            </a:stretch>
          </a:blipFill>
        </p:spPr>
        <p:txBody>
          <a:bodyPr/>
          <a:lstStyle/>
          <a:p>
            <a:endParaRPr lang="en-AU"/>
          </a:p>
        </p:txBody>
      </p:sp>
      <p:sp>
        <p:nvSpPr>
          <p:cNvPr id="3" name="TextBox 3"/>
          <p:cNvSpPr txBox="1"/>
          <p:nvPr/>
        </p:nvSpPr>
        <p:spPr>
          <a:xfrm>
            <a:off x="1020249" y="1991983"/>
            <a:ext cx="5215978"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Nouns and verbs</a:t>
            </a:r>
          </a:p>
        </p:txBody>
      </p:sp>
      <p:sp>
        <p:nvSpPr>
          <p:cNvPr id="4" name="TextBox 4"/>
          <p:cNvSpPr txBox="1"/>
          <p:nvPr/>
        </p:nvSpPr>
        <p:spPr>
          <a:xfrm>
            <a:off x="1020249" y="3501353"/>
            <a:ext cx="9842403"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Simple and compound sentences</a:t>
            </a:r>
          </a:p>
        </p:txBody>
      </p:sp>
      <p:sp>
        <p:nvSpPr>
          <p:cNvPr id="5" name="TextBox 5"/>
          <p:cNvSpPr txBox="1"/>
          <p:nvPr/>
        </p:nvSpPr>
        <p:spPr>
          <a:xfrm>
            <a:off x="1020249" y="5010724"/>
            <a:ext cx="11328678"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Independent and dependent clauses</a:t>
            </a:r>
          </a:p>
        </p:txBody>
      </p:sp>
      <p:sp>
        <p:nvSpPr>
          <p:cNvPr id="6" name="TextBox 6"/>
          <p:cNvSpPr txBox="1"/>
          <p:nvPr/>
        </p:nvSpPr>
        <p:spPr>
          <a:xfrm>
            <a:off x="1020249" y="6520094"/>
            <a:ext cx="13666296"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A structured paragraph (hamburger model)</a:t>
            </a:r>
          </a:p>
        </p:txBody>
      </p:sp>
      <p:sp>
        <p:nvSpPr>
          <p:cNvPr id="7" name="TextBox 7"/>
          <p:cNvSpPr txBox="1"/>
          <p:nvPr/>
        </p:nvSpPr>
        <p:spPr>
          <a:xfrm>
            <a:off x="1020249" y="8029465"/>
            <a:ext cx="4876013"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Relevant terms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863531" y="0"/>
            <a:ext cx="6424469" cy="10486600"/>
          </a:xfrm>
          <a:custGeom>
            <a:avLst/>
            <a:gdLst/>
            <a:ahLst/>
            <a:cxnLst/>
            <a:rect l="l" t="t" r="r" b="b"/>
            <a:pathLst>
              <a:path w="6424469" h="10486600">
                <a:moveTo>
                  <a:pt x="0" y="0"/>
                </a:moveTo>
                <a:lnTo>
                  <a:pt x="6424469" y="0"/>
                </a:lnTo>
                <a:lnTo>
                  <a:pt x="6424469" y="10486600"/>
                </a:lnTo>
                <a:lnTo>
                  <a:pt x="0" y="10486600"/>
                </a:lnTo>
                <a:lnTo>
                  <a:pt x="0" y="0"/>
                </a:lnTo>
                <a:close/>
              </a:path>
            </a:pathLst>
          </a:custGeom>
          <a:blipFill>
            <a:blip r:embed="rId2"/>
            <a:stretch>
              <a:fillRect l="-107453" r="-82731"/>
            </a:stretch>
          </a:blipFill>
        </p:spPr>
        <p:txBody>
          <a:bodyPr/>
          <a:lstStyle/>
          <a:p>
            <a:endParaRPr lang="en-AU"/>
          </a:p>
        </p:txBody>
      </p:sp>
      <p:sp>
        <p:nvSpPr>
          <p:cNvPr id="3" name="TextBox 3"/>
          <p:cNvSpPr txBox="1"/>
          <p:nvPr/>
        </p:nvSpPr>
        <p:spPr>
          <a:xfrm>
            <a:off x="546509" y="3386425"/>
            <a:ext cx="10792102" cy="5823420"/>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Work individually</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Use the report planning template</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Plan your report! Make sure to include:</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Topic sentence</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Relevant terms</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At least 3 dot points (you will use these to write your supporting sentences)</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Concluding sentence</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793402" y="434357"/>
            <a:ext cx="10298316" cy="2647032"/>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Let’s make a plan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942394" y="791508"/>
            <a:ext cx="8403212" cy="854075"/>
          </a:xfrm>
          <a:prstGeom prst="rect">
            <a:avLst/>
          </a:prstGeom>
        </p:spPr>
        <p:txBody>
          <a:bodyPr lIns="0" tIns="0" rIns="0" bIns="0" rtlCol="0" anchor="t">
            <a:spAutoFit/>
          </a:bodyPr>
          <a:lstStyle/>
          <a:p>
            <a:pPr algn="ctr">
              <a:lnSpc>
                <a:spcPts val="7000"/>
              </a:lnSpc>
            </a:pPr>
            <a:r>
              <a:rPr lang="en-US" sz="5000" b="1">
                <a:solidFill>
                  <a:srgbClr val="000000"/>
                </a:solidFill>
                <a:latin typeface="Verdana Pro Condensed Bold"/>
                <a:ea typeface="Verdana Pro Condensed Bold"/>
                <a:cs typeface="Verdana Pro Condensed Bold"/>
                <a:sym typeface="Verdana Pro Condensed Bold"/>
              </a:rPr>
              <a:t>What I’m looking for</a:t>
            </a:r>
          </a:p>
        </p:txBody>
      </p:sp>
      <p:sp>
        <p:nvSpPr>
          <p:cNvPr id="3" name="TextBox 3"/>
          <p:cNvSpPr txBox="1"/>
          <p:nvPr/>
        </p:nvSpPr>
        <p:spPr>
          <a:xfrm>
            <a:off x="1370444" y="4232765"/>
            <a:ext cx="9348134" cy="537845"/>
          </a:xfrm>
          <a:prstGeom prst="rect">
            <a:avLst/>
          </a:prstGeom>
        </p:spPr>
        <p:txBody>
          <a:bodyPr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Does the plan include relevant terms?</a:t>
            </a:r>
          </a:p>
        </p:txBody>
      </p:sp>
      <p:sp>
        <p:nvSpPr>
          <p:cNvPr id="4" name="TextBox 4"/>
          <p:cNvSpPr txBox="1"/>
          <p:nvPr/>
        </p:nvSpPr>
        <p:spPr>
          <a:xfrm>
            <a:off x="1370444" y="2591681"/>
            <a:ext cx="7601043" cy="53784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Is there a clear topic sentence?</a:t>
            </a:r>
          </a:p>
        </p:txBody>
      </p:sp>
      <p:sp>
        <p:nvSpPr>
          <p:cNvPr id="5" name="TextBox 5"/>
          <p:cNvSpPr txBox="1"/>
          <p:nvPr/>
        </p:nvSpPr>
        <p:spPr>
          <a:xfrm>
            <a:off x="1370444" y="5873848"/>
            <a:ext cx="9348134" cy="537845"/>
          </a:xfrm>
          <a:prstGeom prst="rect">
            <a:avLst/>
          </a:prstGeom>
        </p:spPr>
        <p:txBody>
          <a:bodyPr lIns="0" tIns="0" rIns="0" bIns="0" rtlCol="0" anchor="t">
            <a:spAutoFit/>
          </a:bodyPr>
          <a:lstStyle/>
          <a:p>
            <a:pPr algn="l">
              <a:lnSpc>
                <a:spcPts val="4480"/>
              </a:lnSpc>
              <a:spcBef>
                <a:spcPct val="0"/>
              </a:spcBef>
            </a:pPr>
            <a:r>
              <a:rPr lang="en-US" sz="3200" b="1">
                <a:solidFill>
                  <a:srgbClr val="000000"/>
                </a:solidFill>
                <a:latin typeface="Verdana Pro Condensed Bold"/>
                <a:ea typeface="Verdana Pro Condensed Bold"/>
                <a:cs typeface="Verdana Pro Condensed Bold"/>
                <a:sym typeface="Verdana Pro Condensed Bold"/>
              </a:rPr>
              <a:t>Are there sentence-type examples?</a:t>
            </a:r>
          </a:p>
        </p:txBody>
      </p:sp>
      <p:sp>
        <p:nvSpPr>
          <p:cNvPr id="6" name="TextBox 6"/>
          <p:cNvSpPr txBox="1"/>
          <p:nvPr/>
        </p:nvSpPr>
        <p:spPr>
          <a:xfrm>
            <a:off x="1370444" y="7514931"/>
            <a:ext cx="9846885" cy="537845"/>
          </a:xfrm>
          <a:prstGeom prst="rect">
            <a:avLst/>
          </a:prstGeom>
        </p:spPr>
        <p:txBody>
          <a:bodyPr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Have you used a range of different sentence types?</a:t>
            </a:r>
          </a:p>
        </p:txBody>
      </p:sp>
      <p:sp>
        <p:nvSpPr>
          <p:cNvPr id="7" name="Freeform 7"/>
          <p:cNvSpPr/>
          <p:nvPr/>
        </p:nvSpPr>
        <p:spPr>
          <a:xfrm>
            <a:off x="11946544" y="1842686"/>
            <a:ext cx="5427754" cy="6827363"/>
          </a:xfrm>
          <a:custGeom>
            <a:avLst/>
            <a:gdLst/>
            <a:ahLst/>
            <a:cxnLst/>
            <a:rect l="l" t="t" r="r" b="b"/>
            <a:pathLst>
              <a:path w="5427754" h="6827363">
                <a:moveTo>
                  <a:pt x="0" y="0"/>
                </a:moveTo>
                <a:lnTo>
                  <a:pt x="5427753" y="0"/>
                </a:lnTo>
                <a:lnTo>
                  <a:pt x="5427753" y="6827363"/>
                </a:lnTo>
                <a:lnTo>
                  <a:pt x="0" y="68273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863531" y="0"/>
            <a:ext cx="6424469" cy="10486600"/>
          </a:xfrm>
          <a:custGeom>
            <a:avLst/>
            <a:gdLst/>
            <a:ahLst/>
            <a:cxnLst/>
            <a:rect l="l" t="t" r="r" b="b"/>
            <a:pathLst>
              <a:path w="6424469" h="10486600">
                <a:moveTo>
                  <a:pt x="0" y="0"/>
                </a:moveTo>
                <a:lnTo>
                  <a:pt x="6424469" y="0"/>
                </a:lnTo>
                <a:lnTo>
                  <a:pt x="6424469" y="10486600"/>
                </a:lnTo>
                <a:lnTo>
                  <a:pt x="0" y="10486600"/>
                </a:lnTo>
                <a:lnTo>
                  <a:pt x="0" y="0"/>
                </a:lnTo>
                <a:close/>
              </a:path>
            </a:pathLst>
          </a:custGeom>
          <a:blipFill>
            <a:blip r:embed="rId3"/>
            <a:stretch>
              <a:fillRect l="-107453" r="-82731"/>
            </a:stretch>
          </a:blipFill>
        </p:spPr>
        <p:txBody>
          <a:bodyPr/>
          <a:lstStyle/>
          <a:p>
            <a:endParaRPr lang="en-AU"/>
          </a:p>
        </p:txBody>
      </p:sp>
      <p:sp>
        <p:nvSpPr>
          <p:cNvPr id="3" name="TextBox 3"/>
          <p:cNvSpPr txBox="1"/>
          <p:nvPr/>
        </p:nvSpPr>
        <p:spPr>
          <a:xfrm>
            <a:off x="546509" y="3751027"/>
            <a:ext cx="10792102" cy="5204295"/>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Swap your plan with a classmate.</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Help them improve their plan.</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Look for these three things!</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Is it clear and easy to follow?</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Could it use more information?</a:t>
            </a:r>
          </a:p>
          <a:p>
            <a:pPr marL="847619" lvl="2" indent="-282540" algn="l">
              <a:lnSpc>
                <a:spcPts val="4907"/>
              </a:lnSpc>
              <a:buFont typeface="Arial"/>
              <a:buChar char="⚬"/>
            </a:pPr>
            <a:r>
              <a:rPr lang="en-US" sz="1962" spc="49" dirty="0">
                <a:solidFill>
                  <a:srgbClr val="000000"/>
                </a:solidFill>
                <a:latin typeface="Verdana Pro"/>
                <a:ea typeface="Verdana Pro"/>
                <a:cs typeface="Verdana Pro"/>
                <a:sym typeface="Verdana Pro"/>
              </a:rPr>
              <a:t>Have they used relevant terms?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Make changes to your plan based on the feedback.</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793402" y="434357"/>
            <a:ext cx="10298316" cy="2647032"/>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Helpful feedback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2667862" y="2715251"/>
            <a:ext cx="1240680" cy="1894167"/>
          </a:xfrm>
          <a:custGeom>
            <a:avLst/>
            <a:gdLst/>
            <a:ahLst/>
            <a:cxnLst/>
            <a:rect l="l" t="t" r="r" b="b"/>
            <a:pathLst>
              <a:path w="1240680" h="1894167">
                <a:moveTo>
                  <a:pt x="0" y="0"/>
                </a:moveTo>
                <a:lnTo>
                  <a:pt x="1240680" y="0"/>
                </a:lnTo>
                <a:lnTo>
                  <a:pt x="1240680" y="1894167"/>
                </a:lnTo>
                <a:lnTo>
                  <a:pt x="0" y="18941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Freeform 3"/>
          <p:cNvSpPr/>
          <p:nvPr/>
        </p:nvSpPr>
        <p:spPr>
          <a:xfrm>
            <a:off x="2488311" y="5214451"/>
            <a:ext cx="1599782" cy="1894167"/>
          </a:xfrm>
          <a:custGeom>
            <a:avLst/>
            <a:gdLst/>
            <a:ahLst/>
            <a:cxnLst/>
            <a:rect l="l" t="t" r="r" b="b"/>
            <a:pathLst>
              <a:path w="1599782" h="1894167">
                <a:moveTo>
                  <a:pt x="0" y="0"/>
                </a:moveTo>
                <a:lnTo>
                  <a:pt x="1599782" y="0"/>
                </a:lnTo>
                <a:lnTo>
                  <a:pt x="1599782" y="1894168"/>
                </a:lnTo>
                <a:lnTo>
                  <a:pt x="0" y="189416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4" name="Freeform 4"/>
          <p:cNvSpPr/>
          <p:nvPr/>
        </p:nvSpPr>
        <p:spPr>
          <a:xfrm>
            <a:off x="2523038" y="7713652"/>
            <a:ext cx="1530329" cy="1894167"/>
          </a:xfrm>
          <a:custGeom>
            <a:avLst/>
            <a:gdLst/>
            <a:ahLst/>
            <a:cxnLst/>
            <a:rect l="l" t="t" r="r" b="b"/>
            <a:pathLst>
              <a:path w="1530329" h="1894167">
                <a:moveTo>
                  <a:pt x="0" y="0"/>
                </a:moveTo>
                <a:lnTo>
                  <a:pt x="1530329" y="0"/>
                </a:lnTo>
                <a:lnTo>
                  <a:pt x="1530329" y="1894167"/>
                </a:lnTo>
                <a:lnTo>
                  <a:pt x="0" y="189416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5" name="TextBox 5"/>
          <p:cNvSpPr txBox="1"/>
          <p:nvPr/>
        </p:nvSpPr>
        <p:spPr>
          <a:xfrm>
            <a:off x="3759746" y="923925"/>
            <a:ext cx="10768509" cy="1043222"/>
          </a:xfrm>
          <a:prstGeom prst="rect">
            <a:avLst/>
          </a:prstGeom>
        </p:spPr>
        <p:txBody>
          <a:bodyPr lIns="0" tIns="0" rIns="0" bIns="0" rtlCol="0" anchor="t">
            <a:spAutoFit/>
          </a:bodyPr>
          <a:lstStyle/>
          <a:p>
            <a:pPr algn="ctr">
              <a:lnSpc>
                <a:spcPts val="8672"/>
              </a:lnSpc>
            </a:pPr>
            <a:r>
              <a:rPr lang="en-US" sz="6194" b="1">
                <a:solidFill>
                  <a:srgbClr val="000000"/>
                </a:solidFill>
                <a:latin typeface="Verdana Pro Condensed Bold"/>
                <a:ea typeface="Verdana Pro Condensed Bold"/>
                <a:cs typeface="Verdana Pro Condensed Bold"/>
                <a:sym typeface="Verdana Pro Condensed Bold"/>
              </a:rPr>
              <a:t>Helpful feedback:</a:t>
            </a:r>
          </a:p>
        </p:txBody>
      </p:sp>
      <p:sp>
        <p:nvSpPr>
          <p:cNvPr id="6" name="TextBox 6"/>
          <p:cNvSpPr txBox="1"/>
          <p:nvPr/>
        </p:nvSpPr>
        <p:spPr>
          <a:xfrm>
            <a:off x="4570480" y="3187672"/>
            <a:ext cx="12801497" cy="854075"/>
          </a:xfrm>
          <a:prstGeom prst="rect">
            <a:avLst/>
          </a:prstGeom>
        </p:spPr>
        <p:txBody>
          <a:bodyPr lIns="0" tIns="0" rIns="0" bIns="0" rtlCol="0" anchor="t">
            <a:spAutoFit/>
          </a:bodyPr>
          <a:lstStyle/>
          <a:p>
            <a:pPr algn="l">
              <a:lnSpc>
                <a:spcPts val="7000"/>
              </a:lnSpc>
            </a:pPr>
            <a:r>
              <a:rPr lang="en-US" sz="5000" b="1" dirty="0">
                <a:solidFill>
                  <a:srgbClr val="000000"/>
                </a:solidFill>
                <a:latin typeface="Verdana Pro Condensed Bold"/>
                <a:ea typeface="Verdana Pro Condensed Bold"/>
                <a:cs typeface="Verdana Pro Condensed Bold"/>
                <a:sym typeface="Verdana Pro Condensed Bold"/>
              </a:rPr>
              <a:t>Is it clear and easy to follow?</a:t>
            </a:r>
          </a:p>
        </p:txBody>
      </p:sp>
      <p:sp>
        <p:nvSpPr>
          <p:cNvPr id="7" name="TextBox 7"/>
          <p:cNvSpPr txBox="1"/>
          <p:nvPr/>
        </p:nvSpPr>
        <p:spPr>
          <a:xfrm>
            <a:off x="4570480" y="5686873"/>
            <a:ext cx="12801497" cy="854075"/>
          </a:xfrm>
          <a:prstGeom prst="rect">
            <a:avLst/>
          </a:prstGeom>
        </p:spPr>
        <p:txBody>
          <a:bodyPr lIns="0" tIns="0" rIns="0" bIns="0" rtlCol="0" anchor="t">
            <a:spAutoFit/>
          </a:bodyPr>
          <a:lstStyle/>
          <a:p>
            <a:pPr algn="l">
              <a:lnSpc>
                <a:spcPts val="7000"/>
              </a:lnSpc>
            </a:pPr>
            <a:r>
              <a:rPr lang="en-US" sz="5000" b="1" dirty="0">
                <a:solidFill>
                  <a:srgbClr val="000000"/>
                </a:solidFill>
                <a:latin typeface="Verdana Pro Condensed Bold"/>
                <a:ea typeface="Verdana Pro Condensed Bold"/>
                <a:cs typeface="Verdana Pro Condensed Bold"/>
                <a:sym typeface="Verdana Pro Condensed Bold"/>
              </a:rPr>
              <a:t>Could it use more information?</a:t>
            </a:r>
          </a:p>
        </p:txBody>
      </p:sp>
      <p:sp>
        <p:nvSpPr>
          <p:cNvPr id="8" name="TextBox 8"/>
          <p:cNvSpPr txBox="1"/>
          <p:nvPr/>
        </p:nvSpPr>
        <p:spPr>
          <a:xfrm>
            <a:off x="4570480" y="8186073"/>
            <a:ext cx="12801497" cy="806183"/>
          </a:xfrm>
          <a:prstGeom prst="rect">
            <a:avLst/>
          </a:prstGeom>
        </p:spPr>
        <p:txBody>
          <a:bodyPr lIns="0" tIns="0" rIns="0" bIns="0" rtlCol="0" anchor="t">
            <a:spAutoFit/>
          </a:bodyPr>
          <a:lstStyle/>
          <a:p>
            <a:pPr algn="l">
              <a:lnSpc>
                <a:spcPts val="7000"/>
              </a:lnSpc>
            </a:pPr>
            <a:r>
              <a:rPr lang="en-US" sz="5000" b="1" dirty="0">
                <a:solidFill>
                  <a:srgbClr val="000000"/>
                </a:solidFill>
                <a:latin typeface="Verdana Pro Condensed Bold"/>
                <a:ea typeface="Verdana Pro Condensed Bold"/>
                <a:cs typeface="Verdana Pro Condensed Bold"/>
                <a:sym typeface="Verdana Pro Condensed Bold"/>
              </a:rPr>
              <a:t>Have they used relevant terms?</a:t>
            </a:r>
          </a:p>
        </p:txBody>
      </p:sp>
      <p:sp>
        <p:nvSpPr>
          <p:cNvPr id="9" name="Freeform 9"/>
          <p:cNvSpPr/>
          <p:nvPr/>
        </p:nvSpPr>
        <p:spPr>
          <a:xfrm>
            <a:off x="13784543" y="3112707"/>
            <a:ext cx="4345446" cy="6145593"/>
          </a:xfrm>
          <a:custGeom>
            <a:avLst/>
            <a:gdLst/>
            <a:ahLst/>
            <a:cxnLst/>
            <a:rect l="l" t="t" r="r" b="b"/>
            <a:pathLst>
              <a:path w="4345446" h="6145593">
                <a:moveTo>
                  <a:pt x="0" y="0"/>
                </a:moveTo>
                <a:lnTo>
                  <a:pt x="4345446" y="0"/>
                </a:lnTo>
                <a:lnTo>
                  <a:pt x="4345446" y="6145593"/>
                </a:lnTo>
                <a:lnTo>
                  <a:pt x="0" y="6145593"/>
                </a:lnTo>
                <a:lnTo>
                  <a:pt x="0" y="0"/>
                </a:lnTo>
                <a:close/>
              </a:path>
            </a:pathLst>
          </a:custGeom>
          <a:blipFill>
            <a:blip r:embed="rId6"/>
            <a:stretch>
              <a:fillRect/>
            </a:stretch>
          </a:blipFill>
        </p:spPr>
        <p:txBody>
          <a:bodyPr/>
          <a:lstStyle/>
          <a:p>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TextBox 4"/>
          <p:cNvSpPr txBox="1"/>
          <p:nvPr/>
        </p:nvSpPr>
        <p:spPr>
          <a:xfrm>
            <a:off x="657551" y="3215725"/>
            <a:ext cx="10615791" cy="4906984"/>
          </a:xfrm>
          <a:prstGeom prst="rect">
            <a:avLst/>
          </a:prstGeom>
        </p:spPr>
        <p:txBody>
          <a:bodyPr lIns="0" tIns="0" rIns="0" bIns="0" rtlCol="0" anchor="t">
            <a:spAutoFit/>
          </a:bodyPr>
          <a:lstStyle/>
          <a:p>
            <a:pPr algn="l">
              <a:lnSpc>
                <a:spcPts val="4314"/>
              </a:lnSpc>
            </a:pPr>
            <a:r>
              <a:rPr lang="en-US" sz="3081" dirty="0">
                <a:solidFill>
                  <a:srgbClr val="000000"/>
                </a:solidFill>
                <a:latin typeface="Verdana Pro"/>
                <a:ea typeface="Verdana Pro"/>
                <a:cs typeface="Verdana Pro"/>
                <a:sym typeface="Verdana Pro"/>
              </a:rPr>
              <a:t>Write down your answers to these:</a:t>
            </a:r>
          </a:p>
          <a:p>
            <a:pPr algn="l">
              <a:lnSpc>
                <a:spcPts val="4314"/>
              </a:lnSpc>
            </a:pPr>
            <a:endParaRPr lang="en-US" sz="3081" dirty="0">
              <a:solidFill>
                <a:srgbClr val="000000"/>
              </a:solidFill>
              <a:latin typeface="Verdana Pro"/>
              <a:ea typeface="Verdana Pro"/>
              <a:cs typeface="Verdana Pro"/>
              <a:sym typeface="Verdana Pro"/>
            </a:endParaRPr>
          </a:p>
          <a:p>
            <a:pPr marL="665335" lvl="1" indent="-332668" algn="l">
              <a:lnSpc>
                <a:spcPts val="4314"/>
              </a:lnSpc>
              <a:buFont typeface="Arial"/>
              <a:buChar char="•"/>
            </a:pPr>
            <a:r>
              <a:rPr lang="en-US" sz="3081" dirty="0">
                <a:solidFill>
                  <a:srgbClr val="000000"/>
                </a:solidFill>
                <a:latin typeface="Verdana Pro"/>
                <a:ea typeface="Verdana Pro"/>
                <a:cs typeface="Verdana Pro"/>
                <a:sym typeface="Verdana Pro"/>
              </a:rPr>
              <a:t>One part of my report I am confident about.</a:t>
            </a:r>
          </a:p>
          <a:p>
            <a:pPr algn="l">
              <a:lnSpc>
                <a:spcPts val="4314"/>
              </a:lnSpc>
            </a:pPr>
            <a:endParaRPr lang="en-US" sz="3081" dirty="0">
              <a:solidFill>
                <a:srgbClr val="000000"/>
              </a:solidFill>
              <a:latin typeface="Verdana Pro"/>
              <a:ea typeface="Verdana Pro"/>
              <a:cs typeface="Verdana Pro"/>
              <a:sym typeface="Verdana Pro"/>
            </a:endParaRPr>
          </a:p>
          <a:p>
            <a:pPr marL="665335" lvl="1" indent="-332668" algn="l">
              <a:lnSpc>
                <a:spcPts val="4314"/>
              </a:lnSpc>
              <a:buFont typeface="Arial"/>
              <a:buChar char="•"/>
            </a:pPr>
            <a:r>
              <a:rPr lang="en-US" sz="3081" dirty="0">
                <a:solidFill>
                  <a:srgbClr val="000000"/>
                </a:solidFill>
                <a:latin typeface="Verdana Pro"/>
                <a:ea typeface="Verdana Pro"/>
                <a:cs typeface="Verdana Pro"/>
                <a:sym typeface="Verdana Pro"/>
              </a:rPr>
              <a:t>One part I think I need help with.</a:t>
            </a:r>
          </a:p>
          <a:p>
            <a:pPr marL="665335" lvl="1" indent="-332668" algn="l">
              <a:lnSpc>
                <a:spcPts val="4314"/>
              </a:lnSpc>
              <a:buFont typeface="Arial"/>
              <a:buChar char="•"/>
            </a:pPr>
            <a:endParaRPr lang="en-US" sz="3081" dirty="0">
              <a:solidFill>
                <a:srgbClr val="000000"/>
              </a:solidFill>
              <a:latin typeface="Verdana Pro"/>
              <a:ea typeface="Verdana Pro"/>
              <a:cs typeface="Verdana Pro"/>
              <a:sym typeface="Verdana Pro"/>
            </a:endParaRPr>
          </a:p>
          <a:p>
            <a:pPr marL="665335" lvl="1" indent="-332668">
              <a:lnSpc>
                <a:spcPts val="4314"/>
              </a:lnSpc>
              <a:buFont typeface="Arial"/>
              <a:buChar char="•"/>
            </a:pPr>
            <a:r>
              <a:rPr lang="en-US" sz="3081" dirty="0">
                <a:solidFill>
                  <a:srgbClr val="000000"/>
                </a:solidFill>
                <a:latin typeface="Verdana Pro"/>
              </a:rPr>
              <a:t>One thing I learnt from my partners feedback and I am going to change/did change.</a:t>
            </a:r>
            <a:endParaRPr lang="en-US" sz="3081" dirty="0">
              <a:solidFill>
                <a:srgbClr val="000000"/>
              </a:solidFill>
              <a:latin typeface="Verdana Pro"/>
              <a:sym typeface="Verdana Pro"/>
            </a:endParaRPr>
          </a:p>
          <a:p>
            <a:pPr algn="l">
              <a:lnSpc>
                <a:spcPts val="4314"/>
              </a:lnSpc>
            </a:pPr>
            <a:endParaRPr lang="en-US" sz="3081" dirty="0">
              <a:solidFill>
                <a:srgbClr val="000000"/>
              </a:solidFill>
              <a:latin typeface="Verdana Pro"/>
              <a:ea typeface="Verdana Pro"/>
              <a:cs typeface="Verdana Pro"/>
              <a:sym typeface="Verdana Pro"/>
            </a:endParaRPr>
          </a:p>
        </p:txBody>
      </p:sp>
      <p:sp>
        <p:nvSpPr>
          <p:cNvPr id="5" name="TextBox 5"/>
          <p:cNvSpPr txBox="1"/>
          <p:nvPr/>
        </p:nvSpPr>
        <p:spPr>
          <a:xfrm>
            <a:off x="1652497" y="885825"/>
            <a:ext cx="806522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Freeform 4"/>
          <p:cNvSpPr/>
          <p:nvPr/>
        </p:nvSpPr>
        <p:spPr>
          <a:xfrm>
            <a:off x="3262476" y="5143500"/>
            <a:ext cx="4426046" cy="4066430"/>
          </a:xfrm>
          <a:custGeom>
            <a:avLst/>
            <a:gdLst/>
            <a:ahLst/>
            <a:cxnLst/>
            <a:rect l="l" t="t" r="r" b="b"/>
            <a:pathLst>
              <a:path w="4426046" h="4066430">
                <a:moveTo>
                  <a:pt x="0" y="0"/>
                </a:moveTo>
                <a:lnTo>
                  <a:pt x="4426047" y="0"/>
                </a:lnTo>
                <a:lnTo>
                  <a:pt x="4426047" y="4066430"/>
                </a:lnTo>
                <a:lnTo>
                  <a:pt x="0" y="40664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TextBox 5"/>
          <p:cNvSpPr txBox="1"/>
          <p:nvPr/>
        </p:nvSpPr>
        <p:spPr>
          <a:xfrm>
            <a:off x="3230637" y="2284036"/>
            <a:ext cx="4489726" cy="1428724"/>
          </a:xfrm>
          <a:prstGeom prst="rect">
            <a:avLst/>
          </a:prstGeom>
        </p:spPr>
        <p:txBody>
          <a:bodyPr lIns="0" tIns="0" rIns="0" bIns="0" rtlCol="0" anchor="t">
            <a:spAutoFit/>
          </a:bodyPr>
          <a:lstStyle/>
          <a:p>
            <a:pPr algn="ctr">
              <a:lnSpc>
                <a:spcPts val="12432"/>
              </a:lnSpc>
            </a:pPr>
            <a:r>
              <a:rPr lang="en-US" sz="8880" b="1" dirty="0">
                <a:solidFill>
                  <a:srgbClr val="000000"/>
                </a:solidFill>
                <a:latin typeface="Verdana Pro Condensed Bold"/>
                <a:ea typeface="Verdana Pro Condensed Bold"/>
                <a:cs typeface="Verdana Pro Condensed Bold"/>
                <a:sym typeface="Verdana Pro Condensed Bold"/>
              </a:rPr>
              <a:t>Lesson 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Props1.xml><?xml version="1.0" encoding="utf-8"?>
<ds:datastoreItem xmlns:ds="http://schemas.openxmlformats.org/officeDocument/2006/customXml" ds:itemID="{4BC82495-4DCB-42A8-BF47-C7FD569AA7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D3BABF-4617-4D8B-B45E-752DEDD15AD2}">
  <ds:schemaRefs>
    <ds:schemaRef ds:uri="http://schemas.microsoft.com/sharepoint/v3/contenttype/forms"/>
  </ds:schemaRefs>
</ds:datastoreItem>
</file>

<file path=customXml/itemProps3.xml><?xml version="1.0" encoding="utf-8"?>
<ds:datastoreItem xmlns:ds="http://schemas.openxmlformats.org/officeDocument/2006/customXml" ds:itemID="{B90B0649-59F0-4409-8659-1871BBFD632C}">
  <ds:schemaRefs>
    <ds:schemaRef ds:uri="http://schemas.microsoft.com/office/2006/metadata/properties"/>
    <ds:schemaRef ds:uri="b1450c28-65c8-4551-b49a-762cd339a7c7"/>
    <ds:schemaRef ds:uri="http://schemas.microsoft.com/office/2006/documentManagement/types"/>
    <ds:schemaRef ds:uri="http://purl.org/dc/terms/"/>
    <ds:schemaRef ds:uri="http://purl.org/dc/dcmitype/"/>
    <ds:schemaRef ds:uri="http://purl.org/dc/elements/1.1/"/>
    <ds:schemaRef ds:uri="http://schemas.microsoft.com/office/infopath/2007/PartnerControls"/>
    <ds:schemaRef ds:uri="http://schemas.openxmlformats.org/package/2006/metadata/core-properties"/>
    <ds:schemaRef ds:uri="feecc918-9ecd-485f-b845-8b5c7cc6b98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57</TotalTime>
  <Words>553</Words>
  <Application>Microsoft Office PowerPoint</Application>
  <PresentationFormat>Custom</PresentationFormat>
  <Paragraphs>78</Paragraphs>
  <Slides>13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Verdana Pro Bold</vt:lpstr>
      <vt:lpstr>Verdana Pro</vt:lpstr>
      <vt:lpstr>Verdana Pro Condensed Bold</vt: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6: Planning the report_Yr 3</dc:title>
  <cp:lastModifiedBy>Becky Laurence</cp:lastModifiedBy>
  <cp:revision>2</cp:revision>
  <dcterms:created xsi:type="dcterms:W3CDTF">2006-08-16T00:00:00Z</dcterms:created>
  <dcterms:modified xsi:type="dcterms:W3CDTF">2026-04-02T04:44:16Z</dcterms:modified>
  <dc:identifier>DAG58ldckSQ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