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8"/>
  </p:notesMasterIdLst>
  <p:sldIdLst>
    <p:sldId id="256" r:id="rId5"/>
    <p:sldId id="257" r:id="rId6"/>
    <p:sldId id="258" r:id="rId7"/>
    <p:sldId id="260" r:id="rId8"/>
    <p:sldId id="261" r:id="rId9"/>
    <p:sldId id="262" r:id="rId10"/>
    <p:sldId id="263" r:id="rId11"/>
    <p:sldId id="264" r:id="rId12"/>
    <p:sldId id="265" r:id="rId13"/>
    <p:sldId id="266" r:id="rId14"/>
    <p:sldId id="267" r:id="rId15"/>
    <p:sldId id="268" r:id="rId16"/>
    <p:sldId id="269" r:id="rId17"/>
  </p:sldIdLst>
  <p:sldSz cx="18288000" cy="10287000"/>
  <p:notesSz cx="6858000" cy="9144000"/>
  <p:embeddedFontLst>
    <p:embeddedFont>
      <p:font typeface="Verdana" panose="020B0604030504040204" pitchFamily="34" charset="0"/>
      <p:regular r:id="rId19"/>
      <p:bold r:id="rId20"/>
      <p:italic r:id="rId21"/>
      <p:boldItalic r:id="rId22"/>
    </p:embeddedFont>
    <p:embeddedFont>
      <p:font typeface="Verdana Pro" panose="020B0604030504040204" pitchFamily="34" charset="0"/>
      <p:regular r:id="rId23"/>
      <p:bold r:id="rId24"/>
      <p:italic r:id="rId25"/>
      <p:boldItalic r:id="rId26"/>
    </p:embeddedFont>
    <p:embeddedFont>
      <p:font typeface="Verdana Pro Bold" panose="020B0804030504040204" charset="0"/>
      <p:regular r:id="rId27"/>
      <p:bold r:id="rId28"/>
    </p:embeddedFont>
    <p:embeddedFont>
      <p:font typeface="Verdana Pro Condensed" panose="020B0604020202020204" charset="0"/>
      <p:regular r:id="rId29"/>
    </p:embeddedFont>
    <p:embeddedFont>
      <p:font typeface="Verdana Pro Condensed Bold" panose="020B0604020202020204" charset="0"/>
      <p:regular r:id="rId30"/>
    </p:embeddedFont>
    <p:embeddedFont>
      <p:font typeface="Verdana Pro Italics"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9" d="100"/>
          <a:sy n="69" d="100"/>
        </p:scale>
        <p:origin x="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delSld modSld">
      <pc:chgData name="Becky Laurence" userId="c77225e4-1c0f-4b6c-b66e-2ba375f94488" providerId="ADAL" clId="{1FE327E6-7B11-4709-B248-BB85B06591E2}" dt="2026-04-02T04:50:53.957" v="966" actId="20577"/>
      <pc:docMkLst>
        <pc:docMk/>
      </pc:docMkLst>
      <pc:sldChg chg="modSp mod">
        <pc:chgData name="Becky Laurence" userId="c77225e4-1c0f-4b6c-b66e-2ba375f94488" providerId="ADAL" clId="{1FE327E6-7B11-4709-B248-BB85B06591E2}" dt="2026-04-02T04:50:53.957" v="966" actId="20577"/>
        <pc:sldMkLst>
          <pc:docMk/>
          <pc:sldMk cId="0" sldId="256"/>
        </pc:sldMkLst>
        <pc:spChg chg="mod">
          <ac:chgData name="Becky Laurence" userId="c77225e4-1c0f-4b6c-b66e-2ba375f94488" providerId="ADAL" clId="{1FE327E6-7B11-4709-B248-BB85B06591E2}" dt="2026-04-02T04:50:53.957" v="966" actId="20577"/>
          <ac:spMkLst>
            <pc:docMk/>
            <pc:sldMk cId="0" sldId="256"/>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DB4B6F-FA17-4E9F-97D8-C85C55BB1205}" type="datetimeFigureOut">
              <a:rPr lang="en-AU" smtClean="0"/>
              <a:t>2/04/2026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37557-769F-4AC0-AF3D-28D78B8C37EC}" type="slidenum">
              <a:rPr lang="en-AU" smtClean="0"/>
              <a:t>‹#›</a:t>
            </a:fld>
            <a:endParaRPr lang="en-AU"/>
          </a:p>
        </p:txBody>
      </p:sp>
    </p:spTree>
    <p:extLst>
      <p:ext uri="{BB962C8B-B14F-4D97-AF65-F5344CB8AC3E}">
        <p14:creationId xmlns:p14="http://schemas.microsoft.com/office/powerpoint/2010/main" val="2851957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Students can also use the Report Checklist for this task.</a:t>
            </a:r>
          </a:p>
        </p:txBody>
      </p:sp>
      <p:sp>
        <p:nvSpPr>
          <p:cNvPr id="4" name="Slide Number Placeholder 3"/>
          <p:cNvSpPr>
            <a:spLocks noGrp="1"/>
          </p:cNvSpPr>
          <p:nvPr>
            <p:ph type="sldNum" sz="quarter" idx="5"/>
          </p:nvPr>
        </p:nvSpPr>
        <p:spPr/>
        <p:txBody>
          <a:bodyPr/>
          <a:lstStyle/>
          <a:p>
            <a:fld id="{EDD37557-769F-4AC0-AF3D-28D78B8C37EC}" type="slidenum">
              <a:rPr lang="en-AU" smtClean="0"/>
              <a:t>10</a:t>
            </a:fld>
            <a:endParaRPr lang="en-AU"/>
          </a:p>
        </p:txBody>
      </p:sp>
    </p:spTree>
    <p:extLst>
      <p:ext uri="{BB962C8B-B14F-4D97-AF65-F5344CB8AC3E}">
        <p14:creationId xmlns:p14="http://schemas.microsoft.com/office/powerpoint/2010/main" val="242496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Collect final work for formative assessment. </a:t>
            </a:r>
          </a:p>
        </p:txBody>
      </p:sp>
      <p:sp>
        <p:nvSpPr>
          <p:cNvPr id="4" name="Slide Number Placeholder 3"/>
          <p:cNvSpPr>
            <a:spLocks noGrp="1"/>
          </p:cNvSpPr>
          <p:nvPr>
            <p:ph type="sldNum" sz="quarter" idx="5"/>
          </p:nvPr>
        </p:nvSpPr>
        <p:spPr/>
        <p:txBody>
          <a:bodyPr/>
          <a:lstStyle/>
          <a:p>
            <a:fld id="{EDD37557-769F-4AC0-AF3D-28D78B8C37EC}" type="slidenum">
              <a:rPr lang="en-AU" smtClean="0"/>
              <a:t>11</a:t>
            </a:fld>
            <a:endParaRPr lang="en-AU"/>
          </a:p>
        </p:txBody>
      </p:sp>
    </p:spTree>
    <p:extLst>
      <p:ext uri="{BB962C8B-B14F-4D97-AF65-F5344CB8AC3E}">
        <p14:creationId xmlns:p14="http://schemas.microsoft.com/office/powerpoint/2010/main" val="3461343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346663" y="3509727"/>
            <a:ext cx="9016668" cy="2604046"/>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8:</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Writing the Report</a:t>
            </a:r>
          </a:p>
        </p:txBody>
      </p:sp>
      <p:sp>
        <p:nvSpPr>
          <p:cNvPr id="9" name="TextBox 9"/>
          <p:cNvSpPr txBox="1"/>
          <p:nvPr/>
        </p:nvSpPr>
        <p:spPr>
          <a:xfrm>
            <a:off x="1300246" y="8204029"/>
            <a:ext cx="7109502" cy="1167138"/>
          </a:xfrm>
          <a:prstGeom prst="rect">
            <a:avLst/>
          </a:prstGeom>
        </p:spPr>
        <p:txBody>
          <a:bodyPr lIns="0" tIns="0" rIns="0" bIns="0" rtlCol="0" anchor="t">
            <a:spAutoFit/>
          </a:bodyPr>
          <a:lstStyle/>
          <a:p>
            <a:pPr algn="ctr">
              <a:lnSpc>
                <a:spcPts val="4728"/>
              </a:lnSpc>
            </a:pPr>
            <a:r>
              <a:rPr lang="en-US" sz="3377" b="1" dirty="0">
                <a:solidFill>
                  <a:srgbClr val="000000"/>
                </a:solidFill>
                <a:latin typeface="Verdana Pro Condensed Bold"/>
                <a:ea typeface="Verdana Pro Condensed Bold"/>
                <a:cs typeface="Verdana Pro Condensed Bold"/>
                <a:sym typeface="Verdana Pro Condensed Bold"/>
              </a:rPr>
              <a:t>Write your own full report using everything you’ve learned.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Individual/group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5-7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25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362866" y="2439568"/>
            <a:ext cx="9737999" cy="4916422"/>
          </a:xfrm>
          <a:prstGeom prst="rect">
            <a:avLst/>
          </a:prstGeom>
        </p:spPr>
        <p:txBody>
          <a:bodyPr lIns="0" tIns="0" rIns="0" bIns="0" rtlCol="0" anchor="t">
            <a:spAutoFit/>
          </a:bodyPr>
          <a:lstStyle/>
          <a:p>
            <a:pPr algn="ctr">
              <a:lnSpc>
                <a:spcPts val="11032"/>
              </a:lnSpc>
            </a:pPr>
            <a:r>
              <a:rPr lang="en-US" sz="7880" b="1" dirty="0">
                <a:solidFill>
                  <a:srgbClr val="000000"/>
                </a:solidFill>
                <a:latin typeface="Verdana Pro Condensed Bold"/>
                <a:ea typeface="Verdana Pro Condensed Bold"/>
                <a:cs typeface="Verdana Pro Condensed Bold"/>
                <a:sym typeface="Verdana Pro Condensed Bold"/>
              </a:rPr>
              <a:t>Today you are real mechanics!</a:t>
            </a:r>
          </a:p>
          <a:p>
            <a:pPr algn="ctr">
              <a:lnSpc>
                <a:spcPts val="5599"/>
              </a:lnSpc>
            </a:pPr>
            <a:endParaRPr lang="en-US" sz="7880" b="1" dirty="0">
              <a:solidFill>
                <a:srgbClr val="000000"/>
              </a:solidFill>
              <a:latin typeface="Verdana Pro Condensed Bold"/>
              <a:ea typeface="Verdana Pro Condensed Bold"/>
              <a:cs typeface="Verdana Pro Condensed Bold"/>
              <a:sym typeface="Verdana Pro Condensed Bold"/>
            </a:endParaRPr>
          </a:p>
          <a:p>
            <a:pPr algn="ctr">
              <a:lnSpc>
                <a:spcPts val="5599"/>
              </a:lnSpc>
            </a:pPr>
            <a:r>
              <a:rPr lang="en-US" sz="3999" b="1" dirty="0">
                <a:solidFill>
                  <a:srgbClr val="000000"/>
                </a:solidFill>
                <a:latin typeface="Verdana Pro Condensed Bold"/>
                <a:ea typeface="Verdana Pro Condensed Bold"/>
                <a:cs typeface="Verdana Pro Condensed Bold"/>
                <a:sym typeface="Verdana Pro Condensed Bold"/>
              </a:rPr>
              <a:t>You will write your own reports using everything you’ve learned. </a:t>
            </a:r>
          </a:p>
        </p:txBody>
      </p:sp>
      <p:sp>
        <p:nvSpPr>
          <p:cNvPr id="3" name="Freeform 3"/>
          <p:cNvSpPr/>
          <p:nvPr/>
        </p:nvSpPr>
        <p:spPr>
          <a:xfrm>
            <a:off x="12092271" y="-1050363"/>
            <a:ext cx="8207705" cy="12385143"/>
          </a:xfrm>
          <a:custGeom>
            <a:avLst/>
            <a:gdLst/>
            <a:ahLst/>
            <a:cxnLst/>
            <a:rect l="l" t="t" r="r" b="b"/>
            <a:pathLst>
              <a:path w="8207705" h="12385143">
                <a:moveTo>
                  <a:pt x="0" y="0"/>
                </a:moveTo>
                <a:lnTo>
                  <a:pt x="8207706" y="0"/>
                </a:lnTo>
                <a:lnTo>
                  <a:pt x="8207706" y="12385143"/>
                </a:lnTo>
                <a:lnTo>
                  <a:pt x="0" y="12385143"/>
                </a:lnTo>
                <a:lnTo>
                  <a:pt x="0" y="0"/>
                </a:lnTo>
                <a:close/>
              </a:path>
            </a:pathLst>
          </a:custGeom>
          <a:blipFill>
            <a:blip r:embed="rId2"/>
            <a:stretch>
              <a:fillRect l="-13172"/>
            </a:stretch>
          </a:blipFill>
        </p:spPr>
        <p:txBody>
          <a:bodyPr/>
          <a:lstStyle/>
          <a:p>
            <a:endParaRPr lang="en-A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1378085" y="990600"/>
            <a:ext cx="15531831" cy="9126857"/>
          </a:xfrm>
          <a:prstGeom prst="rect">
            <a:avLst/>
          </a:prstGeom>
        </p:spPr>
        <p:txBody>
          <a:bodyPr lIns="0" tIns="0" rIns="0" bIns="0" rtlCol="0" anchor="t">
            <a:spAutoFit/>
          </a:bodyPr>
          <a:lstStyle/>
          <a:p>
            <a:pPr algn="l">
              <a:lnSpc>
                <a:spcPts val="2939"/>
              </a:lnSpc>
            </a:pPr>
            <a:r>
              <a:rPr lang="en-US" sz="2099" i="1" dirty="0">
                <a:solidFill>
                  <a:srgbClr val="000000"/>
                </a:solidFill>
                <a:latin typeface="Verdana Pro Italics"/>
                <a:ea typeface="Verdana Pro Italics"/>
                <a:cs typeface="Verdana Pro Italics"/>
                <a:sym typeface="Verdana Pro Italics"/>
              </a:rPr>
              <a:t>Scenario: The tractor is making a loud squeaking noise.</a:t>
            </a:r>
          </a:p>
          <a:p>
            <a:pPr algn="l">
              <a:lnSpc>
                <a:spcPts val="2939"/>
              </a:lnSpc>
            </a:pPr>
            <a:endParaRPr lang="en-US" sz="2099" i="1" dirty="0">
              <a:solidFill>
                <a:srgbClr val="000000"/>
              </a:solidFill>
              <a:latin typeface="Verdana Pro Italics"/>
              <a:ea typeface="Verdana Pro Italics"/>
              <a:cs typeface="Verdana Pro Italics"/>
              <a:sym typeface="Verdana Pro Italics"/>
            </a:endParaRPr>
          </a:p>
          <a:p>
            <a:pPr algn="l">
              <a:lnSpc>
                <a:spcPts val="2939"/>
              </a:lnSpc>
            </a:pPr>
            <a:r>
              <a:rPr lang="en-US" sz="2099" b="1" dirty="0">
                <a:solidFill>
                  <a:srgbClr val="000000"/>
                </a:solidFill>
                <a:latin typeface="Verdana Pro Bold"/>
                <a:ea typeface="Verdana Pro Bold"/>
                <a:cs typeface="Verdana Pro Bold"/>
                <a:sym typeface="Verdana Pro Bold"/>
              </a:rPr>
              <a:t>Option 1</a:t>
            </a:r>
          </a:p>
          <a:p>
            <a:r>
              <a:rPr lang="en-AU" dirty="0">
                <a:latin typeface="Verdana" panose="020B0604030504040204" pitchFamily="34" charset="0"/>
                <a:ea typeface="Verdana" panose="020B0604030504040204" pitchFamily="34" charset="0"/>
              </a:rPr>
              <a:t>The tractor was brought into the workshop because it was making a loud squeaking sound that worried the farmer. Whenever the tractor slowed down, the squeak became even louder, which caused the farmer to think that something important might be rubbing or wearing out. As the tractor is an older model and is used every day to feed the animals, the farmer wanted to ensure it remained safe to operate. For this reason, a detailed inspection was requested so the noise would not worsen. The tractor was therefore booked in for a careful check‑up to determine the cause of the squeak.</a:t>
            </a:r>
          </a:p>
          <a:p>
            <a:endParaRPr lang="en-AU" dirty="0">
              <a:latin typeface="Verdana" panose="020B0604030504040204" pitchFamily="34" charset="0"/>
              <a:ea typeface="Verdana" panose="020B0604030504040204" pitchFamily="34" charset="0"/>
            </a:endParaRPr>
          </a:p>
          <a:p>
            <a:r>
              <a:rPr lang="en-AU" dirty="0">
                <a:latin typeface="Verdana" panose="020B0604030504040204" pitchFamily="34" charset="0"/>
                <a:ea typeface="Verdana" panose="020B0604030504040204" pitchFamily="34" charset="0"/>
              </a:rPr>
              <a:t>To begin the inspection, the tractor was safely lifted off the ground using the workshop jack. Once raised, the tyres, wheel nuts, and brakes were checked for any loose or unstable components. The wheel cover was then removed, and a torch was used to examine internal parts for signs of wear or damage. After the visual inspection, the brakes were tested again while the wheel was slowly rotated by hand, allowing the squeak to be more easily located. These steps helped narrow down the source of the unusual noise.</a:t>
            </a:r>
          </a:p>
          <a:p>
            <a:endParaRPr lang="en-AU" dirty="0">
              <a:latin typeface="Verdana" panose="020B0604030504040204" pitchFamily="34" charset="0"/>
              <a:ea typeface="Verdana" panose="020B0604030504040204" pitchFamily="34" charset="0"/>
            </a:endParaRPr>
          </a:p>
          <a:p>
            <a:r>
              <a:rPr lang="en-AU" dirty="0">
                <a:latin typeface="Verdana" panose="020B0604030504040204" pitchFamily="34" charset="0"/>
                <a:ea typeface="Verdana" panose="020B0604030504040204" pitchFamily="34" charset="0"/>
              </a:rPr>
              <a:t>The inspection confirmed that the brake pads were the main cause of the loud squeaking. Due to age and frequent use, the brake pads had worn down and begun rubbing directly against the metal brake drum. This friction created the squeal, especially when the tractor slowed down. Daily operation on steep, dusty ground caused the brake pads to wear out more quickly than normal, eventually becoming too thin to grip properly. The worn brake pads were clearly responsible for the noise and required urgent attention.</a:t>
            </a:r>
          </a:p>
          <a:p>
            <a:endParaRPr lang="en-AU" dirty="0">
              <a:latin typeface="Verdana" panose="020B0604030504040204" pitchFamily="34" charset="0"/>
              <a:ea typeface="Verdana" panose="020B0604030504040204" pitchFamily="34" charset="0"/>
            </a:endParaRPr>
          </a:p>
          <a:p>
            <a:r>
              <a:rPr lang="en-AU" dirty="0">
                <a:latin typeface="Verdana" panose="020B0604030504040204" pitchFamily="34" charset="0"/>
                <a:ea typeface="Verdana" panose="020B0604030504040204" pitchFamily="34" charset="0"/>
              </a:rPr>
              <a:t>To resolve the issue, replacement of the brake pads is strongly recommended. New pads will eliminate the squeaking and improve braking performance, particularly when the tractor is operating on steep or dusty surfaces. To maintain safety and reliability, the brakes should be inspected again in approximately three months, as the tractor is used daily. Regular checks and timely replacement will help keep the tractor safe, dependable, and ready for ongoing work.</a:t>
            </a:r>
          </a:p>
          <a:p>
            <a:r>
              <a:rPr lang="en-AU" dirty="0"/>
              <a:t> </a:t>
            </a:r>
          </a:p>
          <a:p>
            <a:pPr algn="l">
              <a:lnSpc>
                <a:spcPts val="2939"/>
              </a:lnSpc>
            </a:pPr>
            <a:endParaRPr lang="en-US" sz="2099" b="1" dirty="0">
              <a:solidFill>
                <a:srgbClr val="000000"/>
              </a:solidFill>
              <a:latin typeface="Verdana" panose="020B0604030504040204" pitchFamily="34" charset="0"/>
              <a:ea typeface="Verdana" panose="020B0604030504040204" pitchFamily="34" charset="0"/>
              <a:cs typeface="Verdana Pro Bold"/>
              <a:sym typeface="Verdana Pro Bold"/>
            </a:endParaRPr>
          </a:p>
          <a:p>
            <a:pPr algn="l">
              <a:lnSpc>
                <a:spcPts val="2939"/>
              </a:lnSpc>
            </a:pPr>
            <a:r>
              <a:rPr lang="en-US" sz="2099" b="1" dirty="0">
                <a:solidFill>
                  <a:srgbClr val="000000"/>
                </a:solidFill>
                <a:latin typeface="Verdana" panose="020B0604030504040204" pitchFamily="34" charset="0"/>
                <a:ea typeface="Verdana" panose="020B0604030504040204" pitchFamily="34" charset="0"/>
                <a:cs typeface="Verdana Pro Bold"/>
                <a:sym typeface="Verdana Pro Bold"/>
              </a:rPr>
              <a:t>Option 2</a:t>
            </a:r>
          </a:p>
          <a:p>
            <a:pPr>
              <a:lnSpc>
                <a:spcPts val="2939"/>
              </a:lnSpc>
            </a:pPr>
            <a:r>
              <a:rPr lang="en-US" dirty="0">
                <a:latin typeface="Verdana" panose="020B0604030504040204" pitchFamily="34" charset="0"/>
                <a:ea typeface="Verdana" panose="020B0604030504040204" pitchFamily="34" charset="0"/>
              </a:rPr>
              <a:t>The tractor was noisy so it came in. We looked at it and checked some stuff. Something in the wheel area was making the noise. The brakes didn’t seem right. We think something is worn out. It probably needs fixing soon.</a:t>
            </a:r>
            <a:endParaRPr lang="en-AU" dirty="0">
              <a:latin typeface="Verdana" panose="020B0604030504040204" pitchFamily="34" charset="0"/>
              <a:ea typeface="Verdana" panose="020B0604030504040204" pitchFamily="34" charset="0"/>
            </a:endParaRPr>
          </a:p>
          <a:p>
            <a:pPr algn="l">
              <a:lnSpc>
                <a:spcPts val="2939"/>
              </a:lnSpc>
            </a:pPr>
            <a:endParaRPr lang="en-US" sz="2099" b="1" dirty="0">
              <a:solidFill>
                <a:srgbClr val="000000"/>
              </a:solidFill>
              <a:latin typeface="Verdana Pro Bold"/>
              <a:ea typeface="Verdana Pro Bold"/>
              <a:cs typeface="Verdana Pro Bold"/>
              <a:sym typeface="Verdana Pro Bold"/>
            </a:endParaRPr>
          </a:p>
          <a:p>
            <a:pPr algn="l">
              <a:lnSpc>
                <a:spcPts val="2939"/>
              </a:lnSpc>
            </a:pPr>
            <a:endParaRPr lang="en-US" sz="2099" dirty="0">
              <a:solidFill>
                <a:srgbClr val="000000"/>
              </a:solidFill>
              <a:latin typeface="Verdana Pro"/>
              <a:ea typeface="Verdana Pro"/>
              <a:cs typeface="Verdana Pro"/>
              <a:sym typeface="Verdana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258791" y="472184"/>
            <a:ext cx="9770418" cy="1612364"/>
          </a:xfrm>
          <a:prstGeom prst="rect">
            <a:avLst/>
          </a:prstGeom>
        </p:spPr>
        <p:txBody>
          <a:bodyPr wrap="square" lIns="0" tIns="0" rIns="0" bIns="0" rtlCol="0" anchor="t">
            <a:spAutoFit/>
          </a:bodyPr>
          <a:lstStyle/>
          <a:p>
            <a:pPr algn="ctr">
              <a:lnSpc>
                <a:spcPts val="13999"/>
              </a:lnSpc>
            </a:pPr>
            <a:r>
              <a:rPr lang="en-US" sz="9999" b="1" dirty="0">
                <a:solidFill>
                  <a:srgbClr val="000000"/>
                </a:solidFill>
                <a:latin typeface="Verdana Pro Condensed Bold"/>
                <a:ea typeface="Verdana Pro Condensed Bold"/>
                <a:cs typeface="Verdana Pro Condensed Bold"/>
                <a:sym typeface="Verdana Pro Condensed Bold"/>
              </a:rPr>
              <a:t>Let’s review!</a:t>
            </a:r>
          </a:p>
        </p:txBody>
      </p:sp>
      <p:sp>
        <p:nvSpPr>
          <p:cNvPr id="3" name="TextBox 3"/>
          <p:cNvSpPr txBox="1"/>
          <p:nvPr/>
        </p:nvSpPr>
        <p:spPr>
          <a:xfrm>
            <a:off x="369728" y="2589372"/>
            <a:ext cx="16889572" cy="3813651"/>
          </a:xfrm>
          <a:prstGeom prst="rect">
            <a:avLst/>
          </a:prstGeom>
        </p:spPr>
        <p:txBody>
          <a:bodyPr lIns="0" tIns="0" rIns="0" bIns="0" rtlCol="0" anchor="t">
            <a:spAutoFit/>
          </a:bodyPr>
          <a:lstStyle/>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Which one would help a customer </a:t>
            </a:r>
          </a:p>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understand the problem? </a:t>
            </a:r>
          </a:p>
          <a:p>
            <a:pPr algn="ctr">
              <a:lnSpc>
                <a:spcPts val="6120"/>
              </a:lnSpc>
            </a:pPr>
            <a:endParaRPr lang="en-US" sz="4371" b="1" dirty="0">
              <a:solidFill>
                <a:srgbClr val="000000"/>
              </a:solidFill>
              <a:latin typeface="Verdana Pro Condensed Bold"/>
              <a:ea typeface="Verdana Pro Condensed Bold"/>
              <a:cs typeface="Verdana Pro Condensed Bold"/>
              <a:sym typeface="Verdana Pro Condensed Bold"/>
            </a:endParaRPr>
          </a:p>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What features made the </a:t>
            </a:r>
          </a:p>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report clear and useful?</a:t>
            </a:r>
          </a:p>
        </p:txBody>
      </p:sp>
      <p:sp>
        <p:nvSpPr>
          <p:cNvPr id="4" name="Freeform 4"/>
          <p:cNvSpPr/>
          <p:nvPr/>
        </p:nvSpPr>
        <p:spPr>
          <a:xfrm>
            <a:off x="-1977351" y="6907847"/>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p:cNvSpPr/>
          <p:nvPr/>
        </p:nvSpPr>
        <p:spPr>
          <a:xfrm flipH="1">
            <a:off x="5512766" y="6907847"/>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p:cNvSpPr/>
          <p:nvPr/>
        </p:nvSpPr>
        <p:spPr>
          <a:xfrm>
            <a:off x="12998596" y="6907847"/>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942394" y="693336"/>
            <a:ext cx="8403212" cy="854075"/>
          </a:xfrm>
          <a:prstGeom prst="rect">
            <a:avLst/>
          </a:prstGeom>
        </p:spPr>
        <p:txBody>
          <a:bodyPr lIns="0" tIns="0" rIns="0" bIns="0" rtlCol="0" anchor="t">
            <a:spAutoFit/>
          </a:bodyPr>
          <a:lstStyle/>
          <a:p>
            <a:pPr algn="ctr">
              <a:lnSpc>
                <a:spcPts val="7000"/>
              </a:lnSpc>
            </a:pPr>
            <a:r>
              <a:rPr lang="en-US" sz="5000" b="1">
                <a:solidFill>
                  <a:srgbClr val="000000"/>
                </a:solidFill>
                <a:latin typeface="Verdana Pro Condensed Bold"/>
                <a:ea typeface="Verdana Pro Condensed Bold"/>
                <a:cs typeface="Verdana Pro Condensed Bold"/>
                <a:sym typeface="Verdana Pro Condensed Bold"/>
              </a:rPr>
              <a:t>Your reports need:</a:t>
            </a:r>
          </a:p>
        </p:txBody>
      </p:sp>
      <p:sp>
        <p:nvSpPr>
          <p:cNvPr id="3" name="TextBox 3"/>
          <p:cNvSpPr txBox="1"/>
          <p:nvPr/>
        </p:nvSpPr>
        <p:spPr>
          <a:xfrm>
            <a:off x="1370444" y="2001071"/>
            <a:ext cx="10809694" cy="166179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Background: </a:t>
            </a:r>
          </a:p>
          <a:p>
            <a:pPr algn="l">
              <a:lnSpc>
                <a:spcPts val="4480"/>
              </a:lnSpc>
            </a:pPr>
            <a:r>
              <a:rPr lang="en-US" sz="3200" dirty="0">
                <a:solidFill>
                  <a:srgbClr val="000000"/>
                </a:solidFill>
                <a:latin typeface="Verdana Pro Condensed"/>
                <a:ea typeface="Verdana Pro Condensed"/>
                <a:cs typeface="Verdana Pro Condensed"/>
                <a:sym typeface="Verdana Pro Condensed"/>
              </a:rPr>
              <a:t>Describe the vehicle and the issue reported.</a:t>
            </a:r>
          </a:p>
          <a:p>
            <a:pPr algn="l">
              <a:lnSpc>
                <a:spcPts val="4480"/>
              </a:lnSpc>
            </a:pPr>
            <a:r>
              <a:rPr lang="en-US" sz="3200" dirty="0">
                <a:solidFill>
                  <a:srgbClr val="000000"/>
                </a:solidFill>
                <a:latin typeface="Verdana Pro Condensed"/>
                <a:ea typeface="Verdana Pro Condensed"/>
                <a:cs typeface="Verdana Pro Condensed"/>
                <a:sym typeface="Verdana Pro Condensed"/>
              </a:rPr>
              <a:t>Use technical nouns (</a:t>
            </a:r>
            <a:r>
              <a:rPr lang="en-US" sz="3200" dirty="0" err="1">
                <a:solidFill>
                  <a:srgbClr val="000000"/>
                </a:solidFill>
                <a:latin typeface="Verdana Pro Condensed"/>
                <a:ea typeface="Verdana Pro Condensed"/>
                <a:cs typeface="Verdana Pro Condensed"/>
                <a:sym typeface="Verdana Pro Condensed"/>
              </a:rPr>
              <a:t>tyre</a:t>
            </a:r>
            <a:r>
              <a:rPr lang="en-US" sz="3200" dirty="0">
                <a:solidFill>
                  <a:srgbClr val="000000"/>
                </a:solidFill>
                <a:latin typeface="Verdana Pro Condensed"/>
                <a:ea typeface="Verdana Pro Condensed"/>
                <a:cs typeface="Verdana Pro Condensed"/>
                <a:sym typeface="Verdana Pro Condensed"/>
              </a:rPr>
              <a:t>, screw, engine, workshop).</a:t>
            </a:r>
          </a:p>
        </p:txBody>
      </p:sp>
      <p:sp>
        <p:nvSpPr>
          <p:cNvPr id="4" name="Freeform 4"/>
          <p:cNvSpPr/>
          <p:nvPr/>
        </p:nvSpPr>
        <p:spPr>
          <a:xfrm>
            <a:off x="11946544" y="1842686"/>
            <a:ext cx="5427754" cy="6827363"/>
          </a:xfrm>
          <a:custGeom>
            <a:avLst/>
            <a:gdLst/>
            <a:ahLst/>
            <a:cxnLst/>
            <a:rect l="l" t="t" r="r" b="b"/>
            <a:pathLst>
              <a:path w="5427754" h="6827363">
                <a:moveTo>
                  <a:pt x="0" y="0"/>
                </a:moveTo>
                <a:lnTo>
                  <a:pt x="5427753" y="0"/>
                </a:lnTo>
                <a:lnTo>
                  <a:pt x="5427753" y="6827363"/>
                </a:lnTo>
                <a:lnTo>
                  <a:pt x="0" y="68273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TextBox 5"/>
          <p:cNvSpPr txBox="1"/>
          <p:nvPr/>
        </p:nvSpPr>
        <p:spPr>
          <a:xfrm>
            <a:off x="1370444" y="3901670"/>
            <a:ext cx="10809694" cy="166179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Diagnosis: </a:t>
            </a:r>
          </a:p>
          <a:p>
            <a:pPr algn="l">
              <a:lnSpc>
                <a:spcPts val="4480"/>
              </a:lnSpc>
            </a:pPr>
            <a:r>
              <a:rPr lang="en-US" sz="3200">
                <a:solidFill>
                  <a:srgbClr val="000000"/>
                </a:solidFill>
                <a:latin typeface="Verdana Pro Condensed"/>
                <a:ea typeface="Verdana Pro Condensed"/>
                <a:cs typeface="Verdana Pro Condensed"/>
                <a:sym typeface="Verdana Pro Condensed"/>
              </a:rPr>
              <a:t>Explain steps taken to find the problem.</a:t>
            </a:r>
          </a:p>
          <a:p>
            <a:pPr algn="l">
              <a:lnSpc>
                <a:spcPts val="4480"/>
              </a:lnSpc>
            </a:pPr>
            <a:r>
              <a:rPr lang="en-US" sz="3200">
                <a:solidFill>
                  <a:srgbClr val="000000"/>
                </a:solidFill>
                <a:latin typeface="Verdana Pro Condensed"/>
                <a:ea typeface="Verdana Pro Condensed"/>
                <a:cs typeface="Verdana Pro Condensed"/>
                <a:sym typeface="Verdana Pro Condensed"/>
              </a:rPr>
              <a:t>Use precise verbs (lift, check, remove, tighten).</a:t>
            </a:r>
          </a:p>
        </p:txBody>
      </p:sp>
      <p:sp>
        <p:nvSpPr>
          <p:cNvPr id="6" name="TextBox 6"/>
          <p:cNvSpPr txBox="1"/>
          <p:nvPr/>
        </p:nvSpPr>
        <p:spPr>
          <a:xfrm>
            <a:off x="1370444" y="5802269"/>
            <a:ext cx="10809694" cy="166179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Findings: </a:t>
            </a:r>
          </a:p>
          <a:p>
            <a:pPr algn="l">
              <a:lnSpc>
                <a:spcPts val="4480"/>
              </a:lnSpc>
            </a:pPr>
            <a:r>
              <a:rPr lang="en-US" sz="3200">
                <a:solidFill>
                  <a:srgbClr val="000000"/>
                </a:solidFill>
                <a:latin typeface="Verdana Pro Condensed"/>
                <a:ea typeface="Verdana Pro Condensed"/>
                <a:cs typeface="Verdana Pro Condensed"/>
                <a:sym typeface="Verdana Pro Condensed"/>
              </a:rPr>
              <a:t>Present the issue in detail using technical terms.</a:t>
            </a:r>
          </a:p>
          <a:p>
            <a:pPr algn="l">
              <a:lnSpc>
                <a:spcPts val="4480"/>
              </a:lnSpc>
            </a:pPr>
            <a:r>
              <a:rPr lang="en-US" sz="3200">
                <a:solidFill>
                  <a:srgbClr val="000000"/>
                </a:solidFill>
                <a:latin typeface="Verdana Pro Condensed"/>
                <a:ea typeface="Verdana Pro Condensed"/>
                <a:cs typeface="Verdana Pro Condensed"/>
                <a:sym typeface="Verdana Pro Condensed"/>
              </a:rPr>
              <a:t>Include possible causes.</a:t>
            </a:r>
          </a:p>
        </p:txBody>
      </p:sp>
      <p:sp>
        <p:nvSpPr>
          <p:cNvPr id="7" name="TextBox 7"/>
          <p:cNvSpPr txBox="1"/>
          <p:nvPr/>
        </p:nvSpPr>
        <p:spPr>
          <a:xfrm>
            <a:off x="1370444" y="7702867"/>
            <a:ext cx="13437885" cy="166179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Recommendations: </a:t>
            </a:r>
          </a:p>
          <a:p>
            <a:pPr algn="l">
              <a:lnSpc>
                <a:spcPts val="4480"/>
              </a:lnSpc>
            </a:pPr>
            <a:r>
              <a:rPr lang="en-US" sz="3200">
                <a:solidFill>
                  <a:srgbClr val="000000"/>
                </a:solidFill>
                <a:latin typeface="Verdana Pro Condensed"/>
                <a:ea typeface="Verdana Pro Condensed"/>
                <a:cs typeface="Verdana Pro Condensed"/>
                <a:sym typeface="Verdana Pro Condensed"/>
              </a:rPr>
              <a:t>Suggest repairs or replacements and explain why.</a:t>
            </a:r>
          </a:p>
          <a:p>
            <a:pPr algn="l">
              <a:lnSpc>
                <a:spcPts val="4480"/>
              </a:lnSpc>
            </a:pPr>
            <a:r>
              <a:rPr lang="en-US" sz="3200">
                <a:solidFill>
                  <a:srgbClr val="000000"/>
                </a:solidFill>
                <a:latin typeface="Verdana Pro Condensed"/>
                <a:ea typeface="Verdana Pro Condensed"/>
                <a:cs typeface="Verdana Pro Condensed"/>
                <a:sym typeface="Verdana Pro Condensed"/>
              </a:rPr>
              <a:t>Use clear reasoning (e.g., “Replacing the belt will stop the loud squeal.”).</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9293200" y="-207291"/>
            <a:ext cx="9513956" cy="10494291"/>
          </a:xfrm>
          <a:custGeom>
            <a:avLst/>
            <a:gdLst/>
            <a:ahLst/>
            <a:cxnLst/>
            <a:rect l="l" t="t" r="r" b="b"/>
            <a:pathLst>
              <a:path w="9513956" h="10494291">
                <a:moveTo>
                  <a:pt x="0" y="0"/>
                </a:moveTo>
                <a:lnTo>
                  <a:pt x="9513956" y="0"/>
                </a:lnTo>
                <a:lnTo>
                  <a:pt x="9513956" y="10494291"/>
                </a:lnTo>
                <a:lnTo>
                  <a:pt x="0" y="10494291"/>
                </a:lnTo>
                <a:lnTo>
                  <a:pt x="0" y="0"/>
                </a:lnTo>
                <a:close/>
              </a:path>
            </a:pathLst>
          </a:custGeom>
          <a:blipFill>
            <a:blip r:embed="rId2"/>
            <a:stretch>
              <a:fillRect l="-36887" r="-59208"/>
            </a:stretch>
          </a:blipFill>
        </p:spPr>
        <p:txBody>
          <a:bodyPr/>
          <a:lstStyle/>
          <a:p>
            <a:endParaRPr lang="en-AU"/>
          </a:p>
        </p:txBody>
      </p:sp>
      <p:sp>
        <p:nvSpPr>
          <p:cNvPr id="3" name="TextBox 3"/>
          <p:cNvSpPr txBox="1"/>
          <p:nvPr/>
        </p:nvSpPr>
        <p:spPr>
          <a:xfrm>
            <a:off x="1028700" y="525780"/>
            <a:ext cx="7441072" cy="910591"/>
          </a:xfrm>
          <a:prstGeom prst="rect">
            <a:avLst/>
          </a:prstGeom>
        </p:spPr>
        <p:txBody>
          <a:bodyPr lIns="0" tIns="0" rIns="0" bIns="0" rtlCol="0" anchor="t">
            <a:spAutoFit/>
          </a:bodyPr>
          <a:lstStyle/>
          <a:p>
            <a:pPr algn="l">
              <a:lnSpc>
                <a:spcPts val="7559"/>
              </a:lnSpc>
            </a:pPr>
            <a:r>
              <a:rPr lang="en-US" sz="5399" b="1">
                <a:solidFill>
                  <a:srgbClr val="000000"/>
                </a:solidFill>
                <a:latin typeface="Verdana Pro Condensed Bold"/>
                <a:ea typeface="Verdana Pro Condensed Bold"/>
                <a:cs typeface="Verdana Pro Condensed Bold"/>
                <a:sym typeface="Verdana Pro Condensed Bold"/>
              </a:rPr>
              <a:t>Remember to use:</a:t>
            </a:r>
          </a:p>
        </p:txBody>
      </p:sp>
      <p:sp>
        <p:nvSpPr>
          <p:cNvPr id="4" name="TextBox 4"/>
          <p:cNvSpPr txBox="1"/>
          <p:nvPr/>
        </p:nvSpPr>
        <p:spPr>
          <a:xfrm>
            <a:off x="1028700" y="2711283"/>
            <a:ext cx="9842403"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A variety of sentence types</a:t>
            </a:r>
          </a:p>
        </p:txBody>
      </p:sp>
      <p:sp>
        <p:nvSpPr>
          <p:cNvPr id="6" name="TextBox 6"/>
          <p:cNvSpPr txBox="1"/>
          <p:nvPr/>
        </p:nvSpPr>
        <p:spPr>
          <a:xfrm>
            <a:off x="1028700" y="4975339"/>
            <a:ext cx="13666296"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Relevant terms</a:t>
            </a:r>
          </a:p>
        </p:txBody>
      </p:sp>
      <p:sp>
        <p:nvSpPr>
          <p:cNvPr id="7" name="TextBox 7"/>
          <p:cNvSpPr txBox="1"/>
          <p:nvPr/>
        </p:nvSpPr>
        <p:spPr>
          <a:xfrm>
            <a:off x="1028700" y="7239395"/>
            <a:ext cx="10397217" cy="712470"/>
          </a:xfrm>
          <a:prstGeom prst="rect">
            <a:avLst/>
          </a:prstGeom>
        </p:spPr>
        <p:txBody>
          <a:bodyPr lIns="0" tIns="0" rIns="0" bIns="0" rtlCol="0" anchor="t">
            <a:spAutoFit/>
          </a:bodyPr>
          <a:lstStyle/>
          <a:p>
            <a:pPr algn="l">
              <a:lnSpc>
                <a:spcPts val="5880"/>
              </a:lnSpc>
            </a:pPr>
            <a:r>
              <a:rPr lang="en-US" sz="4200" b="1">
                <a:solidFill>
                  <a:srgbClr val="000000"/>
                </a:solidFill>
                <a:latin typeface="Verdana Pro Condensed Bold"/>
                <a:ea typeface="Verdana Pro Condensed Bold"/>
                <a:cs typeface="Verdana Pro Condensed Bold"/>
                <a:sym typeface="Verdana Pro Condensed Bold"/>
              </a:rPr>
              <a:t>Correct paragraph structure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63531" y="0"/>
            <a:ext cx="6424469" cy="10486600"/>
          </a:xfrm>
          <a:custGeom>
            <a:avLst/>
            <a:gdLst/>
            <a:ahLst/>
            <a:cxnLst/>
            <a:rect l="l" t="t" r="r" b="b"/>
            <a:pathLst>
              <a:path w="6424469" h="10486600">
                <a:moveTo>
                  <a:pt x="0" y="0"/>
                </a:moveTo>
                <a:lnTo>
                  <a:pt x="6424469" y="0"/>
                </a:lnTo>
                <a:lnTo>
                  <a:pt x="6424469" y="10486600"/>
                </a:lnTo>
                <a:lnTo>
                  <a:pt x="0" y="10486600"/>
                </a:lnTo>
                <a:lnTo>
                  <a:pt x="0" y="0"/>
                </a:lnTo>
                <a:close/>
              </a:path>
            </a:pathLst>
          </a:custGeom>
          <a:blipFill>
            <a:blip r:embed="rId2"/>
            <a:stretch>
              <a:fillRect l="-107453" r="-82731"/>
            </a:stretch>
          </a:blipFill>
        </p:spPr>
        <p:txBody>
          <a:bodyPr/>
          <a:lstStyle/>
          <a:p>
            <a:endParaRPr lang="en-AU"/>
          </a:p>
        </p:txBody>
      </p:sp>
      <p:sp>
        <p:nvSpPr>
          <p:cNvPr id="3" name="TextBox 3"/>
          <p:cNvSpPr txBox="1"/>
          <p:nvPr/>
        </p:nvSpPr>
        <p:spPr>
          <a:xfrm>
            <a:off x="546509" y="3386425"/>
            <a:ext cx="10792102" cy="5823420"/>
          </a:xfrm>
          <a:prstGeom prst="rect">
            <a:avLst/>
          </a:prstGeom>
        </p:spPr>
        <p:txBody>
          <a:bodyPr lIns="0" tIns="0" rIns="0" bIns="0" rtlCol="0" anchor="t">
            <a:spAutoFit/>
          </a:bodyPr>
          <a:lstStyle/>
          <a:p>
            <a:pPr algn="l">
              <a:lnSpc>
                <a:spcPts val="4200"/>
              </a:lnSpc>
            </a:pPr>
            <a:r>
              <a:rPr lang="en-US" sz="3000" b="1" spc="75">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Choose a scenario (next slide)</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Use the planning sheets to plan each section</a:t>
            </a:r>
          </a:p>
          <a:p>
            <a:pPr marL="847619" lvl="2" indent="-282540" algn="l">
              <a:lnSpc>
                <a:spcPts val="4907"/>
              </a:lnSpc>
              <a:buFont typeface="Arial"/>
              <a:buChar char="⚬"/>
            </a:pPr>
            <a:r>
              <a:rPr lang="en-US" sz="1962" spc="49">
                <a:solidFill>
                  <a:srgbClr val="000000"/>
                </a:solidFill>
                <a:latin typeface="Verdana Pro"/>
                <a:ea typeface="Verdana Pro"/>
                <a:cs typeface="Verdana Pro"/>
                <a:sym typeface="Verdana Pro"/>
              </a:rPr>
              <a:t>Background</a:t>
            </a:r>
          </a:p>
          <a:p>
            <a:pPr marL="847619" lvl="2" indent="-282540" algn="l">
              <a:lnSpc>
                <a:spcPts val="4907"/>
              </a:lnSpc>
              <a:buFont typeface="Arial"/>
              <a:buChar char="⚬"/>
            </a:pPr>
            <a:r>
              <a:rPr lang="en-US" sz="1962" spc="49">
                <a:solidFill>
                  <a:srgbClr val="000000"/>
                </a:solidFill>
                <a:latin typeface="Verdana Pro"/>
                <a:ea typeface="Verdana Pro"/>
                <a:cs typeface="Verdana Pro"/>
                <a:sym typeface="Verdana Pro"/>
              </a:rPr>
              <a:t>Diagnosis</a:t>
            </a:r>
          </a:p>
          <a:p>
            <a:pPr marL="847619" lvl="2" indent="-282540" algn="l">
              <a:lnSpc>
                <a:spcPts val="4907"/>
              </a:lnSpc>
              <a:buFont typeface="Arial"/>
              <a:buChar char="⚬"/>
            </a:pPr>
            <a:r>
              <a:rPr lang="en-US" sz="1962" spc="49">
                <a:solidFill>
                  <a:srgbClr val="000000"/>
                </a:solidFill>
                <a:latin typeface="Verdana Pro"/>
                <a:ea typeface="Verdana Pro"/>
                <a:cs typeface="Verdana Pro"/>
                <a:sym typeface="Verdana Pro"/>
              </a:rPr>
              <a:t>Findings</a:t>
            </a:r>
          </a:p>
          <a:p>
            <a:pPr marL="847619" lvl="2" indent="-282540" algn="l">
              <a:lnSpc>
                <a:spcPts val="4907"/>
              </a:lnSpc>
              <a:buFont typeface="Arial"/>
              <a:buChar char="⚬"/>
            </a:pPr>
            <a:r>
              <a:rPr lang="en-US" sz="1962" spc="49">
                <a:solidFill>
                  <a:srgbClr val="000000"/>
                </a:solidFill>
                <a:latin typeface="Verdana Pro"/>
                <a:ea typeface="Verdana Pro"/>
                <a:cs typeface="Verdana Pro"/>
                <a:sym typeface="Verdana Pro"/>
              </a:rPr>
              <a:t>Recommendations</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Check in with another student if needed.</a:t>
            </a:r>
          </a:p>
          <a:p>
            <a:pPr algn="l">
              <a:lnSpc>
                <a:spcPts val="2748"/>
              </a:lnSpc>
            </a:pPr>
            <a:endParaRPr lang="en-US" sz="1962" spc="49">
              <a:solidFill>
                <a:srgbClr val="000000"/>
              </a:solidFill>
              <a:latin typeface="Verdana Pro"/>
              <a:ea typeface="Verdana Pro"/>
              <a:cs typeface="Verdana Pro"/>
              <a:sym typeface="Verdana Pro"/>
            </a:endParaRPr>
          </a:p>
        </p:txBody>
      </p:sp>
      <p:sp>
        <p:nvSpPr>
          <p:cNvPr id="4" name="TextBox 4"/>
          <p:cNvSpPr txBox="1"/>
          <p:nvPr/>
        </p:nvSpPr>
        <p:spPr>
          <a:xfrm>
            <a:off x="793402" y="434357"/>
            <a:ext cx="1029831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Let’s write!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731530" y="2183883"/>
            <a:ext cx="830946" cy="1268620"/>
          </a:xfrm>
          <a:custGeom>
            <a:avLst/>
            <a:gdLst/>
            <a:ahLst/>
            <a:cxnLst/>
            <a:rect l="l" t="t" r="r" b="b"/>
            <a:pathLst>
              <a:path w="830946" h="1268620">
                <a:moveTo>
                  <a:pt x="0" y="0"/>
                </a:moveTo>
                <a:lnTo>
                  <a:pt x="830945" y="0"/>
                </a:lnTo>
                <a:lnTo>
                  <a:pt x="830945" y="1268619"/>
                </a:lnTo>
                <a:lnTo>
                  <a:pt x="0" y="126861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731530" y="4233449"/>
            <a:ext cx="1071455" cy="1268620"/>
          </a:xfrm>
          <a:custGeom>
            <a:avLst/>
            <a:gdLst/>
            <a:ahLst/>
            <a:cxnLst/>
            <a:rect l="l" t="t" r="r" b="b"/>
            <a:pathLst>
              <a:path w="1071455" h="1268620">
                <a:moveTo>
                  <a:pt x="0" y="0"/>
                </a:moveTo>
                <a:lnTo>
                  <a:pt x="1071455" y="0"/>
                </a:lnTo>
                <a:lnTo>
                  <a:pt x="1071455" y="1268619"/>
                </a:lnTo>
                <a:lnTo>
                  <a:pt x="0" y="12686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778046" y="6283015"/>
            <a:ext cx="1024939" cy="1268620"/>
          </a:xfrm>
          <a:custGeom>
            <a:avLst/>
            <a:gdLst/>
            <a:ahLst/>
            <a:cxnLst/>
            <a:rect l="l" t="t" r="r" b="b"/>
            <a:pathLst>
              <a:path w="1024939" h="1268620">
                <a:moveTo>
                  <a:pt x="0" y="0"/>
                </a:moveTo>
                <a:lnTo>
                  <a:pt x="1024939" y="0"/>
                </a:lnTo>
                <a:lnTo>
                  <a:pt x="1024939" y="1268619"/>
                </a:lnTo>
                <a:lnTo>
                  <a:pt x="0" y="12686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Freeform 5"/>
          <p:cNvSpPr/>
          <p:nvPr/>
        </p:nvSpPr>
        <p:spPr>
          <a:xfrm>
            <a:off x="778046" y="8332580"/>
            <a:ext cx="1121671" cy="1268620"/>
          </a:xfrm>
          <a:custGeom>
            <a:avLst/>
            <a:gdLst/>
            <a:ahLst/>
            <a:cxnLst/>
            <a:rect l="l" t="t" r="r" b="b"/>
            <a:pathLst>
              <a:path w="1121671" h="1268620">
                <a:moveTo>
                  <a:pt x="0" y="0"/>
                </a:moveTo>
                <a:lnTo>
                  <a:pt x="1121671" y="0"/>
                </a:lnTo>
                <a:lnTo>
                  <a:pt x="1121671" y="1268620"/>
                </a:lnTo>
                <a:lnTo>
                  <a:pt x="0" y="12686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6" name="TextBox 6"/>
          <p:cNvSpPr txBox="1"/>
          <p:nvPr/>
        </p:nvSpPr>
        <p:spPr>
          <a:xfrm>
            <a:off x="3994735" y="308209"/>
            <a:ext cx="1029831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Scenarios</a:t>
            </a:r>
          </a:p>
        </p:txBody>
      </p:sp>
      <p:sp>
        <p:nvSpPr>
          <p:cNvPr id="7" name="TextBox 7"/>
          <p:cNvSpPr txBox="1"/>
          <p:nvPr/>
        </p:nvSpPr>
        <p:spPr>
          <a:xfrm>
            <a:off x="2127831" y="2448261"/>
            <a:ext cx="12813268" cy="663663"/>
          </a:xfrm>
          <a:prstGeom prst="rect">
            <a:avLst/>
          </a:prstGeom>
        </p:spPr>
        <p:txBody>
          <a:bodyPr lIns="0" tIns="0" rIns="0" bIns="0" rtlCol="0" anchor="t">
            <a:spAutoFit/>
          </a:bodyPr>
          <a:lstStyle/>
          <a:p>
            <a:pPr algn="l">
              <a:lnSpc>
                <a:spcPts val="5420"/>
              </a:lnSpc>
            </a:pPr>
            <a:r>
              <a:rPr lang="en-US" sz="3871" b="1">
                <a:solidFill>
                  <a:srgbClr val="000000"/>
                </a:solidFill>
                <a:latin typeface="Verdana Pro Condensed Bold"/>
                <a:ea typeface="Verdana Pro Condensed Bold"/>
                <a:cs typeface="Verdana Pro Condensed Bold"/>
                <a:sym typeface="Verdana Pro Condensed Bold"/>
              </a:rPr>
              <a:t>The tractor has an oil leak, which is making a bad smell. </a:t>
            </a:r>
          </a:p>
        </p:txBody>
      </p:sp>
      <p:sp>
        <p:nvSpPr>
          <p:cNvPr id="8" name="TextBox 8"/>
          <p:cNvSpPr txBox="1"/>
          <p:nvPr/>
        </p:nvSpPr>
        <p:spPr>
          <a:xfrm>
            <a:off x="2127831" y="4497827"/>
            <a:ext cx="15285824" cy="622286"/>
          </a:xfrm>
          <a:prstGeom prst="rect">
            <a:avLst/>
          </a:prstGeom>
        </p:spPr>
        <p:txBody>
          <a:bodyPr lIns="0" tIns="0" rIns="0" bIns="0" rtlCol="0" anchor="t">
            <a:spAutoFit/>
          </a:bodyPr>
          <a:lstStyle/>
          <a:p>
            <a:pPr algn="l">
              <a:lnSpc>
                <a:spcPts val="5420"/>
              </a:lnSpc>
            </a:pPr>
            <a:r>
              <a:rPr lang="en-US" sz="3871" b="1" dirty="0">
                <a:solidFill>
                  <a:srgbClr val="000000"/>
                </a:solidFill>
                <a:latin typeface="Verdana Pro Condensed Bold"/>
                <a:ea typeface="Verdana Pro Condensed Bold"/>
                <a:cs typeface="Verdana Pro Condensed Bold"/>
                <a:sym typeface="Verdana Pro Condensed Bold"/>
              </a:rPr>
              <a:t>Someone left the headlights on all night, and the battery is flat.</a:t>
            </a:r>
          </a:p>
        </p:txBody>
      </p:sp>
      <p:sp>
        <p:nvSpPr>
          <p:cNvPr id="9" name="TextBox 9"/>
          <p:cNvSpPr txBox="1"/>
          <p:nvPr/>
        </p:nvSpPr>
        <p:spPr>
          <a:xfrm>
            <a:off x="2127831" y="6547393"/>
            <a:ext cx="15285824" cy="622286"/>
          </a:xfrm>
          <a:prstGeom prst="rect">
            <a:avLst/>
          </a:prstGeom>
        </p:spPr>
        <p:txBody>
          <a:bodyPr lIns="0" tIns="0" rIns="0" bIns="0" rtlCol="0" anchor="t">
            <a:spAutoFit/>
          </a:bodyPr>
          <a:lstStyle/>
          <a:p>
            <a:pPr algn="l">
              <a:lnSpc>
                <a:spcPts val="5420"/>
              </a:lnSpc>
            </a:pPr>
            <a:r>
              <a:rPr lang="en-US" sz="3871" b="1" dirty="0">
                <a:solidFill>
                  <a:srgbClr val="000000"/>
                </a:solidFill>
                <a:latin typeface="Verdana Pro Condensed Bold"/>
                <a:ea typeface="Verdana Pro Condensed Bold"/>
                <a:cs typeface="Verdana Pro Condensed Bold"/>
                <a:sym typeface="Verdana Pro Condensed Bold"/>
              </a:rPr>
              <a:t>The truck’s </a:t>
            </a:r>
            <a:r>
              <a:rPr lang="en-US" sz="3871" b="1" dirty="0" err="1">
                <a:solidFill>
                  <a:srgbClr val="000000"/>
                </a:solidFill>
                <a:latin typeface="Verdana Pro Condensed Bold"/>
                <a:ea typeface="Verdana Pro Condensed Bold"/>
                <a:cs typeface="Verdana Pro Condensed Bold"/>
                <a:sym typeface="Verdana Pro Condensed Bold"/>
              </a:rPr>
              <a:t>tyre</a:t>
            </a:r>
            <a:r>
              <a:rPr lang="en-US" sz="3871" b="1" dirty="0">
                <a:solidFill>
                  <a:srgbClr val="000000"/>
                </a:solidFill>
                <a:latin typeface="Verdana Pro Condensed Bold"/>
                <a:ea typeface="Verdana Pro Condensed Bold"/>
                <a:cs typeface="Verdana Pro Condensed Bold"/>
                <a:sym typeface="Verdana Pro Condensed Bold"/>
              </a:rPr>
              <a:t> is flat. It looks like a nail has gone through it. </a:t>
            </a:r>
          </a:p>
        </p:txBody>
      </p:sp>
      <p:sp>
        <p:nvSpPr>
          <p:cNvPr id="10" name="TextBox 10"/>
          <p:cNvSpPr txBox="1"/>
          <p:nvPr/>
        </p:nvSpPr>
        <p:spPr>
          <a:xfrm>
            <a:off x="2127831" y="8596959"/>
            <a:ext cx="15944006" cy="663663"/>
          </a:xfrm>
          <a:prstGeom prst="rect">
            <a:avLst/>
          </a:prstGeom>
        </p:spPr>
        <p:txBody>
          <a:bodyPr lIns="0" tIns="0" rIns="0" bIns="0" rtlCol="0" anchor="t">
            <a:spAutoFit/>
          </a:bodyPr>
          <a:lstStyle/>
          <a:p>
            <a:pPr algn="l">
              <a:lnSpc>
                <a:spcPts val="5420"/>
              </a:lnSpc>
            </a:pPr>
            <a:r>
              <a:rPr lang="en-US" sz="3871" b="1">
                <a:solidFill>
                  <a:srgbClr val="000000"/>
                </a:solidFill>
                <a:latin typeface="Verdana Pro Condensed Bold"/>
                <a:ea typeface="Verdana Pro Condensed Bold"/>
                <a:cs typeface="Verdana Pro Condensed Bold"/>
                <a:sym typeface="Verdana Pro Condensed Bold"/>
              </a:rPr>
              <a:t>The car is making a loud squeal because the timing belt snapped.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546509" y="3751027"/>
            <a:ext cx="10792102" cy="3966045"/>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Swap your report with a classmate.</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Answer these two questions.</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Is there a variety of sentence types in each section?</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Is the topic sentence clear?</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Make changes to your reports based on the feedback.</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3" name="TextBox 3"/>
          <p:cNvSpPr txBox="1"/>
          <p:nvPr/>
        </p:nvSpPr>
        <p:spPr>
          <a:xfrm>
            <a:off x="3994842" y="885825"/>
            <a:ext cx="1029831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Seek feedback</a:t>
            </a:r>
          </a:p>
        </p:txBody>
      </p:sp>
      <p:sp>
        <p:nvSpPr>
          <p:cNvPr id="4" name="Freeform 4"/>
          <p:cNvSpPr/>
          <p:nvPr/>
        </p:nvSpPr>
        <p:spPr>
          <a:xfrm>
            <a:off x="11675312" y="2796390"/>
            <a:ext cx="5858314" cy="5932470"/>
          </a:xfrm>
          <a:custGeom>
            <a:avLst/>
            <a:gdLst/>
            <a:ahLst/>
            <a:cxnLst/>
            <a:rect l="l" t="t" r="r" b="b"/>
            <a:pathLst>
              <a:path w="5858314" h="5932470">
                <a:moveTo>
                  <a:pt x="0" y="0"/>
                </a:moveTo>
                <a:lnTo>
                  <a:pt x="5858314" y="0"/>
                </a:lnTo>
                <a:lnTo>
                  <a:pt x="5858314" y="5932470"/>
                </a:lnTo>
                <a:lnTo>
                  <a:pt x="0" y="59324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9740011" y="-591511"/>
            <a:ext cx="8547989" cy="11954224"/>
          </a:xfrm>
          <a:custGeom>
            <a:avLst/>
            <a:gdLst/>
            <a:ahLst/>
            <a:cxnLst/>
            <a:rect l="l" t="t" r="r" b="b"/>
            <a:pathLst>
              <a:path w="8547989" h="11954224">
                <a:moveTo>
                  <a:pt x="0" y="0"/>
                </a:moveTo>
                <a:lnTo>
                  <a:pt x="8547989" y="0"/>
                </a:lnTo>
                <a:lnTo>
                  <a:pt x="8547989" y="11954224"/>
                </a:lnTo>
                <a:lnTo>
                  <a:pt x="0" y="11954224"/>
                </a:lnTo>
                <a:lnTo>
                  <a:pt x="0" y="0"/>
                </a:lnTo>
                <a:close/>
              </a:path>
            </a:pathLst>
          </a:custGeom>
          <a:blipFill>
            <a:blip r:embed="rId3"/>
            <a:stretch>
              <a:fillRect l="-72958" r="-75660"/>
            </a:stretch>
          </a:blipFill>
        </p:spPr>
        <p:txBody>
          <a:bodyPr/>
          <a:lstStyle/>
          <a:p>
            <a:endParaRPr lang="en-AU"/>
          </a:p>
        </p:txBody>
      </p:sp>
      <p:sp>
        <p:nvSpPr>
          <p:cNvPr id="3" name="TextBox 3"/>
          <p:cNvSpPr txBox="1"/>
          <p:nvPr/>
        </p:nvSpPr>
        <p:spPr>
          <a:xfrm>
            <a:off x="546509" y="2933700"/>
            <a:ext cx="8547989" cy="6505884"/>
          </a:xfrm>
          <a:prstGeom prst="rect">
            <a:avLst/>
          </a:prstGeom>
        </p:spPr>
        <p:txBody>
          <a:bodyPr wrap="square"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Choose one paragraph</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Make the following improvements</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Add a dependent clause to create a complex sentence</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Choose one verb or noun to improve</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Add a relevant term for better clarity</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Can you edit/improve any sentences, like the concluding sentence, to be better and give direction to the next paragraph?</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441156" y="885825"/>
            <a:ext cx="9298855"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Level-up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657551" y="3215725"/>
            <a:ext cx="10615791" cy="3245950"/>
          </a:xfrm>
          <a:prstGeom prst="rect">
            <a:avLst/>
          </a:prstGeom>
        </p:spPr>
        <p:txBody>
          <a:bodyPr lIns="0" tIns="0" rIns="0" bIns="0" rtlCol="0" anchor="t">
            <a:spAutoFit/>
          </a:bodyPr>
          <a:lstStyle/>
          <a:p>
            <a:pPr algn="l">
              <a:lnSpc>
                <a:spcPts val="4314"/>
              </a:lnSpc>
            </a:pPr>
            <a:r>
              <a:rPr lang="en-US" sz="3081">
                <a:solidFill>
                  <a:srgbClr val="000000"/>
                </a:solidFill>
                <a:latin typeface="Verdana Pro"/>
                <a:ea typeface="Verdana Pro"/>
                <a:cs typeface="Verdana Pro"/>
                <a:sym typeface="Verdana Pro"/>
              </a:rPr>
              <a:t>Write down your answers to these:</a:t>
            </a:r>
          </a:p>
          <a:p>
            <a:pPr algn="l">
              <a:lnSpc>
                <a:spcPts val="4314"/>
              </a:lnSpc>
            </a:pPr>
            <a:endParaRPr lang="en-US" sz="3081">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a:solidFill>
                  <a:srgbClr val="000000"/>
                </a:solidFill>
                <a:latin typeface="Verdana Pro"/>
                <a:ea typeface="Verdana Pro"/>
                <a:cs typeface="Verdana Pro"/>
                <a:sym typeface="Verdana Pro"/>
              </a:rPr>
              <a:t>One thing I used well in my report today was…</a:t>
            </a:r>
          </a:p>
          <a:p>
            <a:pPr algn="l">
              <a:lnSpc>
                <a:spcPts val="4314"/>
              </a:lnSpc>
            </a:pPr>
            <a:endParaRPr lang="en-US" sz="3081">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a:solidFill>
                  <a:srgbClr val="000000"/>
                </a:solidFill>
                <a:latin typeface="Verdana Pro"/>
                <a:ea typeface="Verdana Pro"/>
                <a:cs typeface="Verdana Pro"/>
                <a:sym typeface="Verdana Pro"/>
              </a:rPr>
              <a:t>One thing I want to get better at is…</a:t>
            </a:r>
          </a:p>
          <a:p>
            <a:pPr algn="l">
              <a:lnSpc>
                <a:spcPts val="4314"/>
              </a:lnSpc>
            </a:pPr>
            <a:endParaRPr lang="en-US" sz="3081">
              <a:solidFill>
                <a:srgbClr val="000000"/>
              </a:solidFill>
              <a:latin typeface="Verdana Pro"/>
              <a:ea typeface="Verdana Pro"/>
              <a:cs typeface="Verdana Pro"/>
              <a:sym typeface="Verdana Pro"/>
            </a:endParaRPr>
          </a:p>
        </p:txBody>
      </p:sp>
      <p:sp>
        <p:nvSpPr>
          <p:cNvPr id="5" name="TextBox 5"/>
          <p:cNvSpPr txBox="1"/>
          <p:nvPr/>
        </p:nvSpPr>
        <p:spPr>
          <a:xfrm>
            <a:off x="1652497" y="885825"/>
            <a:ext cx="806522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62476" y="5143500"/>
            <a:ext cx="4426046" cy="4066430"/>
          </a:xfrm>
          <a:custGeom>
            <a:avLst/>
            <a:gdLst/>
            <a:ahLst/>
            <a:cxnLst/>
            <a:rect l="l" t="t" r="r" b="b"/>
            <a:pathLst>
              <a:path w="4426046" h="4066430">
                <a:moveTo>
                  <a:pt x="0" y="0"/>
                </a:moveTo>
                <a:lnTo>
                  <a:pt x="4426047" y="0"/>
                </a:lnTo>
                <a:lnTo>
                  <a:pt x="4426047" y="4066430"/>
                </a:lnTo>
                <a:lnTo>
                  <a:pt x="0" y="40664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3230637" y="2284036"/>
            <a:ext cx="4489726" cy="1428724"/>
          </a:xfrm>
          <a:prstGeom prst="rect">
            <a:avLst/>
          </a:prstGeom>
        </p:spPr>
        <p:txBody>
          <a:bodyPr lIns="0" tIns="0" rIns="0" bIns="0" rtlCol="0" anchor="t">
            <a:spAutoFit/>
          </a:bodyPr>
          <a:lstStyle/>
          <a:p>
            <a:pPr algn="ctr">
              <a:lnSpc>
                <a:spcPts val="12432"/>
              </a:lnSpc>
            </a:pPr>
            <a:r>
              <a:rPr lang="en-US" sz="8880" b="1" dirty="0">
                <a:solidFill>
                  <a:srgbClr val="000000"/>
                </a:solidFill>
                <a:latin typeface="Verdana Pro Condensed Bold"/>
                <a:ea typeface="Verdana Pro Condensed Bold"/>
                <a:cs typeface="Verdana Pro Condensed Bold"/>
                <a:sym typeface="Verdana Pro Condensed Bold"/>
              </a:rPr>
              <a:t>Lesson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2D0DD0-BBF8-4665-8200-65428B9B3D8C}">
  <ds:schemaRefs>
    <ds:schemaRef ds:uri="http://schemas.microsoft.com/sharepoint/v3/contenttype/forms"/>
  </ds:schemaRefs>
</ds:datastoreItem>
</file>

<file path=customXml/itemProps2.xml><?xml version="1.0" encoding="utf-8"?>
<ds:datastoreItem xmlns:ds="http://schemas.openxmlformats.org/officeDocument/2006/customXml" ds:itemID="{7D02D1DC-1F6F-4669-8B38-F8E196348503}">
  <ds:schemaRefs>
    <ds:schemaRef ds:uri="http://schemas.microsoft.com/office/2006/documentManagement/types"/>
    <ds:schemaRef ds:uri="http://schemas.openxmlformats.org/package/2006/metadata/core-properties"/>
    <ds:schemaRef ds:uri="b1450c28-65c8-4551-b49a-762cd339a7c7"/>
    <ds:schemaRef ds:uri="http://schemas.microsoft.com/office/2006/metadata/properties"/>
    <ds:schemaRef ds:uri="http://purl.org/dc/elements/1.1/"/>
    <ds:schemaRef ds:uri="http://purl.org/dc/dcmitype/"/>
    <ds:schemaRef ds:uri="http://schemas.microsoft.com/office/infopath/2007/PartnerControls"/>
    <ds:schemaRef ds:uri="feecc918-9ecd-485f-b845-8b5c7cc6b98c"/>
    <ds:schemaRef ds:uri="http://www.w3.org/XML/1998/namespace"/>
    <ds:schemaRef ds:uri="http://purl.org/dc/terms/"/>
  </ds:schemaRefs>
</ds:datastoreItem>
</file>

<file path=customXml/itemProps3.xml><?xml version="1.0" encoding="utf-8"?>
<ds:datastoreItem xmlns:ds="http://schemas.openxmlformats.org/officeDocument/2006/customXml" ds:itemID="{68893E5A-37B5-42D2-A108-09BC52ADB1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TotalTime>
  <Words>886</Words>
  <Application>Microsoft Office PowerPoint</Application>
  <PresentationFormat>Custom</PresentationFormat>
  <Paragraphs>94</Paragraphs>
  <Slides>13</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Verdana</vt:lpstr>
      <vt:lpstr>Calibri</vt:lpstr>
      <vt:lpstr>Verdana Pro Bold</vt:lpstr>
      <vt:lpstr>Aptos</vt:lpstr>
      <vt:lpstr>Verdana Pro</vt:lpstr>
      <vt:lpstr>Verdana Pro Condensed Bold</vt:lpstr>
      <vt:lpstr>Verdana Pro Italics</vt:lpstr>
      <vt:lpstr>Arial</vt:lpstr>
      <vt:lpstr>Verdana Pro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7: Writing the report_Yr 3</dc:title>
  <cp:lastModifiedBy>Becky Laurence</cp:lastModifiedBy>
  <cp:revision>20</cp:revision>
  <dcterms:created xsi:type="dcterms:W3CDTF">2006-08-16T00:00:00Z</dcterms:created>
  <dcterms:modified xsi:type="dcterms:W3CDTF">2026-04-02T04:51:04Z</dcterms:modified>
  <dc:identifier>DAG6Pa1vEig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