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8"/>
  </p:notesMasterIdLst>
  <p:sldIdLst>
    <p:sldId id="256" r:id="rId5"/>
    <p:sldId id="257" r:id="rId6"/>
    <p:sldId id="277" r:id="rId7"/>
    <p:sldId id="258" r:id="rId8"/>
    <p:sldId id="259" r:id="rId9"/>
    <p:sldId id="260" r:id="rId10"/>
    <p:sldId id="261" r:id="rId11"/>
    <p:sldId id="262" r:id="rId12"/>
    <p:sldId id="263" r:id="rId13"/>
    <p:sldId id="276" r:id="rId14"/>
    <p:sldId id="264" r:id="rId15"/>
    <p:sldId id="265" r:id="rId16"/>
    <p:sldId id="266" r:id="rId17"/>
    <p:sldId id="267" r:id="rId18"/>
    <p:sldId id="275" r:id="rId19"/>
    <p:sldId id="268" r:id="rId20"/>
    <p:sldId id="269" r:id="rId21"/>
    <p:sldId id="270" r:id="rId22"/>
    <p:sldId id="278" r:id="rId23"/>
    <p:sldId id="271" r:id="rId24"/>
    <p:sldId id="272" r:id="rId25"/>
    <p:sldId id="273" r:id="rId26"/>
    <p:sldId id="274" r:id="rId27"/>
  </p:sldIdLst>
  <p:sldSz cx="18288000" cy="10287000"/>
  <p:notesSz cx="6858000" cy="9144000"/>
  <p:embeddedFontLst>
    <p:embeddedFont>
      <p:font typeface="Verdana" panose="020B0604030504040204" pitchFamily="34" charset="0"/>
      <p:regular r:id="rId29"/>
      <p:bold r:id="rId30"/>
      <p:italic r:id="rId31"/>
      <p:boldItalic r:id="rId32"/>
    </p:embeddedFont>
    <p:embeddedFont>
      <p:font typeface="Verdana Pro" panose="020B0604030504040204" pitchFamily="34" charset="0"/>
      <p:regular r:id="rId33"/>
    </p:embeddedFont>
    <p:embeddedFont>
      <p:font typeface="Verdana Pro Bold" panose="020B0804030504040204" charset="0"/>
      <p:regular r:id="rId34"/>
      <p:bold r:id="rId35"/>
    </p:embeddedFont>
    <p:embeddedFont>
      <p:font typeface="Verdana Pro Condensed" panose="020B0604020202020204" charset="0"/>
      <p:regular r:id="rId36"/>
    </p:embeddedFont>
    <p:embeddedFont>
      <p:font typeface="Verdana Pro Condensed Bold" panose="020B0604020202020204" charset="0"/>
      <p:regular r:id="rId37"/>
      <p:bold r:id="rId38"/>
    </p:embeddedFont>
    <p:embeddedFont>
      <p:font typeface="Verdana Pro Condensed Bold Italics" panose="020B0604020202020204" charset="0"/>
      <p:regular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8D22103-B57F-0611-5E1A-55A41E06D716}" name="Becky Laurence" initials="BL" userId="S::z3537091@ad.unsw.edu.au::c77225e4-1c0f-4b6c-b66e-2ba375f94488" providerId="AD"/>
  <p188:author id="{F3CEE460-8FAD-3160-5AC6-0BB3A9636B16}" name="Hilary Schubert-jones" initials="HS" userId="S::z3540273@ad.unsw.edu.au::8b9d3636-6800-4146-a6f3-a41ea8e6bf8c"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2E9F92-4AAF-4947-906D-6156A478CF18}" v="1" dt="2026-08-26T02:52:40.5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4165" autoAdjust="0"/>
  </p:normalViewPr>
  <p:slideViewPr>
    <p:cSldViewPr snapToGrid="0">
      <p:cViewPr varScale="1">
        <p:scale>
          <a:sx n="48" d="100"/>
          <a:sy n="48" d="100"/>
        </p:scale>
        <p:origin x="2034" y="3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1.fntdata"/><Relationship Id="rId21" Type="http://schemas.openxmlformats.org/officeDocument/2006/relationships/slide" Target="slides/slide17.xml"/><Relationship Id="rId34" Type="http://schemas.openxmlformats.org/officeDocument/2006/relationships/font" Target="fonts/font6.fntdata"/><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font" Target="fonts/font1.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3.fntdata"/><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5.fntdata"/><Relationship Id="rId38" Type="http://schemas.openxmlformats.org/officeDocument/2006/relationships/font" Target="fonts/font10.fntdata"/><Relationship Id="rId46" Type="http://schemas.microsoft.com/office/2018/10/relationships/authors" Target="authors.xml"/><Relationship Id="rId20" Type="http://schemas.openxmlformats.org/officeDocument/2006/relationships/slide" Target="slides/slide16.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cky Laurence" userId="c77225e4-1c0f-4b6c-b66e-2ba375f94488" providerId="ADAL" clId="{1FE327E6-7B11-4709-B248-BB85B06591E2}"/>
    <pc:docChg chg="undo custSel addSld modSld">
      <pc:chgData name="Becky Laurence" userId="c77225e4-1c0f-4b6c-b66e-2ba375f94488" providerId="ADAL" clId="{1FE327E6-7B11-4709-B248-BB85B06591E2}" dt="2026-08-26T03:06:03.614" v="852" actId="113"/>
      <pc:docMkLst>
        <pc:docMk/>
      </pc:docMkLst>
      <pc:sldChg chg="modSp mod">
        <pc:chgData name="Becky Laurence" userId="c77225e4-1c0f-4b6c-b66e-2ba375f94488" providerId="ADAL" clId="{1FE327E6-7B11-4709-B248-BB85B06591E2}" dt="2026-08-26T02:53:21.213" v="445" actId="255"/>
        <pc:sldMkLst>
          <pc:docMk/>
          <pc:sldMk cId="0" sldId="260"/>
        </pc:sldMkLst>
        <pc:spChg chg="mod">
          <ac:chgData name="Becky Laurence" userId="c77225e4-1c0f-4b6c-b66e-2ba375f94488" providerId="ADAL" clId="{1FE327E6-7B11-4709-B248-BB85B06591E2}" dt="2026-08-26T02:53:21.213" v="445" actId="255"/>
          <ac:spMkLst>
            <pc:docMk/>
            <pc:sldMk cId="0" sldId="260"/>
            <ac:spMk id="4" creationId="{00000000-0000-0000-0000-000000000000}"/>
          </ac:spMkLst>
        </pc:spChg>
      </pc:sldChg>
      <pc:sldChg chg="modSp mod modNotesTx">
        <pc:chgData name="Becky Laurence" userId="c77225e4-1c0f-4b6c-b66e-2ba375f94488" providerId="ADAL" clId="{1FE327E6-7B11-4709-B248-BB85B06591E2}" dt="2026-08-26T03:04:56.013" v="850" actId="20577"/>
        <pc:sldMkLst>
          <pc:docMk/>
          <pc:sldMk cId="0" sldId="269"/>
        </pc:sldMkLst>
        <pc:spChg chg="mod">
          <ac:chgData name="Becky Laurence" userId="c77225e4-1c0f-4b6c-b66e-2ba375f94488" providerId="ADAL" clId="{1FE327E6-7B11-4709-B248-BB85B06591E2}" dt="2026-08-26T02:53:57.519" v="450" actId="255"/>
          <ac:spMkLst>
            <pc:docMk/>
            <pc:sldMk cId="0" sldId="269"/>
            <ac:spMk id="5" creationId="{00000000-0000-0000-0000-000000000000}"/>
          </ac:spMkLst>
        </pc:spChg>
        <pc:spChg chg="mod">
          <ac:chgData name="Becky Laurence" userId="c77225e4-1c0f-4b6c-b66e-2ba375f94488" providerId="ADAL" clId="{1FE327E6-7B11-4709-B248-BB85B06591E2}" dt="2026-08-26T02:53:48.229" v="449" actId="14100"/>
          <ac:spMkLst>
            <pc:docMk/>
            <pc:sldMk cId="0" sldId="269"/>
            <ac:spMk id="6" creationId="{00000000-0000-0000-0000-000000000000}"/>
          </ac:spMkLst>
        </pc:spChg>
      </pc:sldChg>
      <pc:sldChg chg="addSp delSp modSp mod">
        <pc:chgData name="Becky Laurence" userId="c77225e4-1c0f-4b6c-b66e-2ba375f94488" providerId="ADAL" clId="{1FE327E6-7B11-4709-B248-BB85B06591E2}" dt="2026-08-26T02:55:48.813" v="480" actId="1076"/>
        <pc:sldMkLst>
          <pc:docMk/>
          <pc:sldMk cId="0" sldId="270"/>
        </pc:sldMkLst>
        <pc:spChg chg="add del mod">
          <ac:chgData name="Becky Laurence" userId="c77225e4-1c0f-4b6c-b66e-2ba375f94488" providerId="ADAL" clId="{1FE327E6-7B11-4709-B248-BB85B06591E2}" dt="2026-08-26T02:55:48.813" v="480" actId="1076"/>
          <ac:spMkLst>
            <pc:docMk/>
            <pc:sldMk cId="0" sldId="270"/>
            <ac:spMk id="3" creationId="{00000000-0000-0000-0000-000000000000}"/>
          </ac:spMkLst>
        </pc:spChg>
        <pc:spChg chg="add del mod">
          <ac:chgData name="Becky Laurence" userId="c77225e4-1c0f-4b6c-b66e-2ba375f94488" providerId="ADAL" clId="{1FE327E6-7B11-4709-B248-BB85B06591E2}" dt="2026-08-26T02:55:43.759" v="479" actId="1076"/>
          <ac:spMkLst>
            <pc:docMk/>
            <pc:sldMk cId="0" sldId="270"/>
            <ac:spMk id="4" creationId="{00000000-0000-0000-0000-000000000000}"/>
          </ac:spMkLst>
        </pc:spChg>
        <pc:spChg chg="mod">
          <ac:chgData name="Becky Laurence" userId="c77225e4-1c0f-4b6c-b66e-2ba375f94488" providerId="ADAL" clId="{1FE327E6-7B11-4709-B248-BB85B06591E2}" dt="2026-08-26T02:55:38.669" v="478" actId="255"/>
          <ac:spMkLst>
            <pc:docMk/>
            <pc:sldMk cId="0" sldId="270"/>
            <ac:spMk id="5" creationId="{00000000-0000-0000-0000-000000000000}"/>
          </ac:spMkLst>
        </pc:spChg>
        <pc:spChg chg="del">
          <ac:chgData name="Becky Laurence" userId="c77225e4-1c0f-4b6c-b66e-2ba375f94488" providerId="ADAL" clId="{1FE327E6-7B11-4709-B248-BB85B06591E2}" dt="2026-08-26T02:54:21.806" v="459" actId="478"/>
          <ac:spMkLst>
            <pc:docMk/>
            <pc:sldMk cId="0" sldId="270"/>
            <ac:spMk id="6" creationId="{00000000-0000-0000-0000-000000000000}"/>
          </ac:spMkLst>
        </pc:spChg>
        <pc:spChg chg="del">
          <ac:chgData name="Becky Laurence" userId="c77225e4-1c0f-4b6c-b66e-2ba375f94488" providerId="ADAL" clId="{1FE327E6-7B11-4709-B248-BB85B06591E2}" dt="2026-08-26T02:54:20.336" v="458" actId="478"/>
          <ac:spMkLst>
            <pc:docMk/>
            <pc:sldMk cId="0" sldId="270"/>
            <ac:spMk id="7" creationId="{00000000-0000-0000-0000-000000000000}"/>
          </ac:spMkLst>
        </pc:spChg>
      </pc:sldChg>
      <pc:sldChg chg="modSp mod">
        <pc:chgData name="Becky Laurence" userId="c77225e4-1c0f-4b6c-b66e-2ba375f94488" providerId="ADAL" clId="{1FE327E6-7B11-4709-B248-BB85B06591E2}" dt="2026-08-26T02:58:04.962" v="531" actId="404"/>
        <pc:sldMkLst>
          <pc:docMk/>
          <pc:sldMk cId="0" sldId="271"/>
        </pc:sldMkLst>
        <pc:spChg chg="mod">
          <ac:chgData name="Becky Laurence" userId="c77225e4-1c0f-4b6c-b66e-2ba375f94488" providerId="ADAL" clId="{1FE327E6-7B11-4709-B248-BB85B06591E2}" dt="2026-08-26T02:56:41.891" v="499" actId="1076"/>
          <ac:spMkLst>
            <pc:docMk/>
            <pc:sldMk cId="0" sldId="271"/>
            <ac:spMk id="2" creationId="{00000000-0000-0000-0000-000000000000}"/>
          </ac:spMkLst>
        </pc:spChg>
        <pc:spChg chg="mod">
          <ac:chgData name="Becky Laurence" userId="c77225e4-1c0f-4b6c-b66e-2ba375f94488" providerId="ADAL" clId="{1FE327E6-7B11-4709-B248-BB85B06591E2}" dt="2026-08-26T02:58:04.962" v="531" actId="404"/>
          <ac:spMkLst>
            <pc:docMk/>
            <pc:sldMk cId="0" sldId="271"/>
            <ac:spMk id="5" creationId="{00000000-0000-0000-0000-000000000000}"/>
          </ac:spMkLst>
        </pc:spChg>
      </pc:sldChg>
      <pc:sldChg chg="modSp mod">
        <pc:chgData name="Becky Laurence" userId="c77225e4-1c0f-4b6c-b66e-2ba375f94488" providerId="ADAL" clId="{1FE327E6-7B11-4709-B248-BB85B06591E2}" dt="2026-08-26T02:58:25.297" v="539" actId="20577"/>
        <pc:sldMkLst>
          <pc:docMk/>
          <pc:sldMk cId="0" sldId="272"/>
        </pc:sldMkLst>
        <pc:spChg chg="mod">
          <ac:chgData name="Becky Laurence" userId="c77225e4-1c0f-4b6c-b66e-2ba375f94488" providerId="ADAL" clId="{1FE327E6-7B11-4709-B248-BB85B06591E2}" dt="2026-08-26T02:58:25.297" v="539" actId="20577"/>
          <ac:spMkLst>
            <pc:docMk/>
            <pc:sldMk cId="0" sldId="272"/>
            <ac:spMk id="4" creationId="{00000000-0000-0000-0000-000000000000}"/>
          </ac:spMkLst>
        </pc:spChg>
      </pc:sldChg>
      <pc:sldChg chg="delSp modSp add mod">
        <pc:chgData name="Becky Laurence" userId="c77225e4-1c0f-4b6c-b66e-2ba375f94488" providerId="ADAL" clId="{1FE327E6-7B11-4709-B248-BB85B06591E2}" dt="2026-08-26T03:06:03.614" v="852" actId="113"/>
        <pc:sldMkLst>
          <pc:docMk/>
          <pc:sldMk cId="4017202528" sldId="277"/>
        </pc:sldMkLst>
        <pc:spChg chg="del">
          <ac:chgData name="Becky Laurence" userId="c77225e4-1c0f-4b6c-b66e-2ba375f94488" providerId="ADAL" clId="{1FE327E6-7B11-4709-B248-BB85B06591E2}" dt="2026-08-26T02:52:11.518" v="388" actId="478"/>
          <ac:spMkLst>
            <pc:docMk/>
            <pc:sldMk cId="4017202528" sldId="277"/>
            <ac:spMk id="2" creationId="{1F2FFB86-2CC5-9CB3-038C-FDD57090106F}"/>
          </ac:spMkLst>
        </pc:spChg>
        <pc:spChg chg="mod">
          <ac:chgData name="Becky Laurence" userId="c77225e4-1c0f-4b6c-b66e-2ba375f94488" providerId="ADAL" clId="{1FE327E6-7B11-4709-B248-BB85B06591E2}" dt="2026-08-26T03:05:59.432" v="851" actId="2711"/>
          <ac:spMkLst>
            <pc:docMk/>
            <pc:sldMk cId="4017202528" sldId="277"/>
            <ac:spMk id="3" creationId="{EE14E31B-D496-198D-B61C-CF5178AD7DC6}"/>
          </ac:spMkLst>
        </pc:spChg>
        <pc:spChg chg="mod">
          <ac:chgData name="Becky Laurence" userId="c77225e4-1c0f-4b6c-b66e-2ba375f94488" providerId="ADAL" clId="{1FE327E6-7B11-4709-B248-BB85B06591E2}" dt="2026-08-26T03:06:03.614" v="852" actId="113"/>
          <ac:spMkLst>
            <pc:docMk/>
            <pc:sldMk cId="4017202528" sldId="277"/>
            <ac:spMk id="4" creationId="{6CF0DB41-791E-13C1-FA98-5322A2E70960}"/>
          </ac:spMkLst>
        </pc:spChg>
        <pc:spChg chg="del mod">
          <ac:chgData name="Becky Laurence" userId="c77225e4-1c0f-4b6c-b66e-2ba375f94488" providerId="ADAL" clId="{1FE327E6-7B11-4709-B248-BB85B06591E2}" dt="2026-08-26T02:52:23.577" v="418" actId="478"/>
          <ac:spMkLst>
            <pc:docMk/>
            <pc:sldMk cId="4017202528" sldId="277"/>
            <ac:spMk id="5" creationId="{669C7C68-B3C4-2EB1-2A60-E3FFFE2F1B52}"/>
          </ac:spMkLst>
        </pc:spChg>
      </pc:sldChg>
      <pc:sldChg chg="delSp modSp add mod">
        <pc:chgData name="Becky Laurence" userId="c77225e4-1c0f-4b6c-b66e-2ba375f94488" providerId="ADAL" clId="{1FE327E6-7B11-4709-B248-BB85B06591E2}" dt="2026-08-26T02:56:22.415" v="495" actId="1076"/>
        <pc:sldMkLst>
          <pc:docMk/>
          <pc:sldMk cId="3550707647" sldId="278"/>
        </pc:sldMkLst>
        <pc:spChg chg="mod">
          <ac:chgData name="Becky Laurence" userId="c77225e4-1c0f-4b6c-b66e-2ba375f94488" providerId="ADAL" clId="{1FE327E6-7B11-4709-B248-BB85B06591E2}" dt="2026-08-26T02:56:07.060" v="491" actId="1076"/>
          <ac:spMkLst>
            <pc:docMk/>
            <pc:sldMk cId="3550707647" sldId="278"/>
            <ac:spMk id="2" creationId="{723BBD4F-A88B-11CC-2AE4-2558DEC30C9F}"/>
          </ac:spMkLst>
        </pc:spChg>
        <pc:spChg chg="del">
          <ac:chgData name="Becky Laurence" userId="c77225e4-1c0f-4b6c-b66e-2ba375f94488" providerId="ADAL" clId="{1FE327E6-7B11-4709-B248-BB85B06591E2}" dt="2026-08-26T02:55:54.090" v="481" actId="478"/>
          <ac:spMkLst>
            <pc:docMk/>
            <pc:sldMk cId="3550707647" sldId="278"/>
            <ac:spMk id="3" creationId="{27F86123-570E-C3F7-5D06-6D6105C567D0}"/>
          </ac:spMkLst>
        </pc:spChg>
        <pc:spChg chg="del">
          <ac:chgData name="Becky Laurence" userId="c77225e4-1c0f-4b6c-b66e-2ba375f94488" providerId="ADAL" clId="{1FE327E6-7B11-4709-B248-BB85B06591E2}" dt="2026-08-26T02:55:55.464" v="482" actId="478"/>
          <ac:spMkLst>
            <pc:docMk/>
            <pc:sldMk cId="3550707647" sldId="278"/>
            <ac:spMk id="4" creationId="{D17EBBBE-CC3F-489F-F9F9-344C3001C1E5}"/>
          </ac:spMkLst>
        </pc:spChg>
        <pc:spChg chg="del">
          <ac:chgData name="Becky Laurence" userId="c77225e4-1c0f-4b6c-b66e-2ba375f94488" providerId="ADAL" clId="{1FE327E6-7B11-4709-B248-BB85B06591E2}" dt="2026-08-26T02:55:57.199" v="483" actId="478"/>
          <ac:spMkLst>
            <pc:docMk/>
            <pc:sldMk cId="3550707647" sldId="278"/>
            <ac:spMk id="5" creationId="{72454090-A151-842F-A543-051F25EC6E61}"/>
          </ac:spMkLst>
        </pc:spChg>
        <pc:spChg chg="mod">
          <ac:chgData name="Becky Laurence" userId="c77225e4-1c0f-4b6c-b66e-2ba375f94488" providerId="ADAL" clId="{1FE327E6-7B11-4709-B248-BB85B06591E2}" dt="2026-08-26T02:56:18.782" v="494" actId="1076"/>
          <ac:spMkLst>
            <pc:docMk/>
            <pc:sldMk cId="3550707647" sldId="278"/>
            <ac:spMk id="6" creationId="{BF06CE56-F56C-7282-D829-71089FE6436D}"/>
          </ac:spMkLst>
        </pc:spChg>
        <pc:spChg chg="mod">
          <ac:chgData name="Becky Laurence" userId="c77225e4-1c0f-4b6c-b66e-2ba375f94488" providerId="ADAL" clId="{1FE327E6-7B11-4709-B248-BB85B06591E2}" dt="2026-08-26T02:56:22.415" v="495" actId="1076"/>
          <ac:spMkLst>
            <pc:docMk/>
            <pc:sldMk cId="3550707647" sldId="278"/>
            <ac:spMk id="7" creationId="{F5973480-7E1E-9673-08A1-BA4B95BE0E7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639BD3-AD22-40A7-A511-A870361C8CB8}" type="datetimeFigureOut">
              <a:rPr lang="en-AU" smtClean="0"/>
              <a:t>26/08/2026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2F1233-846A-40A4-8471-442A5B3FBFAB}" type="slidenum">
              <a:rPr lang="en-AU" smtClean="0"/>
              <a:t>‹#›</a:t>
            </a:fld>
            <a:endParaRPr lang="en-AU"/>
          </a:p>
        </p:txBody>
      </p:sp>
    </p:spTree>
    <p:extLst>
      <p:ext uri="{BB962C8B-B14F-4D97-AF65-F5344CB8AC3E}">
        <p14:creationId xmlns:p14="http://schemas.microsoft.com/office/powerpoint/2010/main" val="32704839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Depending on student abilities, you can explore the other types of verbs as well, and write them on the board. </a:t>
            </a:r>
          </a:p>
        </p:txBody>
      </p:sp>
      <p:sp>
        <p:nvSpPr>
          <p:cNvPr id="4" name="Slide Number Placeholder 3"/>
          <p:cNvSpPr>
            <a:spLocks noGrp="1"/>
          </p:cNvSpPr>
          <p:nvPr>
            <p:ph type="sldNum" sz="quarter" idx="5"/>
          </p:nvPr>
        </p:nvSpPr>
        <p:spPr/>
        <p:txBody>
          <a:bodyPr/>
          <a:lstStyle/>
          <a:p>
            <a:fld id="{A22F1233-846A-40A4-8471-442A5B3FBFAB}" type="slidenum">
              <a:rPr lang="en-AU" smtClean="0"/>
              <a:t>9</a:t>
            </a:fld>
            <a:endParaRPr lang="en-AU"/>
          </a:p>
        </p:txBody>
      </p:sp>
    </p:spTree>
    <p:extLst>
      <p:ext uri="{BB962C8B-B14F-4D97-AF65-F5344CB8AC3E}">
        <p14:creationId xmlns:p14="http://schemas.microsoft.com/office/powerpoint/2010/main" val="31939482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2807C-D7A9-1D7D-E5A9-EBE7D4938C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9BFEB5-8793-5E26-A908-30EFD19885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EF5F82-2FCC-D3E1-77E8-2E773F07B3EC}"/>
              </a:ext>
            </a:extLst>
          </p:cNvPr>
          <p:cNvSpPr>
            <a:spLocks noGrp="1"/>
          </p:cNvSpPr>
          <p:nvPr>
            <p:ph type="body" idx="1"/>
          </p:nvPr>
        </p:nvSpPr>
        <p:spPr/>
        <p:txBody>
          <a:bodyPr/>
          <a:lstStyle/>
          <a:p>
            <a:r>
              <a:rPr lang="en-AU"/>
              <a:t>Depending on student abilities, you can explore the other types of verbs as well, and write them on the board. </a:t>
            </a:r>
          </a:p>
        </p:txBody>
      </p:sp>
      <p:sp>
        <p:nvSpPr>
          <p:cNvPr id="4" name="Slide Number Placeholder 3">
            <a:extLst>
              <a:ext uri="{FF2B5EF4-FFF2-40B4-BE49-F238E27FC236}">
                <a16:creationId xmlns:a16="http://schemas.microsoft.com/office/drawing/2014/main" id="{7B92E630-346A-BF4A-8DB6-19422764D056}"/>
              </a:ext>
            </a:extLst>
          </p:cNvPr>
          <p:cNvSpPr>
            <a:spLocks noGrp="1"/>
          </p:cNvSpPr>
          <p:nvPr>
            <p:ph type="sldNum" sz="quarter" idx="5"/>
          </p:nvPr>
        </p:nvSpPr>
        <p:spPr/>
        <p:txBody>
          <a:bodyPr/>
          <a:lstStyle/>
          <a:p>
            <a:fld id="{A22F1233-846A-40A4-8471-442A5B3FBFAB}" type="slidenum">
              <a:rPr lang="en-AU" smtClean="0"/>
              <a:t>10</a:t>
            </a:fld>
            <a:endParaRPr lang="en-AU"/>
          </a:p>
        </p:txBody>
      </p:sp>
    </p:spTree>
    <p:extLst>
      <p:ext uri="{BB962C8B-B14F-4D97-AF65-F5344CB8AC3E}">
        <p14:creationId xmlns:p14="http://schemas.microsoft.com/office/powerpoint/2010/main" val="403899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dirty="0">
                <a:solidFill>
                  <a:schemeClr val="tx1"/>
                </a:solidFill>
                <a:effectLst/>
                <a:latin typeface="+mn-lt"/>
                <a:ea typeface="+mn-ea"/>
                <a:cs typeface="+mn-cs"/>
              </a:rPr>
              <a:t>Explain the role of the comma. And write it the other way around to show the change in punctuation.</a:t>
            </a:r>
            <a:r>
              <a:rPr lang="en-US" sz="1200" b="0" i="0" kern="1200" dirty="0">
                <a:solidFill>
                  <a:schemeClr val="tx1"/>
                </a:solidFill>
                <a:effectLst/>
                <a:latin typeface="+mn-lt"/>
                <a:ea typeface="+mn-ea"/>
                <a:cs typeface="+mn-cs"/>
              </a:rPr>
              <a:t>​</a:t>
            </a:r>
          </a:p>
          <a:p>
            <a:pPr rtl="0" fontAlgn="base"/>
            <a:endParaRPr lang="en-US" sz="1200" b="0" i="0" kern="1200" dirty="0">
              <a:solidFill>
                <a:schemeClr val="tx1"/>
              </a:solidFill>
              <a:effectLst/>
              <a:latin typeface="+mn-lt"/>
              <a:ea typeface="+mn-ea"/>
              <a:cs typeface="+mn-cs"/>
            </a:endParaRPr>
          </a:p>
          <a:p>
            <a:pPr rtl="0" fontAlgn="base"/>
            <a:r>
              <a:rPr lang="en-US" sz="1200" b="0" i="0" u="none" strike="noStrike" kern="1200" dirty="0">
                <a:solidFill>
                  <a:schemeClr val="tx1"/>
                </a:solidFill>
                <a:effectLst/>
                <a:latin typeface="+mn-lt"/>
                <a:ea typeface="+mn-ea"/>
                <a:cs typeface="+mn-cs"/>
              </a:rPr>
              <a:t>The truck made a loud noise when it slowed down. What is the subject? Truck. Is it a noun or a verb? It is a thing, so is a noun. </a:t>
            </a:r>
            <a:r>
              <a:rPr lang="en-US" sz="1200" b="0" i="0" kern="1200" dirty="0">
                <a:solidFill>
                  <a:schemeClr val="tx1"/>
                </a:solidFill>
                <a:effectLst/>
                <a:latin typeface="+mn-lt"/>
                <a:ea typeface="+mn-ea"/>
                <a:cs typeface="+mn-cs"/>
              </a:rPr>
              <a:t>​</a:t>
            </a:r>
          </a:p>
          <a:p>
            <a:pPr rtl="0" fontAlgn="base"/>
            <a:endParaRPr lang="en-US" sz="1200" b="0" i="0" kern="1200" dirty="0">
              <a:solidFill>
                <a:schemeClr val="tx1"/>
              </a:solidFill>
              <a:effectLst/>
              <a:latin typeface="+mn-lt"/>
              <a:ea typeface="+mn-ea"/>
              <a:cs typeface="+mn-cs"/>
            </a:endParaRPr>
          </a:p>
          <a:p>
            <a:pPr rtl="0" fontAlgn="base"/>
            <a:r>
              <a:rPr lang="en-US" sz="1200" b="0" i="0" u="none" strike="noStrike" kern="1200" dirty="0">
                <a:solidFill>
                  <a:schemeClr val="tx1"/>
                </a:solidFill>
                <a:effectLst/>
                <a:latin typeface="+mn-lt"/>
                <a:ea typeface="+mn-ea"/>
                <a:cs typeface="+mn-cs"/>
              </a:rPr>
              <a:t>Why do we not use the word “truck” twice in this sentence? What is ”it” – It is also the subject as it refers to and represents the word “truck”. There are two verbs – what are they? This means there are two clauses? “made” and “slowed” are verbs of physical activity/action.</a:t>
            </a:r>
            <a:endParaRPr lang="en-US" sz="1200" b="0" i="0" kern="1200" dirty="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5"/>
          </p:nvPr>
        </p:nvSpPr>
        <p:spPr/>
        <p:txBody>
          <a:bodyPr/>
          <a:lstStyle/>
          <a:p>
            <a:fld id="{A22F1233-846A-40A4-8471-442A5B3FBFAB}" type="slidenum">
              <a:rPr lang="en-AU" smtClean="0"/>
              <a:t>11</a:t>
            </a:fld>
            <a:endParaRPr lang="en-AU"/>
          </a:p>
        </p:txBody>
      </p:sp>
    </p:spTree>
    <p:extLst>
      <p:ext uri="{BB962C8B-B14F-4D97-AF65-F5344CB8AC3E}">
        <p14:creationId xmlns:p14="http://schemas.microsoft.com/office/powerpoint/2010/main" val="8060658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Possible extension activity: The class does a Clause Hunt in a shared class text (something currently being read). This shows students that clauses are everywhere, not just in sentences to do with informative reports or mechanics. </a:t>
            </a:r>
          </a:p>
        </p:txBody>
      </p:sp>
      <p:sp>
        <p:nvSpPr>
          <p:cNvPr id="4" name="Slide Number Placeholder 3"/>
          <p:cNvSpPr>
            <a:spLocks noGrp="1"/>
          </p:cNvSpPr>
          <p:nvPr>
            <p:ph type="sldNum" sz="quarter" idx="5"/>
          </p:nvPr>
        </p:nvSpPr>
        <p:spPr/>
        <p:txBody>
          <a:bodyPr/>
          <a:lstStyle/>
          <a:p>
            <a:fld id="{A22F1233-846A-40A4-8471-442A5B3FBFAB}" type="slidenum">
              <a:rPr lang="en-AU" smtClean="0"/>
              <a:t>17</a:t>
            </a:fld>
            <a:endParaRPr lang="en-AU"/>
          </a:p>
        </p:txBody>
      </p:sp>
    </p:spTree>
    <p:extLst>
      <p:ext uri="{BB962C8B-B14F-4D97-AF65-F5344CB8AC3E}">
        <p14:creationId xmlns:p14="http://schemas.microsoft.com/office/powerpoint/2010/main" val="12700151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A22F1233-846A-40A4-8471-442A5B3FBFAB}" type="slidenum">
              <a:rPr lang="en-AU" smtClean="0"/>
              <a:t>18</a:t>
            </a:fld>
            <a:endParaRPr lang="en-AU"/>
          </a:p>
        </p:txBody>
      </p:sp>
    </p:spTree>
    <p:extLst>
      <p:ext uri="{BB962C8B-B14F-4D97-AF65-F5344CB8AC3E}">
        <p14:creationId xmlns:p14="http://schemas.microsoft.com/office/powerpoint/2010/main" val="3227031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7E483-070F-5854-5E3A-8E19894B0E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1EEDA0-92A8-575B-D136-9BE802D44D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20CF29-6861-65E2-E5AC-FB1D4DD968EC}"/>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1D28DE60-11C1-5B63-AA85-D62DD73C4BCA}"/>
              </a:ext>
            </a:extLst>
          </p:cNvPr>
          <p:cNvSpPr>
            <a:spLocks noGrp="1"/>
          </p:cNvSpPr>
          <p:nvPr>
            <p:ph type="sldNum" sz="quarter" idx="5"/>
          </p:nvPr>
        </p:nvSpPr>
        <p:spPr/>
        <p:txBody>
          <a:bodyPr/>
          <a:lstStyle/>
          <a:p>
            <a:fld id="{A22F1233-846A-40A4-8471-442A5B3FBFAB}" type="slidenum">
              <a:rPr lang="en-AU" smtClean="0"/>
              <a:t>19</a:t>
            </a:fld>
            <a:endParaRPr lang="en-AU"/>
          </a:p>
        </p:txBody>
      </p:sp>
    </p:spTree>
    <p:extLst>
      <p:ext uri="{BB962C8B-B14F-4D97-AF65-F5344CB8AC3E}">
        <p14:creationId xmlns:p14="http://schemas.microsoft.com/office/powerpoint/2010/main" val="544236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A22F1233-846A-40A4-8471-442A5B3FBFAB}" type="slidenum">
              <a:rPr lang="en-AU" smtClean="0"/>
              <a:t>20</a:t>
            </a:fld>
            <a:endParaRPr lang="en-AU"/>
          </a:p>
        </p:txBody>
      </p:sp>
    </p:spTree>
    <p:extLst>
      <p:ext uri="{BB962C8B-B14F-4D97-AF65-F5344CB8AC3E}">
        <p14:creationId xmlns:p14="http://schemas.microsoft.com/office/powerpoint/2010/main" val="27530664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Extension opportunity: </a:t>
            </a:r>
            <a:r>
              <a:rPr lang="en-US" sz="1200" b="0" i="0" u="none" strike="noStrike" kern="1200" dirty="0">
                <a:solidFill>
                  <a:schemeClr val="tx1"/>
                </a:solidFill>
                <a:effectLst/>
                <a:latin typeface="+mn-lt"/>
                <a:ea typeface="+mn-ea"/>
                <a:cs typeface="+mn-cs"/>
              </a:rPr>
              <a:t>Can you add any required punctuation? Comma at end of the dependent clause if it comes first in the sentence. Full stop at the end of the independent clauses. Which capitals need to change as they are not at the beginning of the sentence now?</a:t>
            </a:r>
            <a:endParaRPr lang="en-AU" dirty="0"/>
          </a:p>
        </p:txBody>
      </p:sp>
      <p:sp>
        <p:nvSpPr>
          <p:cNvPr id="4" name="Slide Number Placeholder 3"/>
          <p:cNvSpPr>
            <a:spLocks noGrp="1"/>
          </p:cNvSpPr>
          <p:nvPr>
            <p:ph type="sldNum" sz="quarter" idx="5"/>
          </p:nvPr>
        </p:nvSpPr>
        <p:spPr/>
        <p:txBody>
          <a:bodyPr/>
          <a:lstStyle/>
          <a:p>
            <a:fld id="{A22F1233-846A-40A4-8471-442A5B3FBFAB}" type="slidenum">
              <a:rPr lang="en-AU" smtClean="0"/>
              <a:t>22</a:t>
            </a:fld>
            <a:endParaRPr lang="en-AU"/>
          </a:p>
        </p:txBody>
      </p:sp>
    </p:spTree>
    <p:extLst>
      <p:ext uri="{BB962C8B-B14F-4D97-AF65-F5344CB8AC3E}">
        <p14:creationId xmlns:p14="http://schemas.microsoft.com/office/powerpoint/2010/main" val="19303659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sv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7.svg"/><Relationship Id="rId7" Type="http://schemas.openxmlformats.org/officeDocument/2006/relationships/image" Target="../media/image15.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svg"/><Relationship Id="rId10" Type="http://schemas.openxmlformats.org/officeDocument/2006/relationships/image" Target="../media/image18.svg"/><Relationship Id="rId4" Type="http://schemas.openxmlformats.org/officeDocument/2006/relationships/image" Target="../media/image12.svg"/><Relationship Id="rId9" Type="http://schemas.openxmlformats.org/officeDocument/2006/relationships/image" Target="../media/image17.sv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sv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3490258" y="1556988"/>
            <a:ext cx="2729479" cy="670997"/>
          </a:xfrm>
          <a:custGeom>
            <a:avLst/>
            <a:gdLst/>
            <a:ahLst/>
            <a:cxnLst/>
            <a:rect l="l" t="t" r="r" b="b"/>
            <a:pathLst>
              <a:path w="2729479" h="670997">
                <a:moveTo>
                  <a:pt x="0" y="0"/>
                </a:moveTo>
                <a:lnTo>
                  <a:pt x="2729479" y="0"/>
                </a:lnTo>
                <a:lnTo>
                  <a:pt x="2729479" y="670997"/>
                </a:lnTo>
                <a:lnTo>
                  <a:pt x="0" y="670997"/>
                </a:lnTo>
                <a:lnTo>
                  <a:pt x="0" y="0"/>
                </a:lnTo>
                <a:close/>
              </a:path>
            </a:pathLst>
          </a:custGeom>
          <a:blipFill>
            <a:blip r:embed="rId2"/>
            <a:stretch>
              <a:fillRect/>
            </a:stretch>
          </a:blipFill>
        </p:spPr>
        <p:txBody>
          <a:bodyPr/>
          <a:lstStyle/>
          <a:p>
            <a:endParaRPr lang="en-AU"/>
          </a:p>
        </p:txBody>
      </p:sp>
      <p:sp>
        <p:nvSpPr>
          <p:cNvPr id="3" name="Freeform 3"/>
          <p:cNvSpPr/>
          <p:nvPr/>
        </p:nvSpPr>
        <p:spPr>
          <a:xfrm>
            <a:off x="2615007" y="7395516"/>
            <a:ext cx="4479981" cy="425598"/>
          </a:xfrm>
          <a:custGeom>
            <a:avLst/>
            <a:gdLst/>
            <a:ahLst/>
            <a:cxnLst/>
            <a:rect l="l" t="t" r="r" b="b"/>
            <a:pathLst>
              <a:path w="4479981" h="425598">
                <a:moveTo>
                  <a:pt x="0" y="0"/>
                </a:moveTo>
                <a:lnTo>
                  <a:pt x="4479981" y="0"/>
                </a:lnTo>
                <a:lnTo>
                  <a:pt x="4479981" y="425598"/>
                </a:lnTo>
                <a:lnTo>
                  <a:pt x="0" y="4255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grpSp>
        <p:nvGrpSpPr>
          <p:cNvPr id="4" name="Group 4"/>
          <p:cNvGrpSpPr/>
          <p:nvPr/>
        </p:nvGrpSpPr>
        <p:grpSpPr>
          <a:xfrm>
            <a:off x="12598388" y="-98059"/>
            <a:ext cx="9321824" cy="10287000"/>
            <a:chOff x="0" y="0"/>
            <a:chExt cx="2455131" cy="2709333"/>
          </a:xfrm>
        </p:grpSpPr>
        <p:sp>
          <p:nvSpPr>
            <p:cNvPr id="5" name="Freeform 5"/>
            <p:cNvSpPr/>
            <p:nvPr/>
          </p:nvSpPr>
          <p:spPr>
            <a:xfrm>
              <a:off x="0" y="0"/>
              <a:ext cx="2455131" cy="2709333"/>
            </a:xfrm>
            <a:custGeom>
              <a:avLst/>
              <a:gdLst/>
              <a:ahLst/>
              <a:cxnLst/>
              <a:rect l="l" t="t" r="r" b="b"/>
              <a:pathLst>
                <a:path w="2455131" h="2709333">
                  <a:moveTo>
                    <a:pt x="0" y="0"/>
                  </a:moveTo>
                  <a:lnTo>
                    <a:pt x="2455131" y="0"/>
                  </a:lnTo>
                  <a:lnTo>
                    <a:pt x="2455131" y="2709333"/>
                  </a:lnTo>
                  <a:lnTo>
                    <a:pt x="0" y="2709333"/>
                  </a:lnTo>
                  <a:close/>
                </a:path>
              </a:pathLst>
            </a:custGeom>
            <a:solidFill>
              <a:srgbClr val="48BDBB">
                <a:alpha val="50980"/>
              </a:srgbClr>
            </a:solidFill>
          </p:spPr>
          <p:txBody>
            <a:bodyPr/>
            <a:lstStyle/>
            <a:p>
              <a:endParaRPr lang="en-AU"/>
            </a:p>
          </p:txBody>
        </p:sp>
        <p:sp>
          <p:nvSpPr>
            <p:cNvPr id="6" name="TextBox 6"/>
            <p:cNvSpPr txBox="1"/>
            <p:nvPr/>
          </p:nvSpPr>
          <p:spPr>
            <a:xfrm>
              <a:off x="0" y="-38100"/>
              <a:ext cx="2455131" cy="2747433"/>
            </a:xfrm>
            <a:prstGeom prst="rect">
              <a:avLst/>
            </a:prstGeom>
          </p:spPr>
          <p:txBody>
            <a:bodyPr lIns="50800" tIns="50800" rIns="50800" bIns="50800" rtlCol="0" anchor="ctr"/>
            <a:lstStyle/>
            <a:p>
              <a:pPr algn="ctr">
                <a:lnSpc>
                  <a:spcPts val="2659"/>
                </a:lnSpc>
              </a:pPr>
              <a:endParaRPr/>
            </a:p>
          </p:txBody>
        </p:sp>
      </p:grpSp>
      <p:sp>
        <p:nvSpPr>
          <p:cNvPr id="7" name="Freeform 7"/>
          <p:cNvSpPr/>
          <p:nvPr/>
        </p:nvSpPr>
        <p:spPr>
          <a:xfrm>
            <a:off x="10199053" y="-384496"/>
            <a:ext cx="8107997" cy="11469725"/>
          </a:xfrm>
          <a:custGeom>
            <a:avLst/>
            <a:gdLst/>
            <a:ahLst/>
            <a:cxnLst/>
            <a:rect l="l" t="t" r="r" b="b"/>
            <a:pathLst>
              <a:path w="8107997" h="11469725">
                <a:moveTo>
                  <a:pt x="0" y="0"/>
                </a:moveTo>
                <a:lnTo>
                  <a:pt x="8107997" y="0"/>
                </a:lnTo>
                <a:lnTo>
                  <a:pt x="8107997" y="11469725"/>
                </a:lnTo>
                <a:lnTo>
                  <a:pt x="0" y="11469725"/>
                </a:lnTo>
                <a:lnTo>
                  <a:pt x="0" y="0"/>
                </a:lnTo>
                <a:close/>
              </a:path>
            </a:pathLst>
          </a:custGeom>
          <a:blipFill>
            <a:blip r:embed="rId4"/>
            <a:stretch>
              <a:fillRect/>
            </a:stretch>
          </a:blipFill>
        </p:spPr>
        <p:txBody>
          <a:bodyPr/>
          <a:lstStyle/>
          <a:p>
            <a:endParaRPr lang="en-AU"/>
          </a:p>
        </p:txBody>
      </p:sp>
      <p:sp>
        <p:nvSpPr>
          <p:cNvPr id="8" name="TextBox 8"/>
          <p:cNvSpPr txBox="1"/>
          <p:nvPr/>
        </p:nvSpPr>
        <p:spPr>
          <a:xfrm>
            <a:off x="1148563" y="2742335"/>
            <a:ext cx="7412868" cy="3976217"/>
          </a:xfrm>
          <a:prstGeom prst="rect">
            <a:avLst/>
          </a:prstGeom>
        </p:spPr>
        <p:txBody>
          <a:bodyPr lIns="0" tIns="0" rIns="0" bIns="0" rtlCol="0" anchor="t">
            <a:spAutoFit/>
          </a:bodyPr>
          <a:lstStyle/>
          <a:p>
            <a:pPr algn="ctr">
              <a:lnSpc>
                <a:spcPts val="10675"/>
              </a:lnSpc>
            </a:pPr>
            <a:r>
              <a:rPr lang="en-US" sz="7625" b="1" dirty="0">
                <a:solidFill>
                  <a:srgbClr val="000000"/>
                </a:solidFill>
                <a:latin typeface="Verdana Pro Condensed Bold"/>
                <a:ea typeface="Verdana Pro Condensed Bold"/>
                <a:cs typeface="Verdana Pro Condensed Bold"/>
                <a:sym typeface="Verdana Pro Condensed Bold"/>
              </a:rPr>
              <a:t>Lesson 3:</a:t>
            </a:r>
          </a:p>
          <a:p>
            <a:pPr algn="ctr">
              <a:lnSpc>
                <a:spcPts val="10675"/>
              </a:lnSpc>
            </a:pPr>
            <a:r>
              <a:rPr lang="en-US" sz="7625" b="1" dirty="0">
                <a:solidFill>
                  <a:srgbClr val="000000"/>
                </a:solidFill>
                <a:latin typeface="Verdana Pro Condensed Bold"/>
                <a:ea typeface="Verdana Pro Condensed Bold"/>
                <a:cs typeface="Verdana Pro Condensed Bold"/>
                <a:sym typeface="Verdana Pro Condensed Bold"/>
              </a:rPr>
              <a:t>Cracking Clauses</a:t>
            </a:r>
          </a:p>
        </p:txBody>
      </p:sp>
      <p:sp>
        <p:nvSpPr>
          <p:cNvPr id="9" name="TextBox 9"/>
          <p:cNvSpPr txBox="1"/>
          <p:nvPr/>
        </p:nvSpPr>
        <p:spPr>
          <a:xfrm>
            <a:off x="1848458" y="7900406"/>
            <a:ext cx="6013079" cy="1167138"/>
          </a:xfrm>
          <a:prstGeom prst="rect">
            <a:avLst/>
          </a:prstGeom>
        </p:spPr>
        <p:txBody>
          <a:bodyPr lIns="0" tIns="0" rIns="0" bIns="0" rtlCol="0" anchor="t">
            <a:spAutoFit/>
          </a:bodyPr>
          <a:lstStyle/>
          <a:p>
            <a:pPr algn="ctr">
              <a:lnSpc>
                <a:spcPts val="4728"/>
              </a:lnSpc>
            </a:pPr>
            <a:r>
              <a:rPr lang="en-US" sz="3377" b="1" dirty="0">
                <a:solidFill>
                  <a:srgbClr val="000000"/>
                </a:solidFill>
                <a:latin typeface="Verdana Pro Condensed Bold"/>
                <a:ea typeface="Verdana Pro Condensed Bold"/>
                <a:cs typeface="Verdana Pro Condensed Bold"/>
                <a:sym typeface="Verdana Pro Condensed Bold"/>
              </a:rPr>
              <a:t>Finding out more about how sentences are constructed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11200606" y="0"/>
            <a:ext cx="8236605" cy="10813902"/>
          </a:xfrm>
          <a:custGeom>
            <a:avLst/>
            <a:gdLst/>
            <a:ahLst/>
            <a:cxnLst/>
            <a:rect l="l" t="t" r="r" b="b"/>
            <a:pathLst>
              <a:path w="8236605" h="10813902">
                <a:moveTo>
                  <a:pt x="0" y="0"/>
                </a:moveTo>
                <a:lnTo>
                  <a:pt x="8236605" y="0"/>
                </a:lnTo>
                <a:lnTo>
                  <a:pt x="8236605" y="10813902"/>
                </a:lnTo>
                <a:lnTo>
                  <a:pt x="0" y="10813902"/>
                </a:lnTo>
                <a:lnTo>
                  <a:pt x="0" y="0"/>
                </a:lnTo>
                <a:close/>
              </a:path>
            </a:pathLst>
          </a:custGeom>
          <a:blipFill>
            <a:blip r:embed="rId2"/>
            <a:stretch>
              <a:fillRect l="-26824" r="-106581"/>
            </a:stretch>
          </a:blipFill>
        </p:spPr>
        <p:txBody>
          <a:bodyPr/>
          <a:lstStyle/>
          <a:p>
            <a:endParaRPr lang="en-AU"/>
          </a:p>
        </p:txBody>
      </p:sp>
      <p:sp>
        <p:nvSpPr>
          <p:cNvPr id="3" name="TextBox 3"/>
          <p:cNvSpPr txBox="1"/>
          <p:nvPr/>
        </p:nvSpPr>
        <p:spPr>
          <a:xfrm>
            <a:off x="1028700" y="885825"/>
            <a:ext cx="7356663"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Lesson overview</a:t>
            </a:r>
          </a:p>
        </p:txBody>
      </p:sp>
      <p:sp>
        <p:nvSpPr>
          <p:cNvPr id="4" name="TextBox 4"/>
          <p:cNvSpPr txBox="1"/>
          <p:nvPr/>
        </p:nvSpPr>
        <p:spPr>
          <a:xfrm>
            <a:off x="1028700" y="3519549"/>
            <a:ext cx="7356663" cy="3860530"/>
          </a:xfrm>
          <a:prstGeom prst="rect">
            <a:avLst/>
          </a:prstGeom>
        </p:spPr>
        <p:txBody>
          <a:bodyPr lIns="0" tIns="0" rIns="0" bIns="0" rtlCol="0" anchor="t">
            <a:spAutoFit/>
          </a:bodyPr>
          <a:lstStyle/>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Hook &amp; Introduction </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Group Work </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Stretch &amp; Share </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Wrap-Up Reflection </a:t>
            </a:r>
          </a:p>
        </p:txBody>
      </p:sp>
      <p:sp>
        <p:nvSpPr>
          <p:cNvPr id="5" name="TextBox 5"/>
          <p:cNvSpPr txBox="1"/>
          <p:nvPr/>
        </p:nvSpPr>
        <p:spPr>
          <a:xfrm>
            <a:off x="8632141" y="3519549"/>
            <a:ext cx="2437370" cy="3860530"/>
          </a:xfrm>
          <a:prstGeom prst="rect">
            <a:avLst/>
          </a:prstGeom>
        </p:spPr>
        <p:txBody>
          <a:bodyPr lIns="0" tIns="0" rIns="0" bIns="0" rtlCol="0" anchor="t">
            <a:spAutoFit/>
          </a:bodyPr>
          <a:lstStyle/>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10 mins</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15 mins</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10 mins</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5 mins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a:extLst>
            <a:ext uri="{FF2B5EF4-FFF2-40B4-BE49-F238E27FC236}">
              <a16:creationId xmlns:a16="http://schemas.microsoft.com/office/drawing/2014/main" id="{0FAA946F-E3DD-DC8C-D765-49A2E738900F}"/>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EE14E31B-D496-198D-B61C-CF5178AD7DC6}"/>
              </a:ext>
            </a:extLst>
          </p:cNvPr>
          <p:cNvSpPr txBox="1"/>
          <p:nvPr/>
        </p:nvSpPr>
        <p:spPr>
          <a:xfrm>
            <a:off x="1028700" y="885825"/>
            <a:ext cx="12349370" cy="1231876"/>
          </a:xfrm>
          <a:prstGeom prst="rect">
            <a:avLst/>
          </a:prstGeom>
        </p:spPr>
        <p:txBody>
          <a:bodyPr wrap="square" lIns="0" tIns="0" rIns="0" bIns="0" rtlCol="0" anchor="t">
            <a:spAutoFit/>
          </a:bodyPr>
          <a:lstStyle/>
          <a:p>
            <a:pPr>
              <a:lnSpc>
                <a:spcPts val="10675"/>
              </a:lnSpc>
            </a:pPr>
            <a:r>
              <a:rPr lang="en-US" sz="7625" b="1" dirty="0">
                <a:solidFill>
                  <a:srgbClr val="000000"/>
                </a:solidFill>
                <a:latin typeface="Verdana" panose="020B0604030504040204" pitchFamily="34" charset="0"/>
                <a:ea typeface="Verdana" panose="020B0604030504040204" pitchFamily="34" charset="0"/>
                <a:cs typeface="Verdana Pro Condensed Bold"/>
                <a:sym typeface="Verdana Pro Condensed Bold"/>
              </a:rPr>
              <a:t>Learning intentions</a:t>
            </a:r>
          </a:p>
        </p:txBody>
      </p:sp>
      <p:sp>
        <p:nvSpPr>
          <p:cNvPr id="4" name="TextBox 4">
            <a:extLst>
              <a:ext uri="{FF2B5EF4-FFF2-40B4-BE49-F238E27FC236}">
                <a16:creationId xmlns:a16="http://schemas.microsoft.com/office/drawing/2014/main" id="{6CF0DB41-791E-13C1-FA98-5322A2E70960}"/>
              </a:ext>
            </a:extLst>
          </p:cNvPr>
          <p:cNvSpPr txBox="1"/>
          <p:nvPr/>
        </p:nvSpPr>
        <p:spPr>
          <a:xfrm>
            <a:off x="1028700" y="3002714"/>
            <a:ext cx="15847943" cy="6647974"/>
          </a:xfrm>
          <a:prstGeom prst="rect">
            <a:avLst/>
          </a:prstGeom>
        </p:spPr>
        <p:txBody>
          <a:bodyPr wrap="square" lIns="0" tIns="0" rIns="0" bIns="0" rtlCol="0" anchor="t">
            <a:spAutoFit/>
          </a:bodyPr>
          <a:lstStyle/>
          <a:p>
            <a:pPr lvl="0"/>
            <a:r>
              <a:rPr lang="en-AU" sz="5400" dirty="0">
                <a:latin typeface="Verdana" panose="020B0604030504040204" pitchFamily="34" charset="0"/>
                <a:ea typeface="Verdana" panose="020B0604030504040204" pitchFamily="34" charset="0"/>
              </a:rPr>
              <a:t>I recognise clauses as complete ideas that make sense on their own.</a:t>
            </a:r>
          </a:p>
          <a:p>
            <a:pPr lvl="0"/>
            <a:endParaRPr lang="en-AU" sz="5400" dirty="0">
              <a:latin typeface="Verdana" panose="020B0604030504040204" pitchFamily="34" charset="0"/>
              <a:ea typeface="Verdana" panose="020B0604030504040204" pitchFamily="34" charset="0"/>
            </a:endParaRPr>
          </a:p>
          <a:p>
            <a:pPr lvl="0"/>
            <a:r>
              <a:rPr lang="en-AU" sz="5400" dirty="0">
                <a:latin typeface="Verdana" panose="020B0604030504040204" pitchFamily="34" charset="0"/>
                <a:ea typeface="Verdana" panose="020B0604030504040204" pitchFamily="34" charset="0"/>
              </a:rPr>
              <a:t>I can identify independent and dependent clauses.</a:t>
            </a:r>
          </a:p>
          <a:p>
            <a:pPr lvl="0"/>
            <a:endParaRPr lang="en-AU" sz="5400" dirty="0">
              <a:latin typeface="Verdana" panose="020B0604030504040204" pitchFamily="34" charset="0"/>
              <a:ea typeface="Verdana" panose="020B0604030504040204" pitchFamily="34" charset="0"/>
            </a:endParaRPr>
          </a:p>
          <a:p>
            <a:pPr lvl="0"/>
            <a:r>
              <a:rPr lang="en-AU" sz="5400" dirty="0">
                <a:latin typeface="Verdana" panose="020B0604030504040204" pitchFamily="34" charset="0"/>
                <a:ea typeface="Verdana" panose="020B0604030504040204" pitchFamily="34" charset="0"/>
              </a:rPr>
              <a:t>I can use independent and dependent clauses to create simple and complex sentences.</a:t>
            </a:r>
          </a:p>
        </p:txBody>
      </p:sp>
    </p:spTree>
    <p:extLst>
      <p:ext uri="{BB962C8B-B14F-4D97-AF65-F5344CB8AC3E}">
        <p14:creationId xmlns:p14="http://schemas.microsoft.com/office/powerpoint/2010/main" val="40172025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6937673" y="538528"/>
            <a:ext cx="4412654" cy="4114800"/>
          </a:xfrm>
          <a:custGeom>
            <a:avLst/>
            <a:gdLst/>
            <a:ahLst/>
            <a:cxnLst/>
            <a:rect l="l" t="t" r="r" b="b"/>
            <a:pathLst>
              <a:path w="4412654" h="4114800">
                <a:moveTo>
                  <a:pt x="0" y="0"/>
                </a:moveTo>
                <a:lnTo>
                  <a:pt x="4412654" y="0"/>
                </a:lnTo>
                <a:lnTo>
                  <a:pt x="4412654"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3" name="TextBox 3"/>
          <p:cNvSpPr txBox="1"/>
          <p:nvPr/>
        </p:nvSpPr>
        <p:spPr>
          <a:xfrm>
            <a:off x="3240068" y="6062799"/>
            <a:ext cx="11807864" cy="968178"/>
          </a:xfrm>
          <a:prstGeom prst="rect">
            <a:avLst/>
          </a:prstGeom>
        </p:spPr>
        <p:txBody>
          <a:bodyPr lIns="0" tIns="0" rIns="0" bIns="0" rtlCol="0" anchor="t">
            <a:spAutoFit/>
          </a:bodyPr>
          <a:lstStyle/>
          <a:p>
            <a:pPr algn="ctr">
              <a:lnSpc>
                <a:spcPts val="7979"/>
              </a:lnSpc>
            </a:pPr>
            <a:r>
              <a:rPr lang="en-US" sz="5699" b="1">
                <a:solidFill>
                  <a:srgbClr val="000000"/>
                </a:solidFill>
                <a:latin typeface="Verdana Pro Condensed Bold"/>
                <a:ea typeface="Verdana Pro Condensed Bold"/>
                <a:cs typeface="Verdana Pro Condensed Bold"/>
                <a:sym typeface="Verdana Pro Condensed Bold"/>
              </a:rPr>
              <a:t>We will be learning about clauses!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14195665" y="2057400"/>
            <a:ext cx="4762881" cy="8229600"/>
          </a:xfrm>
          <a:custGeom>
            <a:avLst/>
            <a:gdLst/>
            <a:ahLst/>
            <a:cxnLst/>
            <a:rect l="l" t="t" r="r" b="b"/>
            <a:pathLst>
              <a:path w="4762881" h="8229600">
                <a:moveTo>
                  <a:pt x="0" y="0"/>
                </a:moveTo>
                <a:lnTo>
                  <a:pt x="4762881" y="0"/>
                </a:lnTo>
                <a:lnTo>
                  <a:pt x="4762881" y="8229600"/>
                </a:lnTo>
                <a:lnTo>
                  <a:pt x="0" y="8229600"/>
                </a:lnTo>
                <a:lnTo>
                  <a:pt x="0" y="0"/>
                </a:lnTo>
                <a:close/>
              </a:path>
            </a:pathLst>
          </a:custGeom>
          <a:blipFill>
            <a:blip r:embed="rId2"/>
            <a:stretch>
              <a:fillRect/>
            </a:stretch>
          </a:blipFill>
        </p:spPr>
        <p:txBody>
          <a:bodyPr/>
          <a:lstStyle/>
          <a:p>
            <a:endParaRPr lang="en-AU"/>
          </a:p>
        </p:txBody>
      </p:sp>
      <p:sp>
        <p:nvSpPr>
          <p:cNvPr id="3" name="TextBox 3"/>
          <p:cNvSpPr txBox="1"/>
          <p:nvPr/>
        </p:nvSpPr>
        <p:spPr>
          <a:xfrm>
            <a:off x="3839120" y="7642431"/>
            <a:ext cx="10609760" cy="1205218"/>
          </a:xfrm>
          <a:prstGeom prst="rect">
            <a:avLst/>
          </a:prstGeom>
        </p:spPr>
        <p:txBody>
          <a:bodyPr lIns="0" tIns="0" rIns="0" bIns="0" rtlCol="0" anchor="t">
            <a:spAutoFit/>
          </a:bodyPr>
          <a:lstStyle/>
          <a:p>
            <a:pPr algn="ctr">
              <a:lnSpc>
                <a:spcPts val="9817"/>
              </a:lnSpc>
            </a:pPr>
            <a:r>
              <a:rPr lang="en-US" sz="7012" b="1">
                <a:solidFill>
                  <a:srgbClr val="000000"/>
                </a:solidFill>
                <a:latin typeface="Verdana Pro Condensed Bold"/>
                <a:ea typeface="Verdana Pro Condensed Bold"/>
                <a:cs typeface="Verdana Pro Condensed Bold"/>
                <a:sym typeface="Verdana Pro Condensed Bold"/>
              </a:rPr>
              <a:t>No, not that type of Claus!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819090" y="6172200"/>
            <a:ext cx="7266755" cy="4114800"/>
          </a:xfrm>
          <a:custGeom>
            <a:avLst/>
            <a:gdLst/>
            <a:ahLst/>
            <a:cxnLst/>
            <a:rect l="l" t="t" r="r" b="b"/>
            <a:pathLst>
              <a:path w="7266755" h="4114800">
                <a:moveTo>
                  <a:pt x="0" y="0"/>
                </a:moveTo>
                <a:lnTo>
                  <a:pt x="7266755" y="0"/>
                </a:lnTo>
                <a:lnTo>
                  <a:pt x="7266755"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3" name="TextBox 3"/>
          <p:cNvSpPr txBox="1"/>
          <p:nvPr/>
        </p:nvSpPr>
        <p:spPr>
          <a:xfrm>
            <a:off x="953486" y="1047064"/>
            <a:ext cx="6997963" cy="1231876"/>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Memory check!</a:t>
            </a:r>
          </a:p>
        </p:txBody>
      </p:sp>
      <p:sp>
        <p:nvSpPr>
          <p:cNvPr id="4" name="TextBox 4"/>
          <p:cNvSpPr txBox="1"/>
          <p:nvPr/>
        </p:nvSpPr>
        <p:spPr>
          <a:xfrm>
            <a:off x="387909" y="3626485"/>
            <a:ext cx="8129115" cy="2103140"/>
          </a:xfrm>
          <a:prstGeom prst="rect">
            <a:avLst/>
          </a:prstGeom>
        </p:spPr>
        <p:txBody>
          <a:bodyPr lIns="0" tIns="0" rIns="0" bIns="0" rtlCol="0" anchor="t">
            <a:spAutoFit/>
          </a:bodyPr>
          <a:lstStyle/>
          <a:p>
            <a:pPr algn="ctr">
              <a:lnSpc>
                <a:spcPts val="4060"/>
              </a:lnSpc>
            </a:pPr>
            <a:r>
              <a:rPr lang="en-US" sz="4000" b="1" dirty="0">
                <a:solidFill>
                  <a:srgbClr val="000000"/>
                </a:solidFill>
                <a:latin typeface="Verdana Pro Condensed Bold"/>
                <a:ea typeface="Verdana Pro Condensed Bold"/>
                <a:cs typeface="Verdana Pro Condensed Bold"/>
                <a:sym typeface="Verdana Pro Condensed Bold"/>
              </a:rPr>
              <a:t>Who remembers what makes a sentence?</a:t>
            </a:r>
          </a:p>
          <a:p>
            <a:pPr algn="ctr">
              <a:lnSpc>
                <a:spcPts val="4060"/>
              </a:lnSpc>
            </a:pPr>
            <a:endParaRPr lang="en-US" sz="4000" b="1" dirty="0">
              <a:solidFill>
                <a:srgbClr val="000000"/>
              </a:solidFill>
              <a:latin typeface="Verdana Pro Condensed Bold"/>
              <a:ea typeface="Verdana Pro Condensed Bold"/>
              <a:cs typeface="Verdana Pro Condensed Bold"/>
              <a:sym typeface="Verdana Pro Condensed Bold"/>
            </a:endParaRPr>
          </a:p>
          <a:p>
            <a:pPr algn="ctr">
              <a:lnSpc>
                <a:spcPts val="4060"/>
              </a:lnSpc>
            </a:pPr>
            <a:r>
              <a:rPr lang="en-US" sz="4000" b="1" dirty="0">
                <a:solidFill>
                  <a:srgbClr val="000000"/>
                </a:solidFill>
                <a:latin typeface="Verdana Pro Condensed Bold"/>
                <a:ea typeface="Verdana Pro Condensed Bold"/>
                <a:cs typeface="Verdana Pro Condensed Bold"/>
                <a:sym typeface="Verdana Pro Condensed Bold"/>
              </a:rPr>
              <a:t>Let’s see what the class says.</a:t>
            </a:r>
          </a:p>
        </p:txBody>
      </p:sp>
      <p:sp>
        <p:nvSpPr>
          <p:cNvPr id="5" name="Freeform 5"/>
          <p:cNvSpPr/>
          <p:nvPr/>
        </p:nvSpPr>
        <p:spPr>
          <a:xfrm>
            <a:off x="9144000" y="-229288"/>
            <a:ext cx="10588650" cy="10745577"/>
          </a:xfrm>
          <a:custGeom>
            <a:avLst/>
            <a:gdLst/>
            <a:ahLst/>
            <a:cxnLst/>
            <a:rect l="l" t="t" r="r" b="b"/>
            <a:pathLst>
              <a:path w="10588650" h="10745577">
                <a:moveTo>
                  <a:pt x="0" y="0"/>
                </a:moveTo>
                <a:lnTo>
                  <a:pt x="10588650" y="0"/>
                </a:lnTo>
                <a:lnTo>
                  <a:pt x="10588650" y="10745576"/>
                </a:lnTo>
                <a:lnTo>
                  <a:pt x="0" y="10745576"/>
                </a:lnTo>
                <a:lnTo>
                  <a:pt x="0" y="0"/>
                </a:lnTo>
                <a:close/>
              </a:path>
            </a:pathLst>
          </a:custGeom>
          <a:blipFill>
            <a:blip r:embed="rId3"/>
            <a:stretch>
              <a:fillRect l="-32208" r="-48204"/>
            </a:stretch>
          </a:blipFill>
        </p:spPr>
        <p:txBody>
          <a:bodyPr/>
          <a:lstStyle/>
          <a:p>
            <a:endParaRPr lang="en-AU"/>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TextBox 2"/>
          <p:cNvSpPr txBox="1"/>
          <p:nvPr/>
        </p:nvSpPr>
        <p:spPr>
          <a:xfrm>
            <a:off x="2994145" y="2495590"/>
            <a:ext cx="12299710" cy="1582991"/>
          </a:xfrm>
          <a:prstGeom prst="rect">
            <a:avLst/>
          </a:prstGeom>
        </p:spPr>
        <p:txBody>
          <a:bodyPr lIns="0" tIns="0" rIns="0" bIns="0" rtlCol="0" anchor="t">
            <a:spAutoFit/>
          </a:bodyPr>
          <a:lstStyle/>
          <a:p>
            <a:pPr algn="ctr">
              <a:lnSpc>
                <a:spcPts val="6433"/>
              </a:lnSpc>
            </a:pPr>
            <a:r>
              <a:rPr lang="en-US" sz="4595" b="1">
                <a:solidFill>
                  <a:srgbClr val="000000"/>
                </a:solidFill>
                <a:latin typeface="Verdana Pro Condensed Bold"/>
                <a:ea typeface="Verdana Pro Condensed Bold"/>
                <a:cs typeface="Verdana Pro Condensed Bold"/>
                <a:sym typeface="Verdana Pro Condensed Bold"/>
              </a:rPr>
              <a:t>A sentence starts with a capital letter, </a:t>
            </a:r>
          </a:p>
          <a:p>
            <a:pPr algn="ctr">
              <a:lnSpc>
                <a:spcPts val="6433"/>
              </a:lnSpc>
            </a:pPr>
            <a:r>
              <a:rPr lang="en-US" sz="4595" b="1">
                <a:solidFill>
                  <a:srgbClr val="000000"/>
                </a:solidFill>
                <a:latin typeface="Verdana Pro Condensed Bold"/>
                <a:ea typeface="Verdana Pro Condensed Bold"/>
                <a:cs typeface="Verdana Pro Condensed Bold"/>
                <a:sym typeface="Verdana Pro Condensed Bold"/>
              </a:rPr>
              <a:t>and ends with a punctuation mark like:</a:t>
            </a:r>
          </a:p>
        </p:txBody>
      </p:sp>
      <p:sp>
        <p:nvSpPr>
          <p:cNvPr id="3" name="Freeform 3"/>
          <p:cNvSpPr/>
          <p:nvPr/>
        </p:nvSpPr>
        <p:spPr>
          <a:xfrm>
            <a:off x="3502047" y="7587591"/>
            <a:ext cx="1698634" cy="2235044"/>
          </a:xfrm>
          <a:custGeom>
            <a:avLst/>
            <a:gdLst/>
            <a:ahLst/>
            <a:cxnLst/>
            <a:rect l="l" t="t" r="r" b="b"/>
            <a:pathLst>
              <a:path w="1698634" h="2235044">
                <a:moveTo>
                  <a:pt x="0" y="0"/>
                </a:moveTo>
                <a:lnTo>
                  <a:pt x="1698634" y="0"/>
                </a:lnTo>
                <a:lnTo>
                  <a:pt x="1698634" y="2235045"/>
                </a:lnTo>
                <a:lnTo>
                  <a:pt x="0" y="223504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4" name="Freeform 4"/>
          <p:cNvSpPr/>
          <p:nvPr/>
        </p:nvSpPr>
        <p:spPr>
          <a:xfrm>
            <a:off x="8611780" y="7587591"/>
            <a:ext cx="1304707" cy="2235044"/>
          </a:xfrm>
          <a:custGeom>
            <a:avLst/>
            <a:gdLst/>
            <a:ahLst/>
            <a:cxnLst/>
            <a:rect l="l" t="t" r="r" b="b"/>
            <a:pathLst>
              <a:path w="1304707" h="2235044">
                <a:moveTo>
                  <a:pt x="0" y="0"/>
                </a:moveTo>
                <a:lnTo>
                  <a:pt x="1304707" y="0"/>
                </a:lnTo>
                <a:lnTo>
                  <a:pt x="1304707" y="2235045"/>
                </a:lnTo>
                <a:lnTo>
                  <a:pt x="0" y="223504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5" name="Freeform 5"/>
          <p:cNvSpPr/>
          <p:nvPr/>
        </p:nvSpPr>
        <p:spPr>
          <a:xfrm>
            <a:off x="13327587" y="7587591"/>
            <a:ext cx="1458366" cy="2235044"/>
          </a:xfrm>
          <a:custGeom>
            <a:avLst/>
            <a:gdLst/>
            <a:ahLst/>
            <a:cxnLst/>
            <a:rect l="l" t="t" r="r" b="b"/>
            <a:pathLst>
              <a:path w="1458366" h="2235044">
                <a:moveTo>
                  <a:pt x="0" y="0"/>
                </a:moveTo>
                <a:lnTo>
                  <a:pt x="1458366" y="0"/>
                </a:lnTo>
                <a:lnTo>
                  <a:pt x="1458366" y="2235045"/>
                </a:lnTo>
                <a:lnTo>
                  <a:pt x="0" y="223504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U"/>
          </a:p>
        </p:txBody>
      </p:sp>
      <p:sp>
        <p:nvSpPr>
          <p:cNvPr id="6" name="TextBox 6"/>
          <p:cNvSpPr txBox="1"/>
          <p:nvPr/>
        </p:nvSpPr>
        <p:spPr>
          <a:xfrm>
            <a:off x="2598847" y="466604"/>
            <a:ext cx="13090306"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What makes a sentence?</a:t>
            </a:r>
          </a:p>
        </p:txBody>
      </p:sp>
      <p:sp>
        <p:nvSpPr>
          <p:cNvPr id="7" name="TextBox 7"/>
          <p:cNvSpPr txBox="1"/>
          <p:nvPr/>
        </p:nvSpPr>
        <p:spPr>
          <a:xfrm>
            <a:off x="6412371" y="5678565"/>
            <a:ext cx="5463258" cy="737831"/>
          </a:xfrm>
          <a:prstGeom prst="rect">
            <a:avLst/>
          </a:prstGeom>
        </p:spPr>
        <p:txBody>
          <a:bodyPr wrap="square" lIns="0" tIns="0" rIns="0" bIns="0" rtlCol="0" anchor="t">
            <a:spAutoFit/>
          </a:bodyPr>
          <a:lstStyle/>
          <a:p>
            <a:pPr algn="ctr">
              <a:lnSpc>
                <a:spcPts val="6439"/>
              </a:lnSpc>
              <a:spcBef>
                <a:spcPct val="0"/>
              </a:spcBef>
            </a:pPr>
            <a:r>
              <a:rPr lang="en-US" sz="4599" b="1">
                <a:solidFill>
                  <a:srgbClr val="000000"/>
                </a:solidFill>
                <a:latin typeface="Verdana Pro Condensed Bold"/>
                <a:ea typeface="Verdana Pro Condensed Bold"/>
                <a:cs typeface="Verdana Pro Condensed Bold"/>
                <a:sym typeface="Verdana Pro Condensed Bold"/>
              </a:rPr>
              <a:t>- a question mark</a:t>
            </a:r>
          </a:p>
        </p:txBody>
      </p:sp>
      <p:sp>
        <p:nvSpPr>
          <p:cNvPr id="8" name="TextBox 8"/>
          <p:cNvSpPr txBox="1"/>
          <p:nvPr/>
        </p:nvSpPr>
        <p:spPr>
          <a:xfrm>
            <a:off x="5628667" y="6747369"/>
            <a:ext cx="7270932" cy="737831"/>
          </a:xfrm>
          <a:prstGeom prst="rect">
            <a:avLst/>
          </a:prstGeom>
        </p:spPr>
        <p:txBody>
          <a:bodyPr wrap="square" lIns="0" tIns="0" rIns="0" bIns="0" rtlCol="0" anchor="t">
            <a:spAutoFit/>
          </a:bodyPr>
          <a:lstStyle/>
          <a:p>
            <a:pPr algn="ctr">
              <a:lnSpc>
                <a:spcPts val="6439"/>
              </a:lnSpc>
              <a:spcBef>
                <a:spcPct val="0"/>
              </a:spcBef>
            </a:pPr>
            <a:r>
              <a:rPr lang="en-US" sz="4599" b="1">
                <a:solidFill>
                  <a:srgbClr val="000000"/>
                </a:solidFill>
                <a:latin typeface="Verdana Pro Condensed Bold"/>
                <a:ea typeface="Verdana Pro Condensed Bold"/>
                <a:cs typeface="Verdana Pro Condensed Bold"/>
                <a:sym typeface="Verdana Pro Condensed Bold"/>
              </a:rPr>
              <a:t>-  an exclamation mark</a:t>
            </a:r>
          </a:p>
        </p:txBody>
      </p:sp>
      <p:sp>
        <p:nvSpPr>
          <p:cNvPr id="9" name="TextBox 9"/>
          <p:cNvSpPr txBox="1"/>
          <p:nvPr/>
        </p:nvSpPr>
        <p:spPr>
          <a:xfrm>
            <a:off x="7066727" y="4614601"/>
            <a:ext cx="4154546" cy="737831"/>
          </a:xfrm>
          <a:prstGeom prst="rect">
            <a:avLst/>
          </a:prstGeom>
        </p:spPr>
        <p:txBody>
          <a:bodyPr wrap="square" lIns="0" tIns="0" rIns="0" bIns="0" rtlCol="0" anchor="t">
            <a:spAutoFit/>
          </a:bodyPr>
          <a:lstStyle/>
          <a:p>
            <a:pPr algn="ctr">
              <a:lnSpc>
                <a:spcPts val="6439"/>
              </a:lnSpc>
              <a:spcBef>
                <a:spcPct val="0"/>
              </a:spcBef>
            </a:pPr>
            <a:r>
              <a:rPr lang="en-US" sz="4599" b="1">
                <a:solidFill>
                  <a:srgbClr val="000000"/>
                </a:solidFill>
                <a:latin typeface="Verdana Pro Condensed Bold"/>
                <a:ea typeface="Verdana Pro Condensed Bold"/>
                <a:cs typeface="Verdana Pro Condensed Bold"/>
                <a:sym typeface="Verdana Pro Condensed Bold"/>
              </a:rPr>
              <a:t>- a full stop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0-#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0-#ppt_w/2"/>
                                          </p:val>
                                        </p:tav>
                                        <p:tav tm="100000">
                                          <p:val>
                                            <p:strVal val="#ppt_x"/>
                                          </p:val>
                                        </p:tav>
                                      </p:tavLst>
                                    </p:anim>
                                    <p:anim calcmode="lin" valueType="num">
                                      <p:cBhvr additive="base">
                                        <p:cTn id="25"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500" fill="hold"/>
                                        <p:tgtEl>
                                          <p:spTgt spid="4"/>
                                        </p:tgtEl>
                                        <p:attrNameLst>
                                          <p:attrName>ppt_x</p:attrName>
                                        </p:attrNameLst>
                                      </p:cBhvr>
                                      <p:tavLst>
                                        <p:tav tm="0">
                                          <p:val>
                                            <p:strVal val="#ppt_x"/>
                                          </p:val>
                                        </p:tav>
                                        <p:tav tm="100000">
                                          <p:val>
                                            <p:strVal val="#ppt_x"/>
                                          </p:val>
                                        </p:tav>
                                      </p:tavLst>
                                    </p:anim>
                                    <p:anim calcmode="lin" valueType="num">
                                      <p:cBhvr additive="base">
                                        <p:cTn id="3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1+#ppt_w/2"/>
                                          </p:val>
                                        </p:tav>
                                        <p:tav tm="100000">
                                          <p:val>
                                            <p:strVal val="#ppt_x"/>
                                          </p:val>
                                        </p:tav>
                                      </p:tavLst>
                                    </p:anim>
                                    <p:anim calcmode="lin" valueType="num">
                                      <p:cBhvr additive="base">
                                        <p:cTn id="37"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cBhvr additive="base">
                                        <p:cTn id="42" dur="500" fill="hold"/>
                                        <p:tgtEl>
                                          <p:spTgt spid="5"/>
                                        </p:tgtEl>
                                        <p:attrNameLst>
                                          <p:attrName>ppt_x</p:attrName>
                                        </p:attrNameLst>
                                      </p:cBhvr>
                                      <p:tavLst>
                                        <p:tav tm="0">
                                          <p:val>
                                            <p:strVal val="1+#ppt_w/2"/>
                                          </p:val>
                                        </p:tav>
                                        <p:tav tm="100000">
                                          <p:val>
                                            <p:strVal val="#ppt_x"/>
                                          </p:val>
                                        </p:tav>
                                      </p:tavLst>
                                    </p:anim>
                                    <p:anim calcmode="lin" valueType="num">
                                      <p:cBhvr additive="base">
                                        <p:cTn id="43"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7"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TextBox 2"/>
          <p:cNvSpPr txBox="1"/>
          <p:nvPr/>
        </p:nvSpPr>
        <p:spPr>
          <a:xfrm>
            <a:off x="4157974" y="496368"/>
            <a:ext cx="10604403"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But wait! There’s more. </a:t>
            </a:r>
          </a:p>
        </p:txBody>
      </p:sp>
      <p:sp>
        <p:nvSpPr>
          <p:cNvPr id="3" name="TextBox 3"/>
          <p:cNvSpPr txBox="1"/>
          <p:nvPr/>
        </p:nvSpPr>
        <p:spPr>
          <a:xfrm>
            <a:off x="2120600" y="3709833"/>
            <a:ext cx="14046799" cy="3200171"/>
          </a:xfrm>
          <a:prstGeom prst="rect">
            <a:avLst/>
          </a:prstGeom>
        </p:spPr>
        <p:txBody>
          <a:bodyPr lIns="0" tIns="0" rIns="0" bIns="0" rtlCol="0" anchor="t">
            <a:spAutoFit/>
          </a:bodyPr>
          <a:lstStyle/>
          <a:p>
            <a:pPr algn="ctr">
              <a:lnSpc>
                <a:spcPts val="6446"/>
              </a:lnSpc>
            </a:pPr>
            <a:r>
              <a:rPr lang="en-US" sz="4604" b="1">
                <a:solidFill>
                  <a:srgbClr val="000000"/>
                </a:solidFill>
                <a:latin typeface="Verdana Pro Condensed Bold"/>
                <a:ea typeface="Verdana Pro Condensed Bold"/>
                <a:cs typeface="Verdana Pro Condensed Bold"/>
                <a:sym typeface="Verdana Pro Condensed Bold"/>
              </a:rPr>
              <a:t>Every sentence also has at least one clause. </a:t>
            </a:r>
          </a:p>
          <a:p>
            <a:pPr algn="ctr">
              <a:lnSpc>
                <a:spcPts val="6446"/>
              </a:lnSpc>
            </a:pPr>
            <a:endParaRPr lang="en-US" sz="4604" b="1">
              <a:solidFill>
                <a:srgbClr val="000000"/>
              </a:solidFill>
              <a:latin typeface="Verdana Pro Condensed Bold"/>
              <a:ea typeface="Verdana Pro Condensed Bold"/>
              <a:cs typeface="Verdana Pro Condensed Bold"/>
              <a:sym typeface="Verdana Pro Condensed Bold"/>
            </a:endParaRPr>
          </a:p>
          <a:p>
            <a:pPr algn="ctr">
              <a:lnSpc>
                <a:spcPts val="6446"/>
              </a:lnSpc>
            </a:pPr>
            <a:r>
              <a:rPr lang="en-US" sz="4604" b="1">
                <a:solidFill>
                  <a:srgbClr val="000000"/>
                </a:solidFill>
                <a:latin typeface="Verdana Pro Condensed Bold"/>
                <a:ea typeface="Verdana Pro Condensed Bold"/>
                <a:cs typeface="Verdana Pro Condensed Bold"/>
                <a:sym typeface="Verdana Pro Condensed Bold"/>
              </a:rPr>
              <a:t>A clause is a group of words </a:t>
            </a:r>
          </a:p>
          <a:p>
            <a:pPr algn="ctr">
              <a:lnSpc>
                <a:spcPts val="6446"/>
              </a:lnSpc>
            </a:pPr>
            <a:r>
              <a:rPr lang="en-US" sz="4604" b="1">
                <a:solidFill>
                  <a:srgbClr val="000000"/>
                </a:solidFill>
                <a:latin typeface="Verdana Pro Condensed Bold"/>
                <a:ea typeface="Verdana Pro Condensed Bold"/>
                <a:cs typeface="Verdana Pro Condensed Bold"/>
                <a:sym typeface="Verdana Pro Condensed Bold"/>
              </a:rPr>
              <a:t>with a subject (noun) and a verb.</a:t>
            </a:r>
          </a:p>
        </p:txBody>
      </p:sp>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TextBox 2"/>
          <p:cNvSpPr txBox="1"/>
          <p:nvPr/>
        </p:nvSpPr>
        <p:spPr>
          <a:xfrm>
            <a:off x="1138101" y="2598600"/>
            <a:ext cx="7788622" cy="1094980"/>
          </a:xfrm>
          <a:prstGeom prst="rect">
            <a:avLst/>
          </a:prstGeom>
        </p:spPr>
        <p:txBody>
          <a:bodyPr wrap="square" lIns="0" tIns="0" rIns="0" bIns="0" rtlCol="0" anchor="t">
            <a:spAutoFit/>
          </a:bodyPr>
          <a:lstStyle/>
          <a:p>
            <a:pPr algn="ctr">
              <a:lnSpc>
                <a:spcPts val="4480"/>
              </a:lnSpc>
            </a:pPr>
            <a:r>
              <a:rPr lang="en-US" sz="3200" b="1">
                <a:solidFill>
                  <a:srgbClr val="000000"/>
                </a:solidFill>
                <a:latin typeface="Verdana Pro Condensed Bold"/>
                <a:ea typeface="Verdana Pro Condensed Bold"/>
                <a:cs typeface="Verdana Pro Condensed Bold"/>
                <a:sym typeface="Verdana Pro Condensed Bold"/>
              </a:rPr>
              <a:t>A noun is a word for a person, place, thing or thinking action.</a:t>
            </a:r>
          </a:p>
        </p:txBody>
      </p:sp>
      <p:sp>
        <p:nvSpPr>
          <p:cNvPr id="3" name="TextBox 3"/>
          <p:cNvSpPr txBox="1"/>
          <p:nvPr/>
        </p:nvSpPr>
        <p:spPr>
          <a:xfrm>
            <a:off x="1519994" y="885825"/>
            <a:ext cx="7024836"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What is a noun?</a:t>
            </a:r>
          </a:p>
        </p:txBody>
      </p:sp>
      <p:sp>
        <p:nvSpPr>
          <p:cNvPr id="4" name="TextBox 4"/>
          <p:cNvSpPr txBox="1"/>
          <p:nvPr/>
        </p:nvSpPr>
        <p:spPr>
          <a:xfrm>
            <a:off x="10010961" y="3697044"/>
            <a:ext cx="7476902" cy="1232004"/>
          </a:xfrm>
          <a:prstGeom prst="rect">
            <a:avLst/>
          </a:prstGeom>
        </p:spPr>
        <p:txBody>
          <a:bodyPr wrap="square" lIns="0" tIns="0" rIns="0" bIns="0" rtlCol="0" anchor="t">
            <a:spAutoFit/>
          </a:bodyPr>
          <a:lstStyle/>
          <a:p>
            <a:pPr algn="ctr">
              <a:lnSpc>
                <a:spcPts val="10681"/>
              </a:lnSpc>
            </a:pPr>
            <a:r>
              <a:rPr lang="en-US" sz="7629" b="1">
                <a:solidFill>
                  <a:srgbClr val="000000"/>
                </a:solidFill>
                <a:latin typeface="Verdana Pro Condensed Bold"/>
                <a:ea typeface="Verdana Pro Condensed Bold"/>
                <a:cs typeface="Verdana Pro Condensed Bold"/>
                <a:sym typeface="Verdana Pro Condensed Bold"/>
              </a:rPr>
              <a:t>What is a verb?</a:t>
            </a:r>
          </a:p>
        </p:txBody>
      </p:sp>
      <p:sp>
        <p:nvSpPr>
          <p:cNvPr id="5" name="Freeform 5"/>
          <p:cNvSpPr/>
          <p:nvPr/>
        </p:nvSpPr>
        <p:spPr>
          <a:xfrm>
            <a:off x="0" y="6543049"/>
            <a:ext cx="7266755" cy="4114800"/>
          </a:xfrm>
          <a:custGeom>
            <a:avLst/>
            <a:gdLst/>
            <a:ahLst/>
            <a:cxnLst/>
            <a:rect l="l" t="t" r="r" b="b"/>
            <a:pathLst>
              <a:path w="7266755" h="4114800">
                <a:moveTo>
                  <a:pt x="0" y="0"/>
                </a:moveTo>
                <a:lnTo>
                  <a:pt x="7266755" y="0"/>
                </a:lnTo>
                <a:lnTo>
                  <a:pt x="7266755"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6" name="Freeform 6"/>
          <p:cNvSpPr/>
          <p:nvPr/>
        </p:nvSpPr>
        <p:spPr>
          <a:xfrm flipH="1">
            <a:off x="7490117" y="6543049"/>
            <a:ext cx="7266755" cy="4114800"/>
          </a:xfrm>
          <a:custGeom>
            <a:avLst/>
            <a:gdLst/>
            <a:ahLst/>
            <a:cxnLst/>
            <a:rect l="l" t="t" r="r" b="b"/>
            <a:pathLst>
              <a:path w="7266755" h="4114800">
                <a:moveTo>
                  <a:pt x="7266755" y="0"/>
                </a:moveTo>
                <a:lnTo>
                  <a:pt x="0" y="0"/>
                </a:lnTo>
                <a:lnTo>
                  <a:pt x="0" y="4114800"/>
                </a:lnTo>
                <a:lnTo>
                  <a:pt x="7266755" y="4114800"/>
                </a:lnTo>
                <a:lnTo>
                  <a:pt x="7266755"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7" name="Freeform 7"/>
          <p:cNvSpPr/>
          <p:nvPr/>
        </p:nvSpPr>
        <p:spPr>
          <a:xfrm>
            <a:off x="14975947" y="6543049"/>
            <a:ext cx="7266755" cy="4114800"/>
          </a:xfrm>
          <a:custGeom>
            <a:avLst/>
            <a:gdLst/>
            <a:ahLst/>
            <a:cxnLst/>
            <a:rect l="l" t="t" r="r" b="b"/>
            <a:pathLst>
              <a:path w="7266755" h="4114800">
                <a:moveTo>
                  <a:pt x="0" y="0"/>
                </a:moveTo>
                <a:lnTo>
                  <a:pt x="7266755" y="0"/>
                </a:lnTo>
                <a:lnTo>
                  <a:pt x="7266755"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8" name="TextBox 8"/>
          <p:cNvSpPr txBox="1"/>
          <p:nvPr/>
        </p:nvSpPr>
        <p:spPr>
          <a:xfrm>
            <a:off x="10239524" y="5188558"/>
            <a:ext cx="7019776" cy="1094980"/>
          </a:xfrm>
          <a:prstGeom prst="rect">
            <a:avLst/>
          </a:prstGeom>
        </p:spPr>
        <p:txBody>
          <a:bodyPr lIns="0" tIns="0" rIns="0" bIns="0" rtlCol="0" anchor="t">
            <a:spAutoFit/>
          </a:bodyPr>
          <a:lstStyle/>
          <a:p>
            <a:pPr algn="ctr">
              <a:lnSpc>
                <a:spcPts val="4480"/>
              </a:lnSpc>
            </a:pPr>
            <a:r>
              <a:rPr lang="en-US" sz="3200" b="1">
                <a:solidFill>
                  <a:srgbClr val="000000"/>
                </a:solidFill>
                <a:latin typeface="Verdana Pro Condensed Bold"/>
                <a:ea typeface="Verdana Pro Condensed Bold"/>
                <a:cs typeface="Verdana Pro Condensed Bold"/>
                <a:sym typeface="Verdana Pro Bold"/>
              </a:rPr>
              <a:t>A verb is most commonly an action word, like run, jump, or read.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80D480-6F04-592E-860E-681112D18277}"/>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A6BAB788-8B8D-FA58-D15F-1603CBBE927D}"/>
              </a:ext>
            </a:extLst>
          </p:cNvPr>
          <p:cNvSpPr/>
          <p:nvPr/>
        </p:nvSpPr>
        <p:spPr>
          <a:xfrm>
            <a:off x="-1219200" y="7429500"/>
            <a:ext cx="7266755" cy="4114800"/>
          </a:xfrm>
          <a:custGeom>
            <a:avLst/>
            <a:gdLst/>
            <a:ahLst/>
            <a:cxnLst/>
            <a:rect l="l" t="t" r="r" b="b"/>
            <a:pathLst>
              <a:path w="7266755" h="4114800">
                <a:moveTo>
                  <a:pt x="0" y="0"/>
                </a:moveTo>
                <a:lnTo>
                  <a:pt x="7266755" y="0"/>
                </a:lnTo>
                <a:lnTo>
                  <a:pt x="7266755"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6" name="Freeform 6">
            <a:extLst>
              <a:ext uri="{FF2B5EF4-FFF2-40B4-BE49-F238E27FC236}">
                <a16:creationId xmlns:a16="http://schemas.microsoft.com/office/drawing/2014/main" id="{B643CA58-023F-C02F-500C-436BC53813D7}"/>
              </a:ext>
            </a:extLst>
          </p:cNvPr>
          <p:cNvSpPr/>
          <p:nvPr/>
        </p:nvSpPr>
        <p:spPr>
          <a:xfrm flipH="1">
            <a:off x="6270917" y="7429500"/>
            <a:ext cx="7266755" cy="4114800"/>
          </a:xfrm>
          <a:custGeom>
            <a:avLst/>
            <a:gdLst/>
            <a:ahLst/>
            <a:cxnLst/>
            <a:rect l="l" t="t" r="r" b="b"/>
            <a:pathLst>
              <a:path w="7266755" h="4114800">
                <a:moveTo>
                  <a:pt x="7266755" y="0"/>
                </a:moveTo>
                <a:lnTo>
                  <a:pt x="0" y="0"/>
                </a:lnTo>
                <a:lnTo>
                  <a:pt x="0" y="4114800"/>
                </a:lnTo>
                <a:lnTo>
                  <a:pt x="7266755" y="4114800"/>
                </a:lnTo>
                <a:lnTo>
                  <a:pt x="7266755"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7" name="Freeform 7">
            <a:extLst>
              <a:ext uri="{FF2B5EF4-FFF2-40B4-BE49-F238E27FC236}">
                <a16:creationId xmlns:a16="http://schemas.microsoft.com/office/drawing/2014/main" id="{CB58B98D-25D2-9286-4600-F471B8571E7A}"/>
              </a:ext>
            </a:extLst>
          </p:cNvPr>
          <p:cNvSpPr/>
          <p:nvPr/>
        </p:nvSpPr>
        <p:spPr>
          <a:xfrm>
            <a:off x="13756747" y="7429500"/>
            <a:ext cx="7266755" cy="4114800"/>
          </a:xfrm>
          <a:custGeom>
            <a:avLst/>
            <a:gdLst/>
            <a:ahLst/>
            <a:cxnLst/>
            <a:rect l="l" t="t" r="r" b="b"/>
            <a:pathLst>
              <a:path w="7266755" h="4114800">
                <a:moveTo>
                  <a:pt x="0" y="0"/>
                </a:moveTo>
                <a:lnTo>
                  <a:pt x="7266755" y="0"/>
                </a:lnTo>
                <a:lnTo>
                  <a:pt x="7266755"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9" name="Freeform 2">
            <a:extLst>
              <a:ext uri="{FF2B5EF4-FFF2-40B4-BE49-F238E27FC236}">
                <a16:creationId xmlns:a16="http://schemas.microsoft.com/office/drawing/2014/main" id="{F38E5EEB-63A7-F9B2-5C06-15EB663F6C8E}"/>
              </a:ext>
            </a:extLst>
          </p:cNvPr>
          <p:cNvSpPr/>
          <p:nvPr/>
        </p:nvSpPr>
        <p:spPr>
          <a:xfrm>
            <a:off x="751351" y="3677016"/>
            <a:ext cx="1443972" cy="2533284"/>
          </a:xfrm>
          <a:custGeom>
            <a:avLst/>
            <a:gdLst/>
            <a:ahLst/>
            <a:cxnLst/>
            <a:rect l="l" t="t" r="r" b="b"/>
            <a:pathLst>
              <a:path w="1443972" h="2533284">
                <a:moveTo>
                  <a:pt x="0" y="0"/>
                </a:moveTo>
                <a:lnTo>
                  <a:pt x="1443972" y="0"/>
                </a:lnTo>
                <a:lnTo>
                  <a:pt x="1443972" y="2533284"/>
                </a:lnTo>
                <a:lnTo>
                  <a:pt x="0" y="253328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U"/>
          </a:p>
        </p:txBody>
      </p:sp>
      <p:sp>
        <p:nvSpPr>
          <p:cNvPr id="10" name="Freeform 3">
            <a:extLst>
              <a:ext uri="{FF2B5EF4-FFF2-40B4-BE49-F238E27FC236}">
                <a16:creationId xmlns:a16="http://schemas.microsoft.com/office/drawing/2014/main" id="{C643C442-5C9C-B386-57BA-0690AA606827}"/>
              </a:ext>
            </a:extLst>
          </p:cNvPr>
          <p:cNvSpPr/>
          <p:nvPr/>
        </p:nvSpPr>
        <p:spPr>
          <a:xfrm>
            <a:off x="2942905" y="3677016"/>
            <a:ext cx="2477340" cy="2533284"/>
          </a:xfrm>
          <a:custGeom>
            <a:avLst/>
            <a:gdLst/>
            <a:ahLst/>
            <a:cxnLst/>
            <a:rect l="l" t="t" r="r" b="b"/>
            <a:pathLst>
              <a:path w="2477340" h="2533284">
                <a:moveTo>
                  <a:pt x="0" y="0"/>
                </a:moveTo>
                <a:lnTo>
                  <a:pt x="2477340" y="0"/>
                </a:lnTo>
                <a:lnTo>
                  <a:pt x="2477340" y="2533284"/>
                </a:lnTo>
                <a:lnTo>
                  <a:pt x="0" y="253328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AU"/>
          </a:p>
        </p:txBody>
      </p:sp>
      <p:sp>
        <p:nvSpPr>
          <p:cNvPr id="11" name="Freeform 4">
            <a:extLst>
              <a:ext uri="{FF2B5EF4-FFF2-40B4-BE49-F238E27FC236}">
                <a16:creationId xmlns:a16="http://schemas.microsoft.com/office/drawing/2014/main" id="{4329881F-F8EA-C226-D402-43B06ED8F655}"/>
              </a:ext>
            </a:extLst>
          </p:cNvPr>
          <p:cNvSpPr/>
          <p:nvPr/>
        </p:nvSpPr>
        <p:spPr>
          <a:xfrm>
            <a:off x="6051720" y="3677016"/>
            <a:ext cx="1811298" cy="2533284"/>
          </a:xfrm>
          <a:custGeom>
            <a:avLst/>
            <a:gdLst/>
            <a:ahLst/>
            <a:cxnLst/>
            <a:rect l="l" t="t" r="r" b="b"/>
            <a:pathLst>
              <a:path w="1811298" h="2533284">
                <a:moveTo>
                  <a:pt x="0" y="0"/>
                </a:moveTo>
                <a:lnTo>
                  <a:pt x="1811298" y="0"/>
                </a:lnTo>
                <a:lnTo>
                  <a:pt x="1811298" y="2533284"/>
                </a:lnTo>
                <a:lnTo>
                  <a:pt x="0" y="253328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AU"/>
          </a:p>
        </p:txBody>
      </p:sp>
      <p:sp>
        <p:nvSpPr>
          <p:cNvPr id="12" name="Freeform 5">
            <a:extLst>
              <a:ext uri="{FF2B5EF4-FFF2-40B4-BE49-F238E27FC236}">
                <a16:creationId xmlns:a16="http://schemas.microsoft.com/office/drawing/2014/main" id="{1D9EDB74-3D6C-C007-31DF-4DEE951EA958}"/>
              </a:ext>
            </a:extLst>
          </p:cNvPr>
          <p:cNvSpPr/>
          <p:nvPr/>
        </p:nvSpPr>
        <p:spPr>
          <a:xfrm>
            <a:off x="8610600" y="3677016"/>
            <a:ext cx="1711022" cy="2533284"/>
          </a:xfrm>
          <a:custGeom>
            <a:avLst/>
            <a:gdLst/>
            <a:ahLst/>
            <a:cxnLst/>
            <a:rect l="l" t="t" r="r" b="b"/>
            <a:pathLst>
              <a:path w="1711022" h="2533284">
                <a:moveTo>
                  <a:pt x="0" y="0"/>
                </a:moveTo>
                <a:lnTo>
                  <a:pt x="1711022" y="0"/>
                </a:lnTo>
                <a:lnTo>
                  <a:pt x="1711022" y="2533284"/>
                </a:lnTo>
                <a:lnTo>
                  <a:pt x="0" y="2533284"/>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AU"/>
          </a:p>
        </p:txBody>
      </p:sp>
      <p:sp>
        <p:nvSpPr>
          <p:cNvPr id="13" name="Freeform 6">
            <a:extLst>
              <a:ext uri="{FF2B5EF4-FFF2-40B4-BE49-F238E27FC236}">
                <a16:creationId xmlns:a16="http://schemas.microsoft.com/office/drawing/2014/main" id="{EA11CC94-095E-48B5-C518-2F87CC52EA95}"/>
              </a:ext>
            </a:extLst>
          </p:cNvPr>
          <p:cNvSpPr/>
          <p:nvPr/>
        </p:nvSpPr>
        <p:spPr>
          <a:xfrm>
            <a:off x="11069204" y="3677016"/>
            <a:ext cx="1964351" cy="2533284"/>
          </a:xfrm>
          <a:custGeom>
            <a:avLst/>
            <a:gdLst/>
            <a:ahLst/>
            <a:cxnLst/>
            <a:rect l="l" t="t" r="r" b="b"/>
            <a:pathLst>
              <a:path w="1964351" h="2533284">
                <a:moveTo>
                  <a:pt x="0" y="0"/>
                </a:moveTo>
                <a:lnTo>
                  <a:pt x="1964350" y="0"/>
                </a:lnTo>
                <a:lnTo>
                  <a:pt x="1964350" y="2533284"/>
                </a:lnTo>
                <a:lnTo>
                  <a:pt x="0" y="253328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AU"/>
          </a:p>
        </p:txBody>
      </p:sp>
      <p:sp>
        <p:nvSpPr>
          <p:cNvPr id="14" name="Freeform 7">
            <a:extLst>
              <a:ext uri="{FF2B5EF4-FFF2-40B4-BE49-F238E27FC236}">
                <a16:creationId xmlns:a16="http://schemas.microsoft.com/office/drawing/2014/main" id="{17895EAF-4098-4B38-6415-3045A3C95B76}"/>
              </a:ext>
            </a:extLst>
          </p:cNvPr>
          <p:cNvSpPr/>
          <p:nvPr/>
        </p:nvSpPr>
        <p:spPr>
          <a:xfrm>
            <a:off x="13743605" y="3677016"/>
            <a:ext cx="1317308" cy="2533284"/>
          </a:xfrm>
          <a:custGeom>
            <a:avLst/>
            <a:gdLst/>
            <a:ahLst/>
            <a:cxnLst/>
            <a:rect l="l" t="t" r="r" b="b"/>
            <a:pathLst>
              <a:path w="1317308" h="2533284">
                <a:moveTo>
                  <a:pt x="0" y="0"/>
                </a:moveTo>
                <a:lnTo>
                  <a:pt x="1317307" y="0"/>
                </a:lnTo>
                <a:lnTo>
                  <a:pt x="1317307" y="2533284"/>
                </a:lnTo>
                <a:lnTo>
                  <a:pt x="0" y="2533284"/>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AU"/>
          </a:p>
        </p:txBody>
      </p:sp>
      <p:sp>
        <p:nvSpPr>
          <p:cNvPr id="15" name="Freeform 8">
            <a:extLst>
              <a:ext uri="{FF2B5EF4-FFF2-40B4-BE49-F238E27FC236}">
                <a16:creationId xmlns:a16="http://schemas.microsoft.com/office/drawing/2014/main" id="{43C0B9D2-13AB-1C0A-2021-6867B31999C3}"/>
              </a:ext>
            </a:extLst>
          </p:cNvPr>
          <p:cNvSpPr/>
          <p:nvPr/>
        </p:nvSpPr>
        <p:spPr>
          <a:xfrm>
            <a:off x="15808494" y="3677016"/>
            <a:ext cx="1560081" cy="2533284"/>
          </a:xfrm>
          <a:custGeom>
            <a:avLst/>
            <a:gdLst/>
            <a:ahLst/>
            <a:cxnLst/>
            <a:rect l="l" t="t" r="r" b="b"/>
            <a:pathLst>
              <a:path w="1560081" h="2533284">
                <a:moveTo>
                  <a:pt x="0" y="0"/>
                </a:moveTo>
                <a:lnTo>
                  <a:pt x="1560081" y="0"/>
                </a:lnTo>
                <a:lnTo>
                  <a:pt x="1560081" y="2533284"/>
                </a:lnTo>
                <a:lnTo>
                  <a:pt x="0" y="2533284"/>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AU"/>
          </a:p>
        </p:txBody>
      </p:sp>
      <p:sp>
        <p:nvSpPr>
          <p:cNvPr id="16" name="TextBox 3">
            <a:extLst>
              <a:ext uri="{FF2B5EF4-FFF2-40B4-BE49-F238E27FC236}">
                <a16:creationId xmlns:a16="http://schemas.microsoft.com/office/drawing/2014/main" id="{26385DD9-1769-7331-260C-4A39C997F852}"/>
              </a:ext>
            </a:extLst>
          </p:cNvPr>
          <p:cNvSpPr txBox="1"/>
          <p:nvPr/>
        </p:nvSpPr>
        <p:spPr>
          <a:xfrm>
            <a:off x="4055544" y="1428384"/>
            <a:ext cx="10176912" cy="1231876"/>
          </a:xfrm>
          <a:prstGeom prst="rect">
            <a:avLst/>
          </a:prstGeom>
        </p:spPr>
        <p:txBody>
          <a:bodyPr wrap="square"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What does this mean?</a:t>
            </a:r>
          </a:p>
        </p:txBody>
      </p:sp>
    </p:spTree>
    <p:extLst>
      <p:ext uri="{BB962C8B-B14F-4D97-AF65-F5344CB8AC3E}">
        <p14:creationId xmlns:p14="http://schemas.microsoft.com/office/powerpoint/2010/main" val="6682621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11127236" y="5514349"/>
            <a:ext cx="6583680" cy="4114800"/>
          </a:xfrm>
          <a:custGeom>
            <a:avLst/>
            <a:gdLst/>
            <a:ahLst/>
            <a:cxnLst/>
            <a:rect l="l" t="t" r="r" b="b"/>
            <a:pathLst>
              <a:path w="6583680" h="4114800">
                <a:moveTo>
                  <a:pt x="0" y="0"/>
                </a:moveTo>
                <a:lnTo>
                  <a:pt x="6583680" y="0"/>
                </a:lnTo>
                <a:lnTo>
                  <a:pt x="6583680" y="4114800"/>
                </a:lnTo>
                <a:lnTo>
                  <a:pt x="0" y="4114800"/>
                </a:lnTo>
                <a:lnTo>
                  <a:pt x="0" y="0"/>
                </a:lnTo>
                <a:close/>
              </a:path>
            </a:pathLst>
          </a:custGeom>
          <a:blipFill>
            <a:blip r:embed="rId3"/>
            <a:stretch>
              <a:fillRect/>
            </a:stretch>
          </a:blipFill>
        </p:spPr>
        <p:txBody>
          <a:bodyPr/>
          <a:lstStyle/>
          <a:p>
            <a:endParaRPr lang="en-AU"/>
          </a:p>
        </p:txBody>
      </p:sp>
      <p:sp>
        <p:nvSpPr>
          <p:cNvPr id="3" name="TextBox 3"/>
          <p:cNvSpPr txBox="1"/>
          <p:nvPr/>
        </p:nvSpPr>
        <p:spPr>
          <a:xfrm>
            <a:off x="3396095" y="2118367"/>
            <a:ext cx="11495809" cy="2654284"/>
          </a:xfrm>
          <a:prstGeom prst="rect">
            <a:avLst/>
          </a:prstGeom>
        </p:spPr>
        <p:txBody>
          <a:bodyPr wrap="square" lIns="0" tIns="0" rIns="0" bIns="0" rtlCol="0" anchor="t">
            <a:spAutoFit/>
          </a:bodyPr>
          <a:lstStyle/>
          <a:p>
            <a:pPr algn="ctr">
              <a:lnSpc>
                <a:spcPts val="10675"/>
              </a:lnSpc>
              <a:spcBef>
                <a:spcPct val="0"/>
              </a:spcBef>
            </a:pPr>
            <a:r>
              <a:rPr lang="en-US" sz="7625" b="1" dirty="0">
                <a:solidFill>
                  <a:srgbClr val="000000"/>
                </a:solidFill>
                <a:latin typeface="Verdana Pro Condensed Bold"/>
                <a:ea typeface="Verdana Pro Condensed Bold"/>
                <a:cs typeface="Verdana Pro Condensed Bold"/>
                <a:sym typeface="Verdana Pro Condensed Bold"/>
              </a:rPr>
              <a:t>The truck slowed down, and it made a loud noise.</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11127236" y="5514349"/>
            <a:ext cx="6583680" cy="4114800"/>
          </a:xfrm>
          <a:custGeom>
            <a:avLst/>
            <a:gdLst/>
            <a:ahLst/>
            <a:cxnLst/>
            <a:rect l="l" t="t" r="r" b="b"/>
            <a:pathLst>
              <a:path w="6583680" h="4114800">
                <a:moveTo>
                  <a:pt x="0" y="0"/>
                </a:moveTo>
                <a:lnTo>
                  <a:pt x="6583680" y="0"/>
                </a:lnTo>
                <a:lnTo>
                  <a:pt x="6583680" y="4114800"/>
                </a:lnTo>
                <a:lnTo>
                  <a:pt x="0" y="4114800"/>
                </a:lnTo>
                <a:lnTo>
                  <a:pt x="0" y="0"/>
                </a:lnTo>
                <a:close/>
              </a:path>
            </a:pathLst>
          </a:custGeom>
          <a:blipFill>
            <a:blip r:embed="rId2"/>
            <a:stretch>
              <a:fillRect/>
            </a:stretch>
          </a:blipFill>
        </p:spPr>
        <p:txBody>
          <a:bodyPr/>
          <a:lstStyle/>
          <a:p>
            <a:endParaRPr lang="en-AU"/>
          </a:p>
        </p:txBody>
      </p:sp>
      <p:sp>
        <p:nvSpPr>
          <p:cNvPr id="3" name="TextBox 3"/>
          <p:cNvSpPr txBox="1"/>
          <p:nvPr/>
        </p:nvSpPr>
        <p:spPr>
          <a:xfrm>
            <a:off x="2867025" y="1507515"/>
            <a:ext cx="12553950" cy="4006834"/>
          </a:xfrm>
          <a:prstGeom prst="rect">
            <a:avLst/>
          </a:prstGeom>
        </p:spPr>
        <p:txBody>
          <a:bodyPr lIns="0" tIns="0" rIns="0" bIns="0" rtlCol="0" anchor="t">
            <a:spAutoFit/>
          </a:bodyPr>
          <a:lstStyle/>
          <a:p>
            <a:pPr algn="ctr">
              <a:lnSpc>
                <a:spcPts val="10675"/>
              </a:lnSpc>
              <a:spcBef>
                <a:spcPct val="0"/>
              </a:spcBef>
            </a:pPr>
            <a:r>
              <a:rPr lang="en-US" sz="7625" dirty="0">
                <a:solidFill>
                  <a:srgbClr val="000000"/>
                </a:solidFill>
                <a:latin typeface="Verdana Pro Condensed"/>
                <a:ea typeface="Verdana Pro Condensed"/>
                <a:cs typeface="Verdana Pro Condensed"/>
                <a:sym typeface="Verdana Pro Condensed"/>
              </a:rPr>
              <a:t>The truck slowed down,</a:t>
            </a:r>
            <a:r>
              <a:rPr lang="en-US" sz="7625" b="1" dirty="0">
                <a:solidFill>
                  <a:srgbClr val="000000"/>
                </a:solidFill>
                <a:latin typeface="Verdana Pro Condensed Bold"/>
                <a:ea typeface="Verdana Pro Condensed Bold"/>
                <a:cs typeface="Verdana Pro Condensed Bold"/>
                <a:sym typeface="Verdana Pro Condensed Bold"/>
              </a:rPr>
              <a:t> </a:t>
            </a:r>
          </a:p>
          <a:p>
            <a:pPr algn="ctr">
              <a:lnSpc>
                <a:spcPts val="10675"/>
              </a:lnSpc>
              <a:spcBef>
                <a:spcPct val="0"/>
              </a:spcBef>
            </a:pPr>
            <a:endParaRPr lang="en-US" sz="7625" b="1" dirty="0">
              <a:solidFill>
                <a:srgbClr val="000000"/>
              </a:solidFill>
              <a:latin typeface="Verdana Pro Condensed Bold"/>
              <a:ea typeface="Verdana Pro Condensed Bold"/>
              <a:cs typeface="Verdana Pro Condensed Bold"/>
              <a:sym typeface="Verdana Pro Condensed Bold"/>
            </a:endParaRPr>
          </a:p>
          <a:p>
            <a:pPr algn="ctr">
              <a:lnSpc>
                <a:spcPts val="10675"/>
              </a:lnSpc>
              <a:spcBef>
                <a:spcPct val="0"/>
              </a:spcBef>
            </a:pPr>
            <a:r>
              <a:rPr lang="en-US" sz="7625" b="1" dirty="0">
                <a:solidFill>
                  <a:srgbClr val="000000"/>
                </a:solidFill>
                <a:latin typeface="Verdana Pro Condensed Bold"/>
                <a:ea typeface="Verdana Pro Condensed Bold"/>
                <a:cs typeface="Verdana Pro Condensed Bold"/>
                <a:sym typeface="Verdana Pro Condensed Bold"/>
              </a:rPr>
              <a:t>and it made a loud noise.</a:t>
            </a:r>
          </a:p>
        </p:txBody>
      </p:sp>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1250110" y="2973233"/>
            <a:ext cx="1623172" cy="2478126"/>
          </a:xfrm>
          <a:custGeom>
            <a:avLst/>
            <a:gdLst/>
            <a:ahLst/>
            <a:cxnLst/>
            <a:rect l="l" t="t" r="r" b="b"/>
            <a:pathLst>
              <a:path w="1623172" h="2478126">
                <a:moveTo>
                  <a:pt x="0" y="0"/>
                </a:moveTo>
                <a:lnTo>
                  <a:pt x="1623173" y="0"/>
                </a:lnTo>
                <a:lnTo>
                  <a:pt x="1623173" y="2478126"/>
                </a:lnTo>
                <a:lnTo>
                  <a:pt x="0" y="247812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3" name="Freeform 3"/>
          <p:cNvSpPr/>
          <p:nvPr/>
        </p:nvSpPr>
        <p:spPr>
          <a:xfrm>
            <a:off x="1250110" y="6232409"/>
            <a:ext cx="1757502" cy="2080910"/>
          </a:xfrm>
          <a:custGeom>
            <a:avLst/>
            <a:gdLst/>
            <a:ahLst/>
            <a:cxnLst/>
            <a:rect l="l" t="t" r="r" b="b"/>
            <a:pathLst>
              <a:path w="1757502" h="2080910">
                <a:moveTo>
                  <a:pt x="0" y="0"/>
                </a:moveTo>
                <a:lnTo>
                  <a:pt x="1757502" y="0"/>
                </a:lnTo>
                <a:lnTo>
                  <a:pt x="1757502" y="2080910"/>
                </a:lnTo>
                <a:lnTo>
                  <a:pt x="0" y="208091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4" name="TextBox 4"/>
          <p:cNvSpPr txBox="1"/>
          <p:nvPr/>
        </p:nvSpPr>
        <p:spPr>
          <a:xfrm>
            <a:off x="968797" y="885825"/>
            <a:ext cx="16350407" cy="1301734"/>
          </a:xfrm>
          <a:prstGeom prst="rect">
            <a:avLst/>
          </a:prstGeom>
        </p:spPr>
        <p:txBody>
          <a:bodyPr lIns="0" tIns="0" rIns="0" bIns="0" rtlCol="0" anchor="t">
            <a:spAutoFit/>
          </a:bodyPr>
          <a:lstStyle/>
          <a:p>
            <a:pPr algn="ctr">
              <a:lnSpc>
                <a:spcPts val="10675"/>
              </a:lnSpc>
              <a:spcBef>
                <a:spcPct val="0"/>
              </a:spcBef>
            </a:pPr>
            <a:r>
              <a:rPr lang="en-US" sz="7625" b="1">
                <a:solidFill>
                  <a:srgbClr val="000000"/>
                </a:solidFill>
                <a:latin typeface="Verdana Pro Condensed Bold"/>
                <a:ea typeface="Verdana Pro Condensed Bold"/>
                <a:cs typeface="Verdana Pro Condensed Bold"/>
                <a:sym typeface="Verdana Pro Condensed Bold"/>
              </a:rPr>
              <a:t>There are two main types of clauses:</a:t>
            </a:r>
          </a:p>
        </p:txBody>
      </p:sp>
      <p:sp>
        <p:nvSpPr>
          <p:cNvPr id="5" name="TextBox 5"/>
          <p:cNvSpPr txBox="1"/>
          <p:nvPr/>
        </p:nvSpPr>
        <p:spPr>
          <a:xfrm>
            <a:off x="3313966" y="3737633"/>
            <a:ext cx="6287234" cy="806183"/>
          </a:xfrm>
          <a:prstGeom prst="rect">
            <a:avLst/>
          </a:prstGeom>
        </p:spPr>
        <p:txBody>
          <a:bodyPr wrap="square" lIns="0" tIns="0" rIns="0" bIns="0" rtlCol="0" anchor="t">
            <a:spAutoFit/>
          </a:bodyPr>
          <a:lstStyle/>
          <a:p>
            <a:pPr algn="l">
              <a:lnSpc>
                <a:spcPts val="7000"/>
              </a:lnSpc>
            </a:pPr>
            <a:r>
              <a:rPr lang="en-US" sz="5000" b="1">
                <a:solidFill>
                  <a:srgbClr val="000000"/>
                </a:solidFill>
                <a:latin typeface="Verdana Pro Condensed Bold"/>
                <a:ea typeface="Verdana Pro Condensed Bold"/>
                <a:cs typeface="Verdana Pro Condensed Bold"/>
                <a:sym typeface="Verdana Pro Condensed Bold"/>
              </a:rPr>
              <a:t>Independent Clause</a:t>
            </a:r>
          </a:p>
        </p:txBody>
      </p:sp>
      <p:sp>
        <p:nvSpPr>
          <p:cNvPr id="6" name="TextBox 6"/>
          <p:cNvSpPr txBox="1"/>
          <p:nvPr/>
        </p:nvSpPr>
        <p:spPr>
          <a:xfrm>
            <a:off x="3313966" y="6798201"/>
            <a:ext cx="6041114" cy="854075"/>
          </a:xfrm>
          <a:prstGeom prst="rect">
            <a:avLst/>
          </a:prstGeom>
        </p:spPr>
        <p:txBody>
          <a:bodyPr lIns="0" tIns="0" rIns="0" bIns="0" rtlCol="0" anchor="t">
            <a:spAutoFit/>
          </a:bodyPr>
          <a:lstStyle/>
          <a:p>
            <a:pPr algn="l">
              <a:lnSpc>
                <a:spcPts val="7000"/>
              </a:lnSpc>
            </a:pPr>
            <a:r>
              <a:rPr lang="en-US" sz="5000" b="1">
                <a:solidFill>
                  <a:srgbClr val="000000"/>
                </a:solidFill>
                <a:latin typeface="Verdana Pro Condensed Bold"/>
                <a:ea typeface="Verdana Pro Condensed Bold"/>
                <a:cs typeface="Verdana Pro Condensed Bold"/>
                <a:sym typeface="Verdana Pro Condensed Bold"/>
              </a:rPr>
              <a:t>Dependent Clause</a:t>
            </a:r>
          </a:p>
        </p:txBody>
      </p:sp>
      <p:sp>
        <p:nvSpPr>
          <p:cNvPr id="7" name="Freeform 7"/>
          <p:cNvSpPr/>
          <p:nvPr/>
        </p:nvSpPr>
        <p:spPr>
          <a:xfrm>
            <a:off x="15770900" y="5304739"/>
            <a:ext cx="2976801" cy="5143500"/>
          </a:xfrm>
          <a:custGeom>
            <a:avLst/>
            <a:gdLst/>
            <a:ahLst/>
            <a:cxnLst/>
            <a:rect l="l" t="t" r="r" b="b"/>
            <a:pathLst>
              <a:path w="2976801" h="5143500">
                <a:moveTo>
                  <a:pt x="0" y="0"/>
                </a:moveTo>
                <a:lnTo>
                  <a:pt x="2976800" y="0"/>
                </a:lnTo>
                <a:lnTo>
                  <a:pt x="2976800" y="5143500"/>
                </a:lnTo>
                <a:lnTo>
                  <a:pt x="0" y="5143500"/>
                </a:lnTo>
                <a:lnTo>
                  <a:pt x="0" y="0"/>
                </a:lnTo>
                <a:close/>
              </a:path>
            </a:pathLst>
          </a:custGeom>
          <a:blipFill>
            <a:blip r:embed="rId4"/>
            <a:stretch>
              <a:fillRect/>
            </a:stretch>
          </a:blipFill>
        </p:spPr>
        <p:txBody>
          <a:bodyPr/>
          <a:lstStyle/>
          <a:p>
            <a:endParaRPr lang="en-AU"/>
          </a:p>
        </p:txBody>
      </p:sp>
      <p:sp>
        <p:nvSpPr>
          <p:cNvPr id="8" name="TextBox 8"/>
          <p:cNvSpPr txBox="1"/>
          <p:nvPr/>
        </p:nvSpPr>
        <p:spPr>
          <a:xfrm>
            <a:off x="13785131" y="9425183"/>
            <a:ext cx="3534073" cy="537845"/>
          </a:xfrm>
          <a:prstGeom prst="rect">
            <a:avLst/>
          </a:prstGeom>
        </p:spPr>
        <p:txBody>
          <a:bodyPr lIns="0" tIns="0" rIns="0" bIns="0" rtlCol="0" anchor="t">
            <a:spAutoFit/>
          </a:bodyPr>
          <a:lstStyle/>
          <a:p>
            <a:pPr algn="ctr">
              <a:lnSpc>
                <a:spcPts val="4480"/>
              </a:lnSpc>
            </a:pPr>
            <a:r>
              <a:rPr lang="en-US" sz="3200" b="1">
                <a:solidFill>
                  <a:srgbClr val="000000"/>
                </a:solidFill>
                <a:latin typeface="Verdana Pro Condensed Bold"/>
                <a:ea typeface="Verdana Pro Condensed Bold"/>
                <a:cs typeface="Verdana Pro Condensed Bold"/>
                <a:sym typeface="Verdana Pro Condensed Bold"/>
              </a:rPr>
              <a:t>No Santa, not you. </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1+#ppt_w/2"/>
                                          </p:val>
                                        </p:tav>
                                        <p:tav tm="100000">
                                          <p:val>
                                            <p:strVal val="#ppt_x"/>
                                          </p:val>
                                        </p:tav>
                                      </p:tavLst>
                                    </p:anim>
                                    <p:anim calcmode="lin" valueType="num">
                                      <p:cBhvr additive="base">
                                        <p:cTn id="2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6" grpId="0"/>
      <p:bldP spid="7" grpId="0" animBg="1"/>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TextBox 2"/>
          <p:cNvSpPr txBox="1"/>
          <p:nvPr/>
        </p:nvSpPr>
        <p:spPr>
          <a:xfrm>
            <a:off x="1447376" y="1192179"/>
            <a:ext cx="8778180" cy="1301734"/>
          </a:xfrm>
          <a:prstGeom prst="rect">
            <a:avLst/>
          </a:prstGeom>
        </p:spPr>
        <p:txBody>
          <a:bodyPr lIns="0" tIns="0" rIns="0" bIns="0" rtlCol="0" anchor="t">
            <a:spAutoFit/>
          </a:bodyPr>
          <a:lstStyle/>
          <a:p>
            <a:pPr algn="ctr">
              <a:lnSpc>
                <a:spcPts val="10675"/>
              </a:lnSpc>
              <a:spcBef>
                <a:spcPct val="0"/>
              </a:spcBef>
            </a:pPr>
            <a:r>
              <a:rPr lang="en-US" sz="7625" b="1">
                <a:solidFill>
                  <a:srgbClr val="000000"/>
                </a:solidFill>
                <a:latin typeface="Verdana Pro Condensed Bold"/>
                <a:ea typeface="Verdana Pro Condensed Bold"/>
                <a:cs typeface="Verdana Pro Condensed Bold"/>
                <a:sym typeface="Verdana Pro Condensed Bold"/>
              </a:rPr>
              <a:t>Independent Clause</a:t>
            </a:r>
          </a:p>
        </p:txBody>
      </p:sp>
      <p:sp>
        <p:nvSpPr>
          <p:cNvPr id="3" name="TextBox 3"/>
          <p:cNvSpPr txBox="1"/>
          <p:nvPr/>
        </p:nvSpPr>
        <p:spPr>
          <a:xfrm>
            <a:off x="788437" y="3064252"/>
            <a:ext cx="10096058" cy="4091821"/>
          </a:xfrm>
          <a:prstGeom prst="rect">
            <a:avLst/>
          </a:prstGeom>
        </p:spPr>
        <p:txBody>
          <a:bodyPr lIns="0" tIns="0" rIns="0" bIns="0" rtlCol="0" anchor="t">
            <a:spAutoFit/>
          </a:bodyPr>
          <a:lstStyle/>
          <a:p>
            <a:pPr algn="l">
              <a:lnSpc>
                <a:spcPts val="5480"/>
              </a:lnSpc>
            </a:pPr>
            <a:r>
              <a:rPr lang="en-US" sz="3914" b="1">
                <a:solidFill>
                  <a:srgbClr val="000000"/>
                </a:solidFill>
                <a:latin typeface="Verdana Pro Condensed Bold"/>
                <a:ea typeface="Verdana Pro Condensed Bold"/>
                <a:cs typeface="Verdana Pro Condensed Bold"/>
                <a:sym typeface="Verdana Pro Condensed Bold"/>
              </a:rPr>
              <a:t>This kind of clause can be its own sentence. </a:t>
            </a:r>
          </a:p>
          <a:p>
            <a:pPr algn="l">
              <a:lnSpc>
                <a:spcPts val="5480"/>
              </a:lnSpc>
            </a:pPr>
            <a:endParaRPr lang="en-US" sz="3914" b="1">
              <a:solidFill>
                <a:srgbClr val="000000"/>
              </a:solidFill>
              <a:latin typeface="Verdana Pro Condensed Bold"/>
              <a:ea typeface="Verdana Pro Condensed Bold"/>
              <a:cs typeface="Verdana Pro Condensed Bold"/>
              <a:sym typeface="Verdana Pro Condensed Bold"/>
            </a:endParaRPr>
          </a:p>
          <a:p>
            <a:pPr algn="l">
              <a:lnSpc>
                <a:spcPts val="5480"/>
              </a:lnSpc>
            </a:pPr>
            <a:r>
              <a:rPr lang="en-US" sz="3914" b="1">
                <a:solidFill>
                  <a:srgbClr val="000000"/>
                </a:solidFill>
                <a:latin typeface="Verdana Pro Condensed Bold"/>
                <a:ea typeface="Verdana Pro Condensed Bold"/>
                <a:cs typeface="Verdana Pro Condensed Bold"/>
                <a:sym typeface="Verdana Pro Condensed Bold"/>
              </a:rPr>
              <a:t>Why? </a:t>
            </a:r>
          </a:p>
          <a:p>
            <a:pPr algn="l">
              <a:lnSpc>
                <a:spcPts val="5480"/>
              </a:lnSpc>
            </a:pPr>
            <a:r>
              <a:rPr lang="en-US" sz="3914" b="1">
                <a:solidFill>
                  <a:srgbClr val="000000"/>
                </a:solidFill>
                <a:latin typeface="Verdana Pro Condensed Bold"/>
                <a:ea typeface="Verdana Pro Condensed Bold"/>
                <a:cs typeface="Verdana Pro Condensed Bold"/>
                <a:sym typeface="Verdana Pro Condensed Bold"/>
              </a:rPr>
              <a:t>Because it makes sense all by itself.</a:t>
            </a:r>
          </a:p>
          <a:p>
            <a:pPr algn="l">
              <a:lnSpc>
                <a:spcPts val="5480"/>
              </a:lnSpc>
            </a:pPr>
            <a:endParaRPr lang="en-US" sz="3914" b="1">
              <a:solidFill>
                <a:srgbClr val="000000"/>
              </a:solidFill>
              <a:latin typeface="Verdana Pro Condensed Bold"/>
              <a:ea typeface="Verdana Pro Condensed Bold"/>
              <a:cs typeface="Verdana Pro Condensed Bold"/>
              <a:sym typeface="Verdana Pro Condensed Bold"/>
            </a:endParaRPr>
          </a:p>
          <a:p>
            <a:pPr algn="l">
              <a:lnSpc>
                <a:spcPts val="5480"/>
              </a:lnSpc>
            </a:pPr>
            <a:r>
              <a:rPr lang="en-US" sz="3914" b="1">
                <a:solidFill>
                  <a:srgbClr val="000000"/>
                </a:solidFill>
                <a:latin typeface="Verdana Pro Condensed Bold"/>
                <a:ea typeface="Verdana Pro Condensed Bold"/>
                <a:cs typeface="Verdana Pro Condensed Bold"/>
                <a:sym typeface="Verdana Pro Condensed Bold"/>
              </a:rPr>
              <a:t>Example: The truck made a loud noise.</a:t>
            </a:r>
          </a:p>
        </p:txBody>
      </p:sp>
      <p:sp>
        <p:nvSpPr>
          <p:cNvPr id="4" name="Freeform 4"/>
          <p:cNvSpPr/>
          <p:nvPr/>
        </p:nvSpPr>
        <p:spPr>
          <a:xfrm>
            <a:off x="11333625" y="722781"/>
            <a:ext cx="6496412" cy="9187618"/>
          </a:xfrm>
          <a:custGeom>
            <a:avLst/>
            <a:gdLst/>
            <a:ahLst/>
            <a:cxnLst/>
            <a:rect l="l" t="t" r="r" b="b"/>
            <a:pathLst>
              <a:path w="6496412" h="9187618">
                <a:moveTo>
                  <a:pt x="0" y="0"/>
                </a:moveTo>
                <a:lnTo>
                  <a:pt x="6496412" y="0"/>
                </a:lnTo>
                <a:lnTo>
                  <a:pt x="6496412" y="9187618"/>
                </a:lnTo>
                <a:lnTo>
                  <a:pt x="0" y="9187618"/>
                </a:lnTo>
                <a:lnTo>
                  <a:pt x="0" y="0"/>
                </a:lnTo>
                <a:close/>
              </a:path>
            </a:pathLst>
          </a:custGeom>
          <a:blipFill>
            <a:blip r:embed="rId2"/>
            <a:stretch>
              <a:fillRect/>
            </a:stretch>
          </a:blipFill>
        </p:spPr>
        <p:txBody>
          <a:bodyPr/>
          <a:lstStyle/>
          <a:p>
            <a:endParaRPr lang="en-AU"/>
          </a:p>
        </p:txBody>
      </p:sp>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a:extLst>
            <a:ext uri="{FF2B5EF4-FFF2-40B4-BE49-F238E27FC236}">
              <a16:creationId xmlns:a16="http://schemas.microsoft.com/office/drawing/2014/main" id="{1A02B7F4-6EDD-22F9-63DB-3B33A77CB323}"/>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7CA7C537-846B-BB48-8B97-9AB1098231A9}"/>
              </a:ext>
            </a:extLst>
          </p:cNvPr>
          <p:cNvSpPr txBox="1"/>
          <p:nvPr/>
        </p:nvSpPr>
        <p:spPr>
          <a:xfrm>
            <a:off x="5209803" y="692773"/>
            <a:ext cx="7868394" cy="1301734"/>
          </a:xfrm>
          <a:prstGeom prst="rect">
            <a:avLst/>
          </a:prstGeom>
        </p:spPr>
        <p:txBody>
          <a:bodyPr lIns="0" tIns="0" rIns="0" bIns="0" rtlCol="0" anchor="t">
            <a:spAutoFit/>
          </a:bodyPr>
          <a:lstStyle/>
          <a:p>
            <a:pPr algn="ctr">
              <a:lnSpc>
                <a:spcPts val="10675"/>
              </a:lnSpc>
              <a:spcBef>
                <a:spcPct val="0"/>
              </a:spcBef>
            </a:pPr>
            <a:r>
              <a:rPr lang="en-US" sz="7625" b="1">
                <a:solidFill>
                  <a:srgbClr val="000000"/>
                </a:solidFill>
                <a:latin typeface="Verdana Pro Condensed Bold"/>
                <a:ea typeface="Verdana Pro Condensed Bold"/>
                <a:cs typeface="Verdana Pro Condensed Bold"/>
                <a:sym typeface="Verdana Pro Condensed Bold"/>
              </a:rPr>
              <a:t>Dependent Clause</a:t>
            </a:r>
          </a:p>
        </p:txBody>
      </p:sp>
      <p:sp>
        <p:nvSpPr>
          <p:cNvPr id="3" name="TextBox 3">
            <a:extLst>
              <a:ext uri="{FF2B5EF4-FFF2-40B4-BE49-F238E27FC236}">
                <a16:creationId xmlns:a16="http://schemas.microsoft.com/office/drawing/2014/main" id="{969B04A8-A06F-BB86-2ADB-688F3A333579}"/>
              </a:ext>
            </a:extLst>
          </p:cNvPr>
          <p:cNvSpPr txBox="1"/>
          <p:nvPr/>
        </p:nvSpPr>
        <p:spPr>
          <a:xfrm>
            <a:off x="685800" y="2612784"/>
            <a:ext cx="16909690" cy="4398640"/>
          </a:xfrm>
          <a:prstGeom prst="rect">
            <a:avLst/>
          </a:prstGeom>
        </p:spPr>
        <p:txBody>
          <a:bodyPr wrap="square" lIns="0" tIns="0" rIns="0" bIns="0" rtlCol="0" anchor="t">
            <a:spAutoFit/>
          </a:bodyPr>
          <a:lstStyle/>
          <a:p>
            <a:pPr algn="ctr">
              <a:lnSpc>
                <a:spcPts val="4900"/>
              </a:lnSpc>
            </a:pPr>
            <a:r>
              <a:rPr lang="en-US" sz="4400" b="1" spc="87">
                <a:solidFill>
                  <a:srgbClr val="000000"/>
                </a:solidFill>
                <a:latin typeface="Verdana Pro Condensed Bold"/>
                <a:ea typeface="Verdana Pro Condensed Bold"/>
                <a:cs typeface="Verdana Pro Condensed Bold"/>
                <a:sym typeface="Verdana Pro Condensed Bold"/>
              </a:rPr>
              <a:t>This kind of clause can’t be a sentence on its own. </a:t>
            </a:r>
          </a:p>
          <a:p>
            <a:pPr algn="ctr">
              <a:lnSpc>
                <a:spcPts val="4900"/>
              </a:lnSpc>
            </a:pPr>
            <a:endParaRPr lang="en-US" sz="4400" b="1" spc="87">
              <a:solidFill>
                <a:srgbClr val="000000"/>
              </a:solidFill>
              <a:latin typeface="Verdana Pro Condensed Bold"/>
              <a:ea typeface="Verdana Pro Condensed Bold"/>
              <a:cs typeface="Verdana Pro Condensed Bold"/>
              <a:sym typeface="Verdana Pro Condensed Bold"/>
            </a:endParaRPr>
          </a:p>
          <a:p>
            <a:pPr algn="ctr">
              <a:lnSpc>
                <a:spcPts val="4900"/>
              </a:lnSpc>
            </a:pPr>
            <a:endParaRPr lang="en-US" sz="4400" b="1" spc="87">
              <a:solidFill>
                <a:srgbClr val="000000"/>
              </a:solidFill>
              <a:latin typeface="Verdana Pro Condensed Bold"/>
              <a:ea typeface="Verdana Pro Condensed Bold"/>
              <a:cs typeface="Verdana Pro Condensed Bold"/>
              <a:sym typeface="Verdana Pro Condensed Bold"/>
            </a:endParaRPr>
          </a:p>
          <a:p>
            <a:pPr algn="ctr">
              <a:lnSpc>
                <a:spcPts val="4900"/>
              </a:lnSpc>
            </a:pPr>
            <a:r>
              <a:rPr lang="en-US" sz="4400" b="1" spc="87">
                <a:solidFill>
                  <a:srgbClr val="000000"/>
                </a:solidFill>
                <a:latin typeface="Verdana Pro Condensed Bold"/>
                <a:ea typeface="Verdana Pro Condensed Bold"/>
                <a:cs typeface="Verdana Pro Condensed Bold"/>
                <a:sym typeface="Verdana Pro Condensed Bold"/>
              </a:rPr>
              <a:t>Why?</a:t>
            </a:r>
          </a:p>
          <a:p>
            <a:pPr algn="ctr">
              <a:lnSpc>
                <a:spcPts val="4900"/>
              </a:lnSpc>
            </a:pPr>
            <a:endParaRPr lang="en-US" sz="4400" b="1" spc="87">
              <a:solidFill>
                <a:srgbClr val="000000"/>
              </a:solidFill>
              <a:latin typeface="Verdana Pro Condensed Bold"/>
              <a:ea typeface="Verdana Pro Condensed Bold"/>
              <a:cs typeface="Verdana Pro Condensed Bold"/>
              <a:sym typeface="Verdana Pro Condensed Bold"/>
            </a:endParaRPr>
          </a:p>
          <a:p>
            <a:pPr algn="ctr">
              <a:lnSpc>
                <a:spcPts val="4900"/>
              </a:lnSpc>
            </a:pPr>
            <a:r>
              <a:rPr lang="en-US" sz="4400" b="1" spc="87">
                <a:solidFill>
                  <a:srgbClr val="000000"/>
                </a:solidFill>
                <a:latin typeface="Verdana Pro Condensed Bold"/>
                <a:ea typeface="Verdana Pro Condensed Bold"/>
                <a:cs typeface="Verdana Pro Condensed Bold"/>
                <a:sym typeface="Verdana Pro Condensed Bold"/>
              </a:rPr>
              <a:t>Because it doesn’t make full sense </a:t>
            </a:r>
          </a:p>
          <a:p>
            <a:pPr algn="ctr">
              <a:lnSpc>
                <a:spcPts val="4900"/>
              </a:lnSpc>
            </a:pPr>
            <a:r>
              <a:rPr lang="en-US" sz="4400" b="1" spc="87">
                <a:solidFill>
                  <a:srgbClr val="000000"/>
                </a:solidFill>
                <a:latin typeface="Verdana Pro Condensed Bold"/>
                <a:ea typeface="Verdana Pro Condensed Bold"/>
                <a:cs typeface="Verdana Pro Condensed Bold"/>
                <a:sym typeface="Verdana Pro Condensed Bold"/>
              </a:rPr>
              <a:t>without more information. </a:t>
            </a:r>
          </a:p>
        </p:txBody>
      </p:sp>
    </p:spTree>
    <p:extLst>
      <p:ext uri="{BB962C8B-B14F-4D97-AF65-F5344CB8AC3E}">
        <p14:creationId xmlns:p14="http://schemas.microsoft.com/office/powerpoint/2010/main" val="10697430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TextBox 2"/>
          <p:cNvSpPr txBox="1"/>
          <p:nvPr/>
        </p:nvSpPr>
        <p:spPr>
          <a:xfrm>
            <a:off x="5209803" y="692773"/>
            <a:ext cx="7868394" cy="1301734"/>
          </a:xfrm>
          <a:prstGeom prst="rect">
            <a:avLst/>
          </a:prstGeom>
        </p:spPr>
        <p:txBody>
          <a:bodyPr lIns="0" tIns="0" rIns="0" bIns="0" rtlCol="0" anchor="t">
            <a:spAutoFit/>
          </a:bodyPr>
          <a:lstStyle/>
          <a:p>
            <a:pPr algn="ctr">
              <a:lnSpc>
                <a:spcPts val="10675"/>
              </a:lnSpc>
              <a:spcBef>
                <a:spcPct val="0"/>
              </a:spcBef>
            </a:pPr>
            <a:r>
              <a:rPr lang="en-US" sz="7625" b="1">
                <a:solidFill>
                  <a:srgbClr val="000000"/>
                </a:solidFill>
                <a:latin typeface="Verdana Pro Condensed Bold"/>
                <a:ea typeface="Verdana Pro Condensed Bold"/>
                <a:cs typeface="Verdana Pro Condensed Bold"/>
                <a:sym typeface="Verdana Pro Condensed Bold"/>
              </a:rPr>
              <a:t>Dependent Clause</a:t>
            </a:r>
          </a:p>
        </p:txBody>
      </p:sp>
      <p:sp>
        <p:nvSpPr>
          <p:cNvPr id="3" name="TextBox 3"/>
          <p:cNvSpPr txBox="1"/>
          <p:nvPr/>
        </p:nvSpPr>
        <p:spPr>
          <a:xfrm>
            <a:off x="692510" y="2612784"/>
            <a:ext cx="16902980" cy="6905801"/>
          </a:xfrm>
          <a:prstGeom prst="rect">
            <a:avLst/>
          </a:prstGeom>
        </p:spPr>
        <p:txBody>
          <a:bodyPr lIns="0" tIns="0" rIns="0" bIns="0" rtlCol="0" anchor="t">
            <a:spAutoFit/>
          </a:bodyPr>
          <a:lstStyle/>
          <a:p>
            <a:pPr algn="ctr">
              <a:lnSpc>
                <a:spcPts val="4900"/>
              </a:lnSpc>
            </a:pPr>
            <a:r>
              <a:rPr lang="en-US" sz="4000" b="1" spc="87">
                <a:solidFill>
                  <a:srgbClr val="000000"/>
                </a:solidFill>
                <a:latin typeface="Verdana Pro Condensed Bold"/>
                <a:ea typeface="Verdana Pro Condensed Bold"/>
                <a:cs typeface="Verdana Pro Condensed Bold"/>
                <a:sym typeface="Verdana Pro Condensed Bold"/>
              </a:rPr>
              <a:t>Example: When the truck slowed down. </a:t>
            </a:r>
          </a:p>
          <a:p>
            <a:pPr algn="ctr">
              <a:lnSpc>
                <a:spcPts val="4900"/>
              </a:lnSpc>
            </a:pPr>
            <a:endParaRPr lang="en-US" sz="4000" b="1" spc="87">
              <a:solidFill>
                <a:srgbClr val="000000"/>
              </a:solidFill>
              <a:latin typeface="Verdana Pro Condensed Bold"/>
              <a:ea typeface="Verdana Pro Condensed Bold"/>
              <a:cs typeface="Verdana Pro Condensed Bold"/>
              <a:sym typeface="Verdana Pro Condensed Bold"/>
            </a:endParaRPr>
          </a:p>
          <a:p>
            <a:pPr algn="ctr">
              <a:lnSpc>
                <a:spcPts val="4900"/>
              </a:lnSpc>
            </a:pPr>
            <a:r>
              <a:rPr lang="en-US" sz="4000" b="1" spc="87">
                <a:solidFill>
                  <a:srgbClr val="000000"/>
                </a:solidFill>
                <a:latin typeface="Verdana Pro Condensed Bold"/>
                <a:ea typeface="Verdana Pro Condensed Bold"/>
                <a:cs typeface="Verdana Pro Condensed Bold"/>
                <a:sym typeface="Verdana Pro Condensed Bold"/>
              </a:rPr>
              <a:t>This makes you wonder…</a:t>
            </a:r>
          </a:p>
          <a:p>
            <a:pPr algn="ctr">
              <a:lnSpc>
                <a:spcPts val="4900"/>
              </a:lnSpc>
            </a:pPr>
            <a:endParaRPr lang="en-US" sz="4000" b="1" spc="87">
              <a:solidFill>
                <a:srgbClr val="000000"/>
              </a:solidFill>
              <a:latin typeface="Verdana Pro Condensed Bold"/>
              <a:ea typeface="Verdana Pro Condensed Bold"/>
              <a:cs typeface="Verdana Pro Condensed Bold"/>
              <a:sym typeface="Verdana Pro Condensed Bold"/>
            </a:endParaRPr>
          </a:p>
          <a:p>
            <a:pPr algn="ctr">
              <a:lnSpc>
                <a:spcPts val="4900"/>
              </a:lnSpc>
            </a:pPr>
            <a:r>
              <a:rPr lang="en-US" sz="4000" b="1" spc="87">
                <a:solidFill>
                  <a:srgbClr val="000000"/>
                </a:solidFill>
                <a:latin typeface="Verdana Pro Condensed Bold"/>
                <a:ea typeface="Verdana Pro Condensed Bold"/>
                <a:cs typeface="Verdana Pro Condensed Bold"/>
                <a:sym typeface="Verdana Pro Condensed Bold"/>
              </a:rPr>
              <a:t>What happened when the truck slowed down? </a:t>
            </a:r>
          </a:p>
          <a:p>
            <a:pPr algn="ctr">
              <a:lnSpc>
                <a:spcPts val="4900"/>
              </a:lnSpc>
            </a:pPr>
            <a:endParaRPr lang="en-US" sz="4000" b="1" spc="87">
              <a:solidFill>
                <a:srgbClr val="000000"/>
              </a:solidFill>
              <a:latin typeface="Verdana Pro Condensed Bold"/>
              <a:ea typeface="Verdana Pro Condensed Bold"/>
              <a:cs typeface="Verdana Pro Condensed Bold"/>
              <a:sym typeface="Verdana Pro Condensed Bold"/>
            </a:endParaRPr>
          </a:p>
          <a:p>
            <a:pPr algn="ctr">
              <a:lnSpc>
                <a:spcPts val="4900"/>
              </a:lnSpc>
            </a:pPr>
            <a:r>
              <a:rPr lang="en-US" sz="4000" b="1" spc="87">
                <a:solidFill>
                  <a:srgbClr val="000000"/>
                </a:solidFill>
                <a:latin typeface="Verdana Pro Condensed Bold"/>
                <a:ea typeface="Verdana Pro Condensed Bold"/>
                <a:cs typeface="Verdana Pro Condensed Bold"/>
                <a:sym typeface="Verdana Pro Condensed Bold"/>
              </a:rPr>
              <a:t>But if you add an independent clause, “It made a loud noise.”, the sentence makes sense: </a:t>
            </a:r>
          </a:p>
          <a:p>
            <a:pPr algn="ctr">
              <a:lnSpc>
                <a:spcPts val="4900"/>
              </a:lnSpc>
            </a:pPr>
            <a:endParaRPr lang="en-US" sz="4000" b="1" spc="87">
              <a:solidFill>
                <a:srgbClr val="000000"/>
              </a:solidFill>
              <a:latin typeface="Verdana Pro Condensed Bold"/>
              <a:ea typeface="Verdana Pro Condensed Bold"/>
              <a:cs typeface="Verdana Pro Condensed Bold"/>
              <a:sym typeface="Verdana Pro Condensed Bold"/>
            </a:endParaRPr>
          </a:p>
          <a:p>
            <a:pPr algn="ctr">
              <a:lnSpc>
                <a:spcPts val="4900"/>
              </a:lnSpc>
            </a:pPr>
            <a:r>
              <a:rPr lang="en-US" sz="4000" b="1" spc="87">
                <a:solidFill>
                  <a:srgbClr val="000000"/>
                </a:solidFill>
                <a:latin typeface="Verdana Pro Condensed Bold"/>
                <a:ea typeface="Verdana Pro Condensed Bold"/>
                <a:cs typeface="Verdana Pro Condensed Bold"/>
                <a:sym typeface="Verdana Pro Condensed Bold"/>
              </a:rPr>
              <a:t>When the truck slowed down, it made a loud noise.</a:t>
            </a:r>
          </a:p>
          <a:p>
            <a:pPr algn="l">
              <a:lnSpc>
                <a:spcPts val="5480"/>
              </a:lnSpc>
            </a:pPr>
            <a:endParaRPr lang="en-US" sz="3500" b="1" spc="87">
              <a:solidFill>
                <a:srgbClr val="000000"/>
              </a:solidFill>
              <a:latin typeface="Verdana Pro Condensed Bold"/>
              <a:ea typeface="Verdana Pro Condensed Bold"/>
              <a:cs typeface="Verdana Pro Condensed Bold"/>
              <a:sym typeface="Verdana Pro Condensed Bo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rot="753931">
            <a:off x="13471389" y="5520000"/>
            <a:ext cx="3914203" cy="4114800"/>
          </a:xfrm>
          <a:custGeom>
            <a:avLst/>
            <a:gdLst/>
            <a:ahLst/>
            <a:cxnLst/>
            <a:rect l="l" t="t" r="r" b="b"/>
            <a:pathLst>
              <a:path w="3914203" h="4114800">
                <a:moveTo>
                  <a:pt x="0" y="0"/>
                </a:moveTo>
                <a:lnTo>
                  <a:pt x="3914204" y="0"/>
                </a:lnTo>
                <a:lnTo>
                  <a:pt x="3914204"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3" name="TextBox 3"/>
          <p:cNvSpPr txBox="1"/>
          <p:nvPr/>
        </p:nvSpPr>
        <p:spPr>
          <a:xfrm>
            <a:off x="6923477" y="2447255"/>
            <a:ext cx="4441047" cy="602511"/>
          </a:xfrm>
          <a:prstGeom prst="rect">
            <a:avLst/>
          </a:prstGeom>
        </p:spPr>
        <p:txBody>
          <a:bodyPr lIns="0" tIns="0" rIns="0" bIns="0" rtlCol="0" anchor="t">
            <a:spAutoFit/>
          </a:bodyPr>
          <a:lstStyle/>
          <a:p>
            <a:pPr algn="l">
              <a:lnSpc>
                <a:spcPts val="5037"/>
              </a:lnSpc>
            </a:pPr>
            <a:r>
              <a:rPr lang="en-US" sz="3597" b="1">
                <a:solidFill>
                  <a:srgbClr val="000000"/>
                </a:solidFill>
                <a:latin typeface="Verdana Pro Bold"/>
                <a:ea typeface="Verdana Pro Bold"/>
                <a:cs typeface="Verdana Pro Bold"/>
                <a:sym typeface="Verdana Pro Bold"/>
              </a:rPr>
              <a:t>Clause Workshop</a:t>
            </a:r>
          </a:p>
        </p:txBody>
      </p:sp>
      <p:sp>
        <p:nvSpPr>
          <p:cNvPr id="4" name="TextBox 4"/>
          <p:cNvSpPr txBox="1"/>
          <p:nvPr/>
        </p:nvSpPr>
        <p:spPr>
          <a:xfrm>
            <a:off x="1978078" y="792774"/>
            <a:ext cx="14331844"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Activity Time!</a:t>
            </a:r>
          </a:p>
        </p:txBody>
      </p:sp>
      <p:sp>
        <p:nvSpPr>
          <p:cNvPr id="5" name="TextBox 5"/>
          <p:cNvSpPr txBox="1"/>
          <p:nvPr/>
        </p:nvSpPr>
        <p:spPr>
          <a:xfrm>
            <a:off x="2859508" y="3406139"/>
            <a:ext cx="12990091" cy="576633"/>
          </a:xfrm>
          <a:prstGeom prst="rect">
            <a:avLst/>
          </a:prstGeom>
        </p:spPr>
        <p:txBody>
          <a:bodyPr wrap="square" lIns="0" tIns="0" rIns="0" bIns="0" rtlCol="0" anchor="t">
            <a:spAutoFit/>
          </a:bodyPr>
          <a:lstStyle/>
          <a:p>
            <a:pPr algn="ctr">
              <a:lnSpc>
                <a:spcPts val="5040"/>
              </a:lnSpc>
            </a:pPr>
            <a:r>
              <a:rPr lang="en-US" sz="3600" dirty="0">
                <a:solidFill>
                  <a:srgbClr val="000000"/>
                </a:solidFill>
                <a:latin typeface="Verdana Pro Condensed"/>
                <a:ea typeface="Verdana Pro Condensed"/>
                <a:cs typeface="Verdana Pro Condensed"/>
                <a:sym typeface="Verdana Pro Condensed"/>
              </a:rPr>
              <a:t>And remember, an independent clause makes sense all by itself.</a:t>
            </a:r>
          </a:p>
        </p:txBody>
      </p:sp>
      <p:sp>
        <p:nvSpPr>
          <p:cNvPr id="6" name="TextBox 6"/>
          <p:cNvSpPr txBox="1"/>
          <p:nvPr/>
        </p:nvSpPr>
        <p:spPr>
          <a:xfrm>
            <a:off x="572421" y="4849605"/>
            <a:ext cx="11394292" cy="4620752"/>
          </a:xfrm>
          <a:prstGeom prst="rect">
            <a:avLst/>
          </a:prstGeom>
        </p:spPr>
        <p:txBody>
          <a:bodyPr wrap="square" lIns="0" tIns="0" rIns="0" bIns="0" rtlCol="0" anchor="t">
            <a:spAutoFit/>
          </a:bodyPr>
          <a:lstStyle/>
          <a:p>
            <a:pPr algn="l">
              <a:lnSpc>
                <a:spcPts val="4200"/>
              </a:lnSpc>
            </a:pPr>
            <a:r>
              <a:rPr lang="en-US" sz="3000" b="1" spc="75" dirty="0">
                <a:solidFill>
                  <a:srgbClr val="000000"/>
                </a:solidFill>
                <a:latin typeface="Verdana Pro Bold"/>
                <a:ea typeface="Verdana Pro Bold"/>
                <a:cs typeface="Verdana Pro Bold"/>
                <a:sym typeface="Verdana Pro Bold"/>
              </a:rPr>
              <a:t>How it works:</a:t>
            </a:r>
          </a:p>
          <a:p>
            <a:pPr marL="423810" lvl="1" indent="-211905" algn="l">
              <a:lnSpc>
                <a:spcPts val="4907"/>
              </a:lnSpc>
              <a:buFont typeface="Arial"/>
              <a:buChar char="•"/>
            </a:pPr>
            <a:r>
              <a:rPr lang="en-US" sz="4000" spc="49" dirty="0">
                <a:solidFill>
                  <a:srgbClr val="000000"/>
                </a:solidFill>
                <a:latin typeface="Verdana Pro"/>
                <a:ea typeface="Verdana Pro"/>
                <a:cs typeface="Verdana Pro"/>
                <a:sym typeface="Verdana Pro"/>
              </a:rPr>
              <a:t>Work individually.</a:t>
            </a:r>
          </a:p>
          <a:p>
            <a:pPr marL="423810" lvl="1" indent="-211905" algn="l">
              <a:lnSpc>
                <a:spcPts val="4907"/>
              </a:lnSpc>
              <a:buFont typeface="Arial"/>
              <a:buChar char="•"/>
            </a:pPr>
            <a:endParaRPr lang="en-US" sz="4000" spc="49" dirty="0">
              <a:solidFill>
                <a:srgbClr val="000000"/>
              </a:solidFill>
              <a:latin typeface="Verdana Pro"/>
              <a:ea typeface="Verdana Pro"/>
              <a:cs typeface="Verdana Pro"/>
              <a:sym typeface="Verdana Pro"/>
            </a:endParaRPr>
          </a:p>
          <a:p>
            <a:pPr marL="423810" lvl="1" indent="-211905" algn="l">
              <a:lnSpc>
                <a:spcPts val="4907"/>
              </a:lnSpc>
              <a:buFont typeface="Arial"/>
              <a:buChar char="•"/>
            </a:pPr>
            <a:r>
              <a:rPr lang="en-US" sz="4000" spc="49" dirty="0">
                <a:solidFill>
                  <a:srgbClr val="000000"/>
                </a:solidFill>
                <a:latin typeface="Verdana Pro"/>
                <a:ea typeface="Verdana Pro"/>
                <a:cs typeface="Verdana Pro"/>
                <a:sym typeface="Verdana Pro"/>
              </a:rPr>
              <a:t>Each student receives a worksheet.</a:t>
            </a:r>
          </a:p>
          <a:p>
            <a:pPr marL="423810" lvl="1" indent="-211905" algn="l">
              <a:lnSpc>
                <a:spcPts val="4907"/>
              </a:lnSpc>
              <a:buFont typeface="Arial"/>
              <a:buChar char="•"/>
            </a:pPr>
            <a:endParaRPr lang="en-US" sz="4000" spc="49" dirty="0">
              <a:solidFill>
                <a:srgbClr val="000000"/>
              </a:solidFill>
              <a:latin typeface="Verdana Pro"/>
              <a:ea typeface="Verdana Pro"/>
              <a:cs typeface="Verdana Pro"/>
              <a:sym typeface="Verdana Pro"/>
            </a:endParaRPr>
          </a:p>
          <a:p>
            <a:pPr marL="423810" lvl="1" indent="-211905" algn="l">
              <a:lnSpc>
                <a:spcPts val="4907"/>
              </a:lnSpc>
              <a:buFont typeface="Arial"/>
              <a:buChar char="•"/>
            </a:pPr>
            <a:r>
              <a:rPr lang="en-US" sz="4000" spc="49" dirty="0">
                <a:solidFill>
                  <a:srgbClr val="000000"/>
                </a:solidFill>
                <a:latin typeface="Verdana Pro"/>
                <a:ea typeface="Verdana Pro"/>
                <a:cs typeface="Verdana Pro"/>
                <a:sym typeface="Verdana Pro"/>
              </a:rPr>
              <a:t>Underline, highlight or circle the independent clause in each sentence. </a:t>
            </a:r>
          </a:p>
          <a:p>
            <a:pPr algn="l">
              <a:lnSpc>
                <a:spcPts val="2748"/>
              </a:lnSpc>
            </a:pPr>
            <a:endParaRPr lang="en-US" sz="1962" spc="49" dirty="0">
              <a:solidFill>
                <a:srgbClr val="000000"/>
              </a:solidFill>
              <a:latin typeface="Verdana Pro"/>
              <a:ea typeface="Verdana Pro"/>
              <a:cs typeface="Verdana Pro"/>
              <a:sym typeface="Verdana Pro"/>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TextBox 2"/>
          <p:cNvSpPr txBox="1"/>
          <p:nvPr/>
        </p:nvSpPr>
        <p:spPr>
          <a:xfrm>
            <a:off x="6894266" y="419935"/>
            <a:ext cx="4499467" cy="1566065"/>
          </a:xfrm>
          <a:prstGeom prst="rect">
            <a:avLst/>
          </a:prstGeom>
        </p:spPr>
        <p:txBody>
          <a:bodyPr lIns="0" tIns="0" rIns="0" bIns="0" rtlCol="0" anchor="t">
            <a:spAutoFit/>
          </a:bodyPr>
          <a:lstStyle/>
          <a:p>
            <a:pPr algn="ctr">
              <a:lnSpc>
                <a:spcPts val="12800"/>
              </a:lnSpc>
            </a:pPr>
            <a:r>
              <a:rPr lang="en-US" sz="9142" b="1">
                <a:solidFill>
                  <a:srgbClr val="000000"/>
                </a:solidFill>
                <a:latin typeface="Verdana Pro Condensed Bold"/>
                <a:ea typeface="Verdana Pro Condensed Bold"/>
                <a:cs typeface="Verdana Pro Condensed Bold"/>
                <a:sym typeface="Verdana Pro Condensed Bold"/>
              </a:rPr>
              <a:t>Answers</a:t>
            </a:r>
          </a:p>
        </p:txBody>
      </p:sp>
      <p:sp>
        <p:nvSpPr>
          <p:cNvPr id="3" name="TextBox 3"/>
          <p:cNvSpPr txBox="1"/>
          <p:nvPr/>
        </p:nvSpPr>
        <p:spPr>
          <a:xfrm>
            <a:off x="3090620" y="2266594"/>
            <a:ext cx="12106756" cy="1477328"/>
          </a:xfrm>
          <a:prstGeom prst="rect">
            <a:avLst/>
          </a:prstGeom>
        </p:spPr>
        <p:txBody>
          <a:bodyPr wrap="square" lIns="0" tIns="0" rIns="0" bIns="0" rtlCol="0" anchor="t">
            <a:spAutoFit/>
          </a:bodyPr>
          <a:lstStyle/>
          <a:p>
            <a:pPr algn="ctr">
              <a:spcBef>
                <a:spcPct val="0"/>
              </a:spcBef>
            </a:pPr>
            <a:r>
              <a:rPr lang="en-US" sz="4800" dirty="0">
                <a:solidFill>
                  <a:srgbClr val="000000"/>
                </a:solidFill>
                <a:latin typeface="Verdana Pro Condensed"/>
                <a:ea typeface="Verdana Pro Condensed"/>
                <a:cs typeface="Verdana Pro Condensed"/>
                <a:sym typeface="Verdana Pro Condensed"/>
              </a:rPr>
              <a:t>When the truck made a loud noise,</a:t>
            </a:r>
            <a:r>
              <a:rPr lang="en-US" sz="4800" b="1" dirty="0">
                <a:solidFill>
                  <a:srgbClr val="000000"/>
                </a:solidFill>
                <a:latin typeface="Verdana Pro Condensed Bold"/>
                <a:ea typeface="Verdana Pro Condensed Bold"/>
                <a:cs typeface="Verdana Pro Condensed Bold"/>
                <a:sym typeface="Verdana Pro Condensed Bold"/>
              </a:rPr>
              <a:t> it scared the nearby workers.</a:t>
            </a:r>
          </a:p>
        </p:txBody>
      </p:sp>
      <p:sp>
        <p:nvSpPr>
          <p:cNvPr id="4" name="TextBox 4"/>
          <p:cNvSpPr txBox="1"/>
          <p:nvPr/>
        </p:nvSpPr>
        <p:spPr>
          <a:xfrm>
            <a:off x="1120396" y="5143500"/>
            <a:ext cx="16047205" cy="1477328"/>
          </a:xfrm>
          <a:prstGeom prst="rect">
            <a:avLst/>
          </a:prstGeom>
        </p:spPr>
        <p:txBody>
          <a:bodyPr wrap="square" lIns="0" tIns="0" rIns="0" bIns="0" rtlCol="0" anchor="t">
            <a:spAutoFit/>
          </a:bodyPr>
          <a:lstStyle/>
          <a:p>
            <a:pPr algn="ctr">
              <a:spcBef>
                <a:spcPct val="0"/>
              </a:spcBef>
            </a:pPr>
            <a:r>
              <a:rPr lang="en-US" sz="4800" dirty="0">
                <a:solidFill>
                  <a:srgbClr val="000000"/>
                </a:solidFill>
                <a:latin typeface="Verdana Pro Condensed"/>
                <a:ea typeface="Verdana Pro Condensed"/>
                <a:cs typeface="Verdana Pro Condensed"/>
                <a:sym typeface="Verdana Pro Condensed"/>
              </a:rPr>
              <a:t>Although Louise is confident she's found the cause of the sound,</a:t>
            </a:r>
            <a:r>
              <a:rPr lang="en-US" sz="4800" b="1" dirty="0">
                <a:solidFill>
                  <a:srgbClr val="000000"/>
                </a:solidFill>
                <a:latin typeface="Verdana Pro Condensed Bold"/>
                <a:ea typeface="Verdana Pro Condensed Bold"/>
                <a:cs typeface="Verdana Pro Condensed Bold"/>
                <a:sym typeface="Verdana Pro Condensed Bold"/>
              </a:rPr>
              <a:t> </a:t>
            </a:r>
            <a:r>
              <a:rPr lang="en-US" sz="4800" b="1" dirty="0">
                <a:solidFill>
                  <a:srgbClr val="000000"/>
                </a:solidFill>
                <a:latin typeface="Verdana Pro Condensed Bold"/>
                <a:sym typeface="Verdana Pro Condensed Bold"/>
              </a:rPr>
              <a:t>she thinks </a:t>
            </a:r>
            <a:r>
              <a:rPr lang="en-US" sz="4800" b="1" dirty="0">
                <a:solidFill>
                  <a:srgbClr val="000000"/>
                </a:solidFill>
                <a:latin typeface="Verdana Pro Condensed Bold"/>
                <a:ea typeface="Verdana Pro Condensed Bold"/>
                <a:cs typeface="Verdana Pro Condensed Bold"/>
                <a:sym typeface="Verdana Pro Condensed Bold"/>
              </a:rPr>
              <a:t>it might be the truck's brake pads.</a:t>
            </a:r>
          </a:p>
        </p:txBody>
      </p:sp>
      <p:sp>
        <p:nvSpPr>
          <p:cNvPr id="5" name="TextBox 5"/>
          <p:cNvSpPr txBox="1"/>
          <p:nvPr/>
        </p:nvSpPr>
        <p:spPr>
          <a:xfrm>
            <a:off x="1908833" y="8020406"/>
            <a:ext cx="14470332" cy="1477328"/>
          </a:xfrm>
          <a:prstGeom prst="rect">
            <a:avLst/>
          </a:prstGeom>
        </p:spPr>
        <p:txBody>
          <a:bodyPr wrap="square" lIns="0" tIns="0" rIns="0" bIns="0" rtlCol="0" anchor="t">
            <a:spAutoFit/>
          </a:bodyPr>
          <a:lstStyle/>
          <a:p>
            <a:pPr algn="ctr">
              <a:spcBef>
                <a:spcPct val="0"/>
              </a:spcBef>
            </a:pPr>
            <a:r>
              <a:rPr lang="en-US" sz="4800" dirty="0">
                <a:solidFill>
                  <a:srgbClr val="000000"/>
                </a:solidFill>
                <a:latin typeface="Verdana Pro Condensed"/>
                <a:ea typeface="Verdana Pro Condensed"/>
                <a:cs typeface="Verdana Pro Condensed"/>
                <a:sym typeface="Verdana Pro Condensed"/>
              </a:rPr>
              <a:t>Now that Louise has found the problem,</a:t>
            </a:r>
            <a:r>
              <a:rPr lang="en-US" sz="4800" b="1" dirty="0">
                <a:solidFill>
                  <a:srgbClr val="000000"/>
                </a:solidFill>
                <a:latin typeface="Verdana Pro Condensed Bold"/>
                <a:ea typeface="Verdana Pro Condensed Bold"/>
                <a:cs typeface="Verdana Pro Condensed Bold"/>
                <a:sym typeface="Verdana Pro Condensed Bold"/>
              </a:rPr>
              <a:t> she confirms it with a brake inspection.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a:extLst>
            <a:ext uri="{FF2B5EF4-FFF2-40B4-BE49-F238E27FC236}">
              <a16:creationId xmlns:a16="http://schemas.microsoft.com/office/drawing/2014/main" id="{929F7DFD-A54D-EB95-84F9-0A11E51394A1}"/>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723BBD4F-A88B-11CC-2AE4-2558DEC30C9F}"/>
              </a:ext>
            </a:extLst>
          </p:cNvPr>
          <p:cNvSpPr txBox="1"/>
          <p:nvPr/>
        </p:nvSpPr>
        <p:spPr>
          <a:xfrm>
            <a:off x="4828672" y="853993"/>
            <a:ext cx="8630656" cy="1474186"/>
          </a:xfrm>
          <a:prstGeom prst="rect">
            <a:avLst/>
          </a:prstGeom>
        </p:spPr>
        <p:txBody>
          <a:bodyPr wrap="square" lIns="0" tIns="0" rIns="0" bIns="0" rtlCol="0" anchor="t">
            <a:spAutoFit/>
          </a:bodyPr>
          <a:lstStyle/>
          <a:p>
            <a:pPr algn="ctr">
              <a:lnSpc>
                <a:spcPts val="12800"/>
              </a:lnSpc>
            </a:pPr>
            <a:r>
              <a:rPr lang="en-US" sz="9142" b="1" dirty="0">
                <a:solidFill>
                  <a:srgbClr val="000000"/>
                </a:solidFill>
                <a:latin typeface="Verdana Pro Condensed Bold"/>
                <a:ea typeface="Verdana Pro Condensed Bold"/>
                <a:cs typeface="Verdana Pro Condensed Bold"/>
                <a:sym typeface="Verdana Pro Condensed Bold"/>
              </a:rPr>
              <a:t>Answers cont.</a:t>
            </a:r>
          </a:p>
        </p:txBody>
      </p:sp>
      <p:sp>
        <p:nvSpPr>
          <p:cNvPr id="6" name="TextBox 6">
            <a:extLst>
              <a:ext uri="{FF2B5EF4-FFF2-40B4-BE49-F238E27FC236}">
                <a16:creationId xmlns:a16="http://schemas.microsoft.com/office/drawing/2014/main" id="{BF06CE56-F56C-7282-D829-71089FE6436D}"/>
              </a:ext>
            </a:extLst>
          </p:cNvPr>
          <p:cNvSpPr txBox="1"/>
          <p:nvPr/>
        </p:nvSpPr>
        <p:spPr>
          <a:xfrm>
            <a:off x="4410224" y="3828344"/>
            <a:ext cx="9467552" cy="1477328"/>
          </a:xfrm>
          <a:prstGeom prst="rect">
            <a:avLst/>
          </a:prstGeom>
        </p:spPr>
        <p:txBody>
          <a:bodyPr wrap="square" lIns="0" tIns="0" rIns="0" bIns="0" rtlCol="0" anchor="t">
            <a:spAutoFit/>
          </a:bodyPr>
          <a:lstStyle/>
          <a:p>
            <a:pPr algn="ctr">
              <a:spcBef>
                <a:spcPct val="0"/>
              </a:spcBef>
            </a:pPr>
            <a:r>
              <a:rPr lang="en-US" sz="4800" dirty="0">
                <a:solidFill>
                  <a:srgbClr val="000000"/>
                </a:solidFill>
                <a:latin typeface="Verdana Pro Condensed"/>
                <a:ea typeface="Verdana Pro Condensed"/>
                <a:cs typeface="Verdana Pro Condensed"/>
                <a:sym typeface="Verdana Pro Condensed"/>
              </a:rPr>
              <a:t>Because the brake pads are worn,</a:t>
            </a:r>
            <a:r>
              <a:rPr lang="en-US" sz="4800" b="1" dirty="0">
                <a:solidFill>
                  <a:srgbClr val="000000"/>
                </a:solidFill>
                <a:latin typeface="Verdana Pro Condensed Bold"/>
                <a:ea typeface="Verdana Pro Condensed Bold"/>
                <a:cs typeface="Verdana Pro Condensed Bold"/>
                <a:sym typeface="Verdana Pro Condensed Bold"/>
              </a:rPr>
              <a:t> they need to be replaced.</a:t>
            </a:r>
          </a:p>
        </p:txBody>
      </p:sp>
      <p:sp>
        <p:nvSpPr>
          <p:cNvPr id="7" name="TextBox 7">
            <a:extLst>
              <a:ext uri="{FF2B5EF4-FFF2-40B4-BE49-F238E27FC236}">
                <a16:creationId xmlns:a16="http://schemas.microsoft.com/office/drawing/2014/main" id="{F5973480-7E1E-9673-08A1-BA4B95BE0E78}"/>
              </a:ext>
            </a:extLst>
          </p:cNvPr>
          <p:cNvSpPr txBox="1"/>
          <p:nvPr/>
        </p:nvSpPr>
        <p:spPr>
          <a:xfrm>
            <a:off x="2024658" y="6805837"/>
            <a:ext cx="14238684" cy="1477328"/>
          </a:xfrm>
          <a:prstGeom prst="rect">
            <a:avLst/>
          </a:prstGeom>
        </p:spPr>
        <p:txBody>
          <a:bodyPr wrap="square" lIns="0" tIns="0" rIns="0" bIns="0" rtlCol="0" anchor="t">
            <a:spAutoFit/>
          </a:bodyPr>
          <a:lstStyle/>
          <a:p>
            <a:pPr algn="ctr">
              <a:spcBef>
                <a:spcPct val="0"/>
              </a:spcBef>
            </a:pPr>
            <a:r>
              <a:rPr lang="en-US" sz="4800" dirty="0">
                <a:solidFill>
                  <a:srgbClr val="000000"/>
                </a:solidFill>
                <a:latin typeface="Verdana Pro Condensed"/>
                <a:ea typeface="Verdana Pro Condensed"/>
                <a:cs typeface="Verdana Pro Condensed"/>
                <a:sym typeface="Verdana Pro Condensed"/>
              </a:rPr>
              <a:t>After Louise replaced the brake pads,</a:t>
            </a:r>
            <a:r>
              <a:rPr lang="en-US" sz="4800" b="1" dirty="0">
                <a:solidFill>
                  <a:srgbClr val="000000"/>
                </a:solidFill>
                <a:latin typeface="Verdana Pro Condensed Bold"/>
                <a:ea typeface="Verdana Pro Condensed Bold"/>
                <a:cs typeface="Verdana Pro Condensed Bold"/>
                <a:sym typeface="Verdana Pro Condensed Bold"/>
              </a:rPr>
              <a:t> she tested them to make sure they were working properly.</a:t>
            </a:r>
          </a:p>
        </p:txBody>
      </p:sp>
    </p:spTree>
    <p:extLst>
      <p:ext uri="{BB962C8B-B14F-4D97-AF65-F5344CB8AC3E}">
        <p14:creationId xmlns:p14="http://schemas.microsoft.com/office/powerpoint/2010/main" val="35507076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13769008" y="139031"/>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3" name="TextBox 3"/>
          <p:cNvSpPr txBox="1"/>
          <p:nvPr/>
        </p:nvSpPr>
        <p:spPr>
          <a:xfrm>
            <a:off x="5410200" y="2399339"/>
            <a:ext cx="8591401" cy="806183"/>
          </a:xfrm>
          <a:prstGeom prst="rect">
            <a:avLst/>
          </a:prstGeom>
        </p:spPr>
        <p:txBody>
          <a:bodyPr wrap="square" lIns="0" tIns="0" rIns="0" bIns="0" rtlCol="0" anchor="t">
            <a:spAutoFit/>
          </a:bodyPr>
          <a:lstStyle/>
          <a:p>
            <a:pPr algn="l">
              <a:lnSpc>
                <a:spcPts val="7000"/>
              </a:lnSpc>
            </a:pPr>
            <a:r>
              <a:rPr lang="en-US" sz="5000" b="1">
                <a:solidFill>
                  <a:srgbClr val="000000"/>
                </a:solidFill>
                <a:latin typeface="Verdana Pro Bold"/>
                <a:ea typeface="Verdana Pro Bold"/>
                <a:cs typeface="Verdana Pro Bold"/>
                <a:sym typeface="Verdana Pro Bold"/>
              </a:rPr>
              <a:t>Diagnose and Repair</a:t>
            </a:r>
          </a:p>
        </p:txBody>
      </p:sp>
      <p:sp>
        <p:nvSpPr>
          <p:cNvPr id="4" name="TextBox 4"/>
          <p:cNvSpPr txBox="1"/>
          <p:nvPr/>
        </p:nvSpPr>
        <p:spPr>
          <a:xfrm>
            <a:off x="1978078" y="792774"/>
            <a:ext cx="14331844"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Activity Time!</a:t>
            </a:r>
          </a:p>
        </p:txBody>
      </p:sp>
      <p:sp>
        <p:nvSpPr>
          <p:cNvPr id="5" name="TextBox 5"/>
          <p:cNvSpPr txBox="1"/>
          <p:nvPr/>
        </p:nvSpPr>
        <p:spPr>
          <a:xfrm>
            <a:off x="762000" y="3715994"/>
            <a:ext cx="16591722" cy="6221190"/>
          </a:xfrm>
          <a:prstGeom prst="rect">
            <a:avLst/>
          </a:prstGeom>
        </p:spPr>
        <p:txBody>
          <a:bodyPr wrap="square" lIns="0" tIns="0" rIns="0" bIns="0" rtlCol="0" anchor="t">
            <a:spAutoFit/>
          </a:bodyPr>
          <a:lstStyle/>
          <a:p>
            <a:pPr algn="l"/>
            <a:r>
              <a:rPr lang="en-US" sz="4800" b="1" spc="75" dirty="0">
                <a:solidFill>
                  <a:srgbClr val="000000"/>
                </a:solidFill>
                <a:latin typeface="Verdana Pro Bold"/>
                <a:ea typeface="Verdana Pro Bold"/>
                <a:cs typeface="Verdana Pro Bold"/>
                <a:sym typeface="Verdana Pro Bold"/>
              </a:rPr>
              <a:t>How it works:</a:t>
            </a:r>
          </a:p>
          <a:p>
            <a:pPr marL="423810" lvl="1" indent="-211905" algn="l">
              <a:buFont typeface="Arial"/>
              <a:buChar char="•"/>
            </a:pPr>
            <a:r>
              <a:rPr lang="en-US" sz="3600" spc="49" dirty="0">
                <a:solidFill>
                  <a:srgbClr val="000000"/>
                </a:solidFill>
                <a:latin typeface="Verdana Pro"/>
                <a:ea typeface="Verdana Pro"/>
                <a:cs typeface="Verdana Pro"/>
                <a:sym typeface="Verdana Pro"/>
              </a:rPr>
              <a:t>Work as individuals, in pairs, or small groups.</a:t>
            </a:r>
          </a:p>
          <a:p>
            <a:pPr marL="423810" lvl="1" indent="-211905" algn="l">
              <a:buFont typeface="Arial"/>
              <a:buChar char="•"/>
            </a:pPr>
            <a:endParaRPr lang="en-US" sz="2000" spc="49" dirty="0">
              <a:solidFill>
                <a:srgbClr val="000000"/>
              </a:solidFill>
              <a:latin typeface="Verdana Pro"/>
              <a:ea typeface="Verdana Pro"/>
              <a:cs typeface="Verdana Pro"/>
              <a:sym typeface="Verdana Pro"/>
            </a:endParaRPr>
          </a:p>
          <a:p>
            <a:pPr marL="423810" lvl="1" indent="-211905" algn="l">
              <a:buFont typeface="Arial"/>
              <a:buChar char="•"/>
            </a:pPr>
            <a:r>
              <a:rPr lang="en-US" sz="3600" spc="49" dirty="0">
                <a:solidFill>
                  <a:srgbClr val="000000"/>
                </a:solidFill>
                <a:latin typeface="Verdana Pro"/>
                <a:ea typeface="Verdana Pro"/>
                <a:cs typeface="Verdana Pro"/>
                <a:sym typeface="Verdana Pro"/>
              </a:rPr>
              <a:t>Each individual/pair/group gets 6 independent clauses, and 6 dependent clauses.</a:t>
            </a:r>
          </a:p>
          <a:p>
            <a:pPr marL="423810" lvl="1" indent="-211905" algn="l">
              <a:buFont typeface="Arial"/>
              <a:buChar char="•"/>
            </a:pPr>
            <a:endParaRPr lang="en-US" sz="2000" spc="49" dirty="0">
              <a:solidFill>
                <a:srgbClr val="000000"/>
              </a:solidFill>
              <a:latin typeface="Verdana Pro"/>
              <a:ea typeface="Verdana Pro"/>
              <a:cs typeface="Verdana Pro"/>
              <a:sym typeface="Verdana Pro"/>
            </a:endParaRPr>
          </a:p>
          <a:p>
            <a:pPr marL="423810" lvl="1" indent="-211905" algn="l">
              <a:buFont typeface="Arial"/>
              <a:buChar char="•"/>
            </a:pPr>
            <a:r>
              <a:rPr lang="en-US" sz="3600" spc="49" dirty="0">
                <a:solidFill>
                  <a:srgbClr val="000000"/>
                </a:solidFill>
                <a:latin typeface="Verdana Pro"/>
                <a:ea typeface="Verdana Pro"/>
                <a:cs typeface="Verdana Pro"/>
                <a:sym typeface="Verdana Pro"/>
              </a:rPr>
              <a:t>Students sort the clauses into two separate piles.</a:t>
            </a:r>
          </a:p>
          <a:p>
            <a:pPr marL="423810" lvl="1" indent="-211905" algn="l">
              <a:buFont typeface="Arial"/>
              <a:buChar char="•"/>
            </a:pPr>
            <a:endParaRPr lang="en-US" sz="2000" spc="49" dirty="0">
              <a:solidFill>
                <a:srgbClr val="000000"/>
              </a:solidFill>
              <a:latin typeface="Verdana Pro"/>
              <a:ea typeface="Verdana Pro"/>
              <a:cs typeface="Verdana Pro"/>
              <a:sym typeface="Verdana Pro"/>
            </a:endParaRPr>
          </a:p>
          <a:p>
            <a:pPr marL="423810" lvl="1" indent="-211905" algn="l">
              <a:buFont typeface="Arial"/>
              <a:buChar char="•"/>
            </a:pPr>
            <a:r>
              <a:rPr lang="en-US" sz="3600" spc="49" dirty="0">
                <a:solidFill>
                  <a:srgbClr val="000000"/>
                </a:solidFill>
                <a:latin typeface="Verdana Pro"/>
                <a:ea typeface="Verdana Pro"/>
                <a:cs typeface="Verdana Pro"/>
                <a:sym typeface="Verdana Pro"/>
              </a:rPr>
              <a:t>Once sorted, pair the independent clauses with a dependent clause.</a:t>
            </a:r>
          </a:p>
          <a:p>
            <a:pPr marL="423810" lvl="1" indent="-211905" algn="l">
              <a:buFont typeface="Arial"/>
              <a:buChar char="•"/>
            </a:pPr>
            <a:endParaRPr lang="en-US" sz="2000" spc="49" dirty="0">
              <a:solidFill>
                <a:srgbClr val="000000"/>
              </a:solidFill>
              <a:latin typeface="Verdana Pro"/>
              <a:ea typeface="Verdana Pro"/>
              <a:cs typeface="Verdana Pro"/>
              <a:sym typeface="Verdana Pro"/>
            </a:endParaRPr>
          </a:p>
          <a:p>
            <a:pPr marL="423810" lvl="1" indent="-211905" algn="l">
              <a:buFont typeface="Arial"/>
              <a:buChar char="•"/>
            </a:pPr>
            <a:r>
              <a:rPr lang="en-US" sz="3600" spc="49" dirty="0">
                <a:solidFill>
                  <a:srgbClr val="000000"/>
                </a:solidFill>
                <a:latin typeface="Verdana Pro"/>
                <a:ea typeface="Verdana Pro"/>
                <a:cs typeface="Verdana Pro"/>
                <a:sym typeface="Verdana Pro"/>
              </a:rPr>
              <a:t>Write the sentences in your workbooks. You should have 6 complete sentences.</a:t>
            </a:r>
          </a:p>
          <a:p>
            <a:pPr algn="l">
              <a:lnSpc>
                <a:spcPts val="2748"/>
              </a:lnSpc>
            </a:pPr>
            <a:endParaRPr lang="en-US" sz="1962" spc="49" dirty="0">
              <a:solidFill>
                <a:srgbClr val="000000"/>
              </a:solidFill>
              <a:latin typeface="Verdana Pro"/>
              <a:ea typeface="Verdana Pro"/>
              <a:cs typeface="Verdana Pro"/>
              <a:sym typeface="Verdana Pro"/>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grpSp>
        <p:nvGrpSpPr>
          <p:cNvPr id="2" name="Group 2"/>
          <p:cNvGrpSpPr/>
          <p:nvPr/>
        </p:nvGrpSpPr>
        <p:grpSpPr>
          <a:xfrm>
            <a:off x="11816216" y="0"/>
            <a:ext cx="6471784" cy="10287000"/>
            <a:chOff x="0" y="0"/>
            <a:chExt cx="1002649" cy="1593725"/>
          </a:xfrm>
        </p:grpSpPr>
        <p:sp>
          <p:nvSpPr>
            <p:cNvPr id="3" name="Freeform 3"/>
            <p:cNvSpPr/>
            <p:nvPr/>
          </p:nvSpPr>
          <p:spPr>
            <a:xfrm>
              <a:off x="0" y="0"/>
              <a:ext cx="1002649" cy="1593725"/>
            </a:xfrm>
            <a:custGeom>
              <a:avLst/>
              <a:gdLst/>
              <a:ahLst/>
              <a:cxnLst/>
              <a:rect l="l" t="t" r="r" b="b"/>
              <a:pathLst>
                <a:path w="1002649" h="1593725">
                  <a:moveTo>
                    <a:pt x="0" y="0"/>
                  </a:moveTo>
                  <a:lnTo>
                    <a:pt x="1002649" y="0"/>
                  </a:lnTo>
                  <a:lnTo>
                    <a:pt x="1002649" y="1593725"/>
                  </a:lnTo>
                  <a:lnTo>
                    <a:pt x="0" y="1593725"/>
                  </a:lnTo>
                  <a:close/>
                </a:path>
              </a:pathLst>
            </a:custGeom>
            <a:blipFill>
              <a:blip r:embed="rId2"/>
              <a:stretch>
                <a:fillRect l="-6066" r="-6066"/>
              </a:stretch>
            </a:blipFill>
          </p:spPr>
          <p:txBody>
            <a:bodyPr/>
            <a:lstStyle/>
            <a:p>
              <a:endParaRPr lang="en-AU"/>
            </a:p>
          </p:txBody>
        </p:sp>
      </p:grpSp>
      <p:sp>
        <p:nvSpPr>
          <p:cNvPr id="4" name="TextBox 4"/>
          <p:cNvSpPr txBox="1"/>
          <p:nvPr/>
        </p:nvSpPr>
        <p:spPr>
          <a:xfrm>
            <a:off x="576931" y="3122512"/>
            <a:ext cx="9345668" cy="1661993"/>
          </a:xfrm>
          <a:prstGeom prst="rect">
            <a:avLst/>
          </a:prstGeom>
        </p:spPr>
        <p:txBody>
          <a:bodyPr lIns="0" tIns="0" rIns="0" bIns="0" rtlCol="0" anchor="t">
            <a:spAutoFit/>
          </a:bodyPr>
          <a:lstStyle/>
          <a:p>
            <a:pPr algn="ctr"/>
            <a:r>
              <a:rPr lang="en-US" sz="5400" dirty="0">
                <a:solidFill>
                  <a:srgbClr val="000000"/>
                </a:solidFill>
                <a:latin typeface="Verdana Pro"/>
                <a:ea typeface="Verdana Pro"/>
                <a:cs typeface="Verdana Pro"/>
                <a:sym typeface="Verdana Pro"/>
              </a:rPr>
              <a:t>What are the two </a:t>
            </a:r>
          </a:p>
          <a:p>
            <a:pPr algn="ctr"/>
            <a:r>
              <a:rPr lang="en-US" sz="5400" dirty="0">
                <a:solidFill>
                  <a:srgbClr val="000000"/>
                </a:solidFill>
                <a:latin typeface="Verdana Pro"/>
                <a:ea typeface="Verdana Pro"/>
                <a:cs typeface="Verdana Pro"/>
                <a:sym typeface="Verdana Pro"/>
              </a:rPr>
              <a:t>types of clauses?</a:t>
            </a:r>
          </a:p>
        </p:txBody>
      </p:sp>
      <p:sp>
        <p:nvSpPr>
          <p:cNvPr id="5" name="TextBox 5"/>
          <p:cNvSpPr txBox="1"/>
          <p:nvPr/>
        </p:nvSpPr>
        <p:spPr>
          <a:xfrm>
            <a:off x="1355530" y="885825"/>
            <a:ext cx="7788470"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Reflect and Share</a:t>
            </a:r>
          </a:p>
        </p:txBody>
      </p:sp>
      <p:sp>
        <p:nvSpPr>
          <p:cNvPr id="6" name="Freeform 6"/>
          <p:cNvSpPr/>
          <p:nvPr/>
        </p:nvSpPr>
        <p:spPr>
          <a:xfrm>
            <a:off x="66675" y="5467999"/>
            <a:ext cx="11671084" cy="6608751"/>
          </a:xfrm>
          <a:custGeom>
            <a:avLst/>
            <a:gdLst/>
            <a:ahLst/>
            <a:cxnLst/>
            <a:rect l="l" t="t" r="r" b="b"/>
            <a:pathLst>
              <a:path w="11671084" h="6608751">
                <a:moveTo>
                  <a:pt x="0" y="0"/>
                </a:moveTo>
                <a:lnTo>
                  <a:pt x="11671084" y="0"/>
                </a:lnTo>
                <a:lnTo>
                  <a:pt x="11671084" y="6608751"/>
                </a:lnTo>
                <a:lnTo>
                  <a:pt x="0" y="660875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TextBox 2"/>
          <p:cNvSpPr txBox="1"/>
          <p:nvPr/>
        </p:nvSpPr>
        <p:spPr>
          <a:xfrm>
            <a:off x="987699" y="6542234"/>
            <a:ext cx="11573126" cy="537845"/>
          </a:xfrm>
          <a:prstGeom prst="rect">
            <a:avLst/>
          </a:prstGeom>
        </p:spPr>
        <p:txBody>
          <a:bodyPr lIns="0" tIns="0" rIns="0" bIns="0" rtlCol="0" anchor="t">
            <a:spAutoFit/>
          </a:bodyPr>
          <a:lstStyle/>
          <a:p>
            <a:pPr algn="l">
              <a:lnSpc>
                <a:spcPts val="4480"/>
              </a:lnSpc>
            </a:pPr>
            <a:r>
              <a:rPr lang="en-US" sz="3200" b="1">
                <a:solidFill>
                  <a:srgbClr val="000000"/>
                </a:solidFill>
                <a:latin typeface="Verdana Pro Condensed Bold"/>
                <a:ea typeface="Verdana Pro Condensed Bold"/>
                <a:cs typeface="Verdana Pro Condensed Bold"/>
                <a:sym typeface="Verdana Pro Condensed Bold"/>
              </a:rPr>
              <a:t>Everyone understood the difference between the clauses</a:t>
            </a:r>
          </a:p>
        </p:txBody>
      </p:sp>
      <p:sp>
        <p:nvSpPr>
          <p:cNvPr id="3" name="Freeform 3"/>
          <p:cNvSpPr/>
          <p:nvPr/>
        </p:nvSpPr>
        <p:spPr>
          <a:xfrm>
            <a:off x="11804439" y="0"/>
            <a:ext cx="8835698" cy="10287000"/>
          </a:xfrm>
          <a:custGeom>
            <a:avLst/>
            <a:gdLst/>
            <a:ahLst/>
            <a:cxnLst/>
            <a:rect l="l" t="t" r="r" b="b"/>
            <a:pathLst>
              <a:path w="8835698" h="10287000">
                <a:moveTo>
                  <a:pt x="0" y="0"/>
                </a:moveTo>
                <a:lnTo>
                  <a:pt x="8835698" y="0"/>
                </a:lnTo>
                <a:lnTo>
                  <a:pt x="8835698" y="10287000"/>
                </a:lnTo>
                <a:lnTo>
                  <a:pt x="0" y="10287000"/>
                </a:lnTo>
                <a:lnTo>
                  <a:pt x="0" y="0"/>
                </a:lnTo>
                <a:close/>
              </a:path>
            </a:pathLst>
          </a:custGeom>
          <a:blipFill>
            <a:blip r:embed="rId3"/>
            <a:stretch>
              <a:fillRect l="-61099" r="-45878"/>
            </a:stretch>
          </a:blipFill>
        </p:spPr>
        <p:txBody>
          <a:bodyPr/>
          <a:lstStyle/>
          <a:p>
            <a:endParaRPr lang="en-AU"/>
          </a:p>
        </p:txBody>
      </p:sp>
      <p:sp>
        <p:nvSpPr>
          <p:cNvPr id="4" name="TextBox 4"/>
          <p:cNvSpPr txBox="1"/>
          <p:nvPr/>
        </p:nvSpPr>
        <p:spPr>
          <a:xfrm>
            <a:off x="587649" y="573082"/>
            <a:ext cx="9848700" cy="1455420"/>
          </a:xfrm>
          <a:prstGeom prst="rect">
            <a:avLst/>
          </a:prstGeom>
        </p:spPr>
        <p:txBody>
          <a:bodyPr wrap="square" lIns="0" tIns="0" rIns="0" bIns="0" rtlCol="0" anchor="t">
            <a:spAutoFit/>
          </a:bodyPr>
          <a:lstStyle/>
          <a:p>
            <a:pPr algn="ctr">
              <a:lnSpc>
                <a:spcPts val="5880"/>
              </a:lnSpc>
            </a:pPr>
            <a:r>
              <a:rPr lang="en-US" sz="4200" b="1" dirty="0">
                <a:solidFill>
                  <a:srgbClr val="000000"/>
                </a:solidFill>
                <a:latin typeface="Verdana Pro Condensed Bold"/>
                <a:ea typeface="Verdana Pro Condensed Bold"/>
                <a:cs typeface="Verdana Pro Condensed Bold"/>
                <a:sym typeface="Verdana Pro Condensed Bold"/>
              </a:rPr>
              <a:t>Quick check in!</a:t>
            </a:r>
          </a:p>
          <a:p>
            <a:pPr algn="ctr">
              <a:lnSpc>
                <a:spcPts val="5880"/>
              </a:lnSpc>
            </a:pPr>
            <a:r>
              <a:rPr lang="en-US" sz="4200" dirty="0">
                <a:solidFill>
                  <a:srgbClr val="000000"/>
                </a:solidFill>
                <a:latin typeface="Verdana Pro Condensed"/>
                <a:ea typeface="Verdana Pro Condensed"/>
                <a:cs typeface="Verdana Pro Condensed"/>
                <a:sym typeface="Verdana Pro Condensed"/>
              </a:rPr>
              <a:t>Is it independent or dependent?</a:t>
            </a:r>
          </a:p>
        </p:txBody>
      </p:sp>
      <p:sp>
        <p:nvSpPr>
          <p:cNvPr id="5" name="TextBox 5"/>
          <p:cNvSpPr txBox="1"/>
          <p:nvPr/>
        </p:nvSpPr>
        <p:spPr>
          <a:xfrm>
            <a:off x="987698" y="2653156"/>
            <a:ext cx="8537301" cy="537845"/>
          </a:xfrm>
          <a:prstGeom prst="rect">
            <a:avLst/>
          </a:prstGeom>
        </p:spPr>
        <p:txBody>
          <a:bodyPr wrap="square" lIns="0" tIns="0" rIns="0" bIns="0" rtlCol="0" anchor="t">
            <a:spAutoFit/>
          </a:bodyPr>
          <a:lstStyle/>
          <a:p>
            <a:pPr algn="l">
              <a:lnSpc>
                <a:spcPts val="4480"/>
              </a:lnSpc>
            </a:pPr>
            <a:r>
              <a:rPr lang="en-US" sz="3200" b="1" dirty="0">
                <a:solidFill>
                  <a:srgbClr val="000000"/>
                </a:solidFill>
                <a:latin typeface="Verdana Pro Condensed Bold"/>
                <a:ea typeface="Verdana Pro Condensed Bold"/>
                <a:cs typeface="Verdana Pro Condensed Bold"/>
                <a:sym typeface="Verdana Pro Condensed Bold"/>
              </a:rPr>
              <a:t>When we wrote down six sentences today</a:t>
            </a:r>
          </a:p>
        </p:txBody>
      </p:sp>
      <p:sp>
        <p:nvSpPr>
          <p:cNvPr id="6" name="TextBox 6"/>
          <p:cNvSpPr txBox="1"/>
          <p:nvPr/>
        </p:nvSpPr>
        <p:spPr>
          <a:xfrm>
            <a:off x="987698" y="3949515"/>
            <a:ext cx="7470501" cy="537845"/>
          </a:xfrm>
          <a:prstGeom prst="rect">
            <a:avLst/>
          </a:prstGeom>
        </p:spPr>
        <p:txBody>
          <a:bodyPr wrap="square" lIns="0" tIns="0" rIns="0" bIns="0" rtlCol="0" anchor="t">
            <a:spAutoFit/>
          </a:bodyPr>
          <a:lstStyle/>
          <a:p>
            <a:pPr algn="l">
              <a:lnSpc>
                <a:spcPts val="4480"/>
              </a:lnSpc>
            </a:pPr>
            <a:r>
              <a:rPr lang="en-US" sz="3200" b="1">
                <a:solidFill>
                  <a:srgbClr val="000000"/>
                </a:solidFill>
                <a:latin typeface="Verdana Pro Condensed Bold"/>
                <a:ea typeface="Verdana Pro Condensed Bold"/>
                <a:cs typeface="Verdana Pro Condensed Bold"/>
                <a:sym typeface="Verdana Pro Condensed Bold"/>
              </a:rPr>
              <a:t>We worked hard during the lesson</a:t>
            </a:r>
          </a:p>
        </p:txBody>
      </p:sp>
      <p:sp>
        <p:nvSpPr>
          <p:cNvPr id="7" name="TextBox 7"/>
          <p:cNvSpPr txBox="1"/>
          <p:nvPr/>
        </p:nvSpPr>
        <p:spPr>
          <a:xfrm>
            <a:off x="987699" y="9134953"/>
            <a:ext cx="9448651" cy="537845"/>
          </a:xfrm>
          <a:prstGeom prst="rect">
            <a:avLst/>
          </a:prstGeom>
        </p:spPr>
        <p:txBody>
          <a:bodyPr lIns="0" tIns="0" rIns="0" bIns="0" rtlCol="0" anchor="t">
            <a:spAutoFit/>
          </a:bodyPr>
          <a:lstStyle/>
          <a:p>
            <a:pPr algn="l">
              <a:lnSpc>
                <a:spcPts val="4480"/>
              </a:lnSpc>
            </a:pPr>
            <a:r>
              <a:rPr lang="en-US" sz="3200" b="1">
                <a:solidFill>
                  <a:srgbClr val="000000"/>
                </a:solidFill>
                <a:latin typeface="Verdana Pro Condensed Bold"/>
                <a:ea typeface="Verdana Pro Condensed Bold"/>
                <a:cs typeface="Verdana Pro Condensed Bold"/>
                <a:sym typeface="Verdana Pro Condensed Bold"/>
              </a:rPr>
              <a:t>Because everyone completed the matching activity</a:t>
            </a:r>
          </a:p>
        </p:txBody>
      </p:sp>
      <p:sp>
        <p:nvSpPr>
          <p:cNvPr id="8" name="TextBox 8"/>
          <p:cNvSpPr txBox="1"/>
          <p:nvPr/>
        </p:nvSpPr>
        <p:spPr>
          <a:xfrm>
            <a:off x="987698" y="7838594"/>
            <a:ext cx="9448651" cy="537845"/>
          </a:xfrm>
          <a:prstGeom prst="rect">
            <a:avLst/>
          </a:prstGeom>
        </p:spPr>
        <p:txBody>
          <a:bodyPr wrap="square" lIns="0" tIns="0" rIns="0" bIns="0" rtlCol="0" anchor="t">
            <a:spAutoFit/>
          </a:bodyPr>
          <a:lstStyle/>
          <a:p>
            <a:pPr algn="l">
              <a:lnSpc>
                <a:spcPts val="4480"/>
              </a:lnSpc>
            </a:pPr>
            <a:r>
              <a:rPr lang="en-US" sz="3200" b="1">
                <a:solidFill>
                  <a:srgbClr val="000000"/>
                </a:solidFill>
                <a:latin typeface="Verdana Pro Condensed Bold"/>
                <a:ea typeface="Verdana Pro Condensed Bold"/>
                <a:cs typeface="Verdana Pro Condensed Bold"/>
                <a:sym typeface="Verdana Pro Condensed Bold"/>
              </a:rPr>
              <a:t>After the class highlighted the nouns and verbs</a:t>
            </a:r>
          </a:p>
        </p:txBody>
      </p:sp>
      <p:sp>
        <p:nvSpPr>
          <p:cNvPr id="9" name="TextBox 9"/>
          <p:cNvSpPr txBox="1"/>
          <p:nvPr/>
        </p:nvSpPr>
        <p:spPr>
          <a:xfrm>
            <a:off x="987699" y="5245875"/>
            <a:ext cx="9104561" cy="537845"/>
          </a:xfrm>
          <a:prstGeom prst="rect">
            <a:avLst/>
          </a:prstGeom>
        </p:spPr>
        <p:txBody>
          <a:bodyPr lIns="0" tIns="0" rIns="0" bIns="0" rtlCol="0" anchor="t">
            <a:spAutoFit/>
          </a:bodyPr>
          <a:lstStyle/>
          <a:p>
            <a:pPr algn="l">
              <a:lnSpc>
                <a:spcPts val="4480"/>
              </a:lnSpc>
            </a:pPr>
            <a:r>
              <a:rPr lang="en-US" sz="3200" b="1" dirty="0">
                <a:solidFill>
                  <a:srgbClr val="000000"/>
                </a:solidFill>
                <a:latin typeface="Verdana Pro Condensed Bold"/>
                <a:ea typeface="Verdana Pro Condensed Bold"/>
                <a:cs typeface="Verdana Pro Condensed Bold"/>
                <a:sym typeface="Verdana Pro Condensed Bold"/>
              </a:rPr>
              <a:t>The students shared their answers with the class</a:t>
            </a:r>
          </a:p>
        </p:txBody>
      </p:sp>
      <p:sp>
        <p:nvSpPr>
          <p:cNvPr id="10" name="TextBox 10"/>
          <p:cNvSpPr txBox="1"/>
          <p:nvPr/>
        </p:nvSpPr>
        <p:spPr>
          <a:xfrm>
            <a:off x="307777" y="3853692"/>
            <a:ext cx="222945" cy="712470"/>
          </a:xfrm>
          <a:prstGeom prst="rect">
            <a:avLst/>
          </a:prstGeom>
        </p:spPr>
        <p:txBody>
          <a:bodyPr lIns="0" tIns="0" rIns="0" bIns="0" rtlCol="0" anchor="t">
            <a:spAutoFit/>
          </a:bodyPr>
          <a:lstStyle/>
          <a:p>
            <a:pPr algn="ctr">
              <a:lnSpc>
                <a:spcPts val="5880"/>
              </a:lnSpc>
            </a:pPr>
            <a:r>
              <a:rPr lang="en-US" sz="4200" b="1" i="1">
                <a:solidFill>
                  <a:srgbClr val="000000"/>
                </a:solidFill>
                <a:latin typeface="Verdana Pro Condensed Bold Italics"/>
                <a:ea typeface="Verdana Pro Condensed Bold Italics"/>
                <a:cs typeface="Verdana Pro Condensed Bold Italics"/>
                <a:sym typeface="Verdana Pro Condensed Bold Italics"/>
              </a:rPr>
              <a:t>I</a:t>
            </a:r>
          </a:p>
        </p:txBody>
      </p:sp>
      <p:sp>
        <p:nvSpPr>
          <p:cNvPr id="11" name="TextBox 11"/>
          <p:cNvSpPr txBox="1"/>
          <p:nvPr/>
        </p:nvSpPr>
        <p:spPr>
          <a:xfrm>
            <a:off x="307777" y="5149479"/>
            <a:ext cx="222945" cy="712470"/>
          </a:xfrm>
          <a:prstGeom prst="rect">
            <a:avLst/>
          </a:prstGeom>
        </p:spPr>
        <p:txBody>
          <a:bodyPr lIns="0" tIns="0" rIns="0" bIns="0" rtlCol="0" anchor="t">
            <a:spAutoFit/>
          </a:bodyPr>
          <a:lstStyle/>
          <a:p>
            <a:pPr algn="ctr">
              <a:lnSpc>
                <a:spcPts val="5880"/>
              </a:lnSpc>
            </a:pPr>
            <a:r>
              <a:rPr lang="en-US" sz="4200" b="1" i="1">
                <a:solidFill>
                  <a:srgbClr val="000000"/>
                </a:solidFill>
                <a:latin typeface="Verdana Pro Condensed Bold Italics"/>
                <a:ea typeface="Verdana Pro Condensed Bold Italics"/>
                <a:cs typeface="Verdana Pro Condensed Bold Italics"/>
                <a:sym typeface="Verdana Pro Condensed Bold Italics"/>
              </a:rPr>
              <a:t>I</a:t>
            </a:r>
          </a:p>
        </p:txBody>
      </p:sp>
      <p:sp>
        <p:nvSpPr>
          <p:cNvPr id="12" name="TextBox 12"/>
          <p:cNvSpPr txBox="1"/>
          <p:nvPr/>
        </p:nvSpPr>
        <p:spPr>
          <a:xfrm>
            <a:off x="307777" y="6445265"/>
            <a:ext cx="222945" cy="712470"/>
          </a:xfrm>
          <a:prstGeom prst="rect">
            <a:avLst/>
          </a:prstGeom>
        </p:spPr>
        <p:txBody>
          <a:bodyPr lIns="0" tIns="0" rIns="0" bIns="0" rtlCol="0" anchor="t">
            <a:spAutoFit/>
          </a:bodyPr>
          <a:lstStyle/>
          <a:p>
            <a:pPr algn="ctr">
              <a:lnSpc>
                <a:spcPts val="5880"/>
              </a:lnSpc>
            </a:pPr>
            <a:r>
              <a:rPr lang="en-US" sz="4200" b="1" i="1">
                <a:solidFill>
                  <a:srgbClr val="000000"/>
                </a:solidFill>
                <a:latin typeface="Verdana Pro Condensed Bold Italics"/>
                <a:ea typeface="Verdana Pro Condensed Bold Italics"/>
                <a:cs typeface="Verdana Pro Condensed Bold Italics"/>
                <a:sym typeface="Verdana Pro Condensed Bold Italics"/>
              </a:rPr>
              <a:t>I</a:t>
            </a:r>
          </a:p>
        </p:txBody>
      </p:sp>
      <p:sp>
        <p:nvSpPr>
          <p:cNvPr id="13" name="TextBox 13"/>
          <p:cNvSpPr txBox="1"/>
          <p:nvPr/>
        </p:nvSpPr>
        <p:spPr>
          <a:xfrm>
            <a:off x="250851" y="2557906"/>
            <a:ext cx="336798" cy="712470"/>
          </a:xfrm>
          <a:prstGeom prst="rect">
            <a:avLst/>
          </a:prstGeom>
        </p:spPr>
        <p:txBody>
          <a:bodyPr lIns="0" tIns="0" rIns="0" bIns="0" rtlCol="0" anchor="t">
            <a:spAutoFit/>
          </a:bodyPr>
          <a:lstStyle/>
          <a:p>
            <a:pPr algn="ctr">
              <a:lnSpc>
                <a:spcPts val="5880"/>
              </a:lnSpc>
            </a:pPr>
            <a:r>
              <a:rPr lang="en-US" sz="4200" b="1" i="1">
                <a:solidFill>
                  <a:srgbClr val="000000"/>
                </a:solidFill>
                <a:latin typeface="Verdana Pro Condensed Bold Italics"/>
                <a:ea typeface="Verdana Pro Condensed Bold Italics"/>
                <a:cs typeface="Verdana Pro Condensed Bold Italics"/>
                <a:sym typeface="Verdana Pro Condensed Bold Italics"/>
              </a:rPr>
              <a:t>D</a:t>
            </a:r>
          </a:p>
        </p:txBody>
      </p:sp>
      <p:sp>
        <p:nvSpPr>
          <p:cNvPr id="14" name="TextBox 14"/>
          <p:cNvSpPr txBox="1"/>
          <p:nvPr/>
        </p:nvSpPr>
        <p:spPr>
          <a:xfrm>
            <a:off x="250851" y="7741052"/>
            <a:ext cx="336798" cy="712470"/>
          </a:xfrm>
          <a:prstGeom prst="rect">
            <a:avLst/>
          </a:prstGeom>
        </p:spPr>
        <p:txBody>
          <a:bodyPr lIns="0" tIns="0" rIns="0" bIns="0" rtlCol="0" anchor="t">
            <a:spAutoFit/>
          </a:bodyPr>
          <a:lstStyle/>
          <a:p>
            <a:pPr algn="ctr">
              <a:lnSpc>
                <a:spcPts val="5880"/>
              </a:lnSpc>
            </a:pPr>
            <a:r>
              <a:rPr lang="en-US" sz="4200" b="1" i="1">
                <a:solidFill>
                  <a:srgbClr val="000000"/>
                </a:solidFill>
                <a:latin typeface="Verdana Pro Condensed Bold Italics"/>
                <a:ea typeface="Verdana Pro Condensed Bold Italics"/>
                <a:cs typeface="Verdana Pro Condensed Bold Italics"/>
                <a:sym typeface="Verdana Pro Condensed Bold Italics"/>
              </a:rPr>
              <a:t>D</a:t>
            </a:r>
          </a:p>
        </p:txBody>
      </p:sp>
      <p:sp>
        <p:nvSpPr>
          <p:cNvPr id="15" name="TextBox 15"/>
          <p:cNvSpPr txBox="1"/>
          <p:nvPr/>
        </p:nvSpPr>
        <p:spPr>
          <a:xfrm>
            <a:off x="250851" y="9036839"/>
            <a:ext cx="336798" cy="712470"/>
          </a:xfrm>
          <a:prstGeom prst="rect">
            <a:avLst/>
          </a:prstGeom>
        </p:spPr>
        <p:txBody>
          <a:bodyPr lIns="0" tIns="0" rIns="0" bIns="0" rtlCol="0" anchor="t">
            <a:spAutoFit/>
          </a:bodyPr>
          <a:lstStyle/>
          <a:p>
            <a:pPr algn="ctr">
              <a:lnSpc>
                <a:spcPts val="5880"/>
              </a:lnSpc>
            </a:pPr>
            <a:r>
              <a:rPr lang="en-US" sz="4200" b="1" i="1">
                <a:solidFill>
                  <a:srgbClr val="000000"/>
                </a:solidFill>
                <a:latin typeface="Verdana Pro Condensed Bold Italics"/>
                <a:ea typeface="Verdana Pro Condensed Bold Italics"/>
                <a:cs typeface="Verdana Pro Condensed Bold Italics"/>
                <a:sym typeface="Verdana Pro Condensed Bold Italics"/>
              </a:rPr>
              <a:t>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8" grpId="0"/>
      <p:bldP spid="9" grpId="0"/>
      <p:bldP spid="10" grpId="0"/>
      <p:bldP spid="11" grpId="0"/>
      <p:bldP spid="12" grpId="0"/>
      <p:bldP spid="13" grpId="0"/>
      <p:bldP spid="14" grpId="0"/>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grpSp>
        <p:nvGrpSpPr>
          <p:cNvPr id="2" name="Group 2"/>
          <p:cNvGrpSpPr/>
          <p:nvPr/>
        </p:nvGrpSpPr>
        <p:grpSpPr>
          <a:xfrm>
            <a:off x="11816216" y="0"/>
            <a:ext cx="6471784" cy="10287000"/>
            <a:chOff x="0" y="0"/>
            <a:chExt cx="1002649" cy="1593725"/>
          </a:xfrm>
        </p:grpSpPr>
        <p:sp>
          <p:nvSpPr>
            <p:cNvPr id="3" name="Freeform 3"/>
            <p:cNvSpPr/>
            <p:nvPr/>
          </p:nvSpPr>
          <p:spPr>
            <a:xfrm>
              <a:off x="0" y="0"/>
              <a:ext cx="1002649" cy="1593725"/>
            </a:xfrm>
            <a:custGeom>
              <a:avLst/>
              <a:gdLst/>
              <a:ahLst/>
              <a:cxnLst/>
              <a:rect l="l" t="t" r="r" b="b"/>
              <a:pathLst>
                <a:path w="1002649" h="1593725">
                  <a:moveTo>
                    <a:pt x="0" y="0"/>
                  </a:moveTo>
                  <a:lnTo>
                    <a:pt x="1002649" y="0"/>
                  </a:lnTo>
                  <a:lnTo>
                    <a:pt x="1002649" y="1593725"/>
                  </a:lnTo>
                  <a:lnTo>
                    <a:pt x="0" y="1593725"/>
                  </a:lnTo>
                  <a:close/>
                </a:path>
              </a:pathLst>
            </a:custGeom>
            <a:blipFill>
              <a:blip r:embed="rId2"/>
              <a:stretch>
                <a:fillRect l="-6066" r="-6066"/>
              </a:stretch>
            </a:blipFill>
          </p:spPr>
          <p:txBody>
            <a:bodyPr/>
            <a:lstStyle/>
            <a:p>
              <a:endParaRPr lang="en-AU"/>
            </a:p>
          </p:txBody>
        </p:sp>
      </p:grpSp>
      <p:sp>
        <p:nvSpPr>
          <p:cNvPr id="4" name="Freeform 4"/>
          <p:cNvSpPr/>
          <p:nvPr/>
        </p:nvSpPr>
        <p:spPr>
          <a:xfrm>
            <a:off x="3236152" y="5143500"/>
            <a:ext cx="4478694" cy="4114800"/>
          </a:xfrm>
          <a:custGeom>
            <a:avLst/>
            <a:gdLst/>
            <a:ahLst/>
            <a:cxnLst/>
            <a:rect l="l" t="t" r="r" b="b"/>
            <a:pathLst>
              <a:path w="4478694" h="4114800">
                <a:moveTo>
                  <a:pt x="0" y="0"/>
                </a:moveTo>
                <a:lnTo>
                  <a:pt x="4478694" y="0"/>
                </a:lnTo>
                <a:lnTo>
                  <a:pt x="4478694"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5" name="TextBox 5"/>
          <p:cNvSpPr txBox="1"/>
          <p:nvPr/>
        </p:nvSpPr>
        <p:spPr>
          <a:xfrm>
            <a:off x="1887195" y="1257300"/>
            <a:ext cx="7256805" cy="1993174"/>
          </a:xfrm>
          <a:prstGeom prst="rect">
            <a:avLst/>
          </a:prstGeom>
        </p:spPr>
        <p:txBody>
          <a:bodyPr wrap="square" lIns="0" tIns="0" rIns="0" bIns="0" rtlCol="0" anchor="t">
            <a:spAutoFit/>
          </a:bodyPr>
          <a:lstStyle/>
          <a:p>
            <a:pPr algn="ctr">
              <a:lnSpc>
                <a:spcPts val="17340"/>
              </a:lnSpc>
            </a:pPr>
            <a:r>
              <a:rPr lang="en-US" sz="12385" b="1">
                <a:solidFill>
                  <a:srgbClr val="000000"/>
                </a:solidFill>
                <a:latin typeface="Verdana Pro Condensed Bold"/>
                <a:ea typeface="Verdana Pro Condensed Bold"/>
                <a:cs typeface="Verdana Pro Condensed Bold"/>
                <a:sym typeface="Verdana Pro Condensed Bold"/>
              </a:rPr>
              <a:t>Lesson 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ateadded xmlns="feecc918-9ecd-485f-b845-8b5c7cc6b98c" xsi:nil="true"/>
    <lcf76f155ced4ddcb4097134ff3c332f xmlns="feecc918-9ecd-485f-b845-8b5c7cc6b98c">
      <Terms xmlns="http://schemas.microsoft.com/office/infopath/2007/PartnerControls"/>
    </lcf76f155ced4ddcb4097134ff3c332f>
    <Preview xmlns="feecc918-9ecd-485f-b845-8b5c7cc6b98c" xsi:nil="true"/>
    <TaxCatchAll xmlns="b1450c28-65c8-4551-b49a-762cd339a7c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2A3A4E1E6BCA24C9D837CBDB0CE304C" ma:contentTypeVersion="21" ma:contentTypeDescription="Create a new document." ma:contentTypeScope="" ma:versionID="7186372335b233f860196c5c4f14fdcd">
  <xsd:schema xmlns:xsd="http://www.w3.org/2001/XMLSchema" xmlns:xs="http://www.w3.org/2001/XMLSchema" xmlns:p="http://schemas.microsoft.com/office/2006/metadata/properties" xmlns:ns2="feecc918-9ecd-485f-b845-8b5c7cc6b98c" xmlns:ns3="b1450c28-65c8-4551-b49a-762cd339a7c7" targetNamespace="http://schemas.microsoft.com/office/2006/metadata/properties" ma:root="true" ma:fieldsID="f45dcb05b7058c514e00f315dbc1346b" ns2:_="" ns3:_="">
    <xsd:import namespace="feecc918-9ecd-485f-b845-8b5c7cc6b98c"/>
    <xsd:import namespace="b1450c28-65c8-4551-b49a-762cd339a7c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2:Dateadded" minOccurs="0"/>
                <xsd:element ref="ns2:MediaServiceObjectDetectorVersions" minOccurs="0"/>
                <xsd:element ref="ns2:MediaServiceSearchProperties" minOccurs="0"/>
                <xsd:element ref="ns2:Preview"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ecc918-9ecd-485f-b845-8b5c7cc6b9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b026aac-6b52-4d7e-a64d-f3ee90946f56" ma:termSetId="09814cd3-568e-fe90-9814-8d621ff8fb84" ma:anchorId="fba54fb3-c3e1-fe81-a776-ca4b69148c4d" ma:open="true" ma:isKeyword="false">
      <xsd:complexType>
        <xsd:sequence>
          <xsd:element ref="pc:Terms" minOccurs="0" maxOccurs="1"/>
        </xsd:sequence>
      </xsd:complexType>
    </xsd:element>
    <xsd:element name="Dateadded" ma:index="24" nillable="true" ma:displayName="Date added" ma:format="DateOnly" ma:internalName="Dateadded">
      <xsd:simpleType>
        <xsd:restriction base="dms:DateTime"/>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Preview" ma:index="27" nillable="true" ma:displayName="Preview" ma:format="Thumbnail" ma:internalName="Preview">
      <xsd:simpleType>
        <xsd:restriction base="dms:Unknown"/>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450c28-65c8-4551-b49a-762cd339a7c7"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01f9af0-bcdc-4912-b8a0-38588b3c8187}" ma:internalName="TaxCatchAll" ma:showField="CatchAllData" ma:web="b1450c28-65c8-4551-b49a-762cd339a7c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33C9826-80D9-4157-BCCC-9CD44A886B71}">
  <ds:schemaRefs>
    <ds:schemaRef ds:uri="http://www.w3.org/XML/1998/namespace"/>
    <ds:schemaRef ds:uri="feecc918-9ecd-485f-b845-8b5c7cc6b98c"/>
    <ds:schemaRef ds:uri="http://purl.org/dc/elements/1.1/"/>
    <ds:schemaRef ds:uri="b1450c28-65c8-4551-b49a-762cd339a7c7"/>
    <ds:schemaRef ds:uri="http://purl.org/dc/dcmitype/"/>
    <ds:schemaRef ds:uri="http://schemas.openxmlformats.org/package/2006/metadata/core-properties"/>
    <ds:schemaRef ds:uri="http://schemas.microsoft.com/office/2006/metadata/properties"/>
    <ds:schemaRef ds:uri="http://schemas.microsoft.com/office/2006/documentManagement/types"/>
    <ds:schemaRef ds:uri="http://schemas.microsoft.com/office/infopath/2007/PartnerControls"/>
    <ds:schemaRef ds:uri="http://purl.org/dc/terms/"/>
  </ds:schemaRefs>
</ds:datastoreItem>
</file>

<file path=customXml/itemProps2.xml><?xml version="1.0" encoding="utf-8"?>
<ds:datastoreItem xmlns:ds="http://schemas.openxmlformats.org/officeDocument/2006/customXml" ds:itemID="{CA35C16D-DB81-4F2D-BAE5-216BA7DA22B5}">
  <ds:schemaRefs>
    <ds:schemaRef ds:uri="http://schemas.microsoft.com/sharepoint/v3/contenttype/forms"/>
  </ds:schemaRefs>
</ds:datastoreItem>
</file>

<file path=customXml/itemProps3.xml><?xml version="1.0" encoding="utf-8"?>
<ds:datastoreItem xmlns:ds="http://schemas.openxmlformats.org/officeDocument/2006/customXml" ds:itemID="{7E8B5111-1CD1-4304-8962-80F032F7C1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eecc918-9ecd-485f-b845-8b5c7cc6b98c"/>
    <ds:schemaRef ds:uri="b1450c28-65c8-4551-b49a-762cd339a7c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16</TotalTime>
  <Words>915</Words>
  <Application>Microsoft Office PowerPoint</Application>
  <PresentationFormat>Custom</PresentationFormat>
  <Paragraphs>136</Paragraphs>
  <Slides>23</Slides>
  <Notes>8</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23</vt:i4>
      </vt:variant>
    </vt:vector>
  </HeadingPairs>
  <TitlesOfParts>
    <vt:vector size="33" baseType="lpstr">
      <vt:lpstr>Verdana Pro Condensed Bold Italics</vt:lpstr>
      <vt:lpstr>Verdana Pro Condensed</vt:lpstr>
      <vt:lpstr>Arial</vt:lpstr>
      <vt:lpstr>Verdana</vt:lpstr>
      <vt:lpstr>Verdana Pro</vt:lpstr>
      <vt:lpstr>Verdana Pro Bold</vt:lpstr>
      <vt:lpstr>Calibri</vt:lpstr>
      <vt:lpstr>Aptos</vt:lpstr>
      <vt:lpstr>Verdana Pro Condensed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3: Clauses_Yr 3</dc:title>
  <cp:lastModifiedBy>Becky Laurence</cp:lastModifiedBy>
  <cp:revision>1</cp:revision>
  <dcterms:created xsi:type="dcterms:W3CDTF">2006-08-16T00:00:00Z</dcterms:created>
  <dcterms:modified xsi:type="dcterms:W3CDTF">2026-08-26T03:06:03Z</dcterms:modified>
  <dc:identifier>DAG5rEqq-aQ</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0x01010022A3A4E1E6BCA24C9D837CBDB0CE304C</vt:lpwstr>
  </property>
  <property fmtid="{D5CDD505-2E9C-101B-9397-08002B2CF9AE}" pid="3" name="MediaServiceImageTags">
    <vt:lpwstr/>
  </property>
</Properties>
</file>