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33"/>
  </p:notesMasterIdLst>
  <p:sldIdLst>
    <p:sldId id="256" r:id="rId5"/>
    <p:sldId id="257" r:id="rId6"/>
    <p:sldId id="282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3" r:id="rId30"/>
    <p:sldId id="280" r:id="rId31"/>
    <p:sldId id="281" r:id="rId32"/>
  </p:sldIdLst>
  <p:sldSz cx="18288000" cy="10287000"/>
  <p:notesSz cx="6858000" cy="9144000"/>
  <p:embeddedFontLst>
    <p:embeddedFont>
      <p:font typeface="Verdana" panose="020B0604030504040204" pitchFamily="34" charset="0"/>
      <p:regular r:id="rId34"/>
      <p:bold r:id="rId35"/>
      <p:italic r:id="rId36"/>
      <p:boldItalic r:id="rId37"/>
    </p:embeddedFont>
    <p:embeddedFont>
      <p:font typeface="Verdana Pro" panose="020B0604030504040204" pitchFamily="34" charset="0"/>
      <p:regular r:id="rId38"/>
      <p:bold r:id="rId39"/>
      <p:italic r:id="rId40"/>
      <p:boldItalic r:id="rId41"/>
    </p:embeddedFont>
    <p:embeddedFont>
      <p:font typeface="Verdana Pro Bold" panose="020B0804030504040204" charset="0"/>
      <p:regular r:id="rId42"/>
    </p:embeddedFont>
    <p:embeddedFont>
      <p:font typeface="Verdana Pro Condensed" panose="020B0604020202020204" charset="0"/>
      <p:regular r:id="rId43"/>
    </p:embeddedFont>
    <p:embeddedFont>
      <p:font typeface="Verdana Pro Condensed Bold" panose="020B0604020202020204" charset="0"/>
      <p:regular r:id="rId44"/>
    </p:embeddedFont>
    <p:embeddedFont>
      <p:font typeface="Verdana Pro Condensed Bold Italics" panose="020B0604020202020204" charset="0"/>
      <p:regular r:id="rId45"/>
    </p:embeddedFont>
    <p:embeddedFont>
      <p:font typeface="Verdana Pro Condensed Italics" panose="020B0604020202020204" charset="0"/>
      <p:regular r:id="rId4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089A84F-CC38-4CEB-A228-4843F4C53DF7}" v="12" dt="2026-08-26T04:23:22.24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2" d="100"/>
          <a:sy n="52" d="100"/>
        </p:scale>
        <p:origin x="130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font" Target="fonts/font6.fntdata"/><Relationship Id="rId21" Type="http://schemas.openxmlformats.org/officeDocument/2006/relationships/slide" Target="slides/slide17.xml"/><Relationship Id="rId34" Type="http://schemas.openxmlformats.org/officeDocument/2006/relationships/font" Target="fonts/font1.fntdata"/><Relationship Id="rId42" Type="http://schemas.openxmlformats.org/officeDocument/2006/relationships/font" Target="fonts/font9.fntdata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font" Target="fonts/font4.fntdata"/><Relationship Id="rId40" Type="http://schemas.openxmlformats.org/officeDocument/2006/relationships/font" Target="fonts/font7.fntdata"/><Relationship Id="rId45" Type="http://schemas.openxmlformats.org/officeDocument/2006/relationships/font" Target="fonts/font12.fntdata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font" Target="fonts/font3.fntdata"/><Relationship Id="rId49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font" Target="fonts/font11.fntdata"/><Relationship Id="rId52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font" Target="fonts/font2.fntdata"/><Relationship Id="rId43" Type="http://schemas.openxmlformats.org/officeDocument/2006/relationships/font" Target="fonts/font10.fntdata"/><Relationship Id="rId48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notesMaster" Target="notesMasters/notesMaster1.xml"/><Relationship Id="rId38" Type="http://schemas.openxmlformats.org/officeDocument/2006/relationships/font" Target="fonts/font5.fntdata"/><Relationship Id="rId46" Type="http://schemas.openxmlformats.org/officeDocument/2006/relationships/font" Target="fonts/font13.fntdata"/><Relationship Id="rId20" Type="http://schemas.openxmlformats.org/officeDocument/2006/relationships/slide" Target="slides/slide16.xml"/><Relationship Id="rId41" Type="http://schemas.openxmlformats.org/officeDocument/2006/relationships/font" Target="fonts/font8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cky Laurence" userId="c77225e4-1c0f-4b6c-b66e-2ba375f94488" providerId="ADAL" clId="{1FE327E6-7B11-4709-B248-BB85B06591E2}"/>
    <pc:docChg chg="custSel addSld modSld">
      <pc:chgData name="Becky Laurence" userId="c77225e4-1c0f-4b6c-b66e-2ba375f94488" providerId="ADAL" clId="{1FE327E6-7B11-4709-B248-BB85B06591E2}" dt="2026-08-26T04:35:30.839" v="625" actId="20577"/>
      <pc:docMkLst>
        <pc:docMk/>
      </pc:docMkLst>
      <pc:sldChg chg="modSp mod">
        <pc:chgData name="Becky Laurence" userId="c77225e4-1c0f-4b6c-b66e-2ba375f94488" providerId="ADAL" clId="{1FE327E6-7B11-4709-B248-BB85B06591E2}" dt="2026-08-26T03:52:36.348" v="154" actId="20577"/>
        <pc:sldMkLst>
          <pc:docMk/>
          <pc:sldMk cId="0" sldId="258"/>
        </pc:sldMkLst>
        <pc:spChg chg="mod">
          <ac:chgData name="Becky Laurence" userId="c77225e4-1c0f-4b6c-b66e-2ba375f94488" providerId="ADAL" clId="{1FE327E6-7B11-4709-B248-BB85B06591E2}" dt="2026-08-26T03:52:36.348" v="154" actId="20577"/>
          <ac:spMkLst>
            <pc:docMk/>
            <pc:sldMk cId="0" sldId="258"/>
            <ac:spMk id="3" creationId="{00000000-0000-0000-0000-000000000000}"/>
          </ac:spMkLst>
        </pc:spChg>
      </pc:sldChg>
      <pc:sldChg chg="modNotesTx">
        <pc:chgData name="Becky Laurence" userId="c77225e4-1c0f-4b6c-b66e-2ba375f94488" providerId="ADAL" clId="{1FE327E6-7B11-4709-B248-BB85B06591E2}" dt="2026-08-26T04:27:12.220" v="604" actId="20577"/>
        <pc:sldMkLst>
          <pc:docMk/>
          <pc:sldMk cId="0" sldId="264"/>
        </pc:sldMkLst>
      </pc:sldChg>
      <pc:sldChg chg="modSp mod">
        <pc:chgData name="Becky Laurence" userId="c77225e4-1c0f-4b6c-b66e-2ba375f94488" providerId="ADAL" clId="{1FE327E6-7B11-4709-B248-BB85B06591E2}" dt="2026-08-26T03:53:22.763" v="159" actId="14100"/>
        <pc:sldMkLst>
          <pc:docMk/>
          <pc:sldMk cId="0" sldId="270"/>
        </pc:sldMkLst>
        <pc:spChg chg="mod">
          <ac:chgData name="Becky Laurence" userId="c77225e4-1c0f-4b6c-b66e-2ba375f94488" providerId="ADAL" clId="{1FE327E6-7B11-4709-B248-BB85B06591E2}" dt="2026-08-26T03:53:20.504" v="158" actId="1076"/>
          <ac:spMkLst>
            <pc:docMk/>
            <pc:sldMk cId="0" sldId="270"/>
            <ac:spMk id="2" creationId="{00000000-0000-0000-0000-000000000000}"/>
          </ac:spMkLst>
        </pc:spChg>
        <pc:spChg chg="mod">
          <ac:chgData name="Becky Laurence" userId="c77225e4-1c0f-4b6c-b66e-2ba375f94488" providerId="ADAL" clId="{1FE327E6-7B11-4709-B248-BB85B06591E2}" dt="2026-08-26T03:53:22.763" v="159" actId="14100"/>
          <ac:spMkLst>
            <pc:docMk/>
            <pc:sldMk cId="0" sldId="270"/>
            <ac:spMk id="3" creationId="{00000000-0000-0000-0000-000000000000}"/>
          </ac:spMkLst>
        </pc:spChg>
      </pc:sldChg>
      <pc:sldChg chg="modSp mod">
        <pc:chgData name="Becky Laurence" userId="c77225e4-1c0f-4b6c-b66e-2ba375f94488" providerId="ADAL" clId="{1FE327E6-7B11-4709-B248-BB85B06591E2}" dt="2026-08-26T04:22:47.959" v="437" actId="20577"/>
        <pc:sldMkLst>
          <pc:docMk/>
          <pc:sldMk cId="0" sldId="274"/>
        </pc:sldMkLst>
        <pc:spChg chg="mod">
          <ac:chgData name="Becky Laurence" userId="c77225e4-1c0f-4b6c-b66e-2ba375f94488" providerId="ADAL" clId="{1FE327E6-7B11-4709-B248-BB85B06591E2}" dt="2026-08-26T04:22:47.959" v="437" actId="20577"/>
          <ac:spMkLst>
            <pc:docMk/>
            <pc:sldMk cId="0" sldId="274"/>
            <ac:spMk id="17" creationId="{00000000-0000-0000-0000-000000000000}"/>
          </ac:spMkLst>
        </pc:spChg>
      </pc:sldChg>
      <pc:sldChg chg="modSp mod">
        <pc:chgData name="Becky Laurence" userId="c77225e4-1c0f-4b6c-b66e-2ba375f94488" providerId="ADAL" clId="{1FE327E6-7B11-4709-B248-BB85B06591E2}" dt="2026-08-26T04:23:22.240" v="461" actId="20577"/>
        <pc:sldMkLst>
          <pc:docMk/>
          <pc:sldMk cId="0" sldId="275"/>
        </pc:sldMkLst>
        <pc:spChg chg="mod">
          <ac:chgData name="Becky Laurence" userId="c77225e4-1c0f-4b6c-b66e-2ba375f94488" providerId="ADAL" clId="{1FE327E6-7B11-4709-B248-BB85B06591E2}" dt="2026-08-26T04:23:00.170" v="451" actId="20577"/>
          <ac:spMkLst>
            <pc:docMk/>
            <pc:sldMk cId="0" sldId="275"/>
            <ac:spMk id="2" creationId="{00000000-0000-0000-0000-000000000000}"/>
          </ac:spMkLst>
        </pc:spChg>
        <pc:spChg chg="mod">
          <ac:chgData name="Becky Laurence" userId="c77225e4-1c0f-4b6c-b66e-2ba375f94488" providerId="ADAL" clId="{1FE327E6-7B11-4709-B248-BB85B06591E2}" dt="2026-08-26T04:23:22.240" v="461" actId="20577"/>
          <ac:spMkLst>
            <pc:docMk/>
            <pc:sldMk cId="0" sldId="275"/>
            <ac:spMk id="8" creationId="{00000000-0000-0000-0000-000000000000}"/>
          </ac:spMkLst>
        </pc:spChg>
      </pc:sldChg>
      <pc:sldChg chg="modSp mod">
        <pc:chgData name="Becky Laurence" userId="c77225e4-1c0f-4b6c-b66e-2ba375f94488" providerId="ADAL" clId="{1FE327E6-7B11-4709-B248-BB85B06591E2}" dt="2026-08-26T04:08:16.303" v="164" actId="20577"/>
        <pc:sldMkLst>
          <pc:docMk/>
          <pc:sldMk cId="0" sldId="276"/>
        </pc:sldMkLst>
        <pc:spChg chg="mod">
          <ac:chgData name="Becky Laurence" userId="c77225e4-1c0f-4b6c-b66e-2ba375f94488" providerId="ADAL" clId="{1FE327E6-7B11-4709-B248-BB85B06591E2}" dt="2026-08-26T04:08:16.303" v="164" actId="20577"/>
          <ac:spMkLst>
            <pc:docMk/>
            <pc:sldMk cId="0" sldId="276"/>
            <ac:spMk id="3" creationId="{00000000-0000-0000-0000-000000000000}"/>
          </ac:spMkLst>
        </pc:spChg>
      </pc:sldChg>
      <pc:sldChg chg="modSp mod">
        <pc:chgData name="Becky Laurence" userId="c77225e4-1c0f-4b6c-b66e-2ba375f94488" providerId="ADAL" clId="{1FE327E6-7B11-4709-B248-BB85B06591E2}" dt="2026-08-26T04:10:22.021" v="202" actId="20577"/>
        <pc:sldMkLst>
          <pc:docMk/>
          <pc:sldMk cId="0" sldId="278"/>
        </pc:sldMkLst>
        <pc:spChg chg="mod">
          <ac:chgData name="Becky Laurence" userId="c77225e4-1c0f-4b6c-b66e-2ba375f94488" providerId="ADAL" clId="{1FE327E6-7B11-4709-B248-BB85B06591E2}" dt="2026-08-26T04:10:22.021" v="202" actId="20577"/>
          <ac:spMkLst>
            <pc:docMk/>
            <pc:sldMk cId="0" sldId="278"/>
            <ac:spMk id="3" creationId="{00000000-0000-0000-0000-000000000000}"/>
          </ac:spMkLst>
        </pc:spChg>
      </pc:sldChg>
      <pc:sldChg chg="modSp mod">
        <pc:chgData name="Becky Laurence" userId="c77225e4-1c0f-4b6c-b66e-2ba375f94488" providerId="ADAL" clId="{1FE327E6-7B11-4709-B248-BB85B06591E2}" dt="2026-08-26T04:10:04.679" v="196" actId="108"/>
        <pc:sldMkLst>
          <pc:docMk/>
          <pc:sldMk cId="0" sldId="279"/>
        </pc:sldMkLst>
        <pc:spChg chg="mod">
          <ac:chgData name="Becky Laurence" userId="c77225e4-1c0f-4b6c-b66e-2ba375f94488" providerId="ADAL" clId="{1FE327E6-7B11-4709-B248-BB85B06591E2}" dt="2026-08-26T04:10:04.679" v="196" actId="108"/>
          <ac:spMkLst>
            <pc:docMk/>
            <pc:sldMk cId="0" sldId="279"/>
            <ac:spMk id="2" creationId="{00000000-0000-0000-0000-000000000000}"/>
          </ac:spMkLst>
        </pc:spChg>
      </pc:sldChg>
      <pc:sldChg chg="modSp mod">
        <pc:chgData name="Becky Laurence" userId="c77225e4-1c0f-4b6c-b66e-2ba375f94488" providerId="ADAL" clId="{1FE327E6-7B11-4709-B248-BB85B06591E2}" dt="2026-08-26T04:12:12.689" v="207" actId="1076"/>
        <pc:sldMkLst>
          <pc:docMk/>
          <pc:sldMk cId="0" sldId="280"/>
        </pc:sldMkLst>
        <pc:spChg chg="mod">
          <ac:chgData name="Becky Laurence" userId="c77225e4-1c0f-4b6c-b66e-2ba375f94488" providerId="ADAL" clId="{1FE327E6-7B11-4709-B248-BB85B06591E2}" dt="2026-08-26T04:12:12.689" v="207" actId="1076"/>
          <ac:spMkLst>
            <pc:docMk/>
            <pc:sldMk cId="0" sldId="280"/>
            <ac:spMk id="4" creationId="{00000000-0000-0000-0000-000000000000}"/>
          </ac:spMkLst>
        </pc:spChg>
      </pc:sldChg>
      <pc:sldChg chg="modSp mod">
        <pc:chgData name="Becky Laurence" userId="c77225e4-1c0f-4b6c-b66e-2ba375f94488" providerId="ADAL" clId="{1FE327E6-7B11-4709-B248-BB85B06591E2}" dt="2026-08-26T04:30:54.478" v="606" actId="1076"/>
        <pc:sldMkLst>
          <pc:docMk/>
          <pc:sldMk cId="0" sldId="281"/>
        </pc:sldMkLst>
        <pc:spChg chg="mod">
          <ac:chgData name="Becky Laurence" userId="c77225e4-1c0f-4b6c-b66e-2ba375f94488" providerId="ADAL" clId="{1FE327E6-7B11-4709-B248-BB85B06591E2}" dt="2026-08-26T04:30:54.478" v="606" actId="1076"/>
          <ac:spMkLst>
            <pc:docMk/>
            <pc:sldMk cId="0" sldId="281"/>
            <ac:spMk id="5" creationId="{00000000-0000-0000-0000-000000000000}"/>
          </ac:spMkLst>
        </pc:spChg>
      </pc:sldChg>
      <pc:sldChg chg="delSp modSp add mod">
        <pc:chgData name="Becky Laurence" userId="c77225e4-1c0f-4b6c-b66e-2ba375f94488" providerId="ADAL" clId="{1FE327E6-7B11-4709-B248-BB85B06591E2}" dt="2026-08-26T03:52:07.066" v="149" actId="14100"/>
        <pc:sldMkLst>
          <pc:docMk/>
          <pc:sldMk cId="2519048893" sldId="282"/>
        </pc:sldMkLst>
        <pc:spChg chg="del">
          <ac:chgData name="Becky Laurence" userId="c77225e4-1c0f-4b6c-b66e-2ba375f94488" providerId="ADAL" clId="{1FE327E6-7B11-4709-B248-BB85B06591E2}" dt="2026-08-26T03:51:20.132" v="107" actId="478"/>
          <ac:spMkLst>
            <pc:docMk/>
            <pc:sldMk cId="2519048893" sldId="282"/>
            <ac:spMk id="2" creationId="{6543B565-8EC4-0825-5E81-B30A947BB985}"/>
          </ac:spMkLst>
        </pc:spChg>
        <pc:spChg chg="mod">
          <ac:chgData name="Becky Laurence" userId="c77225e4-1c0f-4b6c-b66e-2ba375f94488" providerId="ADAL" clId="{1FE327E6-7B11-4709-B248-BB85B06591E2}" dt="2026-08-26T03:51:32.535" v="140" actId="14100"/>
          <ac:spMkLst>
            <pc:docMk/>
            <pc:sldMk cId="2519048893" sldId="282"/>
            <ac:spMk id="3" creationId="{254115B2-5060-2B09-2CC4-D49795C39778}"/>
          </ac:spMkLst>
        </pc:spChg>
        <pc:spChg chg="mod">
          <ac:chgData name="Becky Laurence" userId="c77225e4-1c0f-4b6c-b66e-2ba375f94488" providerId="ADAL" clId="{1FE327E6-7B11-4709-B248-BB85B06591E2}" dt="2026-08-26T03:52:07.066" v="149" actId="14100"/>
          <ac:spMkLst>
            <pc:docMk/>
            <pc:sldMk cId="2519048893" sldId="282"/>
            <ac:spMk id="4" creationId="{CDEA80CB-56C0-0C4D-53A6-6F19BE11D3F3}"/>
          </ac:spMkLst>
        </pc:spChg>
        <pc:spChg chg="del">
          <ac:chgData name="Becky Laurence" userId="c77225e4-1c0f-4b6c-b66e-2ba375f94488" providerId="ADAL" clId="{1FE327E6-7B11-4709-B248-BB85B06591E2}" dt="2026-08-26T03:51:34.793" v="141" actId="478"/>
          <ac:spMkLst>
            <pc:docMk/>
            <pc:sldMk cId="2519048893" sldId="282"/>
            <ac:spMk id="5" creationId="{CF11ED4E-E531-90E0-37F9-183ECAF7E1D6}"/>
          </ac:spMkLst>
        </pc:spChg>
      </pc:sldChg>
      <pc:sldChg chg="addSp delSp modSp add mod setBg">
        <pc:chgData name="Becky Laurence" userId="c77225e4-1c0f-4b6c-b66e-2ba375f94488" providerId="ADAL" clId="{1FE327E6-7B11-4709-B248-BB85B06591E2}" dt="2026-08-26T04:35:30.839" v="625" actId="20577"/>
        <pc:sldMkLst>
          <pc:docMk/>
          <pc:sldMk cId="711236626" sldId="283"/>
        </pc:sldMkLst>
        <pc:spChg chg="del mod">
          <ac:chgData name="Becky Laurence" userId="c77225e4-1c0f-4b6c-b66e-2ba375f94488" providerId="ADAL" clId="{1FE327E6-7B11-4709-B248-BB85B06591E2}" dt="2026-08-26T04:17:10.576" v="210" actId="478"/>
          <ac:spMkLst>
            <pc:docMk/>
            <pc:sldMk cId="711236626" sldId="283"/>
            <ac:spMk id="2" creationId="{60F4A63C-BE31-195C-DB30-3C339DCA2F1C}"/>
          </ac:spMkLst>
        </pc:spChg>
        <pc:spChg chg="add mod">
          <ac:chgData name="Becky Laurence" userId="c77225e4-1c0f-4b6c-b66e-2ba375f94488" providerId="ADAL" clId="{1FE327E6-7B11-4709-B248-BB85B06591E2}" dt="2026-08-26T04:35:30.839" v="625" actId="20577"/>
          <ac:spMkLst>
            <pc:docMk/>
            <pc:sldMk cId="711236626" sldId="283"/>
            <ac:spMk id="5" creationId="{4BBDFB90-7470-48C0-CDAC-801BFBA4D2BA}"/>
          </ac:spMkLst>
        </pc:spChg>
        <pc:spChg chg="add mod">
          <ac:chgData name="Becky Laurence" userId="c77225e4-1c0f-4b6c-b66e-2ba375f94488" providerId="ADAL" clId="{1FE327E6-7B11-4709-B248-BB85B06591E2}" dt="2026-08-26T04:24:15.412" v="508" actId="1076"/>
          <ac:spMkLst>
            <pc:docMk/>
            <pc:sldMk cId="711236626" sldId="283"/>
            <ac:spMk id="7" creationId="{190BFC8C-384E-7BAD-3D65-87F062CF4D5C}"/>
          </ac:spMkLst>
        </pc:spChg>
        <pc:spChg chg="add mod">
          <ac:chgData name="Becky Laurence" userId="c77225e4-1c0f-4b6c-b66e-2ba375f94488" providerId="ADAL" clId="{1FE327E6-7B11-4709-B248-BB85B06591E2}" dt="2026-08-26T04:25:09.389" v="578" actId="1076"/>
          <ac:spMkLst>
            <pc:docMk/>
            <pc:sldMk cId="711236626" sldId="283"/>
            <ac:spMk id="9" creationId="{9829851F-DD40-DE55-8035-8B1A8CDA19F3}"/>
          </ac:spMkLst>
        </pc:spChg>
        <pc:picChg chg="add mod modCrop">
          <ac:chgData name="Becky Laurence" userId="c77225e4-1c0f-4b6c-b66e-2ba375f94488" providerId="ADAL" clId="{1FE327E6-7B11-4709-B248-BB85B06591E2}" dt="2026-08-26T04:23:54.504" v="464" actId="1076"/>
          <ac:picMkLst>
            <pc:docMk/>
            <pc:sldMk cId="711236626" sldId="283"/>
            <ac:picMk id="3" creationId="{1D3BD759-2FF1-D184-97AC-25CFA83EADF4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26.08.2026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While students discuss, observe and note:</a:t>
            </a:r>
          </a:p>
          <a:p>
            <a:endParaRPr lang="en-US"/>
          </a:p>
          <a:p>
            <a:r>
              <a:rPr lang="en-US"/>
              <a:t>- students who pause naturally in sensible places</a:t>
            </a:r>
          </a:p>
          <a:p>
            <a:endParaRPr lang="en-US"/>
          </a:p>
          <a:p>
            <a:r>
              <a:rPr lang="en-US"/>
              <a:t>- students who read straight through with no pauses</a:t>
            </a:r>
          </a:p>
          <a:p>
            <a:endParaRPr lang="en-US"/>
          </a:p>
          <a:p>
            <a:r>
              <a:rPr lang="en-US"/>
              <a:t>- students who mention capitals, full stops, or missing glue words</a:t>
            </a:r>
          </a:p>
          <a:p>
            <a:endParaRPr lang="en-US"/>
          </a:p>
          <a:p>
            <a:r>
              <a:rPr lang="en-US"/>
              <a:t>- students who struggle to explain why it sounds wrong</a:t>
            </a:r>
          </a:p>
          <a:p>
            <a:endParaRPr lang="en-US"/>
          </a:p>
          <a:p>
            <a:r>
              <a:rPr lang="en-US"/>
              <a:t>This gives immediate insight into:</a:t>
            </a:r>
          </a:p>
          <a:p>
            <a:endParaRPr lang="en-US"/>
          </a:p>
          <a:p>
            <a:r>
              <a:rPr lang="en-US"/>
              <a:t>- sentence boundary awareness</a:t>
            </a:r>
          </a:p>
          <a:p>
            <a:endParaRPr lang="en-US"/>
          </a:p>
          <a:p>
            <a:r>
              <a:rPr lang="en-US"/>
              <a:t>- early understanding of sentence flow</a:t>
            </a:r>
          </a:p>
          <a:p>
            <a:endParaRPr lang="en-US"/>
          </a:p>
          <a:p>
            <a:r>
              <a:rPr lang="en-US"/>
              <a:t>- which students may need extra modelling later in the lesson</a:t>
            </a:r>
          </a:p>
          <a:p>
            <a:endParaRPr lang="en-US"/>
          </a:p>
          <a:p>
            <a:r>
              <a:rPr lang="en-US"/>
              <a:t>(No recording required — quick mental notes or tick marks are enough.)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While students discuss, observe and note:</a:t>
            </a:r>
          </a:p>
          <a:p>
            <a:endParaRPr lang="en-US"/>
          </a:p>
          <a:p>
            <a:r>
              <a:rPr lang="en-US"/>
              <a:t>- students who pause naturally in sensible places</a:t>
            </a:r>
          </a:p>
          <a:p>
            <a:endParaRPr lang="en-US"/>
          </a:p>
          <a:p>
            <a:r>
              <a:rPr lang="en-US"/>
              <a:t>- students who read straight through with no pauses</a:t>
            </a:r>
          </a:p>
          <a:p>
            <a:endParaRPr lang="en-US"/>
          </a:p>
          <a:p>
            <a:r>
              <a:rPr lang="en-US"/>
              <a:t>- students who mention capitals, full stops, or missing glue words</a:t>
            </a:r>
          </a:p>
          <a:p>
            <a:endParaRPr lang="en-US"/>
          </a:p>
          <a:p>
            <a:r>
              <a:rPr lang="en-US"/>
              <a:t>- students who struggle to explain why it sounds wrong</a:t>
            </a:r>
          </a:p>
          <a:p>
            <a:endParaRPr lang="en-US"/>
          </a:p>
          <a:p>
            <a:r>
              <a:rPr lang="en-US"/>
              <a:t>This gives immediate insight into:</a:t>
            </a:r>
          </a:p>
          <a:p>
            <a:endParaRPr lang="en-US"/>
          </a:p>
          <a:p>
            <a:r>
              <a:rPr lang="en-US"/>
              <a:t>- sentence boundary awareness</a:t>
            </a:r>
          </a:p>
          <a:p>
            <a:endParaRPr lang="en-US"/>
          </a:p>
          <a:p>
            <a:r>
              <a:rPr lang="en-US"/>
              <a:t>- early understanding of sentence flow</a:t>
            </a:r>
          </a:p>
          <a:p>
            <a:endParaRPr lang="en-US"/>
          </a:p>
          <a:p>
            <a:r>
              <a:rPr lang="en-US"/>
              <a:t>- which students may need extra modelling later in the lesson</a:t>
            </a:r>
          </a:p>
          <a:p>
            <a:endParaRPr lang="en-US"/>
          </a:p>
          <a:p>
            <a:r>
              <a:rPr lang="en-US"/>
              <a:t>(No recording required — quick mental notes or tick marks are enough.)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While students discuss, observe and note:</a:t>
            </a:r>
          </a:p>
          <a:p>
            <a:endParaRPr lang="en-US"/>
          </a:p>
          <a:p>
            <a:r>
              <a:rPr lang="en-US"/>
              <a:t>- students who pause naturally in sensible places</a:t>
            </a:r>
          </a:p>
          <a:p>
            <a:endParaRPr lang="en-US"/>
          </a:p>
          <a:p>
            <a:r>
              <a:rPr lang="en-US"/>
              <a:t>- students who read straight through with no pauses</a:t>
            </a:r>
          </a:p>
          <a:p>
            <a:endParaRPr lang="en-US"/>
          </a:p>
          <a:p>
            <a:r>
              <a:rPr lang="en-US"/>
              <a:t>- students who mention capitals, full stops, or missing glue words</a:t>
            </a:r>
          </a:p>
          <a:p>
            <a:endParaRPr lang="en-US"/>
          </a:p>
          <a:p>
            <a:r>
              <a:rPr lang="en-US"/>
              <a:t>- students who struggle to explain why it sounds wrong</a:t>
            </a:r>
          </a:p>
          <a:p>
            <a:endParaRPr lang="en-US"/>
          </a:p>
          <a:p>
            <a:r>
              <a:rPr lang="en-US"/>
              <a:t>This gives immediate insight into:</a:t>
            </a:r>
          </a:p>
          <a:p>
            <a:endParaRPr lang="en-US"/>
          </a:p>
          <a:p>
            <a:r>
              <a:rPr lang="en-US"/>
              <a:t>- sentence boundary awareness</a:t>
            </a:r>
          </a:p>
          <a:p>
            <a:endParaRPr lang="en-US"/>
          </a:p>
          <a:p>
            <a:r>
              <a:rPr lang="en-US"/>
              <a:t>- early understanding of sentence flow</a:t>
            </a:r>
          </a:p>
          <a:p>
            <a:endParaRPr lang="en-US"/>
          </a:p>
          <a:p>
            <a:r>
              <a:rPr lang="en-US"/>
              <a:t>- which students may need extra modelling later in the lesson</a:t>
            </a:r>
          </a:p>
          <a:p>
            <a:endParaRPr lang="en-US"/>
          </a:p>
          <a:p>
            <a:r>
              <a:rPr lang="en-US"/>
              <a:t>(No recording required — quick mental notes or tick marks are enough.)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 dirty="0"/>
              <a:t>While students discuss, observe and note:</a:t>
            </a:r>
          </a:p>
          <a:p>
            <a:endParaRPr lang="en-US" dirty="0"/>
          </a:p>
          <a:p>
            <a:r>
              <a:rPr lang="en-US" dirty="0"/>
              <a:t>- students who pause naturally in sensible places</a:t>
            </a:r>
          </a:p>
          <a:p>
            <a:endParaRPr lang="en-US" dirty="0"/>
          </a:p>
          <a:p>
            <a:r>
              <a:rPr lang="en-US" dirty="0"/>
              <a:t>- students who read straight through with no pauses</a:t>
            </a:r>
          </a:p>
          <a:p>
            <a:endParaRPr lang="en-US" dirty="0"/>
          </a:p>
          <a:p>
            <a:r>
              <a:rPr lang="en-US" dirty="0"/>
              <a:t>- students who mention capitals, full stops, or missing glue words</a:t>
            </a:r>
          </a:p>
          <a:p>
            <a:endParaRPr lang="en-US" dirty="0"/>
          </a:p>
          <a:p>
            <a:r>
              <a:rPr lang="en-US" dirty="0"/>
              <a:t>- students who struggle to explain why it sounds wrong</a:t>
            </a:r>
          </a:p>
          <a:p>
            <a:endParaRPr lang="en-US" dirty="0"/>
          </a:p>
          <a:p>
            <a:r>
              <a:rPr lang="en-US" dirty="0"/>
              <a:t>This gives immediate insight into:</a:t>
            </a:r>
          </a:p>
          <a:p>
            <a:endParaRPr lang="en-US" dirty="0"/>
          </a:p>
          <a:p>
            <a:r>
              <a:rPr lang="en-US" dirty="0"/>
              <a:t>- sentence boundary awareness</a:t>
            </a:r>
          </a:p>
          <a:p>
            <a:endParaRPr lang="en-US" dirty="0"/>
          </a:p>
          <a:p>
            <a:r>
              <a:rPr lang="en-US" dirty="0"/>
              <a:t>- early understanding of sentence flow</a:t>
            </a:r>
          </a:p>
          <a:p>
            <a:endParaRPr lang="en-US" dirty="0"/>
          </a:p>
          <a:p>
            <a:r>
              <a:rPr lang="en-US" dirty="0"/>
              <a:t>- which students may need extra modelling later in the lesson</a:t>
            </a:r>
          </a:p>
          <a:p>
            <a:endParaRPr lang="en-US" dirty="0"/>
          </a:p>
          <a:p>
            <a:r>
              <a:rPr lang="en-US" dirty="0"/>
              <a:t>(No recording required — quick mental notes or tick marks are enough.)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While students discuss, observe and note:</a:t>
            </a:r>
          </a:p>
          <a:p>
            <a:endParaRPr lang="en-US"/>
          </a:p>
          <a:p>
            <a:r>
              <a:rPr lang="en-US"/>
              <a:t>- students who pause naturally in sensible places</a:t>
            </a:r>
          </a:p>
          <a:p>
            <a:endParaRPr lang="en-US"/>
          </a:p>
          <a:p>
            <a:r>
              <a:rPr lang="en-US"/>
              <a:t>- students who read straight through with no pauses</a:t>
            </a:r>
          </a:p>
          <a:p>
            <a:endParaRPr lang="en-US"/>
          </a:p>
          <a:p>
            <a:r>
              <a:rPr lang="en-US"/>
              <a:t>- students who mention capitals, full stops, or missing glue words</a:t>
            </a:r>
          </a:p>
          <a:p>
            <a:endParaRPr lang="en-US"/>
          </a:p>
          <a:p>
            <a:r>
              <a:rPr lang="en-US"/>
              <a:t>- students who struggle to explain why it sounds wrong</a:t>
            </a:r>
          </a:p>
          <a:p>
            <a:endParaRPr lang="en-US"/>
          </a:p>
          <a:p>
            <a:r>
              <a:rPr lang="en-US"/>
              <a:t>This gives immediate insight into:</a:t>
            </a:r>
          </a:p>
          <a:p>
            <a:endParaRPr lang="en-US"/>
          </a:p>
          <a:p>
            <a:r>
              <a:rPr lang="en-US"/>
              <a:t>- sentence boundary awareness</a:t>
            </a:r>
          </a:p>
          <a:p>
            <a:endParaRPr lang="en-US"/>
          </a:p>
          <a:p>
            <a:r>
              <a:rPr lang="en-US"/>
              <a:t>- early understanding of sentence flow</a:t>
            </a:r>
          </a:p>
          <a:p>
            <a:endParaRPr lang="en-US"/>
          </a:p>
          <a:p>
            <a:r>
              <a:rPr lang="en-US"/>
              <a:t>- which students may need extra modelling later in the lesson</a:t>
            </a:r>
          </a:p>
          <a:p>
            <a:endParaRPr lang="en-US"/>
          </a:p>
          <a:p>
            <a:r>
              <a:rPr lang="en-US"/>
              <a:t>(No recording required — quick mental notes or tick marks are enough.)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17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934988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svg"/><Relationship Id="rId4" Type="http://schemas.openxmlformats.org/officeDocument/2006/relationships/image" Target="../media/image11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sv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sv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sv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sv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3" Type="http://schemas.openxmlformats.org/officeDocument/2006/relationships/image" Target="../media/image20.svg"/><Relationship Id="rId7" Type="http://schemas.openxmlformats.org/officeDocument/2006/relationships/image" Target="../media/image24.svg"/><Relationship Id="rId2" Type="http://schemas.openxmlformats.org/officeDocument/2006/relationships/image" Target="../media/image1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svg"/><Relationship Id="rId5" Type="http://schemas.openxmlformats.org/officeDocument/2006/relationships/image" Target="../media/image22.svg"/><Relationship Id="rId4" Type="http://schemas.openxmlformats.org/officeDocument/2006/relationships/image" Target="../media/image21.sv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sv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8BD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490258" y="1556988"/>
            <a:ext cx="2729479" cy="670997"/>
          </a:xfrm>
          <a:custGeom>
            <a:avLst/>
            <a:gdLst/>
            <a:ahLst/>
            <a:cxnLst/>
            <a:rect l="l" t="t" r="r" b="b"/>
            <a:pathLst>
              <a:path w="2729479" h="670997">
                <a:moveTo>
                  <a:pt x="0" y="0"/>
                </a:moveTo>
                <a:lnTo>
                  <a:pt x="2729479" y="0"/>
                </a:lnTo>
                <a:lnTo>
                  <a:pt x="2729479" y="670997"/>
                </a:lnTo>
                <a:lnTo>
                  <a:pt x="0" y="6709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3" name="Freeform 3"/>
          <p:cNvSpPr/>
          <p:nvPr/>
        </p:nvSpPr>
        <p:spPr>
          <a:xfrm>
            <a:off x="2615007" y="7395516"/>
            <a:ext cx="4479981" cy="425598"/>
          </a:xfrm>
          <a:custGeom>
            <a:avLst/>
            <a:gdLst/>
            <a:ahLst/>
            <a:cxnLst/>
            <a:rect l="l" t="t" r="r" b="b"/>
            <a:pathLst>
              <a:path w="4479981" h="425598">
                <a:moveTo>
                  <a:pt x="0" y="0"/>
                </a:moveTo>
                <a:lnTo>
                  <a:pt x="4479981" y="0"/>
                </a:lnTo>
                <a:lnTo>
                  <a:pt x="4479981" y="425598"/>
                </a:lnTo>
                <a:lnTo>
                  <a:pt x="0" y="42559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grpSp>
        <p:nvGrpSpPr>
          <p:cNvPr id="4" name="Group 4"/>
          <p:cNvGrpSpPr/>
          <p:nvPr/>
        </p:nvGrpSpPr>
        <p:grpSpPr>
          <a:xfrm>
            <a:off x="12598388" y="-98059"/>
            <a:ext cx="9321824" cy="10287000"/>
            <a:chOff x="0" y="0"/>
            <a:chExt cx="2455131" cy="270933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55131" cy="2709333"/>
            </a:xfrm>
            <a:custGeom>
              <a:avLst/>
              <a:gdLst/>
              <a:ahLst/>
              <a:cxnLst/>
              <a:rect l="l" t="t" r="r" b="b"/>
              <a:pathLst>
                <a:path w="2455131" h="2709333">
                  <a:moveTo>
                    <a:pt x="0" y="0"/>
                  </a:moveTo>
                  <a:lnTo>
                    <a:pt x="2455131" y="0"/>
                  </a:lnTo>
                  <a:lnTo>
                    <a:pt x="2455131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48BDBB">
                <a:alpha val="50980"/>
              </a:srgbClr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455131" cy="2747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10199053" y="-384496"/>
            <a:ext cx="8107997" cy="11469725"/>
          </a:xfrm>
          <a:custGeom>
            <a:avLst/>
            <a:gdLst/>
            <a:ahLst/>
            <a:cxnLst/>
            <a:rect l="l" t="t" r="r" b="b"/>
            <a:pathLst>
              <a:path w="8107997" h="11469725">
                <a:moveTo>
                  <a:pt x="0" y="0"/>
                </a:moveTo>
                <a:lnTo>
                  <a:pt x="8107997" y="0"/>
                </a:lnTo>
                <a:lnTo>
                  <a:pt x="8107997" y="11469725"/>
                </a:lnTo>
                <a:lnTo>
                  <a:pt x="0" y="1146972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8" name="TextBox 8"/>
          <p:cNvSpPr txBox="1"/>
          <p:nvPr/>
        </p:nvSpPr>
        <p:spPr>
          <a:xfrm>
            <a:off x="0" y="2742335"/>
            <a:ext cx="9709994" cy="39959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675"/>
              </a:lnSpc>
            </a:pPr>
            <a:r>
              <a:rPr lang="en-US" sz="7625" b="1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Lesson 4:</a:t>
            </a:r>
          </a:p>
          <a:p>
            <a:pPr algn="ctr">
              <a:lnSpc>
                <a:spcPts val="10675"/>
              </a:lnSpc>
            </a:pPr>
            <a:r>
              <a:rPr lang="en-US" sz="7625" b="1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Punctuation and Conjunctions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848458" y="7900406"/>
            <a:ext cx="6013079" cy="17602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28"/>
              </a:lnSpc>
            </a:pPr>
            <a:r>
              <a:rPr lang="en-US" sz="3377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Understanding the importance of punctuation and creating flow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8BD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200606" y="0"/>
            <a:ext cx="8236605" cy="10813902"/>
          </a:xfrm>
          <a:custGeom>
            <a:avLst/>
            <a:gdLst/>
            <a:ahLst/>
            <a:cxnLst/>
            <a:rect l="l" t="t" r="r" b="b"/>
            <a:pathLst>
              <a:path w="8236605" h="10813902">
                <a:moveTo>
                  <a:pt x="0" y="0"/>
                </a:moveTo>
                <a:lnTo>
                  <a:pt x="8236605" y="0"/>
                </a:lnTo>
                <a:lnTo>
                  <a:pt x="8236605" y="10813902"/>
                </a:lnTo>
                <a:lnTo>
                  <a:pt x="0" y="1081390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6824" r="-106581"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3" name="TextBox 3"/>
          <p:cNvSpPr txBox="1"/>
          <p:nvPr/>
        </p:nvSpPr>
        <p:spPr>
          <a:xfrm>
            <a:off x="1028700" y="885825"/>
            <a:ext cx="7356663" cy="12981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675"/>
              </a:lnSpc>
            </a:pPr>
            <a:r>
              <a:rPr lang="en-US" sz="7625" b="1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Lesson overview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8700" y="3519549"/>
            <a:ext cx="7356663" cy="38605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817"/>
              </a:lnSpc>
            </a:pPr>
            <a:r>
              <a:rPr lang="en-US" sz="3908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Hook &amp; Introduction </a:t>
            </a:r>
          </a:p>
          <a:p>
            <a:pPr algn="l">
              <a:lnSpc>
                <a:spcPts val="7817"/>
              </a:lnSpc>
            </a:pPr>
            <a:r>
              <a:rPr lang="en-US" sz="3908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Individual or Pair Work</a:t>
            </a:r>
          </a:p>
          <a:p>
            <a:pPr algn="l">
              <a:lnSpc>
                <a:spcPts val="7817"/>
              </a:lnSpc>
            </a:pPr>
            <a:r>
              <a:rPr lang="en-US" sz="3908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Stretch &amp; Share </a:t>
            </a:r>
          </a:p>
          <a:p>
            <a:pPr algn="l">
              <a:lnSpc>
                <a:spcPts val="7817"/>
              </a:lnSpc>
            </a:pPr>
            <a:r>
              <a:rPr lang="en-US" sz="3908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Wrap-Up Reflection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632141" y="3519549"/>
            <a:ext cx="2437370" cy="38605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817"/>
              </a:lnSpc>
            </a:pPr>
            <a:r>
              <a:rPr lang="en-US" sz="3908" b="1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5 mins</a:t>
            </a:r>
          </a:p>
          <a:p>
            <a:pPr algn="l">
              <a:lnSpc>
                <a:spcPts val="7817"/>
              </a:lnSpc>
            </a:pPr>
            <a:r>
              <a:rPr lang="en-US" sz="3908" b="1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20 mins</a:t>
            </a:r>
          </a:p>
          <a:p>
            <a:pPr algn="l">
              <a:lnSpc>
                <a:spcPts val="7817"/>
              </a:lnSpc>
            </a:pPr>
            <a:r>
              <a:rPr lang="en-US" sz="3908" b="1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10 mins</a:t>
            </a:r>
          </a:p>
          <a:p>
            <a:pPr algn="l">
              <a:lnSpc>
                <a:spcPts val="7817"/>
              </a:lnSpc>
            </a:pPr>
            <a:r>
              <a:rPr lang="en-US" sz="3908" b="1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5 mins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8BDB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8A47637-02B2-CF0F-4424-3DF40A924C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254115B2-5060-2B09-2CC4-D49795C39778}"/>
              </a:ext>
            </a:extLst>
          </p:cNvPr>
          <p:cNvSpPr txBox="1"/>
          <p:nvPr/>
        </p:nvSpPr>
        <p:spPr>
          <a:xfrm>
            <a:off x="1028700" y="885825"/>
            <a:ext cx="12915900" cy="12318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0675"/>
              </a:lnSpc>
            </a:pPr>
            <a:r>
              <a:rPr lang="en-US" sz="7625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Learning intentions</a:t>
            </a: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CDEA80CB-56C0-0C4D-53A6-6F19BE11D3F3}"/>
              </a:ext>
            </a:extLst>
          </p:cNvPr>
          <p:cNvSpPr txBox="1"/>
          <p:nvPr/>
        </p:nvSpPr>
        <p:spPr>
          <a:xfrm>
            <a:off x="1028700" y="3519549"/>
            <a:ext cx="12915900" cy="49244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/>
            <a:r>
              <a:rPr lang="en-AU" sz="4000" b="1" dirty="0">
                <a:latin typeface="Verdana" panose="020B0604030504040204" pitchFamily="34" charset="0"/>
                <a:ea typeface="Verdana" panose="020B0604030504040204" pitchFamily="34" charset="0"/>
              </a:rPr>
              <a:t>I can explain why punctuation is important in writing.</a:t>
            </a:r>
          </a:p>
          <a:p>
            <a:pPr lvl="0"/>
            <a:endParaRPr lang="en-AU" sz="4000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lvl="0"/>
            <a:r>
              <a:rPr lang="en-AU" sz="4000" b="1" dirty="0">
                <a:latin typeface="Verdana" panose="020B0604030504040204" pitchFamily="34" charset="0"/>
                <a:ea typeface="Verdana" panose="020B0604030504040204" pitchFamily="34" charset="0"/>
              </a:rPr>
              <a:t>I can use capital letters, full stops, and commas correctly.</a:t>
            </a:r>
          </a:p>
          <a:p>
            <a:pPr lvl="0"/>
            <a:endParaRPr lang="en-AU" sz="4000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lvl="0"/>
            <a:r>
              <a:rPr lang="en-AU" sz="4000" b="1" dirty="0">
                <a:latin typeface="Verdana" panose="020B0604030504040204" pitchFamily="34" charset="0"/>
                <a:ea typeface="Verdana" panose="020B0604030504040204" pitchFamily="34" charset="0"/>
              </a:rPr>
              <a:t>I can use conjunctions to connect ideas in sentences.</a:t>
            </a:r>
          </a:p>
        </p:txBody>
      </p:sp>
    </p:spTree>
    <p:extLst>
      <p:ext uri="{BB962C8B-B14F-4D97-AF65-F5344CB8AC3E}">
        <p14:creationId xmlns:p14="http://schemas.microsoft.com/office/powerpoint/2010/main" val="25190488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8BD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40451" y="-134896"/>
            <a:ext cx="9993483" cy="10556791"/>
          </a:xfrm>
          <a:custGeom>
            <a:avLst/>
            <a:gdLst/>
            <a:ahLst/>
            <a:cxnLst/>
            <a:rect l="l" t="t" r="r" b="b"/>
            <a:pathLst>
              <a:path w="9993483" h="10556791">
                <a:moveTo>
                  <a:pt x="0" y="0"/>
                </a:moveTo>
                <a:lnTo>
                  <a:pt x="9993483" y="0"/>
                </a:lnTo>
                <a:lnTo>
                  <a:pt x="9993483" y="10556792"/>
                </a:lnTo>
                <a:lnTo>
                  <a:pt x="0" y="105567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47523" r="-41613" b="-712"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3" name="TextBox 3"/>
          <p:cNvSpPr txBox="1"/>
          <p:nvPr/>
        </p:nvSpPr>
        <p:spPr>
          <a:xfrm>
            <a:off x="546509" y="4192619"/>
            <a:ext cx="10792102" cy="52491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b="1" spc="75" dirty="0">
                <a:solidFill>
                  <a:srgbClr val="000000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How it works:</a:t>
            </a:r>
          </a:p>
          <a:p>
            <a:pPr marL="423810" lvl="1" indent="-211905" algn="l">
              <a:lnSpc>
                <a:spcPts val="4907"/>
              </a:lnSpc>
              <a:buFont typeface="Arial"/>
              <a:buChar char="•"/>
            </a:pPr>
            <a:r>
              <a:rPr lang="en-US" sz="2800" spc="49" dirty="0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First, read the paragraph silently</a:t>
            </a:r>
          </a:p>
          <a:p>
            <a:pPr marL="423810" lvl="1" indent="-211905" algn="l">
              <a:lnSpc>
                <a:spcPts val="4907"/>
              </a:lnSpc>
              <a:buFont typeface="Arial"/>
              <a:buChar char="•"/>
            </a:pPr>
            <a:endParaRPr lang="en-US" sz="2800" spc="49" dirty="0">
              <a:solidFill>
                <a:srgbClr val="000000"/>
              </a:solidFill>
              <a:latin typeface="Verdana Pro"/>
              <a:ea typeface="Verdana Pro"/>
              <a:cs typeface="Verdana Pro"/>
              <a:sym typeface="Verdana Pro"/>
            </a:endParaRPr>
          </a:p>
          <a:p>
            <a:pPr marL="423810" lvl="1" indent="-211905" algn="l">
              <a:lnSpc>
                <a:spcPts val="4907"/>
              </a:lnSpc>
              <a:buFont typeface="Arial"/>
              <a:buChar char="•"/>
            </a:pPr>
            <a:r>
              <a:rPr lang="en-US" sz="2800" spc="49" dirty="0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Then read the paragraph aloud with a partner</a:t>
            </a:r>
          </a:p>
          <a:p>
            <a:pPr marL="423810" lvl="1" indent="-211905" algn="l">
              <a:lnSpc>
                <a:spcPts val="4907"/>
              </a:lnSpc>
              <a:buFont typeface="Arial"/>
              <a:buChar char="•"/>
            </a:pPr>
            <a:endParaRPr lang="en-US" sz="2800" spc="49" dirty="0">
              <a:solidFill>
                <a:srgbClr val="000000"/>
              </a:solidFill>
              <a:latin typeface="Verdana Pro"/>
              <a:ea typeface="Verdana Pro"/>
              <a:cs typeface="Verdana Pro"/>
              <a:sym typeface="Verdana Pro"/>
            </a:endParaRPr>
          </a:p>
          <a:p>
            <a:pPr marL="423810" lvl="1" indent="-211905" algn="l">
              <a:lnSpc>
                <a:spcPts val="4907"/>
              </a:lnSpc>
              <a:buFont typeface="Arial"/>
              <a:buChar char="•"/>
            </a:pPr>
            <a:r>
              <a:rPr lang="en-US" sz="2800" spc="49" dirty="0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Take turns asking each other these questions:</a:t>
            </a:r>
          </a:p>
          <a:p>
            <a:pPr marL="847619" lvl="2" indent="-282540" algn="l">
              <a:lnSpc>
                <a:spcPts val="4907"/>
              </a:lnSpc>
              <a:buFont typeface="Arial"/>
              <a:buChar char="⚬"/>
            </a:pPr>
            <a:r>
              <a:rPr lang="en-US" sz="2800" spc="49" dirty="0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Where did you want to pause?</a:t>
            </a:r>
          </a:p>
          <a:p>
            <a:pPr marL="847619" lvl="2" indent="-282540" algn="l">
              <a:lnSpc>
                <a:spcPts val="4907"/>
              </a:lnSpc>
              <a:buFont typeface="Arial"/>
              <a:buChar char="⚬"/>
            </a:pPr>
            <a:r>
              <a:rPr lang="en-US" sz="2800" spc="49" dirty="0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What made this hard to read?</a:t>
            </a:r>
          </a:p>
          <a:p>
            <a:pPr algn="l">
              <a:lnSpc>
                <a:spcPts val="2748"/>
              </a:lnSpc>
            </a:pPr>
            <a:endParaRPr lang="en-US" sz="1962" spc="49" dirty="0">
              <a:solidFill>
                <a:srgbClr val="000000"/>
              </a:solidFill>
              <a:latin typeface="Verdana Pro"/>
              <a:ea typeface="Verdana Pro"/>
              <a:cs typeface="Verdana Pro"/>
              <a:sym typeface="Verdana Pro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946264" y="885825"/>
            <a:ext cx="7670114" cy="26470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675"/>
              </a:lnSpc>
            </a:pPr>
            <a:r>
              <a:rPr lang="en-US" sz="7625" b="1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Activity time:</a:t>
            </a:r>
          </a:p>
          <a:p>
            <a:pPr algn="ctr">
              <a:lnSpc>
                <a:spcPts val="10675"/>
              </a:lnSpc>
            </a:pPr>
            <a:r>
              <a:rPr lang="en-US" sz="7625" b="1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Spot the problem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8BD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147379" y="1708143"/>
            <a:ext cx="13993243" cy="39959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675"/>
              </a:lnSpc>
            </a:pPr>
            <a:r>
              <a:rPr lang="en-US" sz="7625" b="1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mechanics check brakes they change tyres they test vehicles this keeps people safe.</a:t>
            </a:r>
          </a:p>
        </p:txBody>
      </p:sp>
      <p:sp>
        <p:nvSpPr>
          <p:cNvPr id="3" name="Freeform 3"/>
          <p:cNvSpPr/>
          <p:nvPr/>
        </p:nvSpPr>
        <p:spPr>
          <a:xfrm>
            <a:off x="12536678" y="4357309"/>
            <a:ext cx="6930818" cy="9801983"/>
          </a:xfrm>
          <a:custGeom>
            <a:avLst/>
            <a:gdLst/>
            <a:ahLst/>
            <a:cxnLst/>
            <a:rect l="l" t="t" r="r" b="b"/>
            <a:pathLst>
              <a:path w="6930818" h="9801983">
                <a:moveTo>
                  <a:pt x="0" y="0"/>
                </a:moveTo>
                <a:lnTo>
                  <a:pt x="6930819" y="0"/>
                </a:lnTo>
                <a:lnTo>
                  <a:pt x="6930819" y="9801982"/>
                </a:lnTo>
                <a:lnTo>
                  <a:pt x="0" y="980198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8BD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035420" y="0"/>
            <a:ext cx="18295360" cy="12898229"/>
          </a:xfrm>
          <a:custGeom>
            <a:avLst/>
            <a:gdLst/>
            <a:ahLst/>
            <a:cxnLst/>
            <a:rect l="l" t="t" r="r" b="b"/>
            <a:pathLst>
              <a:path w="18295360" h="12898229">
                <a:moveTo>
                  <a:pt x="0" y="0"/>
                </a:moveTo>
                <a:lnTo>
                  <a:pt x="18295360" y="0"/>
                </a:lnTo>
                <a:lnTo>
                  <a:pt x="18295360" y="12898229"/>
                </a:lnTo>
                <a:lnTo>
                  <a:pt x="0" y="1289822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3" name="Freeform 3"/>
          <p:cNvSpPr/>
          <p:nvPr/>
        </p:nvSpPr>
        <p:spPr>
          <a:xfrm>
            <a:off x="0" y="6172200"/>
            <a:ext cx="7266755" cy="4114800"/>
          </a:xfrm>
          <a:custGeom>
            <a:avLst/>
            <a:gdLst/>
            <a:ahLst/>
            <a:cxnLst/>
            <a:rect l="l" t="t" r="r" b="b"/>
            <a:pathLst>
              <a:path w="7266755" h="4114800">
                <a:moveTo>
                  <a:pt x="0" y="0"/>
                </a:moveTo>
                <a:lnTo>
                  <a:pt x="7266755" y="0"/>
                </a:lnTo>
                <a:lnTo>
                  <a:pt x="726675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4" name="TextBox 4"/>
          <p:cNvSpPr txBox="1"/>
          <p:nvPr/>
        </p:nvSpPr>
        <p:spPr>
          <a:xfrm>
            <a:off x="1163538" y="1597228"/>
            <a:ext cx="15960923" cy="34798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999"/>
              </a:lnSpc>
            </a:pPr>
            <a:r>
              <a:rPr lang="en-US" sz="9999" b="1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What made that paragraph </a:t>
            </a:r>
          </a:p>
          <a:p>
            <a:pPr algn="ctr">
              <a:lnSpc>
                <a:spcPts val="13999"/>
              </a:lnSpc>
            </a:pPr>
            <a:r>
              <a:rPr lang="en-US" sz="9999" b="1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hard to read?</a:t>
            </a:r>
          </a:p>
        </p:txBody>
      </p:sp>
      <p:sp>
        <p:nvSpPr>
          <p:cNvPr id="5" name="Freeform 5"/>
          <p:cNvSpPr/>
          <p:nvPr/>
        </p:nvSpPr>
        <p:spPr>
          <a:xfrm>
            <a:off x="7392019" y="6292352"/>
            <a:ext cx="7266755" cy="4114800"/>
          </a:xfrm>
          <a:custGeom>
            <a:avLst/>
            <a:gdLst/>
            <a:ahLst/>
            <a:cxnLst/>
            <a:rect l="l" t="t" r="r" b="b"/>
            <a:pathLst>
              <a:path w="7266755" h="4114800">
                <a:moveTo>
                  <a:pt x="0" y="0"/>
                </a:moveTo>
                <a:lnTo>
                  <a:pt x="7266755" y="0"/>
                </a:lnTo>
                <a:lnTo>
                  <a:pt x="726675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6" name="Freeform 6"/>
          <p:cNvSpPr/>
          <p:nvPr/>
        </p:nvSpPr>
        <p:spPr>
          <a:xfrm>
            <a:off x="14782599" y="6449114"/>
            <a:ext cx="7266755" cy="4114800"/>
          </a:xfrm>
          <a:custGeom>
            <a:avLst/>
            <a:gdLst/>
            <a:ahLst/>
            <a:cxnLst/>
            <a:rect l="l" t="t" r="r" b="b"/>
            <a:pathLst>
              <a:path w="7266755" h="4114800">
                <a:moveTo>
                  <a:pt x="0" y="0"/>
                </a:moveTo>
                <a:lnTo>
                  <a:pt x="7266755" y="0"/>
                </a:lnTo>
                <a:lnTo>
                  <a:pt x="726675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8BD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00100" y="2596873"/>
            <a:ext cx="10687943" cy="7786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33"/>
              </a:lnSpc>
            </a:pPr>
            <a:r>
              <a:rPr lang="en-US" sz="4595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Capital letters - used to start sentences.</a:t>
            </a:r>
          </a:p>
        </p:txBody>
      </p:sp>
      <p:sp>
        <p:nvSpPr>
          <p:cNvPr id="3" name="Freeform 3"/>
          <p:cNvSpPr/>
          <p:nvPr/>
        </p:nvSpPr>
        <p:spPr>
          <a:xfrm>
            <a:off x="800100" y="7587591"/>
            <a:ext cx="1698634" cy="2235044"/>
          </a:xfrm>
          <a:custGeom>
            <a:avLst/>
            <a:gdLst/>
            <a:ahLst/>
            <a:cxnLst/>
            <a:rect l="l" t="t" r="r" b="b"/>
            <a:pathLst>
              <a:path w="1698634" h="2235044">
                <a:moveTo>
                  <a:pt x="0" y="0"/>
                </a:moveTo>
                <a:lnTo>
                  <a:pt x="1698634" y="0"/>
                </a:lnTo>
                <a:lnTo>
                  <a:pt x="1698634" y="2235045"/>
                </a:lnTo>
                <a:lnTo>
                  <a:pt x="0" y="223504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4" name="Freeform 4"/>
          <p:cNvSpPr/>
          <p:nvPr/>
        </p:nvSpPr>
        <p:spPr>
          <a:xfrm>
            <a:off x="5954037" y="7587591"/>
            <a:ext cx="1304707" cy="2235044"/>
          </a:xfrm>
          <a:custGeom>
            <a:avLst/>
            <a:gdLst/>
            <a:ahLst/>
            <a:cxnLst/>
            <a:rect l="l" t="t" r="r" b="b"/>
            <a:pathLst>
              <a:path w="1304707" h="2235044">
                <a:moveTo>
                  <a:pt x="0" y="0"/>
                </a:moveTo>
                <a:lnTo>
                  <a:pt x="1304707" y="0"/>
                </a:lnTo>
                <a:lnTo>
                  <a:pt x="1304707" y="2235045"/>
                </a:lnTo>
                <a:lnTo>
                  <a:pt x="0" y="223504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5" name="Freeform 5"/>
          <p:cNvSpPr/>
          <p:nvPr/>
        </p:nvSpPr>
        <p:spPr>
          <a:xfrm>
            <a:off x="10714048" y="7587591"/>
            <a:ext cx="1458366" cy="2235044"/>
          </a:xfrm>
          <a:custGeom>
            <a:avLst/>
            <a:gdLst/>
            <a:ahLst/>
            <a:cxnLst/>
            <a:rect l="l" t="t" r="r" b="b"/>
            <a:pathLst>
              <a:path w="1458366" h="2235044">
                <a:moveTo>
                  <a:pt x="0" y="0"/>
                </a:moveTo>
                <a:lnTo>
                  <a:pt x="1458366" y="0"/>
                </a:lnTo>
                <a:lnTo>
                  <a:pt x="1458366" y="2235045"/>
                </a:lnTo>
                <a:lnTo>
                  <a:pt x="0" y="223504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6" name="Freeform 6"/>
          <p:cNvSpPr/>
          <p:nvPr/>
        </p:nvSpPr>
        <p:spPr>
          <a:xfrm>
            <a:off x="15627718" y="7587591"/>
            <a:ext cx="1631582" cy="2235044"/>
          </a:xfrm>
          <a:custGeom>
            <a:avLst/>
            <a:gdLst/>
            <a:ahLst/>
            <a:cxnLst/>
            <a:rect l="l" t="t" r="r" b="b"/>
            <a:pathLst>
              <a:path w="1631582" h="2235044">
                <a:moveTo>
                  <a:pt x="0" y="0"/>
                </a:moveTo>
                <a:lnTo>
                  <a:pt x="1631582" y="0"/>
                </a:lnTo>
                <a:lnTo>
                  <a:pt x="1631582" y="2235045"/>
                </a:lnTo>
                <a:lnTo>
                  <a:pt x="0" y="223504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7" name="TextBox 7"/>
          <p:cNvSpPr txBox="1"/>
          <p:nvPr/>
        </p:nvSpPr>
        <p:spPr>
          <a:xfrm>
            <a:off x="1075161" y="758517"/>
            <a:ext cx="16538377" cy="12899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What was that paragraph missing?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00100" y="6275861"/>
            <a:ext cx="11925449" cy="7786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33"/>
              </a:lnSpc>
            </a:pPr>
            <a:r>
              <a:rPr lang="en-US" sz="4595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Commas - help separate parts of a sentence.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00100" y="4013161"/>
            <a:ext cx="17088501" cy="15882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33"/>
              </a:lnSpc>
            </a:pPr>
            <a:r>
              <a:rPr lang="en-US" sz="4595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Full stops, question marks, and exclamation marks - used to end ideas. 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 animBg="1"/>
      <p:bldP spid="6" grpId="0" animBg="1"/>
      <p:bldP spid="8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8BD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211199" y="3687705"/>
            <a:ext cx="11509882" cy="3274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81"/>
              </a:lnSpc>
            </a:pPr>
            <a:r>
              <a:rPr lang="en-US" sz="6272" b="1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mechanics check brakes they change tyres they test vehicles this keeps people safe.</a:t>
            </a:r>
          </a:p>
        </p:txBody>
      </p:sp>
      <p:sp>
        <p:nvSpPr>
          <p:cNvPr id="3" name="Freeform 3"/>
          <p:cNvSpPr/>
          <p:nvPr/>
        </p:nvSpPr>
        <p:spPr>
          <a:xfrm>
            <a:off x="-673076" y="2421784"/>
            <a:ext cx="5561363" cy="7865216"/>
          </a:xfrm>
          <a:custGeom>
            <a:avLst/>
            <a:gdLst/>
            <a:ahLst/>
            <a:cxnLst/>
            <a:rect l="l" t="t" r="r" b="b"/>
            <a:pathLst>
              <a:path w="5561363" h="7865216">
                <a:moveTo>
                  <a:pt x="0" y="0"/>
                </a:moveTo>
                <a:lnTo>
                  <a:pt x="5561364" y="0"/>
                </a:lnTo>
                <a:lnTo>
                  <a:pt x="5561364" y="7865216"/>
                </a:lnTo>
                <a:lnTo>
                  <a:pt x="0" y="786521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4" name="Freeform 4"/>
          <p:cNvSpPr/>
          <p:nvPr/>
        </p:nvSpPr>
        <p:spPr>
          <a:xfrm flipH="1">
            <a:off x="2515230" y="257982"/>
            <a:ext cx="4073163" cy="3166884"/>
          </a:xfrm>
          <a:custGeom>
            <a:avLst/>
            <a:gdLst/>
            <a:ahLst/>
            <a:cxnLst/>
            <a:rect l="l" t="t" r="r" b="b"/>
            <a:pathLst>
              <a:path w="4073163" h="3166884">
                <a:moveTo>
                  <a:pt x="4073163" y="0"/>
                </a:moveTo>
                <a:lnTo>
                  <a:pt x="0" y="0"/>
                </a:lnTo>
                <a:lnTo>
                  <a:pt x="0" y="3166884"/>
                </a:lnTo>
                <a:lnTo>
                  <a:pt x="4073163" y="3166884"/>
                </a:lnTo>
                <a:lnTo>
                  <a:pt x="4073163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5" name="TextBox 5"/>
          <p:cNvSpPr txBox="1"/>
          <p:nvPr/>
        </p:nvSpPr>
        <p:spPr>
          <a:xfrm>
            <a:off x="2515230" y="971550"/>
            <a:ext cx="4073163" cy="10998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Let’s fix this paragraph. </a:t>
            </a:r>
          </a:p>
        </p:txBody>
      </p:sp>
    </p:spTree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8BD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800857" y="2874913"/>
            <a:ext cx="14686285" cy="189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99"/>
              </a:lnSpc>
            </a:pPr>
            <a:r>
              <a:rPr lang="en-US" sz="5499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Mechanics check brakes. They change </a:t>
            </a:r>
            <a:r>
              <a:rPr lang="en-US" sz="5499" b="1" dirty="0" err="1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tyres</a:t>
            </a:r>
            <a:r>
              <a:rPr lang="en-US" sz="5499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. They test vehicles. This keeps people safe.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00857" y="914400"/>
            <a:ext cx="14686285" cy="1028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 b="1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Option 1 - punctuation only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909419" y="5343523"/>
            <a:ext cx="4469160" cy="5378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What do you notice?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036719" y="6157544"/>
            <a:ext cx="2214562" cy="537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It’s clearer.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599337" y="8381864"/>
            <a:ext cx="7089323" cy="5378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It makes sense now, but does it flow?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909419" y="6997155"/>
            <a:ext cx="4469160" cy="5378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Each idea is separate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8BD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17461" y="2692220"/>
            <a:ext cx="17653078" cy="189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99"/>
              </a:lnSpc>
            </a:pPr>
            <a:r>
              <a:rPr lang="en-US" sz="5499" b="1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First, mechanics check brakes. Next, they change tyres. Then, they test vehicles. This keeps people safe.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00857" y="914400"/>
            <a:ext cx="14686285" cy="1028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Option 2 - Add conjunctions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099919" y="5381574"/>
            <a:ext cx="4088160" cy="5378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What do you notice?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333319" y="6178817"/>
            <a:ext cx="3621360" cy="5378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The order is clear.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22231" y="8420100"/>
            <a:ext cx="9243535" cy="5378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Which words helped you know what came next?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099919" y="6976060"/>
            <a:ext cx="4088160" cy="5378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Ideas are connected.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8BD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591247" y="3017624"/>
            <a:ext cx="15105506" cy="3162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4500" b="1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First, mechanics check brakes to make sure vehicles can stop safely. Next, they change tyres so cars can grip the road. Then, they test vehicles to check everything is working. As a result, people can travel safely.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00857" y="914400"/>
            <a:ext cx="14686285" cy="1028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 b="1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Option 3 - Add cause and result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60045" y="8265546"/>
            <a:ext cx="7567910" cy="537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This shows how and why, not just what.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8BD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860705" y="3650238"/>
            <a:ext cx="3224507" cy="4114800"/>
          </a:xfrm>
          <a:custGeom>
            <a:avLst/>
            <a:gdLst/>
            <a:ahLst/>
            <a:cxnLst/>
            <a:rect l="l" t="t" r="r" b="b"/>
            <a:pathLst>
              <a:path w="3224507" h="4114800">
                <a:moveTo>
                  <a:pt x="0" y="0"/>
                </a:moveTo>
                <a:lnTo>
                  <a:pt x="3224507" y="0"/>
                </a:lnTo>
                <a:lnTo>
                  <a:pt x="322450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3" name="TextBox 3"/>
          <p:cNvSpPr txBox="1"/>
          <p:nvPr/>
        </p:nvSpPr>
        <p:spPr>
          <a:xfrm>
            <a:off x="2647112" y="885825"/>
            <a:ext cx="12993776" cy="13142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760"/>
              </a:lnSpc>
            </a:pPr>
            <a:r>
              <a:rPr lang="en-US" sz="7686" b="1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What are commas?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720536" y="3554436"/>
            <a:ext cx="10706759" cy="42106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28"/>
              </a:lnSpc>
            </a:pPr>
            <a:r>
              <a:rPr lang="en-US" sz="4020" b="1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Commas are little pauses in your writing. Think of them like a small breath when you read. </a:t>
            </a:r>
          </a:p>
          <a:p>
            <a:pPr algn="l">
              <a:lnSpc>
                <a:spcPts val="5628"/>
              </a:lnSpc>
            </a:pPr>
            <a:endParaRPr lang="en-US" sz="4020" b="1">
              <a:solidFill>
                <a:srgbClr val="000000"/>
              </a:solidFill>
              <a:latin typeface="Verdana Pro Condensed Bold"/>
              <a:ea typeface="Verdana Pro Condensed Bold"/>
              <a:cs typeface="Verdana Pro Condensed Bold"/>
              <a:sym typeface="Verdana Pro Condensed Bold"/>
            </a:endParaRPr>
          </a:p>
          <a:p>
            <a:pPr algn="l">
              <a:lnSpc>
                <a:spcPts val="5628"/>
              </a:lnSpc>
            </a:pPr>
            <a:r>
              <a:rPr lang="en-US" sz="4020" b="1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They help your sentences make sense and stop everything from running together.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8BD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647112" y="885825"/>
            <a:ext cx="12993776" cy="13142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760"/>
              </a:lnSpc>
            </a:pPr>
            <a:r>
              <a:rPr lang="en-US" sz="7686" b="1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When do we use commas?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40174" y="3082223"/>
            <a:ext cx="14607652" cy="14028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28"/>
              </a:lnSpc>
            </a:pPr>
            <a:r>
              <a:rPr lang="en-US" sz="4020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To separate things in a list.</a:t>
            </a:r>
          </a:p>
          <a:p>
            <a:pPr algn="l">
              <a:lnSpc>
                <a:spcPts val="5628"/>
              </a:lnSpc>
            </a:pPr>
            <a:r>
              <a:rPr lang="en-US" sz="4020" dirty="0">
                <a:solidFill>
                  <a:srgbClr val="000000"/>
                </a:solidFill>
                <a:latin typeface="Verdana Pro Condensed"/>
                <a:ea typeface="Verdana Pro Condensed"/>
                <a:cs typeface="Verdana Pro Condensed"/>
                <a:sym typeface="Verdana Pro Condensed"/>
              </a:rPr>
              <a:t>Example: I packed my hat, sunscreen, water bottle, and lunch!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840174" y="4938697"/>
            <a:ext cx="14607652" cy="14028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28"/>
              </a:lnSpc>
            </a:pPr>
            <a:r>
              <a:rPr lang="en-US" sz="4020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After a word that starts a sentence.</a:t>
            </a:r>
          </a:p>
          <a:p>
            <a:pPr algn="l">
              <a:lnSpc>
                <a:spcPts val="5628"/>
              </a:lnSpc>
            </a:pPr>
            <a:r>
              <a:rPr lang="en-US" sz="4020" dirty="0">
                <a:solidFill>
                  <a:srgbClr val="000000"/>
                </a:solidFill>
                <a:latin typeface="Verdana Pro Condensed"/>
                <a:ea typeface="Verdana Pro Condensed"/>
                <a:cs typeface="Verdana Pro Condensed"/>
                <a:sym typeface="Verdana Pro Condensed"/>
              </a:rPr>
              <a:t>Example: Yes, I finished my homework.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840174" y="6798724"/>
            <a:ext cx="14607652" cy="14028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28"/>
              </a:lnSpc>
            </a:pPr>
            <a:r>
              <a:rPr lang="en-US" sz="4020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To add a tiny pause so the sentence is clearer.</a:t>
            </a:r>
          </a:p>
          <a:p>
            <a:pPr algn="l">
              <a:lnSpc>
                <a:spcPts val="5628"/>
              </a:lnSpc>
            </a:pPr>
            <a:r>
              <a:rPr lang="en-US" sz="4020" dirty="0">
                <a:solidFill>
                  <a:srgbClr val="000000"/>
                </a:solidFill>
                <a:latin typeface="Verdana Pro Condensed"/>
                <a:ea typeface="Verdana Pro Condensed"/>
                <a:cs typeface="Verdana Pro Condensed"/>
                <a:sym typeface="Verdana Pro Condensed"/>
              </a:rPr>
              <a:t>Example: When we got home, the dog barked.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8BD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949135" y="6214908"/>
            <a:ext cx="2389731" cy="2389731"/>
          </a:xfrm>
          <a:custGeom>
            <a:avLst/>
            <a:gdLst/>
            <a:ahLst/>
            <a:cxnLst/>
            <a:rect l="l" t="t" r="r" b="b"/>
            <a:pathLst>
              <a:path w="2389731" h="2389731">
                <a:moveTo>
                  <a:pt x="0" y="0"/>
                </a:moveTo>
                <a:lnTo>
                  <a:pt x="2389730" y="0"/>
                </a:lnTo>
                <a:lnTo>
                  <a:pt x="2389730" y="2389731"/>
                </a:lnTo>
                <a:lnTo>
                  <a:pt x="0" y="238973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3" name="TextBox 3"/>
          <p:cNvSpPr txBox="1"/>
          <p:nvPr/>
        </p:nvSpPr>
        <p:spPr>
          <a:xfrm>
            <a:off x="3230826" y="1105579"/>
            <a:ext cx="11826347" cy="12981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675"/>
              </a:lnSpc>
            </a:pPr>
            <a:r>
              <a:rPr lang="en-US" sz="7625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Where does the pause go?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648356" y="3981354"/>
            <a:ext cx="10991285" cy="6558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672"/>
              </a:lnSpc>
            </a:pPr>
            <a:r>
              <a:rPr lang="en-US" sz="4051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The truck is heavy so it needs strong brakes.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8BD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338015" y="1713297"/>
            <a:ext cx="7611971" cy="44018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70"/>
              </a:lnSpc>
            </a:pPr>
            <a:r>
              <a:rPr lang="en-US" sz="5050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The truck is heavy</a:t>
            </a:r>
          </a:p>
          <a:p>
            <a:pPr algn="ctr">
              <a:lnSpc>
                <a:spcPts val="7070"/>
              </a:lnSpc>
            </a:pPr>
            <a:endParaRPr lang="en-US" sz="5050" b="1" dirty="0">
              <a:solidFill>
                <a:srgbClr val="000000"/>
              </a:solidFill>
              <a:latin typeface="Verdana Pro Condensed Bold"/>
              <a:ea typeface="Verdana Pro Condensed Bold"/>
              <a:cs typeface="Verdana Pro Condensed Bold"/>
              <a:sym typeface="Verdana Pro Condensed Bold"/>
            </a:endParaRPr>
          </a:p>
          <a:p>
            <a:pPr algn="ctr">
              <a:lnSpc>
                <a:spcPts val="7070"/>
              </a:lnSpc>
            </a:pPr>
            <a:endParaRPr lang="en-US" sz="5050" b="1" dirty="0">
              <a:solidFill>
                <a:srgbClr val="000000"/>
              </a:solidFill>
              <a:latin typeface="Verdana Pro Condensed Bold"/>
              <a:ea typeface="Verdana Pro Condensed Bold"/>
              <a:cs typeface="Verdana Pro Condensed Bold"/>
              <a:sym typeface="Verdana Pro Condensed Bold"/>
            </a:endParaRPr>
          </a:p>
          <a:p>
            <a:pPr algn="ctr">
              <a:lnSpc>
                <a:spcPts val="7070"/>
              </a:lnSpc>
            </a:pPr>
            <a:endParaRPr lang="en-US" sz="5050" b="1" dirty="0">
              <a:solidFill>
                <a:srgbClr val="000000"/>
              </a:solidFill>
              <a:latin typeface="Verdana Pro Condensed Bold"/>
              <a:ea typeface="Verdana Pro Condensed Bold"/>
              <a:cs typeface="Verdana Pro Condensed Bold"/>
              <a:sym typeface="Verdana Pro Condensed Bold"/>
            </a:endParaRPr>
          </a:p>
          <a:p>
            <a:pPr algn="ctr">
              <a:lnSpc>
                <a:spcPts val="7070"/>
              </a:lnSpc>
            </a:pPr>
            <a:r>
              <a:rPr lang="en-US" sz="5050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so it needs strong brakes.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97632" y="7658100"/>
            <a:ext cx="13292733" cy="537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A comma shows the reader where to pause when two ideas are joined. </a:t>
            </a:r>
          </a:p>
        </p:txBody>
      </p:sp>
      <p:sp>
        <p:nvSpPr>
          <p:cNvPr id="4" name="Freeform 4"/>
          <p:cNvSpPr/>
          <p:nvPr/>
        </p:nvSpPr>
        <p:spPr>
          <a:xfrm>
            <a:off x="8064505" y="2882375"/>
            <a:ext cx="2158989" cy="2158989"/>
          </a:xfrm>
          <a:custGeom>
            <a:avLst/>
            <a:gdLst/>
            <a:ahLst/>
            <a:cxnLst/>
            <a:rect l="l" t="t" r="r" b="b"/>
            <a:pathLst>
              <a:path w="2158989" h="2158989">
                <a:moveTo>
                  <a:pt x="0" y="0"/>
                </a:moveTo>
                <a:lnTo>
                  <a:pt x="2158990" y="0"/>
                </a:lnTo>
                <a:lnTo>
                  <a:pt x="2158990" y="2158989"/>
                </a:lnTo>
                <a:lnTo>
                  <a:pt x="0" y="21589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8BD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439400" y="0"/>
            <a:ext cx="9164531" cy="10287000"/>
          </a:xfrm>
          <a:custGeom>
            <a:avLst/>
            <a:gdLst/>
            <a:ahLst/>
            <a:cxnLst/>
            <a:rect l="l" t="t" r="r" b="b"/>
            <a:pathLst>
              <a:path w="9164531" h="10287000">
                <a:moveTo>
                  <a:pt x="0" y="0"/>
                </a:moveTo>
                <a:lnTo>
                  <a:pt x="9164531" y="0"/>
                </a:lnTo>
                <a:lnTo>
                  <a:pt x="9164531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7527" r="-62024"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3" name="TextBox 3"/>
          <p:cNvSpPr txBox="1"/>
          <p:nvPr/>
        </p:nvSpPr>
        <p:spPr>
          <a:xfrm>
            <a:off x="546509" y="4192619"/>
            <a:ext cx="9740491" cy="58775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b="1" spc="75" dirty="0">
                <a:solidFill>
                  <a:srgbClr val="000000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How it works:</a:t>
            </a:r>
          </a:p>
          <a:p>
            <a:pPr marL="423810" lvl="1" indent="-211905" algn="l">
              <a:lnSpc>
                <a:spcPts val="4907"/>
              </a:lnSpc>
              <a:buFont typeface="Arial"/>
              <a:buChar char="•"/>
            </a:pPr>
            <a:r>
              <a:rPr lang="en-US" sz="2400" spc="49" dirty="0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Work individually or in pairs</a:t>
            </a:r>
          </a:p>
          <a:p>
            <a:pPr marL="423810" lvl="1" indent="-211905" algn="l">
              <a:lnSpc>
                <a:spcPts val="4907"/>
              </a:lnSpc>
              <a:buFont typeface="Arial"/>
              <a:buChar char="•"/>
            </a:pPr>
            <a:r>
              <a:rPr lang="en-US" sz="2400" spc="49" dirty="0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Read each sentence aloud. Take turns if working in pairs</a:t>
            </a:r>
          </a:p>
          <a:p>
            <a:pPr marL="423810" lvl="1" indent="-211905" algn="l">
              <a:lnSpc>
                <a:spcPts val="4907"/>
              </a:lnSpc>
              <a:buFont typeface="Arial"/>
              <a:buChar char="•"/>
            </a:pPr>
            <a:r>
              <a:rPr lang="en-US" sz="2400" spc="49" dirty="0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Decide where the pause belongs</a:t>
            </a:r>
          </a:p>
          <a:p>
            <a:pPr marL="423810" lvl="1" indent="-211905" algn="l">
              <a:lnSpc>
                <a:spcPts val="4907"/>
              </a:lnSpc>
              <a:buFont typeface="Arial"/>
              <a:buChar char="•"/>
            </a:pPr>
            <a:r>
              <a:rPr lang="en-US" sz="2400" spc="49" dirty="0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Add the comma</a:t>
            </a:r>
          </a:p>
          <a:p>
            <a:pPr marL="423810" lvl="1" indent="-211905" algn="l">
              <a:lnSpc>
                <a:spcPts val="4907"/>
              </a:lnSpc>
              <a:buFont typeface="Arial"/>
              <a:buChar char="•"/>
            </a:pPr>
            <a:r>
              <a:rPr lang="en-US" sz="2400" spc="49" dirty="0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Read one of your sentences aloud to the class and explain:</a:t>
            </a:r>
          </a:p>
          <a:p>
            <a:pPr marL="847619" lvl="2" indent="-282540" algn="l">
              <a:lnSpc>
                <a:spcPts val="4907"/>
              </a:lnSpc>
              <a:buFont typeface="Arial"/>
              <a:buChar char="⚬"/>
            </a:pPr>
            <a:r>
              <a:rPr lang="en-US" sz="2400" spc="49" dirty="0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Why you put the comma there</a:t>
            </a:r>
          </a:p>
          <a:p>
            <a:pPr marL="847619" lvl="2" indent="-282540" algn="l">
              <a:lnSpc>
                <a:spcPts val="4907"/>
              </a:lnSpc>
              <a:buFont typeface="Arial"/>
              <a:buChar char="⚬"/>
            </a:pPr>
            <a:r>
              <a:rPr lang="en-US" sz="2400" spc="49" dirty="0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Stretch: what the two ideas are</a:t>
            </a:r>
          </a:p>
          <a:p>
            <a:pPr algn="l">
              <a:lnSpc>
                <a:spcPts val="2748"/>
              </a:lnSpc>
            </a:pPr>
            <a:endParaRPr lang="en-US" sz="1962" spc="49" dirty="0">
              <a:solidFill>
                <a:srgbClr val="000000"/>
              </a:solidFill>
              <a:latin typeface="Verdana Pro"/>
              <a:ea typeface="Verdana Pro"/>
              <a:cs typeface="Verdana Pro"/>
              <a:sym typeface="Verdana Pro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368187" y="730163"/>
            <a:ext cx="7221014" cy="26470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675"/>
              </a:lnSpc>
            </a:pPr>
            <a:r>
              <a:rPr lang="en-US" sz="7625" b="1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Activity time:</a:t>
            </a:r>
          </a:p>
          <a:p>
            <a:pPr algn="ctr">
              <a:lnSpc>
                <a:spcPts val="10675"/>
              </a:lnSpc>
            </a:pPr>
            <a:r>
              <a:rPr lang="en-US" sz="7625" b="1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Add the comma!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8BD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532754" y="721162"/>
            <a:ext cx="5451425" cy="34077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999"/>
              </a:lnSpc>
            </a:pPr>
            <a:r>
              <a:rPr lang="en-US" sz="9999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But wait…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80727" y="4859933"/>
            <a:ext cx="5955479" cy="7424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20"/>
              </a:lnSpc>
            </a:pPr>
            <a:r>
              <a:rPr lang="en-US" sz="4371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What are conjunctions?</a:t>
            </a:r>
          </a:p>
        </p:txBody>
      </p:sp>
      <p:sp>
        <p:nvSpPr>
          <p:cNvPr id="4" name="Freeform 4"/>
          <p:cNvSpPr/>
          <p:nvPr/>
        </p:nvSpPr>
        <p:spPr>
          <a:xfrm>
            <a:off x="9144000" y="-229288"/>
            <a:ext cx="10588650" cy="10745577"/>
          </a:xfrm>
          <a:custGeom>
            <a:avLst/>
            <a:gdLst/>
            <a:ahLst/>
            <a:cxnLst/>
            <a:rect l="l" t="t" r="r" b="b"/>
            <a:pathLst>
              <a:path w="10588650" h="10745577">
                <a:moveTo>
                  <a:pt x="0" y="0"/>
                </a:moveTo>
                <a:lnTo>
                  <a:pt x="10588650" y="0"/>
                </a:lnTo>
                <a:lnTo>
                  <a:pt x="10588650" y="10745576"/>
                </a:lnTo>
                <a:lnTo>
                  <a:pt x="0" y="1074557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2208" r="-48204"/>
            </a:stretch>
          </a:blipFill>
        </p:spPr>
        <p:txBody>
          <a:bodyPr/>
          <a:lstStyle/>
          <a:p>
            <a:endParaRPr lang="en-AU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8BD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0244" y="5947502"/>
            <a:ext cx="2383755" cy="4275794"/>
          </a:xfrm>
          <a:custGeom>
            <a:avLst/>
            <a:gdLst/>
            <a:ahLst/>
            <a:cxnLst/>
            <a:rect l="l" t="t" r="r" b="b"/>
            <a:pathLst>
              <a:path w="2383755" h="4275794">
                <a:moveTo>
                  <a:pt x="0" y="0"/>
                </a:moveTo>
                <a:lnTo>
                  <a:pt x="2383755" y="0"/>
                </a:lnTo>
                <a:lnTo>
                  <a:pt x="2383755" y="4275794"/>
                </a:lnTo>
                <a:lnTo>
                  <a:pt x="0" y="427579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3" name="TextBox 3"/>
          <p:cNvSpPr txBox="1"/>
          <p:nvPr/>
        </p:nvSpPr>
        <p:spPr>
          <a:xfrm>
            <a:off x="2778351" y="356138"/>
            <a:ext cx="12731297" cy="17081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999"/>
              </a:lnSpc>
            </a:pPr>
            <a:r>
              <a:rPr lang="en-US" sz="9999" b="1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Conjunctions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267143" y="2736158"/>
            <a:ext cx="14334433" cy="53492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20"/>
              </a:lnSpc>
            </a:pPr>
            <a:r>
              <a:rPr lang="en-US" sz="4371" b="1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Conjunctions are glue words. They help your writing stick together and make sense. Conjunctions connect ideas, so your sentences flow smoothly.</a:t>
            </a:r>
          </a:p>
          <a:p>
            <a:pPr algn="ctr">
              <a:lnSpc>
                <a:spcPts val="6120"/>
              </a:lnSpc>
            </a:pPr>
            <a:endParaRPr lang="en-US" sz="4371" b="1">
              <a:solidFill>
                <a:srgbClr val="000000"/>
              </a:solidFill>
              <a:latin typeface="Verdana Pro Condensed Bold"/>
              <a:ea typeface="Verdana Pro Condensed Bold"/>
              <a:cs typeface="Verdana Pro Condensed Bold"/>
              <a:sym typeface="Verdana Pro Condensed Bold"/>
            </a:endParaRPr>
          </a:p>
          <a:p>
            <a:pPr algn="ctr">
              <a:lnSpc>
                <a:spcPts val="6120"/>
              </a:lnSpc>
            </a:pPr>
            <a:r>
              <a:rPr lang="en-US" sz="4371" b="1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 They also help you show how your ideas are related and stop you from repeating the same words too much.</a:t>
            </a:r>
          </a:p>
          <a:p>
            <a:pPr algn="ctr">
              <a:lnSpc>
                <a:spcPts val="6120"/>
              </a:lnSpc>
            </a:pPr>
            <a:endParaRPr lang="en-US" sz="4371" b="1">
              <a:solidFill>
                <a:srgbClr val="000000"/>
              </a:solidFill>
              <a:latin typeface="Verdana Pro Condensed Bold"/>
              <a:ea typeface="Verdana Pro Condensed Bold"/>
              <a:cs typeface="Verdana Pro Condensed Bold"/>
              <a:sym typeface="Verdana Pro Condensed Bold"/>
            </a:endParaRPr>
          </a:p>
        </p:txBody>
      </p:sp>
    </p:spTree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8BD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778351" y="356138"/>
            <a:ext cx="12731297" cy="17081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999"/>
              </a:lnSpc>
            </a:pPr>
            <a:r>
              <a:rPr lang="en-US" sz="9999" b="1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Why do we use them?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101224" y="2975519"/>
            <a:ext cx="14085553" cy="53753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43911" lvl="1" indent="-471956" algn="l">
              <a:lnSpc>
                <a:spcPts val="6120"/>
              </a:lnSpc>
              <a:buFont typeface="Arial"/>
              <a:buChar char="•"/>
            </a:pPr>
            <a:r>
              <a:rPr lang="en-US" sz="4371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Link ideas so they make sense together</a:t>
            </a:r>
          </a:p>
          <a:p>
            <a:pPr marL="943911" lvl="1" indent="-471956" algn="l">
              <a:lnSpc>
                <a:spcPts val="6120"/>
              </a:lnSpc>
              <a:buFont typeface="Arial"/>
              <a:buChar char="•"/>
            </a:pPr>
            <a:r>
              <a:rPr lang="en-US" sz="4371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Show how ideas are connected</a:t>
            </a:r>
          </a:p>
          <a:p>
            <a:pPr marL="943911" lvl="1" indent="-471956" algn="l">
              <a:lnSpc>
                <a:spcPts val="6120"/>
              </a:lnSpc>
              <a:buFont typeface="Arial"/>
              <a:buChar char="•"/>
            </a:pPr>
            <a:r>
              <a:rPr lang="en-US" sz="4371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Help the reader follow your thinking</a:t>
            </a:r>
          </a:p>
          <a:p>
            <a:pPr marL="943911" lvl="1" indent="-471956" algn="l">
              <a:lnSpc>
                <a:spcPts val="6120"/>
              </a:lnSpc>
              <a:buFont typeface="Arial"/>
              <a:buChar char="•"/>
            </a:pPr>
            <a:r>
              <a:rPr lang="en-US" sz="4371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Make your writing clearer, more interesting, and better </a:t>
            </a:r>
            <a:r>
              <a:rPr lang="en-US" sz="4371" b="1" dirty="0" err="1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organised</a:t>
            </a:r>
            <a:endParaRPr lang="en-US" sz="4371" b="1" dirty="0">
              <a:solidFill>
                <a:srgbClr val="000000"/>
              </a:solidFill>
              <a:latin typeface="Verdana Pro Condensed Bold"/>
              <a:ea typeface="Verdana Pro Condensed Bold"/>
              <a:cs typeface="Verdana Pro Condensed Bold"/>
              <a:sym typeface="Verdana Pro Condensed Bold"/>
            </a:endParaRPr>
          </a:p>
          <a:p>
            <a:pPr marL="943911" lvl="1" indent="-471956" algn="l">
              <a:lnSpc>
                <a:spcPts val="6120"/>
              </a:lnSpc>
              <a:buFont typeface="Arial"/>
              <a:buChar char="•"/>
            </a:pPr>
            <a:r>
              <a:rPr lang="en-US" sz="4371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Stop you from repeating the same words too much</a:t>
            </a:r>
          </a:p>
          <a:p>
            <a:pPr algn="l">
              <a:lnSpc>
                <a:spcPts val="6120"/>
              </a:lnSpc>
            </a:pPr>
            <a:endParaRPr lang="en-US" sz="4371" b="1" dirty="0">
              <a:solidFill>
                <a:srgbClr val="000000"/>
              </a:solidFill>
              <a:latin typeface="Verdana Pro Condensed Bold"/>
              <a:ea typeface="Verdana Pro Condensed Bold"/>
              <a:cs typeface="Verdana Pro Condensed Bold"/>
              <a:sym typeface="Verdana Pro Condensed Bold"/>
            </a:endParaRPr>
          </a:p>
        </p:txBody>
      </p:sp>
    </p:spTree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958731" y="358366"/>
            <a:ext cx="12370538" cy="13779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 b="1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Types of conjunctions</a:t>
            </a:r>
          </a:p>
        </p:txBody>
      </p:sp>
      <p:sp>
        <p:nvSpPr>
          <p:cNvPr id="3" name="Freeform 3"/>
          <p:cNvSpPr/>
          <p:nvPr/>
        </p:nvSpPr>
        <p:spPr>
          <a:xfrm>
            <a:off x="758568" y="4900198"/>
            <a:ext cx="1443972" cy="2533284"/>
          </a:xfrm>
          <a:custGeom>
            <a:avLst/>
            <a:gdLst/>
            <a:ahLst/>
            <a:cxnLst/>
            <a:rect l="l" t="t" r="r" b="b"/>
            <a:pathLst>
              <a:path w="1443972" h="2533284">
                <a:moveTo>
                  <a:pt x="0" y="0"/>
                </a:moveTo>
                <a:lnTo>
                  <a:pt x="1443972" y="0"/>
                </a:lnTo>
                <a:lnTo>
                  <a:pt x="1443972" y="2533284"/>
                </a:lnTo>
                <a:lnTo>
                  <a:pt x="0" y="253328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4" name="Freeform 4"/>
          <p:cNvSpPr/>
          <p:nvPr/>
        </p:nvSpPr>
        <p:spPr>
          <a:xfrm>
            <a:off x="2950122" y="4900198"/>
            <a:ext cx="2477340" cy="2533284"/>
          </a:xfrm>
          <a:custGeom>
            <a:avLst/>
            <a:gdLst/>
            <a:ahLst/>
            <a:cxnLst/>
            <a:rect l="l" t="t" r="r" b="b"/>
            <a:pathLst>
              <a:path w="2477340" h="2533284">
                <a:moveTo>
                  <a:pt x="0" y="0"/>
                </a:moveTo>
                <a:lnTo>
                  <a:pt x="2477340" y="0"/>
                </a:lnTo>
                <a:lnTo>
                  <a:pt x="2477340" y="2533284"/>
                </a:lnTo>
                <a:lnTo>
                  <a:pt x="0" y="253328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5" name="Freeform 5"/>
          <p:cNvSpPr/>
          <p:nvPr/>
        </p:nvSpPr>
        <p:spPr>
          <a:xfrm>
            <a:off x="6175045" y="4900198"/>
            <a:ext cx="1811298" cy="2533284"/>
          </a:xfrm>
          <a:custGeom>
            <a:avLst/>
            <a:gdLst/>
            <a:ahLst/>
            <a:cxnLst/>
            <a:rect l="l" t="t" r="r" b="b"/>
            <a:pathLst>
              <a:path w="1811298" h="2533284">
                <a:moveTo>
                  <a:pt x="0" y="0"/>
                </a:moveTo>
                <a:lnTo>
                  <a:pt x="1811298" y="0"/>
                </a:lnTo>
                <a:lnTo>
                  <a:pt x="1811298" y="2533284"/>
                </a:lnTo>
                <a:lnTo>
                  <a:pt x="0" y="253328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6" name="Freeform 6"/>
          <p:cNvSpPr/>
          <p:nvPr/>
        </p:nvSpPr>
        <p:spPr>
          <a:xfrm>
            <a:off x="8733925" y="4900198"/>
            <a:ext cx="1711022" cy="2533284"/>
          </a:xfrm>
          <a:custGeom>
            <a:avLst/>
            <a:gdLst/>
            <a:ahLst/>
            <a:cxnLst/>
            <a:rect l="l" t="t" r="r" b="b"/>
            <a:pathLst>
              <a:path w="1711022" h="2533284">
                <a:moveTo>
                  <a:pt x="0" y="0"/>
                </a:moveTo>
                <a:lnTo>
                  <a:pt x="1711022" y="0"/>
                </a:lnTo>
                <a:lnTo>
                  <a:pt x="1711022" y="2533284"/>
                </a:lnTo>
                <a:lnTo>
                  <a:pt x="0" y="253328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7" name="Freeform 7"/>
          <p:cNvSpPr/>
          <p:nvPr/>
        </p:nvSpPr>
        <p:spPr>
          <a:xfrm>
            <a:off x="11192529" y="4900198"/>
            <a:ext cx="1964351" cy="2533284"/>
          </a:xfrm>
          <a:custGeom>
            <a:avLst/>
            <a:gdLst/>
            <a:ahLst/>
            <a:cxnLst/>
            <a:rect l="l" t="t" r="r" b="b"/>
            <a:pathLst>
              <a:path w="1964351" h="2533284">
                <a:moveTo>
                  <a:pt x="0" y="0"/>
                </a:moveTo>
                <a:lnTo>
                  <a:pt x="1964350" y="0"/>
                </a:lnTo>
                <a:lnTo>
                  <a:pt x="1964350" y="2533284"/>
                </a:lnTo>
                <a:lnTo>
                  <a:pt x="0" y="253328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8" name="Freeform 8"/>
          <p:cNvSpPr/>
          <p:nvPr/>
        </p:nvSpPr>
        <p:spPr>
          <a:xfrm>
            <a:off x="13904462" y="4900198"/>
            <a:ext cx="1317308" cy="2533284"/>
          </a:xfrm>
          <a:custGeom>
            <a:avLst/>
            <a:gdLst/>
            <a:ahLst/>
            <a:cxnLst/>
            <a:rect l="l" t="t" r="r" b="b"/>
            <a:pathLst>
              <a:path w="1317308" h="2533284">
                <a:moveTo>
                  <a:pt x="0" y="0"/>
                </a:moveTo>
                <a:lnTo>
                  <a:pt x="1317307" y="0"/>
                </a:lnTo>
                <a:lnTo>
                  <a:pt x="1317307" y="2533284"/>
                </a:lnTo>
                <a:lnTo>
                  <a:pt x="0" y="253328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9" name="Freeform 9"/>
          <p:cNvSpPr/>
          <p:nvPr/>
        </p:nvSpPr>
        <p:spPr>
          <a:xfrm>
            <a:off x="15969351" y="4900198"/>
            <a:ext cx="1560081" cy="2533284"/>
          </a:xfrm>
          <a:custGeom>
            <a:avLst/>
            <a:gdLst/>
            <a:ahLst/>
            <a:cxnLst/>
            <a:rect l="l" t="t" r="r" b="b"/>
            <a:pathLst>
              <a:path w="1560081" h="2533284">
                <a:moveTo>
                  <a:pt x="0" y="0"/>
                </a:moveTo>
                <a:lnTo>
                  <a:pt x="1560081" y="0"/>
                </a:lnTo>
                <a:lnTo>
                  <a:pt x="1560081" y="2533284"/>
                </a:lnTo>
                <a:lnTo>
                  <a:pt x="0" y="253328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10" name="TextBox 10"/>
          <p:cNvSpPr txBox="1"/>
          <p:nvPr/>
        </p:nvSpPr>
        <p:spPr>
          <a:xfrm>
            <a:off x="499765" y="7691755"/>
            <a:ext cx="1669256" cy="10998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for</a:t>
            </a:r>
          </a:p>
          <a:p>
            <a:pPr algn="ctr">
              <a:lnSpc>
                <a:spcPts val="4480"/>
              </a:lnSpc>
            </a:pPr>
            <a:r>
              <a:rPr lang="en-US" sz="3200" dirty="0">
                <a:solidFill>
                  <a:srgbClr val="000000"/>
                </a:solidFill>
                <a:latin typeface="Verdana Pro Condensed"/>
                <a:ea typeface="Verdana Pro Condensed"/>
                <a:cs typeface="Verdana Pro Condensed"/>
                <a:sym typeface="Verdana Pro Condensed"/>
              </a:rPr>
              <a:t>(because)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942267" y="7691755"/>
            <a:ext cx="2493050" cy="10998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and</a:t>
            </a:r>
          </a:p>
          <a:p>
            <a:pPr algn="ctr">
              <a:lnSpc>
                <a:spcPts val="4480"/>
              </a:lnSpc>
            </a:pPr>
            <a:r>
              <a:rPr lang="en-US" sz="3200" dirty="0">
                <a:solidFill>
                  <a:srgbClr val="000000"/>
                </a:solidFill>
                <a:latin typeface="Verdana Pro Condensed"/>
                <a:ea typeface="Verdana Pro Condensed"/>
                <a:cs typeface="Verdana Pro Condensed"/>
                <a:sym typeface="Verdana Pro Condensed"/>
              </a:rPr>
              <a:t>(adds an idea)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238862" y="7691755"/>
            <a:ext cx="1683663" cy="1661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nor</a:t>
            </a:r>
          </a:p>
          <a:p>
            <a:pPr algn="ctr">
              <a:lnSpc>
                <a:spcPts val="4480"/>
              </a:lnSpc>
            </a:pPr>
            <a:r>
              <a:rPr lang="en-US" sz="3200" dirty="0">
                <a:solidFill>
                  <a:srgbClr val="000000"/>
                </a:solidFill>
                <a:latin typeface="Verdana Pro Condensed"/>
                <a:ea typeface="Verdana Pro Condensed"/>
                <a:cs typeface="Verdana Pro Condensed"/>
                <a:sym typeface="Verdana Pro Condensed"/>
              </a:rPr>
              <a:t>(not this, </a:t>
            </a:r>
          </a:p>
          <a:p>
            <a:pPr algn="ctr">
              <a:lnSpc>
                <a:spcPts val="4480"/>
              </a:lnSpc>
            </a:pPr>
            <a:r>
              <a:rPr lang="en-US" sz="3200" dirty="0">
                <a:solidFill>
                  <a:srgbClr val="000000"/>
                </a:solidFill>
                <a:latin typeface="Verdana Pro Condensed"/>
                <a:ea typeface="Verdana Pro Condensed"/>
                <a:cs typeface="Verdana Pro Condensed"/>
                <a:sym typeface="Verdana Pro Condensed"/>
              </a:rPr>
              <a:t>not that)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809874" y="7691755"/>
            <a:ext cx="1559123" cy="1661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but</a:t>
            </a:r>
          </a:p>
          <a:p>
            <a:pPr algn="ctr">
              <a:lnSpc>
                <a:spcPts val="4480"/>
              </a:lnSpc>
            </a:pPr>
            <a:r>
              <a:rPr lang="en-US" sz="3200" dirty="0">
                <a:solidFill>
                  <a:srgbClr val="000000"/>
                </a:solidFill>
                <a:latin typeface="Verdana Pro Condensed"/>
                <a:ea typeface="Verdana Pro Condensed"/>
                <a:cs typeface="Verdana Pro Condensed"/>
                <a:sym typeface="Verdana Pro Condensed"/>
              </a:rPr>
              <a:t>(shows </a:t>
            </a:r>
          </a:p>
          <a:p>
            <a:pPr algn="ctr">
              <a:lnSpc>
                <a:spcPts val="4480"/>
              </a:lnSpc>
            </a:pPr>
            <a:r>
              <a:rPr lang="en-US" sz="3200" dirty="0">
                <a:solidFill>
                  <a:srgbClr val="000000"/>
                </a:solidFill>
                <a:latin typeface="Verdana Pro Condensed"/>
                <a:ea typeface="Verdana Pro Condensed"/>
                <a:cs typeface="Verdana Pro Condensed"/>
                <a:sym typeface="Verdana Pro Condensed"/>
              </a:rPr>
              <a:t>contrast)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436338" y="7691755"/>
            <a:ext cx="1476732" cy="1661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or</a:t>
            </a:r>
          </a:p>
          <a:p>
            <a:pPr algn="ctr">
              <a:lnSpc>
                <a:spcPts val="4480"/>
              </a:lnSpc>
            </a:pPr>
            <a:r>
              <a:rPr lang="en-US" sz="3200" dirty="0">
                <a:solidFill>
                  <a:srgbClr val="000000"/>
                </a:solidFill>
                <a:latin typeface="Verdana Pro Condensed"/>
                <a:ea typeface="Verdana Pro Condensed"/>
                <a:cs typeface="Verdana Pro Condensed"/>
                <a:sym typeface="Verdana Pro Condensed"/>
              </a:rPr>
              <a:t>(gives a </a:t>
            </a:r>
          </a:p>
          <a:p>
            <a:pPr algn="ctr">
              <a:lnSpc>
                <a:spcPts val="4480"/>
              </a:lnSpc>
            </a:pPr>
            <a:r>
              <a:rPr lang="en-US" sz="3200" dirty="0">
                <a:solidFill>
                  <a:srgbClr val="000000"/>
                </a:solidFill>
                <a:latin typeface="Verdana Pro Condensed"/>
                <a:ea typeface="Verdana Pro Condensed"/>
                <a:cs typeface="Verdana Pro Condensed"/>
                <a:sym typeface="Verdana Pro Condensed"/>
              </a:rPr>
              <a:t>choice)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4142527" y="7691755"/>
            <a:ext cx="841177" cy="10998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yet</a:t>
            </a:r>
          </a:p>
          <a:p>
            <a:pPr algn="ctr">
              <a:lnSpc>
                <a:spcPts val="4480"/>
              </a:lnSpc>
            </a:pPr>
            <a:r>
              <a:rPr lang="en-US" sz="3200" dirty="0">
                <a:solidFill>
                  <a:srgbClr val="000000"/>
                </a:solidFill>
                <a:latin typeface="Verdana Pro Condensed"/>
                <a:ea typeface="Verdana Pro Condensed"/>
                <a:cs typeface="Verdana Pro Condensed"/>
                <a:sym typeface="Verdana Pro Condensed"/>
              </a:rPr>
              <a:t>(but)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5525786" y="7691755"/>
            <a:ext cx="2447211" cy="10998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so</a:t>
            </a:r>
          </a:p>
          <a:p>
            <a:pPr algn="ctr">
              <a:lnSpc>
                <a:spcPts val="4480"/>
              </a:lnSpc>
            </a:pPr>
            <a:r>
              <a:rPr lang="en-US" sz="3200" dirty="0">
                <a:solidFill>
                  <a:srgbClr val="000000"/>
                </a:solidFill>
                <a:latin typeface="Verdana Pro Condensed"/>
                <a:ea typeface="Verdana Pro Condensed"/>
                <a:cs typeface="Verdana Pro Condensed"/>
                <a:sym typeface="Verdana Pro Condensed"/>
              </a:rPr>
              <a:t>(shows result)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3571994" y="2221747"/>
            <a:ext cx="11144012" cy="1661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Coordinating Conjunctions</a:t>
            </a:r>
          </a:p>
          <a:p>
            <a:pPr algn="ctr">
              <a:lnSpc>
                <a:spcPts val="4480"/>
              </a:lnSpc>
            </a:pPr>
            <a:endParaRPr lang="en-US" sz="3200" b="1" dirty="0">
              <a:solidFill>
                <a:srgbClr val="000000"/>
              </a:solidFill>
              <a:latin typeface="Verdana Pro Condensed Bold"/>
              <a:ea typeface="Verdana Pro Condensed Bold"/>
              <a:cs typeface="Verdana Pro Condensed Bold"/>
              <a:sym typeface="Verdana Pro Condensed Bold"/>
            </a:endParaRPr>
          </a:p>
          <a:p>
            <a:pPr algn="ctr">
              <a:lnSpc>
                <a:spcPts val="4480"/>
              </a:lnSpc>
            </a:pPr>
            <a:r>
              <a:rPr lang="en-US" sz="3200" dirty="0">
                <a:solidFill>
                  <a:srgbClr val="000000"/>
                </a:solidFill>
                <a:latin typeface="Verdana Pro Condensed"/>
                <a:ea typeface="Verdana Pro Condensed"/>
                <a:cs typeface="Verdana Pro Condensed"/>
                <a:sym typeface="Verdana Pro Condensed"/>
              </a:rPr>
              <a:t>Last lesson we looked at: 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/>
      <p:bldP spid="11" grpId="0"/>
      <p:bldP spid="12" grpId="0"/>
      <p:bldP spid="13" grpId="0"/>
      <p:bldP spid="14" grpId="0" build="allAtOnce"/>
      <p:bldP spid="15" grpId="0"/>
      <p:bldP spid="1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660465" y="800100"/>
            <a:ext cx="12967069" cy="12899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Other types of conjunctions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90485" y="2919730"/>
            <a:ext cx="5491159" cy="22237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Subordinating Conjunctions</a:t>
            </a:r>
          </a:p>
          <a:p>
            <a:pPr algn="ctr">
              <a:lnSpc>
                <a:spcPts val="4480"/>
              </a:lnSpc>
            </a:pPr>
            <a:endParaRPr lang="en-US" sz="3200" b="1" dirty="0">
              <a:solidFill>
                <a:srgbClr val="000000"/>
              </a:solidFill>
              <a:latin typeface="Verdana Pro Condensed Bold"/>
              <a:ea typeface="Verdana Pro Condensed Bold"/>
              <a:cs typeface="Verdana Pro Condensed Bold"/>
              <a:sym typeface="Verdana Pro Condensed Bold"/>
            </a:endParaRPr>
          </a:p>
          <a:p>
            <a:pPr algn="ctr">
              <a:lnSpc>
                <a:spcPts val="4480"/>
              </a:lnSpc>
            </a:pPr>
            <a:r>
              <a:rPr lang="en-US" sz="3200" dirty="0">
                <a:solidFill>
                  <a:srgbClr val="000000"/>
                </a:solidFill>
                <a:latin typeface="Verdana Pro Condensed"/>
                <a:ea typeface="Verdana Pro Condensed"/>
                <a:cs typeface="Verdana Pro Condensed"/>
                <a:sym typeface="Verdana Pro Condensed"/>
              </a:rPr>
              <a:t>These join a main idea with a supporting (dependent) idea.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78076" y="5762625"/>
            <a:ext cx="5315978" cy="10998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because, although, if, when, while, before, after, since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1645631" y="2918573"/>
            <a:ext cx="4533900" cy="1661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Correlative Conjunctions</a:t>
            </a:r>
          </a:p>
          <a:p>
            <a:pPr algn="ctr">
              <a:lnSpc>
                <a:spcPts val="4480"/>
              </a:lnSpc>
            </a:pPr>
            <a:endParaRPr lang="en-US" sz="3200" b="1" dirty="0">
              <a:solidFill>
                <a:srgbClr val="000000"/>
              </a:solidFill>
              <a:latin typeface="Verdana Pro Condensed Bold"/>
              <a:ea typeface="Verdana Pro Condensed Bold"/>
              <a:cs typeface="Verdana Pro Condensed Bold"/>
              <a:sym typeface="Verdana Pro Condensed Bold"/>
            </a:endParaRPr>
          </a:p>
          <a:p>
            <a:pPr algn="ctr">
              <a:lnSpc>
                <a:spcPts val="4480"/>
              </a:lnSpc>
            </a:pPr>
            <a:r>
              <a:rPr lang="en-US" sz="3200" dirty="0">
                <a:solidFill>
                  <a:srgbClr val="000000"/>
                </a:solidFill>
                <a:latin typeface="Verdana Pro Condensed"/>
                <a:ea typeface="Verdana Pro Condensed"/>
                <a:cs typeface="Verdana Pro Condensed"/>
                <a:sym typeface="Verdana Pro Condensed"/>
              </a:rPr>
              <a:t>These come in pairs.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1346787" y="5762625"/>
            <a:ext cx="5131589" cy="10998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either/or, neither/not, both/and, not only/but also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91342" y="7481570"/>
            <a:ext cx="6489445" cy="10998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Example: </a:t>
            </a:r>
            <a:r>
              <a:rPr lang="en-US" sz="3200" dirty="0">
                <a:solidFill>
                  <a:srgbClr val="000000"/>
                </a:solidFill>
                <a:latin typeface="Verdana Pro Condensed"/>
                <a:ea typeface="Verdana Pro Condensed"/>
                <a:cs typeface="Verdana Pro Condensed"/>
                <a:sym typeface="Verdana Pro Condensed"/>
              </a:rPr>
              <a:t>I took an umbrella </a:t>
            </a:r>
            <a:r>
              <a:rPr lang="en-US" sz="3200" i="1" dirty="0">
                <a:solidFill>
                  <a:srgbClr val="000000"/>
                </a:solidFill>
                <a:latin typeface="Verdana Pro Condensed Italics"/>
                <a:ea typeface="Verdana Pro Condensed Italics"/>
                <a:cs typeface="Verdana Pro Condensed Italics"/>
                <a:sym typeface="Verdana Pro Condensed Italics"/>
              </a:rPr>
              <a:t>because</a:t>
            </a:r>
            <a:r>
              <a:rPr lang="en-US" sz="3200" dirty="0">
                <a:solidFill>
                  <a:srgbClr val="000000"/>
                </a:solidFill>
                <a:latin typeface="Verdana Pro Condensed"/>
                <a:ea typeface="Verdana Pro Condensed"/>
                <a:cs typeface="Verdana Pro Condensed"/>
                <a:sym typeface="Verdana Pro Condensed"/>
              </a:rPr>
              <a:t> it looked like it might rain.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769855" y="7481570"/>
            <a:ext cx="6489445" cy="10998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Example: </a:t>
            </a:r>
            <a:r>
              <a:rPr lang="en-US" sz="3200" dirty="0">
                <a:solidFill>
                  <a:srgbClr val="000000"/>
                </a:solidFill>
                <a:latin typeface="Verdana Pro Condensed"/>
                <a:ea typeface="Verdana Pro Condensed"/>
                <a:cs typeface="Verdana Pro Condensed"/>
                <a:sym typeface="Verdana Pro Condensed"/>
              </a:rPr>
              <a:t>You can have </a:t>
            </a:r>
            <a:r>
              <a:rPr lang="en-US" sz="3200" i="1" dirty="0">
                <a:solidFill>
                  <a:srgbClr val="000000"/>
                </a:solidFill>
                <a:latin typeface="Verdana Pro Condensed Italics"/>
                <a:ea typeface="Verdana Pro Condensed Italics"/>
                <a:cs typeface="Verdana Pro Condensed Italics"/>
                <a:sym typeface="Verdana Pro Condensed Italics"/>
              </a:rPr>
              <a:t>either</a:t>
            </a:r>
            <a:r>
              <a:rPr lang="en-US" sz="3200" dirty="0">
                <a:solidFill>
                  <a:srgbClr val="000000"/>
                </a:solidFill>
                <a:latin typeface="Verdana Pro Condensed"/>
                <a:ea typeface="Verdana Pro Condensed"/>
                <a:cs typeface="Verdana Pro Condensed"/>
                <a:sym typeface="Verdana Pro Condensed"/>
              </a:rPr>
              <a:t> </a:t>
            </a:r>
          </a:p>
          <a:p>
            <a:pPr algn="ctr">
              <a:lnSpc>
                <a:spcPts val="4480"/>
              </a:lnSpc>
            </a:pPr>
            <a:r>
              <a:rPr lang="en-US" sz="3200" dirty="0">
                <a:solidFill>
                  <a:srgbClr val="000000"/>
                </a:solidFill>
                <a:latin typeface="Verdana Pro Condensed"/>
                <a:ea typeface="Verdana Pro Condensed"/>
                <a:cs typeface="Verdana Pro Condensed"/>
                <a:sym typeface="Verdana Pro Condensed"/>
              </a:rPr>
              <a:t>pizza </a:t>
            </a:r>
            <a:r>
              <a:rPr lang="en-US" sz="3200" i="1" dirty="0">
                <a:solidFill>
                  <a:srgbClr val="000000"/>
                </a:solidFill>
                <a:latin typeface="Verdana Pro Condensed Italics"/>
                <a:ea typeface="Verdana Pro Condensed Italics"/>
                <a:cs typeface="Verdana Pro Condensed Italics"/>
                <a:sym typeface="Verdana Pro Condensed Italics"/>
              </a:rPr>
              <a:t>or</a:t>
            </a:r>
            <a:r>
              <a:rPr lang="en-US" sz="3200" dirty="0">
                <a:solidFill>
                  <a:srgbClr val="000000"/>
                </a:solidFill>
                <a:latin typeface="Verdana Pro Condensed"/>
                <a:ea typeface="Verdana Pro Condensed"/>
                <a:cs typeface="Verdana Pro Condensed"/>
                <a:sym typeface="Verdana Pro Condensed"/>
              </a:rPr>
              <a:t> pasta, </a:t>
            </a:r>
            <a:r>
              <a:rPr lang="en-US" sz="3200" i="1" dirty="0">
                <a:solidFill>
                  <a:srgbClr val="000000"/>
                </a:solidFill>
                <a:latin typeface="Verdana Pro Condensed"/>
                <a:ea typeface="Verdana Pro Condensed"/>
                <a:cs typeface="Verdana Pro Condensed"/>
                <a:sym typeface="Verdana Pro Condensed"/>
              </a:rPr>
              <a:t>not</a:t>
            </a:r>
            <a:r>
              <a:rPr lang="en-US" sz="3200" dirty="0">
                <a:solidFill>
                  <a:srgbClr val="000000"/>
                </a:solidFill>
                <a:latin typeface="Verdana Pro Condensed"/>
                <a:ea typeface="Verdana Pro Condensed"/>
                <a:cs typeface="Verdana Pro Condensed"/>
                <a:sym typeface="Verdana Pro Condensed"/>
              </a:rPr>
              <a:t> both.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8BD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059472" y="-178859"/>
            <a:ext cx="8417105" cy="10644717"/>
          </a:xfrm>
          <a:custGeom>
            <a:avLst/>
            <a:gdLst/>
            <a:ahLst/>
            <a:cxnLst/>
            <a:rect l="l" t="t" r="r" b="b"/>
            <a:pathLst>
              <a:path w="8417105" h="10644717">
                <a:moveTo>
                  <a:pt x="0" y="0"/>
                </a:moveTo>
                <a:lnTo>
                  <a:pt x="8417105" y="0"/>
                </a:lnTo>
                <a:lnTo>
                  <a:pt x="8417105" y="10644718"/>
                </a:lnTo>
                <a:lnTo>
                  <a:pt x="0" y="1064471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4162" r="-50665"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3" name="TextBox 3"/>
          <p:cNvSpPr txBox="1"/>
          <p:nvPr/>
        </p:nvSpPr>
        <p:spPr>
          <a:xfrm>
            <a:off x="546508" y="4192619"/>
            <a:ext cx="9588091" cy="462075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b="1" spc="75" dirty="0">
                <a:solidFill>
                  <a:srgbClr val="000000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How it works:</a:t>
            </a:r>
          </a:p>
          <a:p>
            <a:pPr marL="423810" lvl="1" indent="-211905" algn="l">
              <a:lnSpc>
                <a:spcPts val="4907"/>
              </a:lnSpc>
              <a:buFont typeface="Arial"/>
              <a:buChar char="•"/>
            </a:pPr>
            <a:r>
              <a:rPr lang="en-US" sz="2800" spc="49" dirty="0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Work individually or in pairs</a:t>
            </a:r>
          </a:p>
          <a:p>
            <a:pPr marL="423810" lvl="1" indent="-211905" algn="l">
              <a:lnSpc>
                <a:spcPts val="4907"/>
              </a:lnSpc>
              <a:buFont typeface="Arial"/>
              <a:buChar char="•"/>
            </a:pPr>
            <a:endParaRPr lang="en-US" sz="2800" spc="49" dirty="0">
              <a:solidFill>
                <a:srgbClr val="000000"/>
              </a:solidFill>
              <a:latin typeface="Verdana Pro"/>
              <a:ea typeface="Verdana Pro"/>
              <a:cs typeface="Verdana Pro"/>
              <a:sym typeface="Verdana Pro"/>
            </a:endParaRPr>
          </a:p>
          <a:p>
            <a:pPr marL="423810" lvl="1" indent="-211905" algn="l">
              <a:lnSpc>
                <a:spcPts val="4907"/>
              </a:lnSpc>
              <a:buFont typeface="Arial"/>
              <a:buChar char="•"/>
            </a:pPr>
            <a:r>
              <a:rPr lang="en-US" sz="2800" spc="49" dirty="0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Add conjunctions to the sentences provided</a:t>
            </a:r>
          </a:p>
          <a:p>
            <a:pPr marL="423810" lvl="1" indent="-211905" algn="l">
              <a:lnSpc>
                <a:spcPts val="4907"/>
              </a:lnSpc>
              <a:buFont typeface="Arial"/>
              <a:buChar char="•"/>
            </a:pPr>
            <a:endParaRPr lang="en-US" sz="2800" spc="49" dirty="0">
              <a:solidFill>
                <a:srgbClr val="000000"/>
              </a:solidFill>
              <a:latin typeface="Verdana Pro"/>
              <a:ea typeface="Verdana Pro"/>
              <a:cs typeface="Verdana Pro"/>
              <a:sym typeface="Verdana Pro"/>
            </a:endParaRPr>
          </a:p>
          <a:p>
            <a:pPr marL="423810" lvl="1" indent="-211905" algn="l">
              <a:lnSpc>
                <a:spcPts val="4907"/>
              </a:lnSpc>
              <a:buFont typeface="Arial"/>
              <a:buChar char="•"/>
            </a:pPr>
            <a:r>
              <a:rPr lang="en-US" sz="2800" spc="49" dirty="0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Fix punctuation (capital letters, full-stops, question marks, commas). </a:t>
            </a:r>
          </a:p>
          <a:p>
            <a:pPr algn="l">
              <a:lnSpc>
                <a:spcPts val="2748"/>
              </a:lnSpc>
            </a:pPr>
            <a:endParaRPr lang="en-US" sz="1962" spc="49" dirty="0">
              <a:solidFill>
                <a:srgbClr val="000000"/>
              </a:solidFill>
              <a:latin typeface="Verdana Pro"/>
              <a:ea typeface="Verdana Pro"/>
              <a:cs typeface="Verdana Pro"/>
              <a:sym typeface="Verdana Pro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043198" y="885825"/>
            <a:ext cx="9476246" cy="26470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675"/>
              </a:lnSpc>
            </a:pPr>
            <a:r>
              <a:rPr lang="en-US" sz="7625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Activity time:</a:t>
            </a:r>
          </a:p>
          <a:p>
            <a:pPr algn="ctr">
              <a:lnSpc>
                <a:spcPts val="10675"/>
              </a:lnSpc>
            </a:pPr>
            <a:r>
              <a:rPr lang="en-US" sz="7625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Repair that sentence!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8BD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366330" y="4688963"/>
            <a:ext cx="8785010" cy="4952549"/>
          </a:xfrm>
          <a:custGeom>
            <a:avLst/>
            <a:gdLst/>
            <a:ahLst/>
            <a:cxnLst/>
            <a:rect l="l" t="t" r="r" b="b"/>
            <a:pathLst>
              <a:path w="8785010" h="4952549">
                <a:moveTo>
                  <a:pt x="0" y="0"/>
                </a:moveTo>
                <a:lnTo>
                  <a:pt x="8785010" y="0"/>
                </a:lnTo>
                <a:lnTo>
                  <a:pt x="8785010" y="4952549"/>
                </a:lnTo>
                <a:lnTo>
                  <a:pt x="0" y="495254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3" name="TextBox 3"/>
          <p:cNvSpPr txBox="1"/>
          <p:nvPr/>
        </p:nvSpPr>
        <p:spPr>
          <a:xfrm>
            <a:off x="4751495" y="457200"/>
            <a:ext cx="8785010" cy="1028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 b="1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Bridge Activity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97040" y="2086277"/>
            <a:ext cx="7893920" cy="8421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60"/>
              </a:lnSpc>
            </a:pPr>
            <a:r>
              <a:rPr lang="en-US" sz="4971" b="1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Make these sentences flow.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4841" y="4084787"/>
            <a:ext cx="8133308" cy="4471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480"/>
              </a:lnSpc>
            </a:pPr>
            <a:r>
              <a:rPr lang="en-US" sz="3200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As a class, we are going to:</a:t>
            </a:r>
          </a:p>
          <a:p>
            <a:pPr algn="just">
              <a:lnSpc>
                <a:spcPts val="4480"/>
              </a:lnSpc>
            </a:pPr>
            <a:endParaRPr lang="en-US" sz="3200" b="1" dirty="0">
              <a:solidFill>
                <a:srgbClr val="000000"/>
              </a:solidFill>
              <a:latin typeface="Verdana Pro Condensed Bold"/>
              <a:ea typeface="Verdana Pro Condensed Bold"/>
              <a:cs typeface="Verdana Pro Condensed Bold"/>
              <a:sym typeface="Verdana Pro Condensed Bold"/>
            </a:endParaRPr>
          </a:p>
          <a:p>
            <a:pPr marL="690881" lvl="1" indent="-345440" algn="l">
              <a:lnSpc>
                <a:spcPts val="4480"/>
              </a:lnSpc>
              <a:buFont typeface="Arial"/>
              <a:buChar char="•"/>
            </a:pPr>
            <a:r>
              <a:rPr lang="en-US" sz="3200" dirty="0">
                <a:solidFill>
                  <a:srgbClr val="000000"/>
                </a:solidFill>
                <a:latin typeface="Verdana Pro Condensed"/>
                <a:ea typeface="Verdana Pro Condensed"/>
                <a:cs typeface="Verdana Pro Condensed"/>
                <a:sym typeface="Verdana Pro Condensed"/>
              </a:rPr>
              <a:t>reorder the sentences</a:t>
            </a:r>
          </a:p>
          <a:p>
            <a:pPr algn="l">
              <a:lnSpc>
                <a:spcPts val="4480"/>
              </a:lnSpc>
            </a:pPr>
            <a:endParaRPr lang="en-US" sz="3200" dirty="0">
              <a:solidFill>
                <a:srgbClr val="000000"/>
              </a:solidFill>
              <a:latin typeface="Verdana Pro Condensed"/>
              <a:ea typeface="Verdana Pro Condensed"/>
              <a:cs typeface="Verdana Pro Condensed"/>
              <a:sym typeface="Verdana Pro Condensed"/>
            </a:endParaRPr>
          </a:p>
          <a:p>
            <a:pPr marL="690881" lvl="1" indent="-345440" algn="l">
              <a:lnSpc>
                <a:spcPts val="4480"/>
              </a:lnSpc>
              <a:buFont typeface="Arial"/>
              <a:buChar char="•"/>
            </a:pPr>
            <a:r>
              <a:rPr lang="en-US" sz="3200" dirty="0">
                <a:solidFill>
                  <a:srgbClr val="000000"/>
                </a:solidFill>
                <a:latin typeface="Verdana Pro Condensed"/>
                <a:ea typeface="Verdana Pro Condensed"/>
                <a:cs typeface="Verdana Pro Condensed"/>
                <a:sym typeface="Verdana Pro Condensed"/>
              </a:rPr>
              <a:t>add two conjunctions</a:t>
            </a:r>
          </a:p>
          <a:p>
            <a:pPr algn="l">
              <a:lnSpc>
                <a:spcPts val="4480"/>
              </a:lnSpc>
            </a:pPr>
            <a:endParaRPr lang="en-US" sz="3200" dirty="0">
              <a:solidFill>
                <a:srgbClr val="000000"/>
              </a:solidFill>
              <a:latin typeface="Verdana Pro Condensed"/>
              <a:ea typeface="Verdana Pro Condensed"/>
              <a:cs typeface="Verdana Pro Condensed"/>
              <a:sym typeface="Verdana Pro Condensed"/>
            </a:endParaRPr>
          </a:p>
          <a:p>
            <a:pPr marL="690881" lvl="1" indent="-345440" algn="l">
              <a:lnSpc>
                <a:spcPts val="4480"/>
              </a:lnSpc>
              <a:buFont typeface="Arial"/>
              <a:buChar char="•"/>
            </a:pPr>
            <a:r>
              <a:rPr lang="en-US" sz="3200" dirty="0">
                <a:solidFill>
                  <a:srgbClr val="000000"/>
                </a:solidFill>
                <a:latin typeface="Verdana Pro Condensed"/>
                <a:ea typeface="Verdana Pro Condensed"/>
                <a:cs typeface="Verdana Pro Condensed"/>
                <a:sym typeface="Verdana Pro Condensed"/>
              </a:rPr>
              <a:t>link some sentences together with  conjunctions and correct punctuation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8BD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401561" y="2335847"/>
            <a:ext cx="6978253" cy="6157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The mechanic checks the brakes. </a:t>
            </a:r>
          </a:p>
          <a:p>
            <a:pPr algn="ctr">
              <a:lnSpc>
                <a:spcPts val="4480"/>
              </a:lnSpc>
            </a:pPr>
            <a:endParaRPr lang="en-US" sz="3200" b="1" dirty="0">
              <a:solidFill>
                <a:srgbClr val="000000"/>
              </a:solidFill>
              <a:latin typeface="Verdana Pro Condensed Bold"/>
              <a:ea typeface="Verdana Pro Condensed Bold"/>
              <a:cs typeface="Verdana Pro Condensed Bold"/>
              <a:sym typeface="Verdana Pro Condensed Bold"/>
            </a:endParaRPr>
          </a:p>
          <a:p>
            <a:pPr algn="ctr">
              <a:lnSpc>
                <a:spcPts val="4480"/>
              </a:lnSpc>
            </a:pPr>
            <a:r>
              <a:rPr lang="en-US" sz="3200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The truck is noisy.</a:t>
            </a:r>
          </a:p>
          <a:p>
            <a:pPr algn="ctr">
              <a:lnSpc>
                <a:spcPts val="4480"/>
              </a:lnSpc>
            </a:pPr>
            <a:endParaRPr lang="en-US" sz="3200" b="1" dirty="0">
              <a:solidFill>
                <a:srgbClr val="000000"/>
              </a:solidFill>
              <a:latin typeface="Verdana Pro Condensed Bold"/>
              <a:ea typeface="Verdana Pro Condensed Bold"/>
              <a:cs typeface="Verdana Pro Condensed Bold"/>
              <a:sym typeface="Verdana Pro Condensed Bold"/>
            </a:endParaRPr>
          </a:p>
          <a:p>
            <a:pPr algn="ctr">
              <a:lnSpc>
                <a:spcPts val="4480"/>
              </a:lnSpc>
            </a:pPr>
            <a:r>
              <a:rPr lang="en-US" sz="3200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The </a:t>
            </a:r>
            <a:r>
              <a:rPr lang="en-US" sz="3200" b="1" dirty="0" err="1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tyres</a:t>
            </a:r>
            <a:r>
              <a:rPr lang="en-US" sz="3200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 are worn.</a:t>
            </a:r>
          </a:p>
          <a:p>
            <a:pPr algn="ctr">
              <a:lnSpc>
                <a:spcPts val="4480"/>
              </a:lnSpc>
            </a:pPr>
            <a:endParaRPr lang="en-US" sz="3200" b="1" dirty="0">
              <a:solidFill>
                <a:srgbClr val="000000"/>
              </a:solidFill>
              <a:latin typeface="Verdana Pro Condensed Bold"/>
              <a:ea typeface="Verdana Pro Condensed Bold"/>
              <a:cs typeface="Verdana Pro Condensed Bold"/>
              <a:sym typeface="Verdana Pro Condensed Bold"/>
            </a:endParaRPr>
          </a:p>
          <a:p>
            <a:pPr algn="ctr">
              <a:lnSpc>
                <a:spcPts val="4480"/>
              </a:lnSpc>
            </a:pPr>
            <a:r>
              <a:rPr lang="en-US" sz="3200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The mechanic changes the </a:t>
            </a:r>
            <a:r>
              <a:rPr lang="en-US" sz="3200" b="1" dirty="0" err="1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tyres</a:t>
            </a:r>
            <a:r>
              <a:rPr lang="en-US" sz="3200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.</a:t>
            </a:r>
          </a:p>
          <a:p>
            <a:pPr algn="ctr">
              <a:lnSpc>
                <a:spcPts val="4480"/>
              </a:lnSpc>
            </a:pPr>
            <a:endParaRPr lang="en-US" sz="3200" b="1" dirty="0">
              <a:solidFill>
                <a:srgbClr val="000000"/>
              </a:solidFill>
              <a:latin typeface="Verdana Pro Condensed Bold"/>
              <a:ea typeface="Verdana Pro Condensed Bold"/>
              <a:cs typeface="Verdana Pro Condensed Bold"/>
              <a:sym typeface="Verdana Pro Condensed Bold"/>
            </a:endParaRPr>
          </a:p>
          <a:p>
            <a:pPr algn="ctr">
              <a:lnSpc>
                <a:spcPts val="4480"/>
              </a:lnSpc>
            </a:pPr>
            <a:r>
              <a:rPr lang="en-US" sz="3200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The truck grips the road much better.</a:t>
            </a:r>
          </a:p>
          <a:p>
            <a:pPr algn="ctr">
              <a:lnSpc>
                <a:spcPts val="4480"/>
              </a:lnSpc>
            </a:pPr>
            <a:endParaRPr lang="en-US" sz="3200" b="1" dirty="0">
              <a:solidFill>
                <a:srgbClr val="000000"/>
              </a:solidFill>
              <a:latin typeface="Verdana Pro Condensed Bold"/>
              <a:ea typeface="Verdana Pro Condensed Bold"/>
              <a:cs typeface="Verdana Pro Condensed Bold"/>
              <a:sym typeface="Verdana Pro Condensed Bold"/>
            </a:endParaRPr>
          </a:p>
          <a:p>
            <a:pPr algn="ctr">
              <a:lnSpc>
                <a:spcPts val="4480"/>
              </a:lnSpc>
            </a:pPr>
            <a:r>
              <a:rPr lang="en-US" sz="3200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The truck is safe to drive.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3722053"/>
            <a:ext cx="6023670" cy="34033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Conjunction word bank:</a:t>
            </a:r>
          </a:p>
          <a:p>
            <a:pPr marL="690881" lvl="1" indent="-345440" algn="l">
              <a:lnSpc>
                <a:spcPts val="4480"/>
              </a:lnSpc>
              <a:buFont typeface="Arial"/>
              <a:buChar char="•"/>
            </a:pPr>
            <a:endParaRPr lang="en-US" sz="3200" dirty="0">
              <a:solidFill>
                <a:srgbClr val="000000"/>
              </a:solidFill>
              <a:latin typeface="Verdana Pro Condensed"/>
              <a:ea typeface="Verdana Pro Condensed"/>
              <a:cs typeface="Verdana Pro Condensed"/>
              <a:sym typeface="Verdana Pro Condensed"/>
            </a:endParaRPr>
          </a:p>
          <a:p>
            <a:pPr marL="690881" lvl="1" indent="-345440" algn="l">
              <a:lnSpc>
                <a:spcPts val="4480"/>
              </a:lnSpc>
              <a:buFont typeface="Arial"/>
              <a:buChar char="•"/>
            </a:pPr>
            <a:r>
              <a:rPr lang="en-US" sz="3200" dirty="0">
                <a:solidFill>
                  <a:srgbClr val="000000"/>
                </a:solidFill>
                <a:latin typeface="Verdana Pro Condensed"/>
                <a:ea typeface="Verdana Pro Condensed"/>
                <a:cs typeface="Verdana Pro Condensed"/>
                <a:sym typeface="Verdana Pro Condensed"/>
              </a:rPr>
              <a:t>because</a:t>
            </a:r>
          </a:p>
          <a:p>
            <a:pPr marL="690881" lvl="1" indent="-345440" algn="l">
              <a:lnSpc>
                <a:spcPts val="4480"/>
              </a:lnSpc>
              <a:buFont typeface="Arial"/>
              <a:buChar char="•"/>
            </a:pPr>
            <a:r>
              <a:rPr lang="en-US" sz="3200" dirty="0">
                <a:solidFill>
                  <a:srgbClr val="000000"/>
                </a:solidFill>
                <a:latin typeface="Verdana Pro Condensed"/>
                <a:ea typeface="Verdana Pro Condensed"/>
                <a:cs typeface="Verdana Pro Condensed"/>
                <a:sym typeface="Verdana Pro Condensed"/>
              </a:rPr>
              <a:t>so</a:t>
            </a:r>
          </a:p>
          <a:p>
            <a:pPr marL="690881" lvl="1" indent="-345440" algn="l">
              <a:lnSpc>
                <a:spcPts val="4480"/>
              </a:lnSpc>
              <a:buFont typeface="Arial"/>
              <a:buChar char="•"/>
            </a:pPr>
            <a:r>
              <a:rPr lang="en-US" sz="3200" dirty="0">
                <a:solidFill>
                  <a:srgbClr val="000000"/>
                </a:solidFill>
                <a:latin typeface="Verdana Pro Condensed"/>
                <a:ea typeface="Verdana Pro Condensed"/>
                <a:cs typeface="Verdana Pro Condensed"/>
                <a:sym typeface="Verdana Pro Condensed"/>
              </a:rPr>
              <a:t>after that</a:t>
            </a:r>
          </a:p>
          <a:p>
            <a:pPr marL="690881" lvl="1" indent="-345440" algn="l">
              <a:lnSpc>
                <a:spcPts val="4480"/>
              </a:lnSpc>
              <a:buFont typeface="Arial"/>
              <a:buChar char="•"/>
            </a:pPr>
            <a:r>
              <a:rPr lang="en-US" sz="3200" dirty="0">
                <a:solidFill>
                  <a:srgbClr val="000000"/>
                </a:solidFill>
                <a:latin typeface="Verdana Pro Condensed"/>
                <a:ea typeface="Verdana Pro Condensed"/>
                <a:cs typeface="Verdana Pro Condensed"/>
                <a:sym typeface="Verdana Pro Condensed"/>
              </a:rPr>
              <a:t>as a result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8BD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479526" y="2879090"/>
            <a:ext cx="11608073" cy="45574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 dirty="0">
                <a:solidFill>
                  <a:srgbClr val="000000"/>
                </a:solidFill>
                <a:latin typeface="Verdana Pro Condensed Bold"/>
                <a:sym typeface="Verdana Pro Condensed Bold Italics"/>
              </a:rPr>
              <a:t>The </a:t>
            </a:r>
            <a:r>
              <a:rPr lang="en-US" sz="3200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mechanic checks the brakes </a:t>
            </a:r>
            <a:r>
              <a:rPr lang="en-US" sz="3200" b="1" i="1" dirty="0">
                <a:solidFill>
                  <a:srgbClr val="000000"/>
                </a:solidFill>
                <a:latin typeface="Verdana Pro Condensed Bold Italics"/>
                <a:ea typeface="Verdana Pro Condensed Bold Italics"/>
                <a:cs typeface="Verdana Pro Condensed Bold Italics"/>
                <a:sym typeface="Verdana Pro Condensed Bold Italics"/>
              </a:rPr>
              <a:t>because </a:t>
            </a:r>
            <a:r>
              <a:rPr lang="en-US" sz="3200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the truck is noisy.</a:t>
            </a:r>
          </a:p>
          <a:p>
            <a:pPr algn="ctr">
              <a:lnSpc>
                <a:spcPts val="4480"/>
              </a:lnSpc>
            </a:pPr>
            <a:endParaRPr lang="en-US" sz="3200" b="1" dirty="0">
              <a:solidFill>
                <a:srgbClr val="000000"/>
              </a:solidFill>
              <a:latin typeface="Verdana Pro Condensed Bold"/>
              <a:ea typeface="Verdana Pro Condensed Bold"/>
              <a:cs typeface="Verdana Pro Condensed Bold"/>
              <a:sym typeface="Verdana Pro Condensed Bold"/>
            </a:endParaRPr>
          </a:p>
          <a:p>
            <a:pPr algn="ctr">
              <a:lnSpc>
                <a:spcPts val="4480"/>
              </a:lnSpc>
            </a:pPr>
            <a:r>
              <a:rPr lang="en-US" sz="3200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The </a:t>
            </a:r>
            <a:r>
              <a:rPr lang="en-US" sz="3200" b="1" dirty="0" err="1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tyres</a:t>
            </a:r>
            <a:r>
              <a:rPr lang="en-US" sz="3200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 are worn, </a:t>
            </a:r>
            <a:r>
              <a:rPr lang="en-US" sz="3200" b="1" i="1" dirty="0">
                <a:solidFill>
                  <a:srgbClr val="000000"/>
                </a:solidFill>
                <a:latin typeface="Verdana Pro Condensed Bold Italics"/>
                <a:ea typeface="Verdana Pro Condensed Bold Italics"/>
                <a:cs typeface="Verdana Pro Condensed Bold Italics"/>
                <a:sym typeface="Verdana Pro Condensed Bold Italics"/>
              </a:rPr>
              <a:t>so</a:t>
            </a:r>
            <a:r>
              <a:rPr lang="en-US" sz="3200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 the mechanic changes the </a:t>
            </a:r>
            <a:r>
              <a:rPr lang="en-US" sz="3200" b="1" dirty="0" err="1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tyres</a:t>
            </a:r>
            <a:r>
              <a:rPr lang="en-US" sz="3200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.</a:t>
            </a:r>
          </a:p>
          <a:p>
            <a:pPr algn="ctr">
              <a:lnSpc>
                <a:spcPts val="4480"/>
              </a:lnSpc>
            </a:pPr>
            <a:endParaRPr lang="en-US" sz="3200" b="1" dirty="0">
              <a:solidFill>
                <a:srgbClr val="000000"/>
              </a:solidFill>
              <a:latin typeface="Verdana Pro Condensed Bold"/>
              <a:ea typeface="Verdana Pro Condensed Bold"/>
              <a:cs typeface="Verdana Pro Condensed Bold"/>
              <a:sym typeface="Verdana Pro Condensed Bold"/>
            </a:endParaRPr>
          </a:p>
          <a:p>
            <a:pPr algn="ctr">
              <a:lnSpc>
                <a:spcPts val="4480"/>
              </a:lnSpc>
            </a:pPr>
            <a:r>
              <a:rPr lang="en-US" sz="3200" b="1" i="1" dirty="0">
                <a:solidFill>
                  <a:srgbClr val="000000"/>
                </a:solidFill>
                <a:latin typeface="Verdana Pro Condensed Bold Italics"/>
                <a:ea typeface="Verdana Pro Condensed Bold Italics"/>
                <a:cs typeface="Verdana Pro Condensed Bold Italics"/>
                <a:sym typeface="Verdana Pro Condensed Bold Italics"/>
              </a:rPr>
              <a:t>After that, </a:t>
            </a:r>
            <a:r>
              <a:rPr lang="en-US" sz="3200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the truck grips the road much better.</a:t>
            </a:r>
          </a:p>
          <a:p>
            <a:pPr algn="ctr">
              <a:lnSpc>
                <a:spcPts val="4480"/>
              </a:lnSpc>
            </a:pPr>
            <a:endParaRPr lang="en-US" sz="3200" b="1" dirty="0">
              <a:solidFill>
                <a:srgbClr val="000000"/>
              </a:solidFill>
              <a:latin typeface="Verdana Pro Condensed Bold"/>
              <a:ea typeface="Verdana Pro Condensed Bold"/>
              <a:cs typeface="Verdana Pro Condensed Bold"/>
              <a:sym typeface="Verdana Pro Condensed Bold"/>
            </a:endParaRPr>
          </a:p>
          <a:p>
            <a:pPr algn="ctr">
              <a:lnSpc>
                <a:spcPts val="4480"/>
              </a:lnSpc>
            </a:pPr>
            <a:r>
              <a:rPr lang="en-US" sz="3200" b="1" i="1" dirty="0">
                <a:solidFill>
                  <a:srgbClr val="000000"/>
                </a:solidFill>
                <a:latin typeface="Verdana Pro Condensed Bold Italics"/>
                <a:ea typeface="Verdana Pro Condensed Bold Italics"/>
                <a:cs typeface="Verdana Pro Condensed Bold Italics"/>
                <a:sym typeface="Verdana Pro Condensed Bold Italics"/>
              </a:rPr>
              <a:t>As a result, </a:t>
            </a:r>
            <a:r>
              <a:rPr lang="en-US" sz="3200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the truck is safe to drive.</a:t>
            </a:r>
          </a:p>
          <a:p>
            <a:pPr algn="ctr">
              <a:lnSpc>
                <a:spcPts val="4480"/>
              </a:lnSpc>
            </a:pPr>
            <a:endParaRPr lang="en-US" sz="3200" b="1" dirty="0">
              <a:solidFill>
                <a:srgbClr val="000000"/>
              </a:solidFill>
              <a:latin typeface="Verdana Pro Condensed Bold"/>
              <a:ea typeface="Verdana Pro Condensed Bold"/>
              <a:cs typeface="Verdana Pro Condensed Bold"/>
              <a:sym typeface="Verdana Pro Condensed Bold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078C7E4-1AA5-A214-E0C7-A8A82C9BBE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r/CarsAustralia - Mazda dealership service department">
            <a:extLst>
              <a:ext uri="{FF2B5EF4-FFF2-40B4-BE49-F238E27FC236}">
                <a16:creationId xmlns:a16="http://schemas.microsoft.com/office/drawing/2014/main" id="{1D3BD759-2FF1-D184-97AC-25CFA83EADF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961" t="8859" r="24529" b="76785"/>
          <a:stretch>
            <a:fillRect/>
          </a:stretch>
        </p:blipFill>
        <p:spPr>
          <a:xfrm>
            <a:off x="3448048" y="3619500"/>
            <a:ext cx="11391900" cy="3048000"/>
          </a:xfrm>
          <a:prstGeom prst="rect">
            <a:avLst/>
          </a:prstGeom>
        </p:spPr>
      </p:pic>
      <p:sp>
        <p:nvSpPr>
          <p:cNvPr id="5" name="TextBox 2">
            <a:extLst>
              <a:ext uri="{FF2B5EF4-FFF2-40B4-BE49-F238E27FC236}">
                <a16:creationId xmlns:a16="http://schemas.microsoft.com/office/drawing/2014/main" id="{4BBDFB90-7470-48C0-CDAC-801BFBA4D2BA}"/>
              </a:ext>
            </a:extLst>
          </p:cNvPr>
          <p:cNvSpPr txBox="1"/>
          <p:nvPr/>
        </p:nvSpPr>
        <p:spPr>
          <a:xfrm>
            <a:off x="3339962" y="7452174"/>
            <a:ext cx="11608073" cy="28262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dirty="0">
                <a:solidFill>
                  <a:srgbClr val="000000"/>
                </a:solidFill>
                <a:latin typeface="Verdana Pro" panose="020B0604030504040204" pitchFamily="34" charset="0"/>
                <a:sym typeface="Verdana Pro Condensed Bold Italics"/>
              </a:rPr>
              <a:t>Inspect right hand front wheel issue. </a:t>
            </a:r>
          </a:p>
          <a:p>
            <a:pPr algn="ctr">
              <a:lnSpc>
                <a:spcPts val="4480"/>
              </a:lnSpc>
            </a:pPr>
            <a:r>
              <a:rPr lang="en-US" sz="3200" dirty="0">
                <a:solidFill>
                  <a:srgbClr val="000000"/>
                </a:solidFill>
                <a:latin typeface="Verdana Pro" panose="020B0604030504040204" pitchFamily="34" charset="0"/>
                <a:ea typeface="Verdana Pro Condensed Bold"/>
                <a:cs typeface="Verdana Pro Condensed Bold"/>
                <a:sym typeface="Verdana Pro Condensed Bold Italics"/>
              </a:rPr>
              <a:t>Remove drive shaft reassemble inner joint </a:t>
            </a:r>
          </a:p>
          <a:p>
            <a:pPr algn="ctr">
              <a:lnSpc>
                <a:spcPts val="4480"/>
              </a:lnSpc>
            </a:pPr>
            <a:r>
              <a:rPr lang="en-US" sz="3200" dirty="0">
                <a:solidFill>
                  <a:srgbClr val="000000"/>
                </a:solidFill>
                <a:latin typeface="Verdana Pro" panose="020B0604030504040204" pitchFamily="34" charset="0"/>
                <a:ea typeface="Verdana Pro Condensed Bold"/>
                <a:cs typeface="Verdana Pro Condensed Bold"/>
                <a:sym typeface="Verdana Pro Condensed Bold Italics"/>
              </a:rPr>
              <a:t>Lube C/V joint refer to shaft,</a:t>
            </a:r>
          </a:p>
          <a:p>
            <a:pPr algn="ctr">
              <a:lnSpc>
                <a:spcPts val="4480"/>
              </a:lnSpc>
            </a:pPr>
            <a:r>
              <a:rPr lang="en-US" sz="3200" dirty="0">
                <a:solidFill>
                  <a:srgbClr val="000000"/>
                </a:solidFill>
                <a:latin typeface="Verdana Pro" panose="020B0604030504040204" pitchFamily="34" charset="0"/>
                <a:ea typeface="Verdana Pro Condensed Bold"/>
                <a:cs typeface="Verdana Pro Condensed Bold"/>
                <a:sym typeface="Verdana Pro Condensed Bold Italics"/>
              </a:rPr>
              <a:t>Supply fit new bolt. </a:t>
            </a:r>
            <a:r>
              <a:rPr lang="en-US" sz="3200" dirty="0" err="1">
                <a:solidFill>
                  <a:srgbClr val="000000"/>
                </a:solidFill>
                <a:latin typeface="Verdana Pro" panose="020B0604030504040204" pitchFamily="34" charset="0"/>
                <a:ea typeface="Verdana Pro Condensed Bold"/>
                <a:cs typeface="Verdana Pro Condensed Bold"/>
                <a:sym typeface="Verdana Pro Condensed Bold Italics"/>
              </a:rPr>
              <a:t>Roadtest</a:t>
            </a:r>
            <a:endParaRPr lang="en-US" sz="3200" dirty="0">
              <a:solidFill>
                <a:srgbClr val="000000"/>
              </a:solidFill>
              <a:latin typeface="Verdana Pro" panose="020B0604030504040204" pitchFamily="34" charset="0"/>
              <a:ea typeface="Verdana Pro Condensed Bold"/>
              <a:cs typeface="Verdana Pro Condensed Bold"/>
              <a:sym typeface="Verdana Pro Condensed Bold"/>
            </a:endParaRPr>
          </a:p>
          <a:p>
            <a:pPr algn="ctr">
              <a:lnSpc>
                <a:spcPts val="4480"/>
              </a:lnSpc>
            </a:pPr>
            <a:endParaRPr lang="en-US" sz="3200" b="1" dirty="0">
              <a:solidFill>
                <a:srgbClr val="000000"/>
              </a:solidFill>
              <a:latin typeface="Verdana Pro Condensed Bold"/>
              <a:ea typeface="Verdana Pro Condensed Bold"/>
              <a:cs typeface="Verdana Pro Condensed Bold"/>
              <a:sym typeface="Verdana Pro Condensed Bold"/>
            </a:endParaRPr>
          </a:p>
        </p:txBody>
      </p:sp>
      <p:sp>
        <p:nvSpPr>
          <p:cNvPr id="7" name="TextBox 4">
            <a:extLst>
              <a:ext uri="{FF2B5EF4-FFF2-40B4-BE49-F238E27FC236}">
                <a16:creationId xmlns:a16="http://schemas.microsoft.com/office/drawing/2014/main" id="{190BFC8C-384E-7BAD-3D65-87F062CF4D5C}"/>
              </a:ext>
            </a:extLst>
          </p:cNvPr>
          <p:cNvSpPr txBox="1"/>
          <p:nvPr/>
        </p:nvSpPr>
        <p:spPr>
          <a:xfrm>
            <a:off x="4405875" y="723900"/>
            <a:ext cx="9476246" cy="12318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675"/>
              </a:lnSpc>
            </a:pPr>
            <a:r>
              <a:rPr lang="en-US" sz="7625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Let’s stretch!</a:t>
            </a:r>
          </a:p>
        </p:txBody>
      </p:sp>
      <p:sp>
        <p:nvSpPr>
          <p:cNvPr id="9" name="TextBox 3">
            <a:extLst>
              <a:ext uri="{FF2B5EF4-FFF2-40B4-BE49-F238E27FC236}">
                <a16:creationId xmlns:a16="http://schemas.microsoft.com/office/drawing/2014/main" id="{9829851F-DD40-DE55-8035-8B1A8CDA19F3}"/>
              </a:ext>
            </a:extLst>
          </p:cNvPr>
          <p:cNvSpPr txBox="1"/>
          <p:nvPr/>
        </p:nvSpPr>
        <p:spPr>
          <a:xfrm>
            <a:off x="1638298" y="2409581"/>
            <a:ext cx="15011400" cy="8504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b="1" spc="75" dirty="0">
                <a:solidFill>
                  <a:srgbClr val="000000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How could we improve this real excerpt from a mechanic’s report?</a:t>
            </a:r>
            <a:endParaRPr lang="en-US" sz="2800" spc="49" dirty="0">
              <a:solidFill>
                <a:srgbClr val="000000"/>
              </a:solidFill>
              <a:latin typeface="Verdana Pro"/>
              <a:ea typeface="Verdana Pro"/>
              <a:cs typeface="Verdana Pro"/>
              <a:sym typeface="Verdana Pro"/>
            </a:endParaRPr>
          </a:p>
          <a:p>
            <a:pPr algn="l">
              <a:lnSpc>
                <a:spcPts val="2748"/>
              </a:lnSpc>
            </a:pPr>
            <a:endParaRPr lang="en-US" sz="1962" spc="49" dirty="0">
              <a:solidFill>
                <a:srgbClr val="000000"/>
              </a:solidFill>
              <a:latin typeface="Verdana Pro"/>
              <a:ea typeface="Verdana Pro"/>
              <a:cs typeface="Verdana Pro"/>
              <a:sym typeface="Verdana Pro"/>
            </a:endParaRPr>
          </a:p>
        </p:txBody>
      </p:sp>
    </p:spTree>
    <p:extLst>
      <p:ext uri="{BB962C8B-B14F-4D97-AF65-F5344CB8AC3E}">
        <p14:creationId xmlns:p14="http://schemas.microsoft.com/office/powerpoint/2010/main" val="71123662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8BD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816216" y="0"/>
            <a:ext cx="6471784" cy="10287000"/>
            <a:chOff x="0" y="0"/>
            <a:chExt cx="1002649" cy="159372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02649" cy="1593725"/>
            </a:xfrm>
            <a:custGeom>
              <a:avLst/>
              <a:gdLst/>
              <a:ahLst/>
              <a:cxnLst/>
              <a:rect l="l" t="t" r="r" b="b"/>
              <a:pathLst>
                <a:path w="1002649" h="1593725">
                  <a:moveTo>
                    <a:pt x="0" y="0"/>
                  </a:moveTo>
                  <a:lnTo>
                    <a:pt x="1002649" y="0"/>
                  </a:lnTo>
                  <a:lnTo>
                    <a:pt x="1002649" y="1593725"/>
                  </a:lnTo>
                  <a:lnTo>
                    <a:pt x="0" y="1593725"/>
                  </a:lnTo>
                  <a:close/>
                </a:path>
              </a:pathLst>
            </a:custGeom>
            <a:blipFill>
              <a:blip r:embed="rId2"/>
              <a:stretch>
                <a:fillRect l="-6066" r="-6066"/>
              </a:stretch>
            </a:blipFill>
          </p:spPr>
          <p:txBody>
            <a:bodyPr/>
            <a:lstStyle/>
            <a:p>
              <a:endParaRPr lang="en-AU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110795" y="3695700"/>
            <a:ext cx="7148628" cy="11028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314"/>
              </a:lnSpc>
            </a:pPr>
            <a:r>
              <a:rPr lang="en-US" sz="3600" dirty="0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How do punctuation and glue words help your reader?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026111" y="885825"/>
            <a:ext cx="3317997" cy="12981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675"/>
              </a:lnSpc>
            </a:pPr>
            <a:r>
              <a:rPr lang="en-US" sz="7625" b="1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Reflect 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8BD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816216" y="0"/>
            <a:ext cx="6471784" cy="10287000"/>
            <a:chOff x="0" y="0"/>
            <a:chExt cx="1002649" cy="159372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02649" cy="1593725"/>
            </a:xfrm>
            <a:custGeom>
              <a:avLst/>
              <a:gdLst/>
              <a:ahLst/>
              <a:cxnLst/>
              <a:rect l="l" t="t" r="r" b="b"/>
              <a:pathLst>
                <a:path w="1002649" h="1593725">
                  <a:moveTo>
                    <a:pt x="0" y="0"/>
                  </a:moveTo>
                  <a:lnTo>
                    <a:pt x="1002649" y="0"/>
                  </a:lnTo>
                  <a:lnTo>
                    <a:pt x="1002649" y="1593725"/>
                  </a:lnTo>
                  <a:lnTo>
                    <a:pt x="0" y="1593725"/>
                  </a:lnTo>
                  <a:close/>
                </a:path>
              </a:pathLst>
            </a:custGeom>
            <a:blipFill>
              <a:blip r:embed="rId2"/>
              <a:stretch>
                <a:fillRect l="-6066" r="-6066"/>
              </a:stretch>
            </a:blipFill>
          </p:spPr>
          <p:txBody>
            <a:bodyPr/>
            <a:lstStyle/>
            <a:p>
              <a:endParaRPr lang="en-AU"/>
            </a:p>
          </p:txBody>
        </p:sp>
      </p:grpSp>
      <p:sp>
        <p:nvSpPr>
          <p:cNvPr id="4" name="Freeform 4"/>
          <p:cNvSpPr/>
          <p:nvPr/>
        </p:nvSpPr>
        <p:spPr>
          <a:xfrm>
            <a:off x="3010909" y="3559368"/>
            <a:ext cx="5369097" cy="4932858"/>
          </a:xfrm>
          <a:custGeom>
            <a:avLst/>
            <a:gdLst/>
            <a:ahLst/>
            <a:cxnLst/>
            <a:rect l="l" t="t" r="r" b="b"/>
            <a:pathLst>
              <a:path w="5369097" h="4932858">
                <a:moveTo>
                  <a:pt x="0" y="0"/>
                </a:moveTo>
                <a:lnTo>
                  <a:pt x="5369097" y="0"/>
                </a:lnTo>
                <a:lnTo>
                  <a:pt x="5369097" y="4932858"/>
                </a:lnTo>
                <a:lnTo>
                  <a:pt x="0" y="49328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5" name="TextBox 5"/>
          <p:cNvSpPr txBox="1"/>
          <p:nvPr/>
        </p:nvSpPr>
        <p:spPr>
          <a:xfrm>
            <a:off x="2891896" y="1181100"/>
            <a:ext cx="5607121" cy="14741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798"/>
              </a:lnSpc>
            </a:pPr>
            <a:r>
              <a:rPr lang="en-US" sz="9141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Lesson 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ateadded xmlns="feecc918-9ecd-485f-b845-8b5c7cc6b98c" xsi:nil="true"/>
    <lcf76f155ced4ddcb4097134ff3c332f xmlns="feecc918-9ecd-485f-b845-8b5c7cc6b98c">
      <Terms xmlns="http://schemas.microsoft.com/office/infopath/2007/PartnerControls"/>
    </lcf76f155ced4ddcb4097134ff3c332f>
    <Preview xmlns="feecc918-9ecd-485f-b845-8b5c7cc6b98c" xsi:nil="true"/>
    <TaxCatchAll xmlns="b1450c28-65c8-4551-b49a-762cd339a7c7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2A3A4E1E6BCA24C9D837CBDB0CE304C" ma:contentTypeVersion="21" ma:contentTypeDescription="Create a new document." ma:contentTypeScope="" ma:versionID="7186372335b233f860196c5c4f14fdcd">
  <xsd:schema xmlns:xsd="http://www.w3.org/2001/XMLSchema" xmlns:xs="http://www.w3.org/2001/XMLSchema" xmlns:p="http://schemas.microsoft.com/office/2006/metadata/properties" xmlns:ns2="feecc918-9ecd-485f-b845-8b5c7cc6b98c" xmlns:ns3="b1450c28-65c8-4551-b49a-762cd339a7c7" targetNamespace="http://schemas.microsoft.com/office/2006/metadata/properties" ma:root="true" ma:fieldsID="f45dcb05b7058c514e00f315dbc1346b" ns2:_="" ns3:_="">
    <xsd:import namespace="feecc918-9ecd-485f-b845-8b5c7cc6b98c"/>
    <xsd:import namespace="b1450c28-65c8-4551-b49a-762cd339a7c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Dateadded" minOccurs="0"/>
                <xsd:element ref="ns2:MediaServiceObjectDetectorVersions" minOccurs="0"/>
                <xsd:element ref="ns2:MediaServiceSearchProperties" minOccurs="0"/>
                <xsd:element ref="ns2:Preview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eecc918-9ecd-485f-b845-8b5c7cc6b98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2b026aac-6b52-4d7e-a64d-f3ee90946f5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Dateadded" ma:index="24" nillable="true" ma:displayName="Date added" ma:format="DateOnly" ma:internalName="Dateadded">
      <xsd:simpleType>
        <xsd:restriction base="dms:DateTime"/>
      </xsd:simpleType>
    </xsd:element>
    <xsd:element name="MediaServiceObjectDetectorVersions" ma:index="2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Preview" ma:index="27" nillable="true" ma:displayName="Preview" ma:format="Thumbnail" ma:internalName="Preview">
      <xsd:simpleType>
        <xsd:restriction base="dms:Unknown"/>
      </xsd:simpleType>
    </xsd:element>
    <xsd:element name="MediaServiceBillingMetadata" ma:index="2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450c28-65c8-4551-b49a-762cd339a7c7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e01f9af0-bcdc-4912-b8a0-38588b3c8187}" ma:internalName="TaxCatchAll" ma:showField="CatchAllData" ma:web="b1450c28-65c8-4551-b49a-762cd339a7c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1CE66E9-0859-410C-9F47-0C7195875E7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94DCDE7-6CDB-4C1E-B9F9-D73BFEE971C0}">
  <ds:schemaRefs>
    <ds:schemaRef ds:uri="http://purl.org/dc/terms/"/>
    <ds:schemaRef ds:uri="http://schemas.openxmlformats.org/package/2006/metadata/core-properties"/>
    <ds:schemaRef ds:uri="http://www.w3.org/XML/1998/namespace"/>
    <ds:schemaRef ds:uri="b1450c28-65c8-4551-b49a-762cd339a7c7"/>
    <ds:schemaRef ds:uri="http://purl.org/dc/dcmitype/"/>
    <ds:schemaRef ds:uri="feecc918-9ecd-485f-b845-8b5c7cc6b98c"/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85AA9CF0-8A32-43C8-AD3F-EFE70DC2955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eecc918-9ecd-485f-b845-8b5c7cc6b98c"/>
    <ds:schemaRef ds:uri="b1450c28-65c8-4551-b49a-762cd339a7c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1462</Words>
  <Application>Microsoft Office PowerPoint</Application>
  <PresentationFormat>Custom</PresentationFormat>
  <Paragraphs>282</Paragraphs>
  <Slides>28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8" baseType="lpstr">
      <vt:lpstr>Verdana Pro</vt:lpstr>
      <vt:lpstr>Verdana Pro Condensed Bold Italics</vt:lpstr>
      <vt:lpstr>Verdana Pro Bold</vt:lpstr>
      <vt:lpstr>Verdana Pro Condensed Italics</vt:lpstr>
      <vt:lpstr>Verdana Pro Condensed Bold</vt:lpstr>
      <vt:lpstr>Arial</vt:lpstr>
      <vt:lpstr>Verdana</vt:lpstr>
      <vt:lpstr>Calibri</vt:lpstr>
      <vt:lpstr>Verdana Pro Condensed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4: Punctuation and Conjunctions_Yr 3</dc:title>
  <cp:lastModifiedBy>Becky Laurence</cp:lastModifiedBy>
  <cp:revision>1</cp:revision>
  <dcterms:created xsi:type="dcterms:W3CDTF">2006-08-16T00:00:00Z</dcterms:created>
  <dcterms:modified xsi:type="dcterms:W3CDTF">2026-08-26T04:35:41Z</dcterms:modified>
  <dc:identifier>DAG_rdmRqFI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0x01010022A3A4E1E6BCA24C9D837CBDB0CE304C</vt:lpwstr>
  </property>
  <property fmtid="{D5CDD505-2E9C-101B-9397-08002B2CF9AE}" pid="3" name="MediaServiceImageTags">
    <vt:lpwstr/>
  </property>
</Properties>
</file>