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9"/>
  </p:notesMasterIdLst>
  <p:sldIdLst>
    <p:sldId id="256" r:id="rId5"/>
    <p:sldId id="257" r:id="rId6"/>
    <p:sldId id="281"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3" r:id="rId22"/>
    <p:sldId id="275" r:id="rId23"/>
    <p:sldId id="276" r:id="rId24"/>
    <p:sldId id="277" r:id="rId25"/>
    <p:sldId id="278" r:id="rId26"/>
    <p:sldId id="279" r:id="rId27"/>
    <p:sldId id="280" r:id="rId28"/>
  </p:sldIdLst>
  <p:sldSz cx="18288000" cy="10287000"/>
  <p:notesSz cx="6858000" cy="9144000"/>
  <p:embeddedFontLst>
    <p:embeddedFont>
      <p:font typeface="Verdana" panose="020B0604030504040204" pitchFamily="34" charset="0"/>
      <p:regular r:id="rId30"/>
      <p:bold r:id="rId31"/>
      <p:italic r:id="rId32"/>
      <p:boldItalic r:id="rId33"/>
    </p:embeddedFont>
    <p:embeddedFont>
      <p:font typeface="Verdana Pro" panose="020B0604030504040204" pitchFamily="34" charset="0"/>
      <p:regular r:id="rId34"/>
    </p:embeddedFont>
    <p:embeddedFont>
      <p:font typeface="Verdana Pro Bold" panose="020B0804030504040204" charset="0"/>
      <p:regular r:id="rId35"/>
      <p:bold r:id="rId36"/>
    </p:embeddedFont>
    <p:embeddedFont>
      <p:font typeface="Verdana Pro Condensed" panose="020B0604020202020204" charset="0"/>
      <p:regular r:id="rId37"/>
    </p:embeddedFont>
    <p:embeddedFont>
      <p:font typeface="Verdana Pro Condensed Bold" panose="020B0604020202020204" charset="0"/>
      <p:regular r:id="rId38"/>
      <p:bold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9FC1EF9-7DDC-4F5C-8AAB-C9A78223C6B0}" v="1" dt="2026-08-26T04:49:27.2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0993" autoAdjust="0"/>
  </p:normalViewPr>
  <p:slideViewPr>
    <p:cSldViewPr>
      <p:cViewPr varScale="1">
        <p:scale>
          <a:sx n="45" d="100"/>
          <a:sy n="45" d="100"/>
        </p:scale>
        <p:origin x="123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0.fntdata"/><Relationship Id="rId21" Type="http://schemas.openxmlformats.org/officeDocument/2006/relationships/slide" Target="slides/slide17.xml"/><Relationship Id="rId34" Type="http://schemas.openxmlformats.org/officeDocument/2006/relationships/font" Target="fonts/font5.fntdata"/><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7.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font" Target="fonts/font9.fntdata"/><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cky Laurence" userId="c77225e4-1c0f-4b6c-b66e-2ba375f94488" providerId="ADAL" clId="{1FE327E6-7B11-4709-B248-BB85B06591E2}"/>
    <pc:docChg chg="undo redo custSel addSld delSld modSld">
      <pc:chgData name="Becky Laurence" userId="c77225e4-1c0f-4b6c-b66e-2ba375f94488" providerId="ADAL" clId="{1FE327E6-7B11-4709-B248-BB85B06591E2}" dt="2026-08-26T04:57:45.437" v="1282" actId="12788"/>
      <pc:docMkLst>
        <pc:docMk/>
      </pc:docMkLst>
      <pc:sldChg chg="modSp mod">
        <pc:chgData name="Becky Laurence" userId="c77225e4-1c0f-4b6c-b66e-2ba375f94488" providerId="ADAL" clId="{1FE327E6-7B11-4709-B248-BB85B06591E2}" dt="2026-08-26T04:50:43.612" v="1201" actId="1076"/>
        <pc:sldMkLst>
          <pc:docMk/>
          <pc:sldMk cId="0" sldId="259"/>
        </pc:sldMkLst>
        <pc:spChg chg="mod">
          <ac:chgData name="Becky Laurence" userId="c77225e4-1c0f-4b6c-b66e-2ba375f94488" providerId="ADAL" clId="{1FE327E6-7B11-4709-B248-BB85B06591E2}" dt="2026-08-26T04:50:43.612" v="1201" actId="1076"/>
          <ac:spMkLst>
            <pc:docMk/>
            <pc:sldMk cId="0" sldId="259"/>
            <ac:spMk id="3" creationId="{00000000-0000-0000-0000-000000000000}"/>
          </ac:spMkLst>
        </pc:spChg>
      </pc:sldChg>
      <pc:sldChg chg="modSp mod">
        <pc:chgData name="Becky Laurence" userId="c77225e4-1c0f-4b6c-b66e-2ba375f94488" providerId="ADAL" clId="{1FE327E6-7B11-4709-B248-BB85B06591E2}" dt="2026-08-26T04:57:45.437" v="1282" actId="12788"/>
        <pc:sldMkLst>
          <pc:docMk/>
          <pc:sldMk cId="0" sldId="268"/>
        </pc:sldMkLst>
        <pc:spChg chg="mod">
          <ac:chgData name="Becky Laurence" userId="c77225e4-1c0f-4b6c-b66e-2ba375f94488" providerId="ADAL" clId="{1FE327E6-7B11-4709-B248-BB85B06591E2}" dt="2026-08-26T04:57:45.437" v="1282" actId="12788"/>
          <ac:spMkLst>
            <pc:docMk/>
            <pc:sldMk cId="0" sldId="268"/>
            <ac:spMk id="4" creationId="{00000000-0000-0000-0000-000000000000}"/>
          </ac:spMkLst>
        </pc:spChg>
        <pc:spChg chg="mod">
          <ac:chgData name="Becky Laurence" userId="c77225e4-1c0f-4b6c-b66e-2ba375f94488" providerId="ADAL" clId="{1FE327E6-7B11-4709-B248-BB85B06591E2}" dt="2026-08-26T04:57:45.437" v="1282" actId="12788"/>
          <ac:spMkLst>
            <pc:docMk/>
            <pc:sldMk cId="0" sldId="268"/>
            <ac:spMk id="5" creationId="{00000000-0000-0000-0000-000000000000}"/>
          </ac:spMkLst>
        </pc:spChg>
        <pc:spChg chg="mod">
          <ac:chgData name="Becky Laurence" userId="c77225e4-1c0f-4b6c-b66e-2ba375f94488" providerId="ADAL" clId="{1FE327E6-7B11-4709-B248-BB85B06591E2}" dt="2026-08-26T04:57:45.437" v="1282" actId="12788"/>
          <ac:spMkLst>
            <pc:docMk/>
            <pc:sldMk cId="0" sldId="268"/>
            <ac:spMk id="6" creationId="{00000000-0000-0000-0000-000000000000}"/>
          </ac:spMkLst>
        </pc:spChg>
        <pc:spChg chg="mod">
          <ac:chgData name="Becky Laurence" userId="c77225e4-1c0f-4b6c-b66e-2ba375f94488" providerId="ADAL" clId="{1FE327E6-7B11-4709-B248-BB85B06591E2}" dt="2026-08-26T04:57:45.437" v="1282" actId="12788"/>
          <ac:spMkLst>
            <pc:docMk/>
            <pc:sldMk cId="0" sldId="268"/>
            <ac:spMk id="7" creationId="{00000000-0000-0000-0000-000000000000}"/>
          </ac:spMkLst>
        </pc:spChg>
        <pc:spChg chg="mod">
          <ac:chgData name="Becky Laurence" userId="c77225e4-1c0f-4b6c-b66e-2ba375f94488" providerId="ADAL" clId="{1FE327E6-7B11-4709-B248-BB85B06591E2}" dt="2026-08-26T04:57:45.437" v="1282" actId="12788"/>
          <ac:spMkLst>
            <pc:docMk/>
            <pc:sldMk cId="0" sldId="268"/>
            <ac:spMk id="8" creationId="{00000000-0000-0000-0000-000000000000}"/>
          </ac:spMkLst>
        </pc:spChg>
        <pc:spChg chg="mod">
          <ac:chgData name="Becky Laurence" userId="c77225e4-1c0f-4b6c-b66e-2ba375f94488" providerId="ADAL" clId="{1FE327E6-7B11-4709-B248-BB85B06591E2}" dt="2026-08-26T04:57:45.437" v="1282" actId="12788"/>
          <ac:spMkLst>
            <pc:docMk/>
            <pc:sldMk cId="0" sldId="268"/>
            <ac:spMk id="9" creationId="{00000000-0000-0000-0000-000000000000}"/>
          </ac:spMkLst>
        </pc:spChg>
        <pc:spChg chg="mod">
          <ac:chgData name="Becky Laurence" userId="c77225e4-1c0f-4b6c-b66e-2ba375f94488" providerId="ADAL" clId="{1FE327E6-7B11-4709-B248-BB85B06591E2}" dt="2026-08-26T04:57:45.437" v="1282" actId="12788"/>
          <ac:spMkLst>
            <pc:docMk/>
            <pc:sldMk cId="0" sldId="268"/>
            <ac:spMk id="10" creationId="{00000000-0000-0000-0000-000000000000}"/>
          </ac:spMkLst>
        </pc:spChg>
      </pc:sldChg>
      <pc:sldChg chg="modSp mod">
        <pc:chgData name="Becky Laurence" userId="c77225e4-1c0f-4b6c-b66e-2ba375f94488" providerId="ADAL" clId="{1FE327E6-7B11-4709-B248-BB85B06591E2}" dt="2026-08-26T04:51:24.658" v="1211" actId="403"/>
        <pc:sldMkLst>
          <pc:docMk/>
          <pc:sldMk cId="0" sldId="269"/>
        </pc:sldMkLst>
        <pc:spChg chg="mod">
          <ac:chgData name="Becky Laurence" userId="c77225e4-1c0f-4b6c-b66e-2ba375f94488" providerId="ADAL" clId="{1FE327E6-7B11-4709-B248-BB85B06591E2}" dt="2026-08-26T04:51:24.658" v="1211" actId="403"/>
          <ac:spMkLst>
            <pc:docMk/>
            <pc:sldMk cId="0" sldId="269"/>
            <ac:spMk id="2" creationId="{00000000-0000-0000-0000-000000000000}"/>
          </ac:spMkLst>
        </pc:spChg>
        <pc:spChg chg="mod">
          <ac:chgData name="Becky Laurence" userId="c77225e4-1c0f-4b6c-b66e-2ba375f94488" providerId="ADAL" clId="{1FE327E6-7B11-4709-B248-BB85B06591E2}" dt="2026-08-26T04:51:14.299" v="1203" actId="403"/>
          <ac:spMkLst>
            <pc:docMk/>
            <pc:sldMk cId="0" sldId="269"/>
            <ac:spMk id="3" creationId="{00000000-0000-0000-0000-000000000000}"/>
          </ac:spMkLst>
        </pc:spChg>
      </pc:sldChg>
      <pc:sldChg chg="modSp mod">
        <pc:chgData name="Becky Laurence" userId="c77225e4-1c0f-4b6c-b66e-2ba375f94488" providerId="ADAL" clId="{1FE327E6-7B11-4709-B248-BB85B06591E2}" dt="2026-08-26T04:51:42.161" v="1217" actId="20577"/>
        <pc:sldMkLst>
          <pc:docMk/>
          <pc:sldMk cId="0" sldId="273"/>
        </pc:sldMkLst>
        <pc:spChg chg="mod">
          <ac:chgData name="Becky Laurence" userId="c77225e4-1c0f-4b6c-b66e-2ba375f94488" providerId="ADAL" clId="{1FE327E6-7B11-4709-B248-BB85B06591E2}" dt="2026-08-26T04:51:42.161" v="1217" actId="20577"/>
          <ac:spMkLst>
            <pc:docMk/>
            <pc:sldMk cId="0" sldId="273"/>
            <ac:spMk id="3" creationId="{00000000-0000-0000-0000-000000000000}"/>
          </ac:spMkLst>
        </pc:spChg>
      </pc:sldChg>
      <pc:sldChg chg="modSp mod">
        <pc:chgData name="Becky Laurence" userId="c77225e4-1c0f-4b6c-b66e-2ba375f94488" providerId="ADAL" clId="{1FE327E6-7B11-4709-B248-BB85B06591E2}" dt="2026-08-26T04:53:25.796" v="1270" actId="1076"/>
        <pc:sldMkLst>
          <pc:docMk/>
          <pc:sldMk cId="0" sldId="277"/>
        </pc:sldMkLst>
        <pc:spChg chg="mod">
          <ac:chgData name="Becky Laurence" userId="c77225e4-1c0f-4b6c-b66e-2ba375f94488" providerId="ADAL" clId="{1FE327E6-7B11-4709-B248-BB85B06591E2}" dt="2026-08-26T04:53:25.796" v="1270" actId="1076"/>
          <ac:spMkLst>
            <pc:docMk/>
            <pc:sldMk cId="0" sldId="277"/>
            <ac:spMk id="3" creationId="{00000000-0000-0000-0000-000000000000}"/>
          </ac:spMkLst>
        </pc:spChg>
        <pc:spChg chg="mod">
          <ac:chgData name="Becky Laurence" userId="c77225e4-1c0f-4b6c-b66e-2ba375f94488" providerId="ADAL" clId="{1FE327E6-7B11-4709-B248-BB85B06591E2}" dt="2026-08-26T04:53:22.865" v="1269" actId="1076"/>
          <ac:spMkLst>
            <pc:docMk/>
            <pc:sldMk cId="0" sldId="277"/>
            <ac:spMk id="4" creationId="{00000000-0000-0000-0000-000000000000}"/>
          </ac:spMkLst>
        </pc:spChg>
      </pc:sldChg>
      <pc:sldChg chg="delSp modSp add mod">
        <pc:chgData name="Becky Laurence" userId="c77225e4-1c0f-4b6c-b66e-2ba375f94488" providerId="ADAL" clId="{1FE327E6-7B11-4709-B248-BB85B06591E2}" dt="2026-08-26T04:49:52.233" v="1195" actId="404"/>
        <pc:sldMkLst>
          <pc:docMk/>
          <pc:sldMk cId="4188203213" sldId="281"/>
        </pc:sldMkLst>
        <pc:spChg chg="del">
          <ac:chgData name="Becky Laurence" userId="c77225e4-1c0f-4b6c-b66e-2ba375f94488" providerId="ADAL" clId="{1FE327E6-7B11-4709-B248-BB85B06591E2}" dt="2026-08-26T04:49:08.673" v="1162" actId="478"/>
          <ac:spMkLst>
            <pc:docMk/>
            <pc:sldMk cId="4188203213" sldId="281"/>
            <ac:spMk id="2" creationId="{49618769-50E8-4595-03A9-1BC2ACA15DDE}"/>
          </ac:spMkLst>
        </pc:spChg>
        <pc:spChg chg="mod">
          <ac:chgData name="Becky Laurence" userId="c77225e4-1c0f-4b6c-b66e-2ba375f94488" providerId="ADAL" clId="{1FE327E6-7B11-4709-B248-BB85B06591E2}" dt="2026-08-26T04:49:17.123" v="1183" actId="14100"/>
          <ac:spMkLst>
            <pc:docMk/>
            <pc:sldMk cId="4188203213" sldId="281"/>
            <ac:spMk id="3" creationId="{B5E72127-57A2-C759-85D2-FBC06E257FF7}"/>
          </ac:spMkLst>
        </pc:spChg>
        <pc:spChg chg="mod">
          <ac:chgData name="Becky Laurence" userId="c77225e4-1c0f-4b6c-b66e-2ba375f94488" providerId="ADAL" clId="{1FE327E6-7B11-4709-B248-BB85B06591E2}" dt="2026-08-26T04:49:52.233" v="1195" actId="404"/>
          <ac:spMkLst>
            <pc:docMk/>
            <pc:sldMk cId="4188203213" sldId="281"/>
            <ac:spMk id="4" creationId="{8EC7A930-11DF-2B1C-E0ED-32EA86E9E128}"/>
          </ac:spMkLst>
        </pc:spChg>
        <pc:spChg chg="del">
          <ac:chgData name="Becky Laurence" userId="c77225e4-1c0f-4b6c-b66e-2ba375f94488" providerId="ADAL" clId="{1FE327E6-7B11-4709-B248-BB85B06591E2}" dt="2026-08-26T04:49:19.241" v="1184" actId="478"/>
          <ac:spMkLst>
            <pc:docMk/>
            <pc:sldMk cId="4188203213" sldId="281"/>
            <ac:spMk id="5" creationId="{8AABAF02-35EE-48AB-4F05-75235F5E528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B5378F-2565-403F-835C-3EC82F7C3A37}" type="datetimeFigureOut">
              <a:rPr lang="en-AU" smtClean="0"/>
              <a:t>26/08/2026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2F8F50-0D1E-4F30-8F2E-6F725AE8874A}" type="slidenum">
              <a:rPr lang="en-AU" smtClean="0"/>
              <a:t>‹#›</a:t>
            </a:fld>
            <a:endParaRPr lang="en-AU"/>
          </a:p>
        </p:txBody>
      </p:sp>
    </p:spTree>
    <p:extLst>
      <p:ext uri="{BB962C8B-B14F-4D97-AF65-F5344CB8AC3E}">
        <p14:creationId xmlns:p14="http://schemas.microsoft.com/office/powerpoint/2010/main" val="2496973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Explain that there can be more than three supporting sentences in a paragraph, but three is the minimum. </a:t>
            </a:r>
          </a:p>
        </p:txBody>
      </p:sp>
      <p:sp>
        <p:nvSpPr>
          <p:cNvPr id="4" name="Slide Number Placeholder 3"/>
          <p:cNvSpPr>
            <a:spLocks noGrp="1"/>
          </p:cNvSpPr>
          <p:nvPr>
            <p:ph type="sldNum" sz="quarter" idx="5"/>
          </p:nvPr>
        </p:nvSpPr>
        <p:spPr/>
        <p:txBody>
          <a:bodyPr/>
          <a:lstStyle/>
          <a:p>
            <a:fld id="{C32F8F50-0D1E-4F30-8F2E-6F725AE8874A}" type="slidenum">
              <a:rPr lang="en-AU" smtClean="0"/>
              <a:t>7</a:t>
            </a:fld>
            <a:endParaRPr lang="en-AU"/>
          </a:p>
        </p:txBody>
      </p:sp>
    </p:spTree>
    <p:extLst>
      <p:ext uri="{BB962C8B-B14F-4D97-AF65-F5344CB8AC3E}">
        <p14:creationId xmlns:p14="http://schemas.microsoft.com/office/powerpoint/2010/main" val="5074150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Explain that the concluding sentence often also provides a link or gives direction towards what will be covered in the next paragraph, unless it is the final paragraph in the report/essay/book, etc. </a:t>
            </a:r>
            <a:endParaRPr lang="en-AU" dirty="0"/>
          </a:p>
        </p:txBody>
      </p:sp>
      <p:sp>
        <p:nvSpPr>
          <p:cNvPr id="4" name="Slide Number Placeholder 3"/>
          <p:cNvSpPr>
            <a:spLocks noGrp="1"/>
          </p:cNvSpPr>
          <p:nvPr>
            <p:ph type="sldNum" sz="quarter" idx="5"/>
          </p:nvPr>
        </p:nvSpPr>
        <p:spPr/>
        <p:txBody>
          <a:bodyPr/>
          <a:lstStyle/>
          <a:p>
            <a:fld id="{C32F8F50-0D1E-4F30-8F2E-6F725AE8874A}" type="slidenum">
              <a:rPr lang="en-AU" smtClean="0"/>
              <a:t>10</a:t>
            </a:fld>
            <a:endParaRPr lang="en-AU"/>
          </a:p>
        </p:txBody>
      </p:sp>
    </p:spTree>
    <p:extLst>
      <p:ext uri="{BB962C8B-B14F-4D97-AF65-F5344CB8AC3E}">
        <p14:creationId xmlns:p14="http://schemas.microsoft.com/office/powerpoint/2010/main" val="1858086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C32F8F50-0D1E-4F30-8F2E-6F725AE8874A}" type="slidenum">
              <a:rPr lang="en-AU" smtClean="0"/>
              <a:t>12</a:t>
            </a:fld>
            <a:endParaRPr lang="en-AU"/>
          </a:p>
        </p:txBody>
      </p:sp>
    </p:spTree>
    <p:extLst>
      <p:ext uri="{BB962C8B-B14F-4D97-AF65-F5344CB8AC3E}">
        <p14:creationId xmlns:p14="http://schemas.microsoft.com/office/powerpoint/2010/main" val="1956750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Point out the role of “Afterwards” in this sentence as a conjunction. It adds context and time-framed order and provides extra information about when/where/how.</a:t>
            </a:r>
            <a:endParaRPr lang="en-AU" dirty="0"/>
          </a:p>
        </p:txBody>
      </p:sp>
      <p:sp>
        <p:nvSpPr>
          <p:cNvPr id="4" name="Slide Number Placeholder 3"/>
          <p:cNvSpPr>
            <a:spLocks noGrp="1"/>
          </p:cNvSpPr>
          <p:nvPr>
            <p:ph type="sldNum" sz="quarter" idx="5"/>
          </p:nvPr>
        </p:nvSpPr>
        <p:spPr/>
        <p:txBody>
          <a:bodyPr/>
          <a:lstStyle/>
          <a:p>
            <a:fld id="{C32F8F50-0D1E-4F30-8F2E-6F725AE8874A}" type="slidenum">
              <a:rPr lang="en-AU" smtClean="0"/>
              <a:t>13</a:t>
            </a:fld>
            <a:endParaRPr lang="en-AU"/>
          </a:p>
        </p:txBody>
      </p:sp>
    </p:spTree>
    <p:extLst>
      <p:ext uri="{BB962C8B-B14F-4D97-AF65-F5344CB8AC3E}">
        <p14:creationId xmlns:p14="http://schemas.microsoft.com/office/powerpoint/2010/main" val="1512455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Extension: What are words that helped to show order or linked together sentences (cohesive devices). You could cut these up and get them to redo the paragraph with extra circumstantial </a:t>
            </a:r>
            <a:r>
              <a:rPr lang="en-US" sz="1200" b="0" i="0" u="none" strike="noStrike" kern="1200">
                <a:solidFill>
                  <a:schemeClr val="tx1"/>
                </a:solidFill>
                <a:effectLst/>
                <a:latin typeface="+mn-lt"/>
                <a:ea typeface="+mn-ea"/>
                <a:cs typeface="+mn-cs"/>
              </a:rPr>
              <a:t>information added. </a:t>
            </a:r>
            <a:r>
              <a:rPr lang="en-US" sz="1200" b="0" i="0" u="none" strike="noStrike" kern="1200" dirty="0">
                <a:solidFill>
                  <a:schemeClr val="tx1"/>
                </a:solidFill>
                <a:effectLst/>
                <a:latin typeface="+mn-lt"/>
                <a:ea typeface="+mn-ea"/>
                <a:cs typeface="+mn-cs"/>
              </a:rPr>
              <a:t>They could be phrases or clauses to add to the beginning of the sentence like, “When needed,” ”When the trucks are not working well, …“ </a:t>
            </a:r>
            <a:endParaRPr lang="en-AU" dirty="0"/>
          </a:p>
        </p:txBody>
      </p:sp>
      <p:sp>
        <p:nvSpPr>
          <p:cNvPr id="4" name="Slide Number Placeholder 3"/>
          <p:cNvSpPr>
            <a:spLocks noGrp="1"/>
          </p:cNvSpPr>
          <p:nvPr>
            <p:ph type="sldNum" sz="quarter" idx="5"/>
          </p:nvPr>
        </p:nvSpPr>
        <p:spPr/>
        <p:txBody>
          <a:bodyPr/>
          <a:lstStyle/>
          <a:p>
            <a:fld id="{C32F8F50-0D1E-4F30-8F2E-6F725AE8874A}" type="slidenum">
              <a:rPr lang="en-AU" smtClean="0"/>
              <a:t>23</a:t>
            </a:fld>
            <a:endParaRPr lang="en-AU"/>
          </a:p>
        </p:txBody>
      </p:sp>
    </p:spTree>
    <p:extLst>
      <p:ext uri="{BB962C8B-B14F-4D97-AF65-F5344CB8AC3E}">
        <p14:creationId xmlns:p14="http://schemas.microsoft.com/office/powerpoint/2010/main" val="3287855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C32F8F50-0D1E-4F30-8F2E-6F725AE8874A}" type="slidenum">
              <a:rPr lang="en-AU" smtClean="0"/>
              <a:t>24</a:t>
            </a:fld>
            <a:endParaRPr lang="en-AU"/>
          </a:p>
        </p:txBody>
      </p:sp>
    </p:spTree>
    <p:extLst>
      <p:ext uri="{BB962C8B-B14F-4D97-AF65-F5344CB8AC3E}">
        <p14:creationId xmlns:p14="http://schemas.microsoft.com/office/powerpoint/2010/main" val="1483751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9.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3490258" y="1556988"/>
            <a:ext cx="2729479" cy="670997"/>
          </a:xfrm>
          <a:custGeom>
            <a:avLst/>
            <a:gdLst/>
            <a:ahLst/>
            <a:cxnLst/>
            <a:rect l="l" t="t" r="r" b="b"/>
            <a:pathLst>
              <a:path w="2729479" h="670997">
                <a:moveTo>
                  <a:pt x="0" y="0"/>
                </a:moveTo>
                <a:lnTo>
                  <a:pt x="2729479" y="0"/>
                </a:lnTo>
                <a:lnTo>
                  <a:pt x="2729479" y="670997"/>
                </a:lnTo>
                <a:lnTo>
                  <a:pt x="0" y="670997"/>
                </a:lnTo>
                <a:lnTo>
                  <a:pt x="0" y="0"/>
                </a:lnTo>
                <a:close/>
              </a:path>
            </a:pathLst>
          </a:custGeom>
          <a:blipFill>
            <a:blip r:embed="rId2"/>
            <a:stretch>
              <a:fillRect/>
            </a:stretch>
          </a:blipFill>
        </p:spPr>
        <p:txBody>
          <a:bodyPr/>
          <a:lstStyle/>
          <a:p>
            <a:endParaRPr lang="en-AU"/>
          </a:p>
        </p:txBody>
      </p:sp>
      <p:sp>
        <p:nvSpPr>
          <p:cNvPr id="3" name="Freeform 3"/>
          <p:cNvSpPr/>
          <p:nvPr/>
        </p:nvSpPr>
        <p:spPr>
          <a:xfrm>
            <a:off x="2615007" y="7395516"/>
            <a:ext cx="4479981" cy="425598"/>
          </a:xfrm>
          <a:custGeom>
            <a:avLst/>
            <a:gdLst/>
            <a:ahLst/>
            <a:cxnLst/>
            <a:rect l="l" t="t" r="r" b="b"/>
            <a:pathLst>
              <a:path w="4479981" h="425598">
                <a:moveTo>
                  <a:pt x="0" y="0"/>
                </a:moveTo>
                <a:lnTo>
                  <a:pt x="4479981" y="0"/>
                </a:lnTo>
                <a:lnTo>
                  <a:pt x="4479981" y="425598"/>
                </a:lnTo>
                <a:lnTo>
                  <a:pt x="0" y="42559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grpSp>
        <p:nvGrpSpPr>
          <p:cNvPr id="4" name="Group 4"/>
          <p:cNvGrpSpPr/>
          <p:nvPr/>
        </p:nvGrpSpPr>
        <p:grpSpPr>
          <a:xfrm>
            <a:off x="12598388" y="-98059"/>
            <a:ext cx="9321824" cy="10287000"/>
            <a:chOff x="0" y="0"/>
            <a:chExt cx="2455131" cy="2709333"/>
          </a:xfrm>
        </p:grpSpPr>
        <p:sp>
          <p:nvSpPr>
            <p:cNvPr id="5" name="Freeform 5"/>
            <p:cNvSpPr/>
            <p:nvPr/>
          </p:nvSpPr>
          <p:spPr>
            <a:xfrm>
              <a:off x="0" y="0"/>
              <a:ext cx="2455131" cy="2709333"/>
            </a:xfrm>
            <a:custGeom>
              <a:avLst/>
              <a:gdLst/>
              <a:ahLst/>
              <a:cxnLst/>
              <a:rect l="l" t="t" r="r" b="b"/>
              <a:pathLst>
                <a:path w="2455131" h="2709333">
                  <a:moveTo>
                    <a:pt x="0" y="0"/>
                  </a:moveTo>
                  <a:lnTo>
                    <a:pt x="2455131" y="0"/>
                  </a:lnTo>
                  <a:lnTo>
                    <a:pt x="2455131" y="2709333"/>
                  </a:lnTo>
                  <a:lnTo>
                    <a:pt x="0" y="2709333"/>
                  </a:lnTo>
                  <a:close/>
                </a:path>
              </a:pathLst>
            </a:custGeom>
            <a:solidFill>
              <a:srgbClr val="48BDBB">
                <a:alpha val="50980"/>
              </a:srgbClr>
            </a:solidFill>
          </p:spPr>
          <p:txBody>
            <a:bodyPr/>
            <a:lstStyle/>
            <a:p>
              <a:endParaRPr lang="en-AU"/>
            </a:p>
          </p:txBody>
        </p:sp>
        <p:sp>
          <p:nvSpPr>
            <p:cNvPr id="6" name="TextBox 6"/>
            <p:cNvSpPr txBox="1"/>
            <p:nvPr/>
          </p:nvSpPr>
          <p:spPr>
            <a:xfrm>
              <a:off x="0" y="-38100"/>
              <a:ext cx="2455131" cy="2747433"/>
            </a:xfrm>
            <a:prstGeom prst="rect">
              <a:avLst/>
            </a:prstGeom>
          </p:spPr>
          <p:txBody>
            <a:bodyPr lIns="50800" tIns="50800" rIns="50800" bIns="50800" rtlCol="0" anchor="ctr"/>
            <a:lstStyle/>
            <a:p>
              <a:pPr algn="ctr">
                <a:lnSpc>
                  <a:spcPts val="2659"/>
                </a:lnSpc>
              </a:pPr>
              <a:endParaRPr/>
            </a:p>
          </p:txBody>
        </p:sp>
      </p:grpSp>
      <p:sp>
        <p:nvSpPr>
          <p:cNvPr id="7" name="Freeform 7"/>
          <p:cNvSpPr/>
          <p:nvPr/>
        </p:nvSpPr>
        <p:spPr>
          <a:xfrm>
            <a:off x="10199053" y="-384496"/>
            <a:ext cx="8107997" cy="11469725"/>
          </a:xfrm>
          <a:custGeom>
            <a:avLst/>
            <a:gdLst/>
            <a:ahLst/>
            <a:cxnLst/>
            <a:rect l="l" t="t" r="r" b="b"/>
            <a:pathLst>
              <a:path w="8107997" h="11469725">
                <a:moveTo>
                  <a:pt x="0" y="0"/>
                </a:moveTo>
                <a:lnTo>
                  <a:pt x="8107997" y="0"/>
                </a:lnTo>
                <a:lnTo>
                  <a:pt x="8107997" y="11469725"/>
                </a:lnTo>
                <a:lnTo>
                  <a:pt x="0" y="11469725"/>
                </a:lnTo>
                <a:lnTo>
                  <a:pt x="0" y="0"/>
                </a:lnTo>
                <a:close/>
              </a:path>
            </a:pathLst>
          </a:custGeom>
          <a:blipFill>
            <a:blip r:embed="rId4"/>
            <a:stretch>
              <a:fillRect/>
            </a:stretch>
          </a:blipFill>
        </p:spPr>
        <p:txBody>
          <a:bodyPr/>
          <a:lstStyle/>
          <a:p>
            <a:endParaRPr lang="en-AU"/>
          </a:p>
        </p:txBody>
      </p:sp>
      <p:sp>
        <p:nvSpPr>
          <p:cNvPr id="8" name="TextBox 8"/>
          <p:cNvSpPr txBox="1"/>
          <p:nvPr/>
        </p:nvSpPr>
        <p:spPr>
          <a:xfrm>
            <a:off x="1003121" y="2823642"/>
            <a:ext cx="7703751" cy="3976217"/>
          </a:xfrm>
          <a:prstGeom prst="rect">
            <a:avLst/>
          </a:prstGeom>
        </p:spPr>
        <p:txBody>
          <a:bodyPr wrap="square"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Lesson 5:</a:t>
            </a:r>
          </a:p>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Paragraph Building</a:t>
            </a:r>
          </a:p>
        </p:txBody>
      </p:sp>
      <p:sp>
        <p:nvSpPr>
          <p:cNvPr id="9" name="TextBox 9"/>
          <p:cNvSpPr txBox="1"/>
          <p:nvPr/>
        </p:nvSpPr>
        <p:spPr>
          <a:xfrm>
            <a:off x="1848458" y="7900406"/>
            <a:ext cx="6013079" cy="1167138"/>
          </a:xfrm>
          <a:prstGeom prst="rect">
            <a:avLst/>
          </a:prstGeom>
        </p:spPr>
        <p:txBody>
          <a:bodyPr lIns="0" tIns="0" rIns="0" bIns="0" rtlCol="0" anchor="t">
            <a:spAutoFit/>
          </a:bodyPr>
          <a:lstStyle/>
          <a:p>
            <a:pPr algn="ctr">
              <a:lnSpc>
                <a:spcPts val="4728"/>
              </a:lnSpc>
            </a:pPr>
            <a:r>
              <a:rPr lang="en-US" sz="3377" b="1" dirty="0">
                <a:solidFill>
                  <a:srgbClr val="000000"/>
                </a:solidFill>
                <a:latin typeface="Verdana Pro Condensed Bold"/>
                <a:ea typeface="Verdana Pro Condensed Bold"/>
                <a:cs typeface="Verdana Pro Condensed Bold"/>
                <a:sym typeface="Verdana Pro Condensed Bold"/>
              </a:rPr>
              <a:t>Learning how good paragraphs are structured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1200606" y="0"/>
            <a:ext cx="8236605" cy="10813902"/>
          </a:xfrm>
          <a:custGeom>
            <a:avLst/>
            <a:gdLst/>
            <a:ahLst/>
            <a:cxnLst/>
            <a:rect l="l" t="t" r="r" b="b"/>
            <a:pathLst>
              <a:path w="8236605" h="10813902">
                <a:moveTo>
                  <a:pt x="0" y="0"/>
                </a:moveTo>
                <a:lnTo>
                  <a:pt x="8236605" y="0"/>
                </a:lnTo>
                <a:lnTo>
                  <a:pt x="8236605" y="10813902"/>
                </a:lnTo>
                <a:lnTo>
                  <a:pt x="0" y="10813902"/>
                </a:lnTo>
                <a:lnTo>
                  <a:pt x="0" y="0"/>
                </a:lnTo>
                <a:close/>
              </a:path>
            </a:pathLst>
          </a:custGeom>
          <a:blipFill>
            <a:blip r:embed="rId2"/>
            <a:stretch>
              <a:fillRect l="-26824" r="-106581"/>
            </a:stretch>
          </a:blipFill>
        </p:spPr>
        <p:txBody>
          <a:bodyPr/>
          <a:lstStyle/>
          <a:p>
            <a:endParaRPr lang="en-AU"/>
          </a:p>
        </p:txBody>
      </p:sp>
      <p:sp>
        <p:nvSpPr>
          <p:cNvPr id="3" name="TextBox 3"/>
          <p:cNvSpPr txBox="1"/>
          <p:nvPr/>
        </p:nvSpPr>
        <p:spPr>
          <a:xfrm>
            <a:off x="1028700" y="885825"/>
            <a:ext cx="7356663"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Lesson overview</a:t>
            </a:r>
          </a:p>
        </p:txBody>
      </p:sp>
      <p:sp>
        <p:nvSpPr>
          <p:cNvPr id="4" name="TextBox 4"/>
          <p:cNvSpPr txBox="1"/>
          <p:nvPr/>
        </p:nvSpPr>
        <p:spPr>
          <a:xfrm>
            <a:off x="1028700" y="3519549"/>
            <a:ext cx="7356663" cy="3860530"/>
          </a:xfrm>
          <a:prstGeom prst="rect">
            <a:avLst/>
          </a:prstGeom>
        </p:spPr>
        <p:txBody>
          <a:bodyPr lIns="0" tIns="0" rIns="0" bIns="0" rtlCol="0" anchor="t">
            <a:spAutoFit/>
          </a:bodyPr>
          <a:lstStyle/>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Hook &amp; Introduction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Group Work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Stretch &amp; Share </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Wrap-Up Reflection </a:t>
            </a:r>
          </a:p>
        </p:txBody>
      </p:sp>
      <p:sp>
        <p:nvSpPr>
          <p:cNvPr id="5" name="TextBox 5"/>
          <p:cNvSpPr txBox="1"/>
          <p:nvPr/>
        </p:nvSpPr>
        <p:spPr>
          <a:xfrm>
            <a:off x="8632141" y="3519549"/>
            <a:ext cx="2437370" cy="3860530"/>
          </a:xfrm>
          <a:prstGeom prst="rect">
            <a:avLst/>
          </a:prstGeom>
        </p:spPr>
        <p:txBody>
          <a:bodyPr lIns="0" tIns="0" rIns="0" bIns="0" rtlCol="0" anchor="t">
            <a:spAutoFit/>
          </a:bodyPr>
          <a:lstStyle/>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10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15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10 mins</a:t>
            </a:r>
          </a:p>
          <a:p>
            <a:pPr algn="l">
              <a:lnSpc>
                <a:spcPts val="7817"/>
              </a:lnSpc>
            </a:pPr>
            <a:r>
              <a:rPr lang="en-US" sz="3908" b="1">
                <a:solidFill>
                  <a:srgbClr val="000000"/>
                </a:solidFill>
                <a:latin typeface="Verdana Pro Condensed Bold"/>
                <a:ea typeface="Verdana Pro Condensed Bold"/>
                <a:cs typeface="Verdana Pro Condensed Bold"/>
                <a:sym typeface="Verdana Pro Condensed Bold"/>
              </a:rPr>
              <a:t>5 mins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a:extLst>
            <a:ext uri="{FF2B5EF4-FFF2-40B4-BE49-F238E27FC236}">
              <a16:creationId xmlns:a16="http://schemas.microsoft.com/office/drawing/2014/main" id="{DC9C5E58-2C16-4459-256A-62ED1AF64149}"/>
            </a:ext>
          </a:extLst>
        </p:cNvPr>
        <p:cNvGrpSpPr/>
        <p:nvPr/>
      </p:nvGrpSpPr>
      <p:grpSpPr>
        <a:xfrm>
          <a:off x="0" y="0"/>
          <a:ext cx="0" cy="0"/>
          <a:chOff x="0" y="0"/>
          <a:chExt cx="0" cy="0"/>
        </a:xfrm>
      </p:grpSpPr>
      <p:sp>
        <p:nvSpPr>
          <p:cNvPr id="3" name="TextBox 3">
            <a:extLst>
              <a:ext uri="{FF2B5EF4-FFF2-40B4-BE49-F238E27FC236}">
                <a16:creationId xmlns:a16="http://schemas.microsoft.com/office/drawing/2014/main" id="{B5E72127-57A2-C759-85D2-FBC06E257FF7}"/>
              </a:ext>
            </a:extLst>
          </p:cNvPr>
          <p:cNvSpPr txBox="1"/>
          <p:nvPr/>
        </p:nvSpPr>
        <p:spPr>
          <a:xfrm>
            <a:off x="1028700" y="885825"/>
            <a:ext cx="11239500" cy="1231876"/>
          </a:xfrm>
          <a:prstGeom prst="rect">
            <a:avLst/>
          </a:prstGeom>
        </p:spPr>
        <p:txBody>
          <a:bodyPr wrap="square" lIns="0" tIns="0" rIns="0" bIns="0" rtlCol="0" anchor="t">
            <a:spAutoFit/>
          </a:bodyPr>
          <a:lstStyle/>
          <a:p>
            <a:pP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Learning intentions</a:t>
            </a:r>
          </a:p>
        </p:txBody>
      </p:sp>
      <p:sp>
        <p:nvSpPr>
          <p:cNvPr id="4" name="TextBox 4">
            <a:extLst>
              <a:ext uri="{FF2B5EF4-FFF2-40B4-BE49-F238E27FC236}">
                <a16:creationId xmlns:a16="http://schemas.microsoft.com/office/drawing/2014/main" id="{8EC7A930-11DF-2B1C-E0ED-32EA86E9E128}"/>
              </a:ext>
            </a:extLst>
          </p:cNvPr>
          <p:cNvSpPr txBox="1"/>
          <p:nvPr/>
        </p:nvSpPr>
        <p:spPr>
          <a:xfrm>
            <a:off x="1028700" y="3519549"/>
            <a:ext cx="15735300" cy="5170646"/>
          </a:xfrm>
          <a:prstGeom prst="rect">
            <a:avLst/>
          </a:prstGeom>
        </p:spPr>
        <p:txBody>
          <a:bodyPr wrap="square" lIns="0" tIns="0" rIns="0" bIns="0" rtlCol="0" anchor="t">
            <a:spAutoFit/>
          </a:bodyPr>
          <a:lstStyle/>
          <a:p>
            <a:pPr lvl="0"/>
            <a:r>
              <a:rPr lang="en-AU" sz="4800" dirty="0">
                <a:latin typeface="Verdana" panose="020B0604030504040204" pitchFamily="34" charset="0"/>
                <a:ea typeface="Verdana" panose="020B0604030504040204" pitchFamily="34" charset="0"/>
              </a:rPr>
              <a:t>I understand how paragraphs are structured and organised.</a:t>
            </a:r>
          </a:p>
          <a:p>
            <a:pPr lvl="0"/>
            <a:endParaRPr lang="en-AU" sz="4800" dirty="0">
              <a:latin typeface="Verdana" panose="020B0604030504040204" pitchFamily="34" charset="0"/>
              <a:ea typeface="Verdana" panose="020B0604030504040204" pitchFamily="34" charset="0"/>
            </a:endParaRPr>
          </a:p>
          <a:p>
            <a:pPr lvl="0"/>
            <a:r>
              <a:rPr lang="en-AU" sz="4800" dirty="0">
                <a:latin typeface="Verdana" panose="020B0604030504040204" pitchFamily="34" charset="0"/>
                <a:ea typeface="Verdana" panose="020B0604030504040204" pitchFamily="34" charset="0"/>
              </a:rPr>
              <a:t>I can identify topic sentences.</a:t>
            </a:r>
          </a:p>
          <a:p>
            <a:pPr lvl="0"/>
            <a:endParaRPr lang="en-AU" sz="4800" dirty="0">
              <a:latin typeface="Verdana" panose="020B0604030504040204" pitchFamily="34" charset="0"/>
              <a:ea typeface="Verdana" panose="020B0604030504040204" pitchFamily="34" charset="0"/>
            </a:endParaRPr>
          </a:p>
          <a:p>
            <a:pPr lvl="0"/>
            <a:r>
              <a:rPr lang="en-AU" sz="4800" dirty="0">
                <a:latin typeface="Verdana" panose="020B0604030504040204" pitchFamily="34" charset="0"/>
                <a:ea typeface="Verdana" panose="020B0604030504040204" pitchFamily="34" charset="0"/>
              </a:rPr>
              <a:t>I recognise that supporting details are necessary for strong paragraphs.</a:t>
            </a:r>
          </a:p>
        </p:txBody>
      </p:sp>
    </p:spTree>
    <p:extLst>
      <p:ext uri="{BB962C8B-B14F-4D97-AF65-F5344CB8AC3E}">
        <p14:creationId xmlns:p14="http://schemas.microsoft.com/office/powerpoint/2010/main" val="4188203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0" y="6768783"/>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Freeform 3"/>
          <p:cNvSpPr/>
          <p:nvPr/>
        </p:nvSpPr>
        <p:spPr>
          <a:xfrm flipH="1">
            <a:off x="7440391" y="6768783"/>
            <a:ext cx="7266755" cy="4114800"/>
          </a:xfrm>
          <a:custGeom>
            <a:avLst/>
            <a:gdLst/>
            <a:ahLst/>
            <a:cxnLst/>
            <a:rect l="l" t="t" r="r" b="b"/>
            <a:pathLst>
              <a:path w="7266755" h="4114800">
                <a:moveTo>
                  <a:pt x="7266755" y="0"/>
                </a:moveTo>
                <a:lnTo>
                  <a:pt x="0" y="0"/>
                </a:lnTo>
                <a:lnTo>
                  <a:pt x="0" y="4114800"/>
                </a:lnTo>
                <a:lnTo>
                  <a:pt x="7266755" y="4114800"/>
                </a:lnTo>
                <a:lnTo>
                  <a:pt x="7266755"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p:cNvSpPr/>
          <p:nvPr/>
        </p:nvSpPr>
        <p:spPr>
          <a:xfrm>
            <a:off x="14878596" y="6768783"/>
            <a:ext cx="7266755" cy="4114800"/>
          </a:xfrm>
          <a:custGeom>
            <a:avLst/>
            <a:gdLst/>
            <a:ahLst/>
            <a:cxnLst/>
            <a:rect l="l" t="t" r="r" b="b"/>
            <a:pathLst>
              <a:path w="7266755" h="4114800">
                <a:moveTo>
                  <a:pt x="0" y="0"/>
                </a:moveTo>
                <a:lnTo>
                  <a:pt x="7266755" y="0"/>
                </a:lnTo>
                <a:lnTo>
                  <a:pt x="7266755"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p:cNvSpPr/>
          <p:nvPr/>
        </p:nvSpPr>
        <p:spPr>
          <a:xfrm>
            <a:off x="8205722" y="3747287"/>
            <a:ext cx="1876556" cy="1876556"/>
          </a:xfrm>
          <a:custGeom>
            <a:avLst/>
            <a:gdLst/>
            <a:ahLst/>
            <a:cxnLst/>
            <a:rect l="l" t="t" r="r" b="b"/>
            <a:pathLst>
              <a:path w="1876556" h="1876556">
                <a:moveTo>
                  <a:pt x="0" y="0"/>
                </a:moveTo>
                <a:lnTo>
                  <a:pt x="1876556" y="0"/>
                </a:lnTo>
                <a:lnTo>
                  <a:pt x="1876556" y="1876556"/>
                </a:lnTo>
                <a:lnTo>
                  <a:pt x="0" y="1876556"/>
                </a:lnTo>
                <a:lnTo>
                  <a:pt x="0" y="0"/>
                </a:lnTo>
                <a:close/>
              </a:path>
            </a:pathLst>
          </a:custGeom>
          <a:blipFill>
            <a:blip r:embed="rId3"/>
            <a:stretch>
              <a:fillRect/>
            </a:stretch>
          </a:blipFill>
        </p:spPr>
        <p:txBody>
          <a:bodyPr/>
          <a:lstStyle/>
          <a:p>
            <a:endParaRPr lang="en-AU"/>
          </a:p>
        </p:txBody>
      </p:sp>
      <p:sp>
        <p:nvSpPr>
          <p:cNvPr id="6" name="Freeform 6"/>
          <p:cNvSpPr/>
          <p:nvPr/>
        </p:nvSpPr>
        <p:spPr>
          <a:xfrm>
            <a:off x="10584195" y="3667802"/>
            <a:ext cx="6008213" cy="2035525"/>
          </a:xfrm>
          <a:custGeom>
            <a:avLst/>
            <a:gdLst/>
            <a:ahLst/>
            <a:cxnLst/>
            <a:rect l="l" t="t" r="r" b="b"/>
            <a:pathLst>
              <a:path w="6008213" h="2035525">
                <a:moveTo>
                  <a:pt x="0" y="0"/>
                </a:moveTo>
                <a:lnTo>
                  <a:pt x="6008213" y="0"/>
                </a:lnTo>
                <a:lnTo>
                  <a:pt x="6008213" y="2035525"/>
                </a:lnTo>
                <a:lnTo>
                  <a:pt x="0" y="2035525"/>
                </a:lnTo>
                <a:lnTo>
                  <a:pt x="0" y="0"/>
                </a:lnTo>
                <a:close/>
              </a:path>
            </a:pathLst>
          </a:custGeom>
          <a:blipFill>
            <a:blip r:embed="rId4"/>
            <a:stretch>
              <a:fillRect t="-165282"/>
            </a:stretch>
          </a:blipFill>
        </p:spPr>
        <p:txBody>
          <a:bodyPr/>
          <a:lstStyle/>
          <a:p>
            <a:endParaRPr lang="en-AU"/>
          </a:p>
        </p:txBody>
      </p:sp>
      <p:sp>
        <p:nvSpPr>
          <p:cNvPr id="7" name="TextBox 7"/>
          <p:cNvSpPr txBox="1"/>
          <p:nvPr/>
        </p:nvSpPr>
        <p:spPr>
          <a:xfrm>
            <a:off x="3896819" y="1063188"/>
            <a:ext cx="10494362"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Is this a cheeseburger?</a:t>
            </a:r>
          </a:p>
        </p:txBody>
      </p:sp>
      <p:sp>
        <p:nvSpPr>
          <p:cNvPr id="8" name="Freeform 8"/>
          <p:cNvSpPr/>
          <p:nvPr/>
        </p:nvSpPr>
        <p:spPr>
          <a:xfrm>
            <a:off x="1692684" y="3409820"/>
            <a:ext cx="6008213" cy="2551489"/>
          </a:xfrm>
          <a:custGeom>
            <a:avLst/>
            <a:gdLst/>
            <a:ahLst/>
            <a:cxnLst/>
            <a:rect l="l" t="t" r="r" b="b"/>
            <a:pathLst>
              <a:path w="6008213" h="2551489">
                <a:moveTo>
                  <a:pt x="0" y="0"/>
                </a:moveTo>
                <a:lnTo>
                  <a:pt x="6008213" y="0"/>
                </a:lnTo>
                <a:lnTo>
                  <a:pt x="6008213" y="2551489"/>
                </a:lnTo>
                <a:lnTo>
                  <a:pt x="0" y="2551489"/>
                </a:lnTo>
                <a:lnTo>
                  <a:pt x="0" y="0"/>
                </a:lnTo>
                <a:close/>
              </a:path>
            </a:pathLst>
          </a:custGeom>
          <a:blipFill>
            <a:blip r:embed="rId4"/>
            <a:stretch>
              <a:fillRect t="-1047" b="-110589"/>
            </a:stretch>
          </a:blipFill>
        </p:spPr>
        <p:txBody>
          <a:bodyPr/>
          <a:lstStyle/>
          <a:p>
            <a:endParaRPr lang="en-AU"/>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6975462" y="4488877"/>
            <a:ext cx="4337075" cy="4114800"/>
          </a:xfrm>
          <a:custGeom>
            <a:avLst/>
            <a:gdLst/>
            <a:ahLst/>
            <a:cxnLst/>
            <a:rect l="l" t="t" r="r" b="b"/>
            <a:pathLst>
              <a:path w="4337075" h="4114800">
                <a:moveTo>
                  <a:pt x="0" y="0"/>
                </a:moveTo>
                <a:lnTo>
                  <a:pt x="4337076" y="0"/>
                </a:lnTo>
                <a:lnTo>
                  <a:pt x="4337076"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TextBox 3"/>
          <p:cNvSpPr txBox="1"/>
          <p:nvPr/>
        </p:nvSpPr>
        <p:spPr>
          <a:xfrm>
            <a:off x="5072917" y="876300"/>
            <a:ext cx="8142164" cy="2949525"/>
          </a:xfrm>
          <a:prstGeom prst="rect">
            <a:avLst/>
          </a:prstGeom>
        </p:spPr>
        <p:txBody>
          <a:bodyPr wrap="square" lIns="0" tIns="0" rIns="0" bIns="0" rtlCol="0" anchor="t">
            <a:spAutoFit/>
          </a:bodyPr>
          <a:lstStyle/>
          <a:p>
            <a:pPr algn="ctr">
              <a:lnSpc>
                <a:spcPts val="13999"/>
              </a:lnSpc>
            </a:pPr>
            <a:r>
              <a:rPr lang="en-US" sz="9999" b="1" dirty="0">
                <a:solidFill>
                  <a:srgbClr val="000000"/>
                </a:solidFill>
                <a:latin typeface="Verdana Pro Condensed Bold"/>
                <a:ea typeface="Verdana Pro Condensed Bold"/>
                <a:cs typeface="Verdana Pro Condensed Bold"/>
                <a:sym typeface="Verdana Pro Condensed Bold"/>
              </a:rPr>
              <a:t>No!</a:t>
            </a:r>
          </a:p>
          <a:p>
            <a:pPr algn="ctr">
              <a:lnSpc>
                <a:spcPts val="4480"/>
              </a:lnSpc>
            </a:pPr>
            <a:endParaRPr lang="en-US" sz="9999" b="1" dirty="0">
              <a:solidFill>
                <a:srgbClr val="000000"/>
              </a:solidFill>
              <a:latin typeface="Verdana Pro Condensed Bold"/>
              <a:ea typeface="Verdana Pro Condensed Bold"/>
              <a:cs typeface="Verdana Pro Condensed Bold"/>
              <a:sym typeface="Verdana Pro Condensed Bold"/>
            </a:endParaRPr>
          </a:p>
          <a:p>
            <a:pPr algn="ctr">
              <a:lnSpc>
                <a:spcPts val="4480"/>
              </a:lnSpc>
            </a:pPr>
            <a:r>
              <a:rPr lang="en-US" sz="4800" b="1" dirty="0">
                <a:solidFill>
                  <a:srgbClr val="000000"/>
                </a:solidFill>
                <a:latin typeface="Verdana Pro Condensed Bold"/>
                <a:ea typeface="Verdana Pro Condensed Bold"/>
                <a:cs typeface="Verdana Pro Condensed Bold"/>
                <a:sym typeface="Verdana Pro Condensed Bold"/>
              </a:rPr>
              <a:t>Let’s make a cheeseburger.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1307766" y="997222"/>
            <a:ext cx="6239646" cy="1633524"/>
          </a:xfrm>
          <a:prstGeom prst="rect">
            <a:avLst/>
          </a:prstGeom>
        </p:spPr>
        <p:txBody>
          <a:bodyPr wrap="square" lIns="0" tIns="0" rIns="0" bIns="0" rtlCol="0" anchor="t">
            <a:spAutoFit/>
          </a:bodyPr>
          <a:lstStyle/>
          <a:p>
            <a:pPr algn="ctr">
              <a:lnSpc>
                <a:spcPts val="13999"/>
              </a:lnSpc>
            </a:pPr>
            <a:r>
              <a:rPr lang="en-US" sz="9999" b="1" dirty="0">
                <a:solidFill>
                  <a:srgbClr val="000000"/>
                </a:solidFill>
                <a:latin typeface="Verdana Pro Condensed Bold"/>
                <a:ea typeface="Verdana Pro Condensed Bold"/>
                <a:cs typeface="Verdana Pro Condensed Bold"/>
                <a:sym typeface="Verdana Pro Condensed Bold"/>
              </a:rPr>
              <a:t>But wait…</a:t>
            </a:r>
          </a:p>
        </p:txBody>
      </p:sp>
      <p:sp>
        <p:nvSpPr>
          <p:cNvPr id="3" name="TextBox 3"/>
          <p:cNvSpPr txBox="1"/>
          <p:nvPr/>
        </p:nvSpPr>
        <p:spPr>
          <a:xfrm>
            <a:off x="1280727" y="3399838"/>
            <a:ext cx="5955479" cy="1510266"/>
          </a:xfrm>
          <a:prstGeom prst="rect">
            <a:avLst/>
          </a:prstGeom>
        </p:spPr>
        <p:txBody>
          <a:bodyPr lIns="0" tIns="0" rIns="0" bIns="0" rtlCol="0" anchor="t">
            <a:spAutoFit/>
          </a:bodyPr>
          <a:lstStyle/>
          <a:p>
            <a:pPr algn="ctr">
              <a:lnSpc>
                <a:spcPts val="6120"/>
              </a:lnSpc>
            </a:pPr>
            <a:r>
              <a:rPr lang="en-US" sz="4371" b="1" dirty="0">
                <a:solidFill>
                  <a:srgbClr val="000000"/>
                </a:solidFill>
                <a:latin typeface="Verdana Pro Condensed Bold"/>
                <a:ea typeface="Verdana Pro Condensed Bold"/>
                <a:cs typeface="Verdana Pro Condensed Bold"/>
                <a:sym typeface="Verdana Pro Condensed Bold"/>
              </a:rPr>
              <a:t>Why are we learning about burgers?</a:t>
            </a:r>
          </a:p>
        </p:txBody>
      </p:sp>
      <p:sp>
        <p:nvSpPr>
          <p:cNvPr id="4" name="Freeform 4"/>
          <p:cNvSpPr/>
          <p:nvPr/>
        </p:nvSpPr>
        <p:spPr>
          <a:xfrm>
            <a:off x="9144000" y="-229288"/>
            <a:ext cx="10588650" cy="10745577"/>
          </a:xfrm>
          <a:custGeom>
            <a:avLst/>
            <a:gdLst/>
            <a:ahLst/>
            <a:cxnLst/>
            <a:rect l="l" t="t" r="r" b="b"/>
            <a:pathLst>
              <a:path w="10588650" h="10745577">
                <a:moveTo>
                  <a:pt x="0" y="0"/>
                </a:moveTo>
                <a:lnTo>
                  <a:pt x="10588650" y="0"/>
                </a:lnTo>
                <a:lnTo>
                  <a:pt x="10588650" y="10745576"/>
                </a:lnTo>
                <a:lnTo>
                  <a:pt x="0" y="10745576"/>
                </a:lnTo>
                <a:lnTo>
                  <a:pt x="0" y="0"/>
                </a:lnTo>
                <a:close/>
              </a:path>
            </a:pathLst>
          </a:custGeom>
          <a:blipFill>
            <a:blip r:embed="rId2"/>
            <a:stretch>
              <a:fillRect l="-32208" r="-48204"/>
            </a:stretch>
          </a:blipFill>
        </p:spPr>
        <p:txBody>
          <a:bodyPr/>
          <a:lstStyle/>
          <a:p>
            <a:endParaRPr lang="en-AU"/>
          </a:p>
        </p:txBody>
      </p:sp>
      <p:sp>
        <p:nvSpPr>
          <p:cNvPr id="5" name="TextBox 5"/>
          <p:cNvSpPr txBox="1"/>
          <p:nvPr/>
        </p:nvSpPr>
        <p:spPr>
          <a:xfrm>
            <a:off x="1191897" y="7042522"/>
            <a:ext cx="6133139" cy="1441074"/>
          </a:xfrm>
          <a:prstGeom prst="rect">
            <a:avLst/>
          </a:prstGeom>
        </p:spPr>
        <p:txBody>
          <a:bodyPr lIns="0" tIns="0" rIns="0" bIns="0" rtlCol="0" anchor="t">
            <a:spAutoFit/>
          </a:bodyPr>
          <a:lstStyle/>
          <a:p>
            <a:pPr algn="ctr">
              <a:lnSpc>
                <a:spcPts val="5823"/>
              </a:lnSpc>
            </a:pPr>
            <a:r>
              <a:rPr lang="en-US" sz="4159" b="1" dirty="0">
                <a:solidFill>
                  <a:srgbClr val="000000"/>
                </a:solidFill>
                <a:latin typeface="Verdana Pro Condensed Bold"/>
                <a:ea typeface="Verdana Pro Condensed Bold"/>
                <a:cs typeface="Verdana Pro Condensed Bold"/>
                <a:sym typeface="Verdana Pro Condensed Bold"/>
              </a:rPr>
              <a:t>We’re not. We’re learning how to build paragraphs.</a:t>
            </a: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722958" y="3700307"/>
            <a:ext cx="6891236" cy="2960488"/>
          </a:xfrm>
          <a:custGeom>
            <a:avLst/>
            <a:gdLst/>
            <a:ahLst/>
            <a:cxnLst/>
            <a:rect l="l" t="t" r="r" b="b"/>
            <a:pathLst>
              <a:path w="6891236" h="2960488">
                <a:moveTo>
                  <a:pt x="0" y="0"/>
                </a:moveTo>
                <a:lnTo>
                  <a:pt x="6891236" y="0"/>
                </a:lnTo>
                <a:lnTo>
                  <a:pt x="6891236" y="2960488"/>
                </a:lnTo>
                <a:lnTo>
                  <a:pt x="0" y="2960488"/>
                </a:lnTo>
                <a:lnTo>
                  <a:pt x="0" y="0"/>
                </a:lnTo>
                <a:close/>
              </a:path>
            </a:pathLst>
          </a:custGeom>
          <a:blipFill>
            <a:blip r:embed="rId3"/>
            <a:stretch>
              <a:fillRect b="-109205"/>
            </a:stretch>
          </a:blipFill>
        </p:spPr>
        <p:txBody>
          <a:bodyPr/>
          <a:lstStyle/>
          <a:p>
            <a:endParaRPr lang="en-AU"/>
          </a:p>
        </p:txBody>
      </p:sp>
      <p:sp>
        <p:nvSpPr>
          <p:cNvPr id="3" name="Freeform 3"/>
          <p:cNvSpPr/>
          <p:nvPr/>
        </p:nvSpPr>
        <p:spPr>
          <a:xfrm>
            <a:off x="641727" y="6461624"/>
            <a:ext cx="6891236" cy="2518237"/>
          </a:xfrm>
          <a:custGeom>
            <a:avLst/>
            <a:gdLst/>
            <a:ahLst/>
            <a:cxnLst/>
            <a:rect l="l" t="t" r="r" b="b"/>
            <a:pathLst>
              <a:path w="6891236" h="2518237">
                <a:moveTo>
                  <a:pt x="0" y="0"/>
                </a:moveTo>
                <a:lnTo>
                  <a:pt x="6891236" y="0"/>
                </a:lnTo>
                <a:lnTo>
                  <a:pt x="6891236" y="2518237"/>
                </a:lnTo>
                <a:lnTo>
                  <a:pt x="0" y="2518237"/>
                </a:lnTo>
                <a:lnTo>
                  <a:pt x="0" y="0"/>
                </a:lnTo>
                <a:close/>
              </a:path>
            </a:pathLst>
          </a:custGeom>
          <a:blipFill>
            <a:blip r:embed="rId3"/>
            <a:stretch>
              <a:fillRect t="-145340" b="-605"/>
            </a:stretch>
          </a:blipFill>
        </p:spPr>
        <p:txBody>
          <a:bodyPr/>
          <a:lstStyle/>
          <a:p>
            <a:endParaRPr lang="en-AU"/>
          </a:p>
        </p:txBody>
      </p:sp>
      <p:sp>
        <p:nvSpPr>
          <p:cNvPr id="4" name="Freeform 4"/>
          <p:cNvSpPr/>
          <p:nvPr/>
        </p:nvSpPr>
        <p:spPr>
          <a:xfrm>
            <a:off x="722958" y="5899213"/>
            <a:ext cx="6728774" cy="1523164"/>
          </a:xfrm>
          <a:custGeom>
            <a:avLst/>
            <a:gdLst/>
            <a:ahLst/>
            <a:cxnLst/>
            <a:rect l="l" t="t" r="r" b="b"/>
            <a:pathLst>
              <a:path w="6728774" h="1523164">
                <a:moveTo>
                  <a:pt x="0" y="0"/>
                </a:moveTo>
                <a:lnTo>
                  <a:pt x="6728774" y="0"/>
                </a:lnTo>
                <a:lnTo>
                  <a:pt x="6728774" y="1523164"/>
                </a:lnTo>
                <a:lnTo>
                  <a:pt x="0" y="1523164"/>
                </a:lnTo>
                <a:lnTo>
                  <a:pt x="0" y="0"/>
                </a:lnTo>
                <a:close/>
              </a:path>
            </a:pathLst>
          </a:custGeom>
          <a:blipFill>
            <a:blip r:embed="rId4"/>
            <a:stretch>
              <a:fillRect l="-59817" t="-218914" r="-56298" b="-342230"/>
            </a:stretch>
          </a:blipFill>
        </p:spPr>
        <p:txBody>
          <a:bodyPr/>
          <a:lstStyle/>
          <a:p>
            <a:endParaRPr lang="en-AU"/>
          </a:p>
        </p:txBody>
      </p:sp>
      <p:sp>
        <p:nvSpPr>
          <p:cNvPr id="5" name="Freeform 5"/>
          <p:cNvSpPr/>
          <p:nvPr/>
        </p:nvSpPr>
        <p:spPr>
          <a:xfrm rot="324275">
            <a:off x="1384174" y="5105802"/>
            <a:ext cx="5116310" cy="2711644"/>
          </a:xfrm>
          <a:custGeom>
            <a:avLst/>
            <a:gdLst/>
            <a:ahLst/>
            <a:cxnLst/>
            <a:rect l="l" t="t" r="r" b="b"/>
            <a:pathLst>
              <a:path w="5116310" h="2711644">
                <a:moveTo>
                  <a:pt x="0" y="0"/>
                </a:moveTo>
                <a:lnTo>
                  <a:pt x="5116310" y="0"/>
                </a:lnTo>
                <a:lnTo>
                  <a:pt x="5116310" y="2711644"/>
                </a:lnTo>
                <a:lnTo>
                  <a:pt x="0" y="2711644"/>
                </a:lnTo>
                <a:lnTo>
                  <a:pt x="0" y="0"/>
                </a:lnTo>
                <a:close/>
              </a:path>
            </a:pathLst>
          </a:custGeom>
          <a:blipFill>
            <a:blip r:embed="rId5"/>
            <a:stretch>
              <a:fillRect/>
            </a:stretch>
          </a:blipFill>
        </p:spPr>
        <p:txBody>
          <a:bodyPr/>
          <a:lstStyle/>
          <a:p>
            <a:endParaRPr lang="en-AU"/>
          </a:p>
        </p:txBody>
      </p:sp>
      <p:sp>
        <p:nvSpPr>
          <p:cNvPr id="6" name="Freeform 6"/>
          <p:cNvSpPr/>
          <p:nvPr/>
        </p:nvSpPr>
        <p:spPr>
          <a:xfrm>
            <a:off x="892832" y="4805514"/>
            <a:ext cx="6414256" cy="2004455"/>
          </a:xfrm>
          <a:custGeom>
            <a:avLst/>
            <a:gdLst/>
            <a:ahLst/>
            <a:cxnLst/>
            <a:rect l="l" t="t" r="r" b="b"/>
            <a:pathLst>
              <a:path w="6414256" h="2004455">
                <a:moveTo>
                  <a:pt x="0" y="0"/>
                </a:moveTo>
                <a:lnTo>
                  <a:pt x="6414255" y="0"/>
                </a:lnTo>
                <a:lnTo>
                  <a:pt x="6414255" y="2004455"/>
                </a:lnTo>
                <a:lnTo>
                  <a:pt x="0" y="200445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U"/>
          </a:p>
        </p:txBody>
      </p:sp>
      <p:sp>
        <p:nvSpPr>
          <p:cNvPr id="7" name="TextBox 7"/>
          <p:cNvSpPr txBox="1"/>
          <p:nvPr/>
        </p:nvSpPr>
        <p:spPr>
          <a:xfrm>
            <a:off x="9144000" y="4093044"/>
            <a:ext cx="7162800" cy="679160"/>
          </a:xfrm>
          <a:prstGeom prst="rect">
            <a:avLst/>
          </a:prstGeom>
        </p:spPr>
        <p:txBody>
          <a:bodyPr wrap="square"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Top Bun = Topic Sentence</a:t>
            </a:r>
          </a:p>
        </p:txBody>
      </p:sp>
      <p:sp>
        <p:nvSpPr>
          <p:cNvPr id="8" name="TextBox 8"/>
          <p:cNvSpPr txBox="1"/>
          <p:nvPr/>
        </p:nvSpPr>
        <p:spPr>
          <a:xfrm>
            <a:off x="9144000" y="5008203"/>
            <a:ext cx="5537746" cy="71247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Supporting Sentence 1</a:t>
            </a:r>
          </a:p>
        </p:txBody>
      </p:sp>
      <p:sp>
        <p:nvSpPr>
          <p:cNvPr id="9" name="TextBox 9"/>
          <p:cNvSpPr txBox="1"/>
          <p:nvPr/>
        </p:nvSpPr>
        <p:spPr>
          <a:xfrm>
            <a:off x="9144000" y="5923362"/>
            <a:ext cx="5537746" cy="71247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Supporting Sentence 2</a:t>
            </a:r>
          </a:p>
        </p:txBody>
      </p:sp>
      <p:sp>
        <p:nvSpPr>
          <p:cNvPr id="10" name="TextBox 10"/>
          <p:cNvSpPr txBox="1"/>
          <p:nvPr/>
        </p:nvSpPr>
        <p:spPr>
          <a:xfrm>
            <a:off x="9144000" y="6838521"/>
            <a:ext cx="5537746" cy="71247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Supporting Sentence 3</a:t>
            </a:r>
          </a:p>
        </p:txBody>
      </p:sp>
      <p:sp>
        <p:nvSpPr>
          <p:cNvPr id="11" name="TextBox 11"/>
          <p:cNvSpPr txBox="1"/>
          <p:nvPr/>
        </p:nvSpPr>
        <p:spPr>
          <a:xfrm>
            <a:off x="9144000" y="7753680"/>
            <a:ext cx="8532912" cy="712470"/>
          </a:xfrm>
          <a:prstGeom prst="rect">
            <a:avLst/>
          </a:prstGeom>
        </p:spPr>
        <p:txBody>
          <a:bodyPr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Bottom Bun = Concluding Sentence</a:t>
            </a:r>
          </a:p>
        </p:txBody>
      </p:sp>
      <p:sp>
        <p:nvSpPr>
          <p:cNvPr id="12" name="TextBox 12"/>
          <p:cNvSpPr txBox="1"/>
          <p:nvPr/>
        </p:nvSpPr>
        <p:spPr>
          <a:xfrm>
            <a:off x="2958731" y="358366"/>
            <a:ext cx="12370538" cy="2797174"/>
          </a:xfrm>
          <a:prstGeom prst="rect">
            <a:avLst/>
          </a:prstGeom>
        </p:spPr>
        <p:txBody>
          <a:bodyPr lIns="0" tIns="0" rIns="0" bIns="0" rtlCol="0" anchor="t">
            <a:spAutoFit/>
          </a:bodyPr>
          <a:lstStyle/>
          <a:p>
            <a:pPr algn="ctr">
              <a:lnSpc>
                <a:spcPts val="11200"/>
              </a:lnSpc>
            </a:pPr>
            <a:r>
              <a:rPr lang="en-US" sz="8000" b="1">
                <a:solidFill>
                  <a:srgbClr val="000000"/>
                </a:solidFill>
                <a:latin typeface="Verdana Pro Condensed Bold"/>
                <a:ea typeface="Verdana Pro Condensed Bold"/>
                <a:cs typeface="Verdana Pro Condensed Bold"/>
                <a:sym typeface="Verdana Pro Condensed Bold"/>
              </a:rPr>
              <a:t>How does a burger help us build a paragraph?</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1+#ppt_w/2"/>
                                          </p:val>
                                        </p:tav>
                                        <p:tav tm="100000">
                                          <p:val>
                                            <p:strVal val="#ppt_x"/>
                                          </p:val>
                                        </p:tav>
                                      </p:tavLst>
                                    </p:anim>
                                    <p:anim calcmode="lin" valueType="num">
                                      <p:cBhvr additive="base">
                                        <p:cTn id="3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1+#ppt_w/2"/>
                                          </p:val>
                                        </p:tav>
                                        <p:tav tm="100000">
                                          <p:val>
                                            <p:strVal val="#ppt_x"/>
                                          </p:val>
                                        </p:tav>
                                      </p:tavLst>
                                    </p:anim>
                                    <p:anim calcmode="lin" valueType="num">
                                      <p:cBhvr additive="base">
                                        <p:cTn id="5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500" fill="hold"/>
                                        <p:tgtEl>
                                          <p:spTgt spid="3"/>
                                        </p:tgtEl>
                                        <p:attrNameLst>
                                          <p:attrName>ppt_x</p:attrName>
                                        </p:attrNameLst>
                                      </p:cBhvr>
                                      <p:tavLst>
                                        <p:tav tm="0">
                                          <p:val>
                                            <p:strVal val="#ppt_x"/>
                                          </p:val>
                                        </p:tav>
                                        <p:tav tm="100000">
                                          <p:val>
                                            <p:strVal val="#ppt_x"/>
                                          </p:val>
                                        </p:tav>
                                      </p:tavLst>
                                    </p:anim>
                                    <p:anim calcmode="lin" valueType="num">
                                      <p:cBhvr additive="base">
                                        <p:cTn id="5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fill="hold"/>
                                        <p:tgtEl>
                                          <p:spTgt spid="11"/>
                                        </p:tgtEl>
                                        <p:attrNameLst>
                                          <p:attrName>ppt_x</p:attrName>
                                        </p:attrNameLst>
                                      </p:cBhvr>
                                      <p:tavLst>
                                        <p:tav tm="0">
                                          <p:val>
                                            <p:strVal val="1+#ppt_w/2"/>
                                          </p:val>
                                        </p:tav>
                                        <p:tav tm="100000">
                                          <p:val>
                                            <p:strVal val="#ppt_x"/>
                                          </p:val>
                                        </p:tav>
                                      </p:tavLst>
                                    </p:anim>
                                    <p:anim calcmode="lin" valueType="num">
                                      <p:cBhvr additive="base">
                                        <p:cTn id="62"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9"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3445520" y="5473703"/>
            <a:ext cx="11396960" cy="3849131"/>
          </a:xfrm>
          <a:prstGeom prst="rect">
            <a:avLst/>
          </a:prstGeom>
        </p:spPr>
        <p:txBody>
          <a:bodyPr lIns="0" tIns="0" rIns="0" bIns="0" rtlCol="0" anchor="t">
            <a:spAutoFit/>
          </a:bodyPr>
          <a:lstStyle/>
          <a:p>
            <a:pPr algn="ctr">
              <a:lnSpc>
                <a:spcPts val="7699"/>
              </a:lnSpc>
              <a:spcBef>
                <a:spcPct val="0"/>
              </a:spcBef>
            </a:pPr>
            <a:r>
              <a:rPr lang="en-US" sz="5499" b="1" dirty="0">
                <a:solidFill>
                  <a:srgbClr val="000000"/>
                </a:solidFill>
                <a:latin typeface="Verdana Pro Condensed Bold"/>
                <a:ea typeface="Verdana Pro Condensed Bold"/>
                <a:cs typeface="Verdana Pro Condensed Bold"/>
                <a:sym typeface="Verdana Pro Condensed Bold"/>
              </a:rPr>
              <a:t>The top bun = the topic sentence and focus of the paragraph.</a:t>
            </a:r>
          </a:p>
          <a:p>
            <a:pPr algn="ctr">
              <a:lnSpc>
                <a:spcPts val="7699"/>
              </a:lnSpc>
              <a:spcBef>
                <a:spcPct val="0"/>
              </a:spcBef>
            </a:pPr>
            <a:endParaRPr lang="en-US" sz="5499" b="1" dirty="0">
              <a:solidFill>
                <a:srgbClr val="000000"/>
              </a:solidFill>
              <a:latin typeface="Verdana Pro Condensed Bold"/>
              <a:ea typeface="Verdana Pro Condensed Bold"/>
              <a:cs typeface="Verdana Pro Condensed Bold"/>
              <a:sym typeface="Verdana Pro Condensed Bold"/>
            </a:endParaRPr>
          </a:p>
          <a:p>
            <a:pPr algn="ctr">
              <a:lnSpc>
                <a:spcPts val="7699"/>
              </a:lnSpc>
              <a:spcBef>
                <a:spcPct val="0"/>
              </a:spcBef>
            </a:pPr>
            <a:r>
              <a:rPr lang="en-US" sz="5499" b="1" dirty="0">
                <a:solidFill>
                  <a:srgbClr val="000000"/>
                </a:solidFill>
                <a:latin typeface="Verdana Pro Condensed Bold"/>
                <a:ea typeface="Verdana Pro Condensed Bold"/>
                <a:cs typeface="Verdana Pro Condensed Bold"/>
                <a:sym typeface="Verdana Pro Condensed Bold"/>
              </a:rPr>
              <a:t>This part introduces the main idea. </a:t>
            </a:r>
          </a:p>
        </p:txBody>
      </p:sp>
      <p:sp>
        <p:nvSpPr>
          <p:cNvPr id="3" name="Freeform 3"/>
          <p:cNvSpPr/>
          <p:nvPr/>
        </p:nvSpPr>
        <p:spPr>
          <a:xfrm>
            <a:off x="5698382" y="1394593"/>
            <a:ext cx="6891236" cy="2960488"/>
          </a:xfrm>
          <a:custGeom>
            <a:avLst/>
            <a:gdLst/>
            <a:ahLst/>
            <a:cxnLst/>
            <a:rect l="l" t="t" r="r" b="b"/>
            <a:pathLst>
              <a:path w="6891236" h="2960488">
                <a:moveTo>
                  <a:pt x="0" y="0"/>
                </a:moveTo>
                <a:lnTo>
                  <a:pt x="6891236" y="0"/>
                </a:lnTo>
                <a:lnTo>
                  <a:pt x="6891236" y="2960488"/>
                </a:lnTo>
                <a:lnTo>
                  <a:pt x="0" y="2960488"/>
                </a:lnTo>
                <a:lnTo>
                  <a:pt x="0" y="0"/>
                </a:lnTo>
                <a:close/>
              </a:path>
            </a:pathLst>
          </a:custGeom>
          <a:blipFill>
            <a:blip r:embed="rId2"/>
            <a:stretch>
              <a:fillRect b="-109205"/>
            </a:stretch>
          </a:blipFill>
        </p:spPr>
        <p:txBody>
          <a:bodyPr/>
          <a:lstStyle/>
          <a:p>
            <a:endParaRPr lang="en-A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2138809" y="5957419"/>
            <a:ext cx="14010382" cy="2460625"/>
          </a:xfrm>
          <a:prstGeom prst="rect">
            <a:avLst/>
          </a:prstGeom>
        </p:spPr>
        <p:txBody>
          <a:bodyPr lIns="0" tIns="0" rIns="0" bIns="0" rtlCol="0" anchor="t">
            <a:spAutoFit/>
          </a:bodyPr>
          <a:lstStyle/>
          <a:p>
            <a:pPr algn="ctr">
              <a:lnSpc>
                <a:spcPts val="7699"/>
              </a:lnSpc>
              <a:spcBef>
                <a:spcPct val="0"/>
              </a:spcBef>
            </a:pPr>
            <a:r>
              <a:rPr lang="en-US" sz="5499" b="1">
                <a:solidFill>
                  <a:srgbClr val="000000"/>
                </a:solidFill>
                <a:latin typeface="Verdana Pro Condensed Bold"/>
                <a:ea typeface="Verdana Pro Condensed Bold"/>
                <a:cs typeface="Verdana Pro Condensed Bold"/>
                <a:sym typeface="Verdana Pro Condensed Bold"/>
              </a:rPr>
              <a:t>The fillings = the supporting details. </a:t>
            </a:r>
          </a:p>
          <a:p>
            <a:pPr algn="ctr">
              <a:lnSpc>
                <a:spcPts val="4480"/>
              </a:lnSpc>
              <a:spcBef>
                <a:spcPct val="0"/>
              </a:spcBef>
            </a:pPr>
            <a:endParaRPr lang="en-US" sz="5499" b="1">
              <a:solidFill>
                <a:srgbClr val="000000"/>
              </a:solidFill>
              <a:latin typeface="Verdana Pro Condensed Bold"/>
              <a:ea typeface="Verdana Pro Condensed Bold"/>
              <a:cs typeface="Verdana Pro Condensed Bold"/>
              <a:sym typeface="Verdana Pro Condensed Bold"/>
            </a:endParaRPr>
          </a:p>
          <a:p>
            <a:pPr algn="ctr">
              <a:lnSpc>
                <a:spcPts val="7699"/>
              </a:lnSpc>
              <a:spcBef>
                <a:spcPct val="0"/>
              </a:spcBef>
            </a:pPr>
            <a:r>
              <a:rPr lang="en-US" sz="5499" b="1">
                <a:solidFill>
                  <a:srgbClr val="000000"/>
                </a:solidFill>
                <a:latin typeface="Verdana Pro Condensed Bold"/>
                <a:ea typeface="Verdana Pro Condensed Bold"/>
                <a:cs typeface="Verdana Pro Condensed Bold"/>
                <a:sym typeface="Verdana Pro Condensed Bold"/>
              </a:rPr>
              <a:t>They provide facts, reasons, and examples. </a:t>
            </a:r>
          </a:p>
        </p:txBody>
      </p:sp>
      <p:sp>
        <p:nvSpPr>
          <p:cNvPr id="3" name="Freeform 3"/>
          <p:cNvSpPr/>
          <p:nvPr/>
        </p:nvSpPr>
        <p:spPr>
          <a:xfrm>
            <a:off x="4834194" y="2756042"/>
            <a:ext cx="8619612" cy="1951185"/>
          </a:xfrm>
          <a:custGeom>
            <a:avLst/>
            <a:gdLst/>
            <a:ahLst/>
            <a:cxnLst/>
            <a:rect l="l" t="t" r="r" b="b"/>
            <a:pathLst>
              <a:path w="8619612" h="1951185">
                <a:moveTo>
                  <a:pt x="0" y="0"/>
                </a:moveTo>
                <a:lnTo>
                  <a:pt x="8619612" y="0"/>
                </a:lnTo>
                <a:lnTo>
                  <a:pt x="8619612" y="1951185"/>
                </a:lnTo>
                <a:lnTo>
                  <a:pt x="0" y="1951185"/>
                </a:lnTo>
                <a:lnTo>
                  <a:pt x="0" y="0"/>
                </a:lnTo>
                <a:close/>
              </a:path>
            </a:pathLst>
          </a:custGeom>
          <a:blipFill>
            <a:blip r:embed="rId2"/>
            <a:stretch>
              <a:fillRect l="-59817" t="-218914" r="-56298" b="-342230"/>
            </a:stretch>
          </a:blipFill>
        </p:spPr>
        <p:txBody>
          <a:bodyPr/>
          <a:lstStyle/>
          <a:p>
            <a:endParaRPr lang="en-AU"/>
          </a:p>
        </p:txBody>
      </p:sp>
      <p:sp>
        <p:nvSpPr>
          <p:cNvPr id="4" name="Freeform 4"/>
          <p:cNvSpPr/>
          <p:nvPr/>
        </p:nvSpPr>
        <p:spPr>
          <a:xfrm rot="324275">
            <a:off x="5681216" y="1739676"/>
            <a:ext cx="6554034" cy="3473638"/>
          </a:xfrm>
          <a:custGeom>
            <a:avLst/>
            <a:gdLst/>
            <a:ahLst/>
            <a:cxnLst/>
            <a:rect l="l" t="t" r="r" b="b"/>
            <a:pathLst>
              <a:path w="6554034" h="3473638">
                <a:moveTo>
                  <a:pt x="0" y="0"/>
                </a:moveTo>
                <a:lnTo>
                  <a:pt x="6554034" y="0"/>
                </a:lnTo>
                <a:lnTo>
                  <a:pt x="6554034" y="3473638"/>
                </a:lnTo>
                <a:lnTo>
                  <a:pt x="0" y="3473638"/>
                </a:lnTo>
                <a:lnTo>
                  <a:pt x="0" y="0"/>
                </a:lnTo>
                <a:close/>
              </a:path>
            </a:pathLst>
          </a:custGeom>
          <a:blipFill>
            <a:blip r:embed="rId3"/>
            <a:stretch>
              <a:fillRect/>
            </a:stretch>
          </a:blipFill>
        </p:spPr>
        <p:txBody>
          <a:bodyPr/>
          <a:lstStyle/>
          <a:p>
            <a:endParaRPr lang="en-AU"/>
          </a:p>
        </p:txBody>
      </p:sp>
      <p:sp>
        <p:nvSpPr>
          <p:cNvPr id="5" name="Freeform 5"/>
          <p:cNvSpPr/>
          <p:nvPr/>
        </p:nvSpPr>
        <p:spPr>
          <a:xfrm>
            <a:off x="5051803" y="1355005"/>
            <a:ext cx="8216712" cy="2567723"/>
          </a:xfrm>
          <a:custGeom>
            <a:avLst/>
            <a:gdLst/>
            <a:ahLst/>
            <a:cxnLst/>
            <a:rect l="l" t="t" r="r" b="b"/>
            <a:pathLst>
              <a:path w="8216712" h="2567723">
                <a:moveTo>
                  <a:pt x="0" y="0"/>
                </a:moveTo>
                <a:lnTo>
                  <a:pt x="8216712" y="0"/>
                </a:lnTo>
                <a:lnTo>
                  <a:pt x="8216712" y="2567723"/>
                </a:lnTo>
                <a:lnTo>
                  <a:pt x="0" y="256772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1838122" y="5231844"/>
            <a:ext cx="14611757" cy="3841750"/>
          </a:xfrm>
          <a:prstGeom prst="rect">
            <a:avLst/>
          </a:prstGeom>
        </p:spPr>
        <p:txBody>
          <a:bodyPr lIns="0" tIns="0" rIns="0" bIns="0" rtlCol="0" anchor="t">
            <a:spAutoFit/>
          </a:bodyPr>
          <a:lstStyle/>
          <a:p>
            <a:pPr algn="ctr">
              <a:lnSpc>
                <a:spcPts val="7699"/>
              </a:lnSpc>
              <a:spcBef>
                <a:spcPct val="0"/>
              </a:spcBef>
            </a:pPr>
            <a:r>
              <a:rPr lang="en-US" sz="5499" b="1">
                <a:solidFill>
                  <a:srgbClr val="000000"/>
                </a:solidFill>
                <a:latin typeface="Verdana Pro Condensed Bold"/>
                <a:ea typeface="Verdana Pro Condensed Bold"/>
                <a:cs typeface="Verdana Pro Condensed Bold"/>
                <a:sym typeface="Verdana Pro Condensed Bold"/>
              </a:rPr>
              <a:t>The bottom bun = The concluding sentence. </a:t>
            </a:r>
          </a:p>
          <a:p>
            <a:pPr algn="ctr">
              <a:lnSpc>
                <a:spcPts val="7699"/>
              </a:lnSpc>
              <a:spcBef>
                <a:spcPct val="0"/>
              </a:spcBef>
            </a:pPr>
            <a:endParaRPr lang="en-US" sz="5499" b="1">
              <a:solidFill>
                <a:srgbClr val="000000"/>
              </a:solidFill>
              <a:latin typeface="Verdana Pro Condensed Bold"/>
              <a:ea typeface="Verdana Pro Condensed Bold"/>
              <a:cs typeface="Verdana Pro Condensed Bold"/>
              <a:sym typeface="Verdana Pro Condensed Bold"/>
            </a:endParaRPr>
          </a:p>
          <a:p>
            <a:pPr algn="ctr">
              <a:lnSpc>
                <a:spcPts val="7699"/>
              </a:lnSpc>
              <a:spcBef>
                <a:spcPct val="0"/>
              </a:spcBef>
            </a:pPr>
            <a:r>
              <a:rPr lang="en-US" sz="5499" b="1">
                <a:solidFill>
                  <a:srgbClr val="000000"/>
                </a:solidFill>
                <a:latin typeface="Verdana Pro Condensed Bold"/>
                <a:ea typeface="Verdana Pro Condensed Bold"/>
                <a:cs typeface="Verdana Pro Condensed Bold"/>
                <a:sym typeface="Verdana Pro Condensed Bold"/>
              </a:rPr>
              <a:t>This summarises the main point and wraps up the paragraph. </a:t>
            </a:r>
          </a:p>
        </p:txBody>
      </p:sp>
      <p:sp>
        <p:nvSpPr>
          <p:cNvPr id="3" name="Freeform 3"/>
          <p:cNvSpPr/>
          <p:nvPr/>
        </p:nvSpPr>
        <p:spPr>
          <a:xfrm>
            <a:off x="5698382" y="1817949"/>
            <a:ext cx="6891236" cy="2518237"/>
          </a:xfrm>
          <a:custGeom>
            <a:avLst/>
            <a:gdLst/>
            <a:ahLst/>
            <a:cxnLst/>
            <a:rect l="l" t="t" r="r" b="b"/>
            <a:pathLst>
              <a:path w="6891236" h="2518237">
                <a:moveTo>
                  <a:pt x="0" y="0"/>
                </a:moveTo>
                <a:lnTo>
                  <a:pt x="6891236" y="0"/>
                </a:lnTo>
                <a:lnTo>
                  <a:pt x="6891236" y="2518237"/>
                </a:lnTo>
                <a:lnTo>
                  <a:pt x="0" y="2518237"/>
                </a:lnTo>
                <a:lnTo>
                  <a:pt x="0" y="0"/>
                </a:lnTo>
                <a:close/>
              </a:path>
            </a:pathLst>
          </a:custGeom>
          <a:blipFill>
            <a:blip r:embed="rId3"/>
            <a:stretch>
              <a:fillRect t="-145340" b="-605"/>
            </a:stretch>
          </a:blipFill>
        </p:spPr>
        <p:txBody>
          <a:bodyPr/>
          <a:lstStyle/>
          <a:p>
            <a:endParaRPr lang="en-AU"/>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5738998" y="3506820"/>
            <a:ext cx="6891236" cy="2960488"/>
          </a:xfrm>
          <a:custGeom>
            <a:avLst/>
            <a:gdLst/>
            <a:ahLst/>
            <a:cxnLst/>
            <a:rect l="l" t="t" r="r" b="b"/>
            <a:pathLst>
              <a:path w="6891236" h="2960488">
                <a:moveTo>
                  <a:pt x="0" y="0"/>
                </a:moveTo>
                <a:lnTo>
                  <a:pt x="6891236" y="0"/>
                </a:lnTo>
                <a:lnTo>
                  <a:pt x="6891236" y="2960489"/>
                </a:lnTo>
                <a:lnTo>
                  <a:pt x="0" y="2960489"/>
                </a:lnTo>
                <a:lnTo>
                  <a:pt x="0" y="0"/>
                </a:lnTo>
                <a:close/>
              </a:path>
            </a:pathLst>
          </a:custGeom>
          <a:blipFill>
            <a:blip r:embed="rId2"/>
            <a:stretch>
              <a:fillRect b="-109205"/>
            </a:stretch>
          </a:blipFill>
        </p:spPr>
        <p:txBody>
          <a:bodyPr/>
          <a:lstStyle/>
          <a:p>
            <a:endParaRPr lang="en-AU"/>
          </a:p>
        </p:txBody>
      </p:sp>
      <p:sp>
        <p:nvSpPr>
          <p:cNvPr id="3" name="Freeform 3"/>
          <p:cNvSpPr/>
          <p:nvPr/>
        </p:nvSpPr>
        <p:spPr>
          <a:xfrm>
            <a:off x="5657766" y="6268138"/>
            <a:ext cx="6891236" cy="2518237"/>
          </a:xfrm>
          <a:custGeom>
            <a:avLst/>
            <a:gdLst/>
            <a:ahLst/>
            <a:cxnLst/>
            <a:rect l="l" t="t" r="r" b="b"/>
            <a:pathLst>
              <a:path w="6891236" h="2518237">
                <a:moveTo>
                  <a:pt x="0" y="0"/>
                </a:moveTo>
                <a:lnTo>
                  <a:pt x="6891236" y="0"/>
                </a:lnTo>
                <a:lnTo>
                  <a:pt x="6891236" y="2518237"/>
                </a:lnTo>
                <a:lnTo>
                  <a:pt x="0" y="2518237"/>
                </a:lnTo>
                <a:lnTo>
                  <a:pt x="0" y="0"/>
                </a:lnTo>
                <a:close/>
              </a:path>
            </a:pathLst>
          </a:custGeom>
          <a:blipFill>
            <a:blip r:embed="rId2"/>
            <a:stretch>
              <a:fillRect t="-145340" b="-605"/>
            </a:stretch>
          </a:blipFill>
        </p:spPr>
        <p:txBody>
          <a:bodyPr/>
          <a:lstStyle/>
          <a:p>
            <a:endParaRPr lang="en-AU"/>
          </a:p>
        </p:txBody>
      </p:sp>
      <p:sp>
        <p:nvSpPr>
          <p:cNvPr id="4" name="Freeform 4"/>
          <p:cNvSpPr/>
          <p:nvPr/>
        </p:nvSpPr>
        <p:spPr>
          <a:xfrm>
            <a:off x="5738998" y="5705726"/>
            <a:ext cx="6728774" cy="1523164"/>
          </a:xfrm>
          <a:custGeom>
            <a:avLst/>
            <a:gdLst/>
            <a:ahLst/>
            <a:cxnLst/>
            <a:rect l="l" t="t" r="r" b="b"/>
            <a:pathLst>
              <a:path w="6728774" h="1523164">
                <a:moveTo>
                  <a:pt x="0" y="0"/>
                </a:moveTo>
                <a:lnTo>
                  <a:pt x="6728773" y="0"/>
                </a:lnTo>
                <a:lnTo>
                  <a:pt x="6728773" y="1523165"/>
                </a:lnTo>
                <a:lnTo>
                  <a:pt x="0" y="1523165"/>
                </a:lnTo>
                <a:lnTo>
                  <a:pt x="0" y="0"/>
                </a:lnTo>
                <a:close/>
              </a:path>
            </a:pathLst>
          </a:custGeom>
          <a:blipFill>
            <a:blip r:embed="rId3"/>
            <a:stretch>
              <a:fillRect l="-59817" t="-218914" r="-56298" b="-342230"/>
            </a:stretch>
          </a:blipFill>
        </p:spPr>
        <p:txBody>
          <a:bodyPr/>
          <a:lstStyle/>
          <a:p>
            <a:endParaRPr lang="en-AU"/>
          </a:p>
        </p:txBody>
      </p:sp>
      <p:sp>
        <p:nvSpPr>
          <p:cNvPr id="5" name="Freeform 5"/>
          <p:cNvSpPr/>
          <p:nvPr/>
        </p:nvSpPr>
        <p:spPr>
          <a:xfrm rot="324275">
            <a:off x="6400213" y="4912316"/>
            <a:ext cx="5116310" cy="2711644"/>
          </a:xfrm>
          <a:custGeom>
            <a:avLst/>
            <a:gdLst/>
            <a:ahLst/>
            <a:cxnLst/>
            <a:rect l="l" t="t" r="r" b="b"/>
            <a:pathLst>
              <a:path w="5116310" h="2711644">
                <a:moveTo>
                  <a:pt x="0" y="0"/>
                </a:moveTo>
                <a:lnTo>
                  <a:pt x="5116310" y="0"/>
                </a:lnTo>
                <a:lnTo>
                  <a:pt x="5116310" y="2711644"/>
                </a:lnTo>
                <a:lnTo>
                  <a:pt x="0" y="2711644"/>
                </a:lnTo>
                <a:lnTo>
                  <a:pt x="0" y="0"/>
                </a:lnTo>
                <a:close/>
              </a:path>
            </a:pathLst>
          </a:custGeom>
          <a:blipFill>
            <a:blip r:embed="rId4"/>
            <a:stretch>
              <a:fillRect/>
            </a:stretch>
          </a:blipFill>
        </p:spPr>
        <p:txBody>
          <a:bodyPr/>
          <a:lstStyle/>
          <a:p>
            <a:endParaRPr lang="en-AU"/>
          </a:p>
        </p:txBody>
      </p:sp>
      <p:sp>
        <p:nvSpPr>
          <p:cNvPr id="6" name="Freeform 6"/>
          <p:cNvSpPr/>
          <p:nvPr/>
        </p:nvSpPr>
        <p:spPr>
          <a:xfrm>
            <a:off x="5908871" y="4612028"/>
            <a:ext cx="6414256" cy="2004455"/>
          </a:xfrm>
          <a:custGeom>
            <a:avLst/>
            <a:gdLst/>
            <a:ahLst/>
            <a:cxnLst/>
            <a:rect l="l" t="t" r="r" b="b"/>
            <a:pathLst>
              <a:path w="6414256" h="2004455">
                <a:moveTo>
                  <a:pt x="0" y="0"/>
                </a:moveTo>
                <a:lnTo>
                  <a:pt x="6414256" y="0"/>
                </a:lnTo>
                <a:lnTo>
                  <a:pt x="6414256" y="2004455"/>
                </a:lnTo>
                <a:lnTo>
                  <a:pt x="0" y="200445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7" name="TextBox 7"/>
          <p:cNvSpPr txBox="1"/>
          <p:nvPr/>
        </p:nvSpPr>
        <p:spPr>
          <a:xfrm>
            <a:off x="4298499" y="1214513"/>
            <a:ext cx="9691003" cy="1287835"/>
          </a:xfrm>
          <a:prstGeom prst="rect">
            <a:avLst/>
          </a:prstGeom>
        </p:spPr>
        <p:txBody>
          <a:bodyPr lIns="0" tIns="0" rIns="0" bIns="0" rtlCol="0" anchor="t">
            <a:spAutoFit/>
          </a:bodyPr>
          <a:lstStyle/>
          <a:p>
            <a:pPr algn="ctr">
              <a:lnSpc>
                <a:spcPts val="5205"/>
              </a:lnSpc>
            </a:pPr>
            <a:r>
              <a:rPr lang="en-US" sz="3718" b="1" dirty="0">
                <a:solidFill>
                  <a:srgbClr val="000000"/>
                </a:solidFill>
                <a:latin typeface="Verdana Pro Condensed Bold"/>
                <a:ea typeface="Verdana Pro Condensed Bold"/>
                <a:cs typeface="Verdana Pro Condensed Bold"/>
                <a:sym typeface="Verdana Pro Condensed Bold"/>
              </a:rPr>
              <a:t>The burger method will help you to </a:t>
            </a:r>
            <a:r>
              <a:rPr lang="en-US" sz="3718" b="1" dirty="0" err="1">
                <a:solidFill>
                  <a:srgbClr val="000000"/>
                </a:solidFill>
                <a:latin typeface="Verdana Pro Condensed Bold"/>
                <a:ea typeface="Verdana Pro Condensed Bold"/>
                <a:cs typeface="Verdana Pro Condensed Bold"/>
                <a:sym typeface="Verdana Pro Condensed Bold"/>
              </a:rPr>
              <a:t>organise</a:t>
            </a:r>
            <a:r>
              <a:rPr lang="en-US" sz="3718" b="1" dirty="0">
                <a:solidFill>
                  <a:srgbClr val="000000"/>
                </a:solidFill>
                <a:latin typeface="Verdana Pro Condensed Bold"/>
                <a:ea typeface="Verdana Pro Condensed Bold"/>
                <a:cs typeface="Verdana Pro Condensed Bold"/>
                <a:sym typeface="Verdana Pro Condensed Bold"/>
              </a:rPr>
              <a:t> ideas into a clear paragraph. </a:t>
            </a: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2598847" y="579471"/>
            <a:ext cx="13090306"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Activity time!</a:t>
            </a:r>
          </a:p>
        </p:txBody>
      </p:sp>
      <p:sp>
        <p:nvSpPr>
          <p:cNvPr id="3" name="TextBox 3"/>
          <p:cNvSpPr txBox="1"/>
          <p:nvPr/>
        </p:nvSpPr>
        <p:spPr>
          <a:xfrm>
            <a:off x="1028700" y="2968625"/>
            <a:ext cx="6927317" cy="3692525"/>
          </a:xfrm>
          <a:prstGeom prst="rect">
            <a:avLst/>
          </a:prstGeom>
        </p:spPr>
        <p:txBody>
          <a:bodyPr lIns="0" tIns="0" rIns="0" bIns="0" rtlCol="0" anchor="t">
            <a:spAutoFit/>
          </a:bodyPr>
          <a:lstStyle/>
          <a:p>
            <a:pPr algn="l">
              <a:lnSpc>
                <a:spcPts val="4900"/>
              </a:lnSpc>
            </a:pPr>
            <a:r>
              <a:rPr lang="en-US" sz="3500" b="1" dirty="0">
                <a:solidFill>
                  <a:srgbClr val="000000"/>
                </a:solidFill>
                <a:latin typeface="Verdana Pro Condensed Bold"/>
                <a:ea typeface="Verdana Pro Condensed Bold"/>
                <a:cs typeface="Verdana Pro Condensed Bold"/>
                <a:sym typeface="Verdana Pro Condensed Bold"/>
              </a:rPr>
              <a:t>I had a great day yesterday. We went to the park and met our friends there. Afterwards, mum took us to get ice-cream. I picked chocolate because it’s my </a:t>
            </a:r>
            <a:r>
              <a:rPr lang="en-US" sz="3500" b="1" dirty="0" err="1">
                <a:solidFill>
                  <a:srgbClr val="000000"/>
                </a:solidFill>
                <a:latin typeface="Verdana Pro Condensed Bold"/>
                <a:ea typeface="Verdana Pro Condensed Bold"/>
                <a:cs typeface="Verdana Pro Condensed Bold"/>
                <a:sym typeface="Verdana Pro Condensed Bold"/>
              </a:rPr>
              <a:t>favourite</a:t>
            </a:r>
            <a:r>
              <a:rPr lang="en-US" sz="3500" b="1" dirty="0">
                <a:solidFill>
                  <a:srgbClr val="000000"/>
                </a:solidFill>
                <a:latin typeface="Verdana Pro Condensed Bold"/>
                <a:ea typeface="Verdana Pro Condensed Bold"/>
                <a:cs typeface="Verdana Pro Condensed Bold"/>
                <a:sym typeface="Verdana Pro Condensed Bold"/>
              </a:rPr>
              <a:t>. It was a really fun day.</a:t>
            </a:r>
          </a:p>
        </p:txBody>
      </p:sp>
      <p:sp>
        <p:nvSpPr>
          <p:cNvPr id="4" name="TextBox 4"/>
          <p:cNvSpPr txBox="1"/>
          <p:nvPr/>
        </p:nvSpPr>
        <p:spPr>
          <a:xfrm>
            <a:off x="10573841" y="2968625"/>
            <a:ext cx="6685459" cy="3706207"/>
          </a:xfrm>
          <a:prstGeom prst="rect">
            <a:avLst/>
          </a:prstGeom>
        </p:spPr>
        <p:txBody>
          <a:bodyPr lIns="0" tIns="0" rIns="0" bIns="0" rtlCol="0" anchor="t">
            <a:spAutoFit/>
          </a:bodyPr>
          <a:lstStyle/>
          <a:p>
            <a:pPr>
              <a:lnSpc>
                <a:spcPts val="4900"/>
              </a:lnSpc>
            </a:pPr>
            <a:r>
              <a:rPr lang="en-US" sz="3500" b="1" dirty="0">
                <a:solidFill>
                  <a:srgbClr val="000000"/>
                </a:solidFill>
                <a:latin typeface="Verdana Pro Condensed Bold"/>
                <a:ea typeface="Verdana Pro Condensed Bold"/>
                <a:cs typeface="Verdana Pro Condensed Bold"/>
                <a:sym typeface="Verdana Pro Condensed Bold"/>
              </a:rPr>
              <a:t>I like chocolate ice cream. We went to the park. Yesterday was a great day. It was fun. Mum took us to get ice cream. We met our friends there. Chocolate is my </a:t>
            </a:r>
            <a:r>
              <a:rPr lang="en-US" sz="3500" b="1" dirty="0" err="1">
                <a:solidFill>
                  <a:srgbClr val="000000"/>
                </a:solidFill>
                <a:latin typeface="Verdana Pro Condensed Bold"/>
                <a:ea typeface="Verdana Pro Condensed Bold"/>
                <a:cs typeface="Verdana Pro Condensed Bold"/>
                <a:sym typeface="Verdana Pro Condensed Bold"/>
              </a:rPr>
              <a:t>favourite</a:t>
            </a:r>
            <a:r>
              <a:rPr lang="en-US" sz="3500" b="1" dirty="0">
                <a:solidFill>
                  <a:srgbClr val="000000"/>
                </a:solidFill>
                <a:latin typeface="Verdana Pro Condensed Bold"/>
                <a:ea typeface="Verdana Pro Condensed Bold"/>
                <a:cs typeface="Verdana Pro Condensed Bold"/>
                <a:sym typeface="Verdana Pro Condensed Bold"/>
              </a:rPr>
              <a:t>.</a:t>
            </a:r>
          </a:p>
        </p:txBody>
      </p:sp>
      <p:sp>
        <p:nvSpPr>
          <p:cNvPr id="5" name="TextBox 5"/>
          <p:cNvSpPr txBox="1"/>
          <p:nvPr/>
        </p:nvSpPr>
        <p:spPr>
          <a:xfrm>
            <a:off x="3755015" y="7353300"/>
            <a:ext cx="10777969" cy="1825756"/>
          </a:xfrm>
          <a:prstGeom prst="rect">
            <a:avLst/>
          </a:prstGeom>
        </p:spPr>
        <p:txBody>
          <a:bodyPr wrap="square" lIns="0" tIns="0" rIns="0" bIns="0" rtlCol="0" anchor="t">
            <a:spAutoFit/>
          </a:bodyPr>
          <a:lstStyle/>
          <a:p>
            <a:pPr algn="ctr">
              <a:lnSpc>
                <a:spcPts val="7512"/>
              </a:lnSpc>
            </a:pPr>
            <a:r>
              <a:rPr lang="en-US" sz="5366" b="1" dirty="0">
                <a:solidFill>
                  <a:srgbClr val="000000"/>
                </a:solidFill>
                <a:latin typeface="Verdana Pro Condensed Bold"/>
                <a:ea typeface="Verdana Pro Condensed Bold"/>
                <a:cs typeface="Verdana Pro Condensed Bold"/>
                <a:sym typeface="Verdana Pro Condensed Bold"/>
              </a:rPr>
              <a:t>Which one do you think follows the correct burger method?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7620000" y="1174676"/>
            <a:ext cx="9696004" cy="814390"/>
          </a:xfrm>
          <a:prstGeom prst="rect">
            <a:avLst/>
          </a:prstGeom>
        </p:spPr>
        <p:txBody>
          <a:bodyPr lIns="0" tIns="0" rIns="0" bIns="0" rtlCol="0" anchor="t">
            <a:spAutoFit/>
          </a:bodyPr>
          <a:lstStyle/>
          <a:p>
            <a:pPr algn="l">
              <a:lnSpc>
                <a:spcPts val="7455"/>
              </a:lnSpc>
            </a:pPr>
            <a:r>
              <a:rPr lang="en-US" sz="3500" b="1" dirty="0">
                <a:solidFill>
                  <a:srgbClr val="000000"/>
                </a:solidFill>
                <a:latin typeface="Verdana Pro Condensed Bold"/>
                <a:ea typeface="Verdana Pro Condensed Bold"/>
                <a:cs typeface="Verdana Pro Condensed Bold"/>
                <a:sym typeface="Verdana Pro Condensed Bold"/>
              </a:rPr>
              <a:t>I had a great day yesterday. </a:t>
            </a:r>
          </a:p>
        </p:txBody>
      </p:sp>
      <p:sp>
        <p:nvSpPr>
          <p:cNvPr id="3" name="Freeform 3"/>
          <p:cNvSpPr/>
          <p:nvPr/>
        </p:nvSpPr>
        <p:spPr>
          <a:xfrm>
            <a:off x="1612738" y="841247"/>
            <a:ext cx="5277396" cy="2267180"/>
          </a:xfrm>
          <a:custGeom>
            <a:avLst/>
            <a:gdLst/>
            <a:ahLst/>
            <a:cxnLst/>
            <a:rect l="l" t="t" r="r" b="b"/>
            <a:pathLst>
              <a:path w="5277396" h="2267180">
                <a:moveTo>
                  <a:pt x="0" y="0"/>
                </a:moveTo>
                <a:lnTo>
                  <a:pt x="5277396" y="0"/>
                </a:lnTo>
                <a:lnTo>
                  <a:pt x="5277396" y="2267180"/>
                </a:lnTo>
                <a:lnTo>
                  <a:pt x="0" y="2267180"/>
                </a:lnTo>
                <a:lnTo>
                  <a:pt x="0" y="0"/>
                </a:lnTo>
                <a:close/>
              </a:path>
            </a:pathLst>
          </a:custGeom>
          <a:blipFill>
            <a:blip r:embed="rId3"/>
            <a:stretch>
              <a:fillRect b="-109205"/>
            </a:stretch>
          </a:blipFill>
        </p:spPr>
        <p:txBody>
          <a:bodyPr/>
          <a:lstStyle/>
          <a:p>
            <a:endParaRPr lang="en-AU"/>
          </a:p>
        </p:txBody>
      </p:sp>
      <p:sp>
        <p:nvSpPr>
          <p:cNvPr id="4" name="Freeform 4"/>
          <p:cNvSpPr/>
          <p:nvPr/>
        </p:nvSpPr>
        <p:spPr>
          <a:xfrm>
            <a:off x="1550530" y="7744690"/>
            <a:ext cx="5277396" cy="1928498"/>
          </a:xfrm>
          <a:custGeom>
            <a:avLst/>
            <a:gdLst/>
            <a:ahLst/>
            <a:cxnLst/>
            <a:rect l="l" t="t" r="r" b="b"/>
            <a:pathLst>
              <a:path w="5277396" h="1928498">
                <a:moveTo>
                  <a:pt x="0" y="0"/>
                </a:moveTo>
                <a:lnTo>
                  <a:pt x="5277397" y="0"/>
                </a:lnTo>
                <a:lnTo>
                  <a:pt x="5277397" y="1928498"/>
                </a:lnTo>
                <a:lnTo>
                  <a:pt x="0" y="1928498"/>
                </a:lnTo>
                <a:lnTo>
                  <a:pt x="0" y="0"/>
                </a:lnTo>
                <a:close/>
              </a:path>
            </a:pathLst>
          </a:custGeom>
          <a:blipFill>
            <a:blip r:embed="rId3"/>
            <a:stretch>
              <a:fillRect t="-145340" b="-605"/>
            </a:stretch>
          </a:blipFill>
        </p:spPr>
        <p:txBody>
          <a:bodyPr/>
          <a:lstStyle/>
          <a:p>
            <a:endParaRPr lang="en-AU"/>
          </a:p>
        </p:txBody>
      </p:sp>
      <p:sp>
        <p:nvSpPr>
          <p:cNvPr id="5" name="Freeform 5"/>
          <p:cNvSpPr/>
          <p:nvPr/>
        </p:nvSpPr>
        <p:spPr>
          <a:xfrm>
            <a:off x="1733169" y="6456470"/>
            <a:ext cx="5152981" cy="1166459"/>
          </a:xfrm>
          <a:custGeom>
            <a:avLst/>
            <a:gdLst/>
            <a:ahLst/>
            <a:cxnLst/>
            <a:rect l="l" t="t" r="r" b="b"/>
            <a:pathLst>
              <a:path w="5152981" h="1166459">
                <a:moveTo>
                  <a:pt x="0" y="0"/>
                </a:moveTo>
                <a:lnTo>
                  <a:pt x="5152981" y="0"/>
                </a:lnTo>
                <a:lnTo>
                  <a:pt x="5152981" y="1166459"/>
                </a:lnTo>
                <a:lnTo>
                  <a:pt x="0" y="1166459"/>
                </a:lnTo>
                <a:lnTo>
                  <a:pt x="0" y="0"/>
                </a:lnTo>
                <a:close/>
              </a:path>
            </a:pathLst>
          </a:custGeom>
          <a:blipFill>
            <a:blip r:embed="rId4"/>
            <a:stretch>
              <a:fillRect l="-59817" t="-218914" r="-56298" b="-342230"/>
            </a:stretch>
          </a:blipFill>
        </p:spPr>
        <p:txBody>
          <a:bodyPr/>
          <a:lstStyle/>
          <a:p>
            <a:endParaRPr lang="en-AU"/>
          </a:p>
        </p:txBody>
      </p:sp>
      <p:sp>
        <p:nvSpPr>
          <p:cNvPr id="6" name="Freeform 6"/>
          <p:cNvSpPr/>
          <p:nvPr/>
        </p:nvSpPr>
        <p:spPr>
          <a:xfrm rot="324275">
            <a:off x="2230161" y="4529661"/>
            <a:ext cx="3918136" cy="2076612"/>
          </a:xfrm>
          <a:custGeom>
            <a:avLst/>
            <a:gdLst/>
            <a:ahLst/>
            <a:cxnLst/>
            <a:rect l="l" t="t" r="r" b="b"/>
            <a:pathLst>
              <a:path w="3918136" h="2076612">
                <a:moveTo>
                  <a:pt x="0" y="0"/>
                </a:moveTo>
                <a:lnTo>
                  <a:pt x="3918135" y="0"/>
                </a:lnTo>
                <a:lnTo>
                  <a:pt x="3918135" y="2076612"/>
                </a:lnTo>
                <a:lnTo>
                  <a:pt x="0" y="2076612"/>
                </a:lnTo>
                <a:lnTo>
                  <a:pt x="0" y="0"/>
                </a:lnTo>
                <a:close/>
              </a:path>
            </a:pathLst>
          </a:custGeom>
          <a:blipFill>
            <a:blip r:embed="rId5"/>
            <a:stretch>
              <a:fillRect/>
            </a:stretch>
          </a:blipFill>
        </p:spPr>
        <p:txBody>
          <a:bodyPr/>
          <a:lstStyle/>
          <a:p>
            <a:endParaRPr lang="en-AU"/>
          </a:p>
        </p:txBody>
      </p:sp>
      <p:sp>
        <p:nvSpPr>
          <p:cNvPr id="7" name="Freeform 7"/>
          <p:cNvSpPr/>
          <p:nvPr/>
        </p:nvSpPr>
        <p:spPr>
          <a:xfrm>
            <a:off x="1853600" y="2993663"/>
            <a:ext cx="4912119" cy="1535037"/>
          </a:xfrm>
          <a:custGeom>
            <a:avLst/>
            <a:gdLst/>
            <a:ahLst/>
            <a:cxnLst/>
            <a:rect l="l" t="t" r="r" b="b"/>
            <a:pathLst>
              <a:path w="4912119" h="1535037">
                <a:moveTo>
                  <a:pt x="0" y="0"/>
                </a:moveTo>
                <a:lnTo>
                  <a:pt x="4912119" y="0"/>
                </a:lnTo>
                <a:lnTo>
                  <a:pt x="4912119" y="1535037"/>
                </a:lnTo>
                <a:lnTo>
                  <a:pt x="0" y="153503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U"/>
          </a:p>
        </p:txBody>
      </p:sp>
      <p:sp>
        <p:nvSpPr>
          <p:cNvPr id="8" name="TextBox 2">
            <a:extLst>
              <a:ext uri="{FF2B5EF4-FFF2-40B4-BE49-F238E27FC236}">
                <a16:creationId xmlns:a16="http://schemas.microsoft.com/office/drawing/2014/main" id="{DB94F960-4EBC-F5A6-D8A0-E9A903ADCD3E}"/>
              </a:ext>
            </a:extLst>
          </p:cNvPr>
          <p:cNvSpPr txBox="1"/>
          <p:nvPr/>
        </p:nvSpPr>
        <p:spPr>
          <a:xfrm>
            <a:off x="7620000" y="3030084"/>
            <a:ext cx="9696004" cy="814390"/>
          </a:xfrm>
          <a:prstGeom prst="rect">
            <a:avLst/>
          </a:prstGeom>
        </p:spPr>
        <p:txBody>
          <a:bodyPr lIns="0" tIns="0" rIns="0" bIns="0" rtlCol="0" anchor="t">
            <a:spAutoFit/>
          </a:bodyPr>
          <a:lstStyle/>
          <a:p>
            <a:pPr algn="l">
              <a:lnSpc>
                <a:spcPts val="7455"/>
              </a:lnSpc>
            </a:pPr>
            <a:r>
              <a:rPr lang="en-US" sz="3500" b="1" dirty="0">
                <a:solidFill>
                  <a:srgbClr val="000000"/>
                </a:solidFill>
                <a:latin typeface="Verdana Pro Condensed Bold"/>
                <a:ea typeface="Verdana Pro Condensed Bold"/>
                <a:cs typeface="Verdana Pro Condensed Bold"/>
                <a:sym typeface="Verdana Pro Condensed Bold"/>
              </a:rPr>
              <a:t>We went to the park and met our friends there. </a:t>
            </a:r>
          </a:p>
        </p:txBody>
      </p:sp>
      <p:sp>
        <p:nvSpPr>
          <p:cNvPr id="9" name="TextBox 2">
            <a:extLst>
              <a:ext uri="{FF2B5EF4-FFF2-40B4-BE49-F238E27FC236}">
                <a16:creationId xmlns:a16="http://schemas.microsoft.com/office/drawing/2014/main" id="{ABC71A44-D3CB-3638-AF55-89B4086AE458}"/>
              </a:ext>
            </a:extLst>
          </p:cNvPr>
          <p:cNvSpPr txBox="1"/>
          <p:nvPr/>
        </p:nvSpPr>
        <p:spPr>
          <a:xfrm>
            <a:off x="7620000" y="4885492"/>
            <a:ext cx="9696004" cy="814390"/>
          </a:xfrm>
          <a:prstGeom prst="rect">
            <a:avLst/>
          </a:prstGeom>
        </p:spPr>
        <p:txBody>
          <a:bodyPr lIns="0" tIns="0" rIns="0" bIns="0" rtlCol="0" anchor="t">
            <a:spAutoFit/>
          </a:bodyPr>
          <a:lstStyle/>
          <a:p>
            <a:pPr algn="l">
              <a:lnSpc>
                <a:spcPts val="7455"/>
              </a:lnSpc>
            </a:pPr>
            <a:r>
              <a:rPr lang="en-US" sz="3500" b="1" dirty="0">
                <a:solidFill>
                  <a:srgbClr val="000000"/>
                </a:solidFill>
                <a:latin typeface="Verdana Pro Condensed Bold"/>
                <a:ea typeface="Verdana Pro Condensed Bold"/>
                <a:cs typeface="Verdana Pro Condensed Bold"/>
                <a:sym typeface="Verdana Pro Condensed Bold"/>
              </a:rPr>
              <a:t>Afterwards, mum took us to get ice-cream.</a:t>
            </a:r>
          </a:p>
        </p:txBody>
      </p:sp>
      <p:sp>
        <p:nvSpPr>
          <p:cNvPr id="10" name="TextBox 2">
            <a:extLst>
              <a:ext uri="{FF2B5EF4-FFF2-40B4-BE49-F238E27FC236}">
                <a16:creationId xmlns:a16="http://schemas.microsoft.com/office/drawing/2014/main" id="{C3A5A7D3-D25C-1F8C-8B8F-BB4AFA685282}"/>
              </a:ext>
            </a:extLst>
          </p:cNvPr>
          <p:cNvSpPr txBox="1"/>
          <p:nvPr/>
        </p:nvSpPr>
        <p:spPr>
          <a:xfrm>
            <a:off x="7620000" y="6740901"/>
            <a:ext cx="9696004" cy="814390"/>
          </a:xfrm>
          <a:prstGeom prst="rect">
            <a:avLst/>
          </a:prstGeom>
        </p:spPr>
        <p:txBody>
          <a:bodyPr lIns="0" tIns="0" rIns="0" bIns="0" rtlCol="0" anchor="t">
            <a:spAutoFit/>
          </a:bodyPr>
          <a:lstStyle/>
          <a:p>
            <a:pPr algn="l">
              <a:lnSpc>
                <a:spcPts val="7455"/>
              </a:lnSpc>
            </a:pPr>
            <a:r>
              <a:rPr lang="en-US" sz="3500" b="1" dirty="0">
                <a:solidFill>
                  <a:srgbClr val="000000"/>
                </a:solidFill>
                <a:latin typeface="Verdana Pro Condensed Bold"/>
                <a:ea typeface="Verdana Pro Condensed Bold"/>
                <a:cs typeface="Verdana Pro Condensed Bold"/>
                <a:sym typeface="Verdana Pro Condensed Bold"/>
              </a:rPr>
              <a:t>I picked chocolate because it’s my </a:t>
            </a:r>
            <a:r>
              <a:rPr lang="en-US" sz="3500" b="1" dirty="0" err="1">
                <a:solidFill>
                  <a:srgbClr val="000000"/>
                </a:solidFill>
                <a:latin typeface="Verdana Pro Condensed Bold"/>
                <a:ea typeface="Verdana Pro Condensed Bold"/>
                <a:cs typeface="Verdana Pro Condensed Bold"/>
                <a:sym typeface="Verdana Pro Condensed Bold"/>
              </a:rPr>
              <a:t>favourite</a:t>
            </a:r>
            <a:r>
              <a:rPr lang="en-US" sz="3500" b="1" dirty="0">
                <a:solidFill>
                  <a:srgbClr val="000000"/>
                </a:solidFill>
                <a:latin typeface="Verdana Pro Condensed Bold"/>
                <a:ea typeface="Verdana Pro Condensed Bold"/>
                <a:cs typeface="Verdana Pro Condensed Bold"/>
                <a:sym typeface="Verdana Pro Condensed Bold"/>
              </a:rPr>
              <a:t>. </a:t>
            </a:r>
          </a:p>
        </p:txBody>
      </p:sp>
      <p:sp>
        <p:nvSpPr>
          <p:cNvPr id="11" name="TextBox 2">
            <a:extLst>
              <a:ext uri="{FF2B5EF4-FFF2-40B4-BE49-F238E27FC236}">
                <a16:creationId xmlns:a16="http://schemas.microsoft.com/office/drawing/2014/main" id="{35E7DA30-ABE9-AD74-6CD7-85C849590E7A}"/>
              </a:ext>
            </a:extLst>
          </p:cNvPr>
          <p:cNvSpPr txBox="1"/>
          <p:nvPr/>
        </p:nvSpPr>
        <p:spPr>
          <a:xfrm>
            <a:off x="7620000" y="8596310"/>
            <a:ext cx="9696004" cy="814390"/>
          </a:xfrm>
          <a:prstGeom prst="rect">
            <a:avLst/>
          </a:prstGeom>
        </p:spPr>
        <p:txBody>
          <a:bodyPr lIns="0" tIns="0" rIns="0" bIns="0" rtlCol="0" anchor="t">
            <a:spAutoFit/>
          </a:bodyPr>
          <a:lstStyle/>
          <a:p>
            <a:pPr algn="l">
              <a:lnSpc>
                <a:spcPts val="7455"/>
              </a:lnSpc>
            </a:pPr>
            <a:r>
              <a:rPr lang="en-US" sz="3500" b="1" dirty="0">
                <a:solidFill>
                  <a:srgbClr val="000000"/>
                </a:solidFill>
                <a:latin typeface="Verdana Pro Condensed Bold"/>
                <a:ea typeface="Verdana Pro Condensed Bold"/>
                <a:cs typeface="Verdana Pro Condensed Bold"/>
                <a:sym typeface="Verdana Pro Condensed Bold"/>
              </a:rPr>
              <a:t>It was a really fun day.</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fill="hold"/>
                                        <p:tgtEl>
                                          <p:spTgt spid="4"/>
                                        </p:tgtEl>
                                        <p:attrNameLst>
                                          <p:attrName>ppt_x</p:attrName>
                                        </p:attrNameLst>
                                      </p:cBhvr>
                                      <p:tavLst>
                                        <p:tav tm="0">
                                          <p:val>
                                            <p:strVal val="#ppt_x"/>
                                          </p:val>
                                        </p:tav>
                                        <p:tav tm="100000">
                                          <p:val>
                                            <p:strVal val="#ppt_x"/>
                                          </p:val>
                                        </p:tav>
                                      </p:tavLst>
                                    </p:anim>
                                    <p:anim calcmode="lin" valueType="num">
                                      <p:cBhvr additive="base">
                                        <p:cTn id="5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p:bldP spid="9" grpId="0"/>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3160963" y="-250228"/>
            <a:ext cx="7227643" cy="11313740"/>
          </a:xfrm>
          <a:custGeom>
            <a:avLst/>
            <a:gdLst/>
            <a:ahLst/>
            <a:cxnLst/>
            <a:rect l="l" t="t" r="r" b="b"/>
            <a:pathLst>
              <a:path w="7227643" h="11313740">
                <a:moveTo>
                  <a:pt x="0" y="0"/>
                </a:moveTo>
                <a:lnTo>
                  <a:pt x="7227643" y="0"/>
                </a:lnTo>
                <a:lnTo>
                  <a:pt x="7227643" y="11313740"/>
                </a:lnTo>
                <a:lnTo>
                  <a:pt x="0" y="11313740"/>
                </a:lnTo>
                <a:lnTo>
                  <a:pt x="0" y="0"/>
                </a:lnTo>
                <a:close/>
              </a:path>
            </a:pathLst>
          </a:custGeom>
          <a:blipFill>
            <a:blip r:embed="rId2"/>
            <a:stretch>
              <a:fillRect l="-17400"/>
            </a:stretch>
          </a:blipFill>
        </p:spPr>
        <p:txBody>
          <a:bodyPr/>
          <a:lstStyle/>
          <a:p>
            <a:endParaRPr lang="en-AU"/>
          </a:p>
        </p:txBody>
      </p:sp>
      <p:sp>
        <p:nvSpPr>
          <p:cNvPr id="3" name="TextBox 3"/>
          <p:cNvSpPr txBox="1"/>
          <p:nvPr/>
        </p:nvSpPr>
        <p:spPr>
          <a:xfrm>
            <a:off x="1187365" y="552505"/>
            <a:ext cx="8934536" cy="1347420"/>
          </a:xfrm>
          <a:prstGeom prst="rect">
            <a:avLst/>
          </a:prstGeom>
        </p:spPr>
        <p:txBody>
          <a:bodyPr wrap="square" lIns="0" tIns="0" rIns="0" bIns="0" rtlCol="0" anchor="t">
            <a:spAutoFit/>
          </a:bodyPr>
          <a:lstStyle/>
          <a:p>
            <a:pPr algn="ctr">
              <a:lnSpc>
                <a:spcPts val="11694"/>
              </a:lnSpc>
            </a:pPr>
            <a:r>
              <a:rPr lang="en-US" sz="8353" b="1" dirty="0">
                <a:solidFill>
                  <a:srgbClr val="000000"/>
                </a:solidFill>
                <a:latin typeface="Verdana Pro Condensed Bold"/>
                <a:ea typeface="Verdana Pro Condensed Bold"/>
                <a:cs typeface="Verdana Pro Condensed Bold"/>
                <a:sym typeface="Verdana Pro Condensed Bold"/>
              </a:rPr>
              <a:t>Back to Louise!</a:t>
            </a:r>
          </a:p>
        </p:txBody>
      </p:sp>
      <p:sp>
        <p:nvSpPr>
          <p:cNvPr id="4" name="TextBox 4"/>
          <p:cNvSpPr txBox="1"/>
          <p:nvPr/>
        </p:nvSpPr>
        <p:spPr>
          <a:xfrm>
            <a:off x="1302523" y="2525675"/>
            <a:ext cx="9651433" cy="537845"/>
          </a:xfrm>
          <a:prstGeom prst="rect">
            <a:avLst/>
          </a:prstGeom>
        </p:spPr>
        <p:txBody>
          <a:bodyPr wrap="square" lIns="0" tIns="0" rIns="0" bIns="0" rtlCol="0" anchor="t">
            <a:spAutoFit/>
          </a:bodyPr>
          <a:lstStyle/>
          <a:p>
            <a:pPr algn="ctr">
              <a:lnSpc>
                <a:spcPts val="4480"/>
              </a:lnSpc>
            </a:pPr>
            <a:r>
              <a:rPr lang="en-US" sz="3200" dirty="0">
                <a:solidFill>
                  <a:srgbClr val="000000"/>
                </a:solidFill>
                <a:latin typeface="Verdana Pro" panose="020B0604030504040204" pitchFamily="34" charset="0"/>
                <a:ea typeface="Verdana Pro Condensed Bold"/>
                <a:cs typeface="Verdana Pro Condensed Bold"/>
                <a:sym typeface="Verdana Pro Condensed Bold"/>
              </a:rPr>
              <a:t>She’s a heavy vehicle mechanic.</a:t>
            </a:r>
          </a:p>
        </p:txBody>
      </p:sp>
      <p:sp>
        <p:nvSpPr>
          <p:cNvPr id="5" name="TextBox 5"/>
          <p:cNvSpPr txBox="1"/>
          <p:nvPr/>
        </p:nvSpPr>
        <p:spPr>
          <a:xfrm>
            <a:off x="2639027" y="3593710"/>
            <a:ext cx="6978424" cy="537845"/>
          </a:xfrm>
          <a:prstGeom prst="rect">
            <a:avLst/>
          </a:prstGeom>
        </p:spPr>
        <p:txBody>
          <a:bodyPr wrap="square" lIns="0" tIns="0" rIns="0" bIns="0" rtlCol="0" anchor="t">
            <a:spAutoFit/>
          </a:bodyPr>
          <a:lstStyle/>
          <a:p>
            <a:pPr algn="ctr">
              <a:lnSpc>
                <a:spcPts val="4480"/>
              </a:lnSpc>
            </a:pPr>
            <a:r>
              <a:rPr lang="en-US" sz="3200" dirty="0">
                <a:solidFill>
                  <a:srgbClr val="000000"/>
                </a:solidFill>
                <a:latin typeface="Verdana Pro" panose="020B0604030504040204" pitchFamily="34" charset="0"/>
                <a:ea typeface="Verdana Pro Condensed Bold"/>
                <a:cs typeface="Verdana Pro Condensed Bold"/>
                <a:sym typeface="Verdana Pro Condensed Bold"/>
              </a:rPr>
              <a:t>She teaches people.</a:t>
            </a:r>
          </a:p>
        </p:txBody>
      </p:sp>
      <p:sp>
        <p:nvSpPr>
          <p:cNvPr id="6" name="TextBox 6"/>
          <p:cNvSpPr txBox="1"/>
          <p:nvPr/>
        </p:nvSpPr>
        <p:spPr>
          <a:xfrm>
            <a:off x="2327176" y="4661745"/>
            <a:ext cx="7602126" cy="537845"/>
          </a:xfrm>
          <a:prstGeom prst="rect">
            <a:avLst/>
          </a:prstGeom>
        </p:spPr>
        <p:txBody>
          <a:bodyPr wrap="square" lIns="0" tIns="0" rIns="0" bIns="0" rtlCol="0" anchor="t">
            <a:spAutoFit/>
          </a:bodyPr>
          <a:lstStyle/>
          <a:p>
            <a:pPr algn="ctr">
              <a:lnSpc>
                <a:spcPts val="4480"/>
              </a:lnSpc>
            </a:pPr>
            <a:r>
              <a:rPr lang="en-US" sz="3200" dirty="0">
                <a:solidFill>
                  <a:srgbClr val="000000"/>
                </a:solidFill>
                <a:latin typeface="Verdana Pro" panose="020B0604030504040204" pitchFamily="34" charset="0"/>
                <a:ea typeface="Verdana Pro Condensed Bold"/>
                <a:cs typeface="Verdana Pro Condensed Bold"/>
                <a:sym typeface="Verdana Pro Condensed Bold"/>
              </a:rPr>
              <a:t>She fixes big things.</a:t>
            </a:r>
          </a:p>
        </p:txBody>
      </p:sp>
      <p:sp>
        <p:nvSpPr>
          <p:cNvPr id="7" name="TextBox 7"/>
          <p:cNvSpPr txBox="1"/>
          <p:nvPr/>
        </p:nvSpPr>
        <p:spPr>
          <a:xfrm>
            <a:off x="2104425" y="5729780"/>
            <a:ext cx="8047628" cy="537845"/>
          </a:xfrm>
          <a:prstGeom prst="rect">
            <a:avLst/>
          </a:prstGeom>
        </p:spPr>
        <p:txBody>
          <a:bodyPr wrap="square" lIns="0" tIns="0" rIns="0" bIns="0" rtlCol="0" anchor="t">
            <a:spAutoFit/>
          </a:bodyPr>
          <a:lstStyle/>
          <a:p>
            <a:pPr algn="ctr">
              <a:lnSpc>
                <a:spcPts val="4480"/>
              </a:lnSpc>
            </a:pPr>
            <a:r>
              <a:rPr lang="en-US" sz="3200" dirty="0">
                <a:solidFill>
                  <a:srgbClr val="000000"/>
                </a:solidFill>
                <a:latin typeface="Verdana Pro" panose="020B0604030504040204" pitchFamily="34" charset="0"/>
                <a:ea typeface="Verdana Pro Condensed Bold"/>
                <a:cs typeface="Verdana Pro Condensed Bold"/>
                <a:sym typeface="Verdana Pro Condensed Bold"/>
              </a:rPr>
              <a:t>She works with her hands.</a:t>
            </a:r>
          </a:p>
        </p:txBody>
      </p:sp>
      <p:sp>
        <p:nvSpPr>
          <p:cNvPr id="8" name="TextBox 8"/>
          <p:cNvSpPr txBox="1"/>
          <p:nvPr/>
        </p:nvSpPr>
        <p:spPr>
          <a:xfrm>
            <a:off x="3084528" y="6797815"/>
            <a:ext cx="6087422" cy="537845"/>
          </a:xfrm>
          <a:prstGeom prst="rect">
            <a:avLst/>
          </a:prstGeom>
        </p:spPr>
        <p:txBody>
          <a:bodyPr wrap="square" lIns="0" tIns="0" rIns="0" bIns="0" rtlCol="0" anchor="t">
            <a:spAutoFit/>
          </a:bodyPr>
          <a:lstStyle/>
          <a:p>
            <a:pPr algn="ctr">
              <a:lnSpc>
                <a:spcPts val="4480"/>
              </a:lnSpc>
            </a:pPr>
            <a:r>
              <a:rPr lang="en-US" sz="3200" dirty="0">
                <a:solidFill>
                  <a:srgbClr val="000000"/>
                </a:solidFill>
                <a:latin typeface="Verdana Pro" panose="020B0604030504040204" pitchFamily="34" charset="0"/>
                <a:ea typeface="Verdana Pro Condensed Bold"/>
                <a:cs typeface="Verdana Pro Condensed Bold"/>
                <a:sym typeface="Verdana Pro Condensed Bold"/>
              </a:rPr>
              <a:t>She uses tools.</a:t>
            </a:r>
          </a:p>
        </p:txBody>
      </p:sp>
      <p:sp>
        <p:nvSpPr>
          <p:cNvPr id="9" name="TextBox 9"/>
          <p:cNvSpPr txBox="1"/>
          <p:nvPr/>
        </p:nvSpPr>
        <p:spPr>
          <a:xfrm>
            <a:off x="2855979" y="7865850"/>
            <a:ext cx="6544520" cy="517899"/>
          </a:xfrm>
          <a:prstGeom prst="rect">
            <a:avLst/>
          </a:prstGeom>
        </p:spPr>
        <p:txBody>
          <a:bodyPr wrap="square" lIns="0" tIns="0" rIns="0" bIns="0" rtlCol="0" anchor="t">
            <a:spAutoFit/>
          </a:bodyPr>
          <a:lstStyle/>
          <a:p>
            <a:pPr algn="ctr">
              <a:lnSpc>
                <a:spcPts val="4480"/>
              </a:lnSpc>
            </a:pPr>
            <a:r>
              <a:rPr lang="en-US" sz="3200">
                <a:solidFill>
                  <a:srgbClr val="000000"/>
                </a:solidFill>
                <a:latin typeface="Verdana Pro" panose="020B0604030504040204" pitchFamily="34" charset="0"/>
                <a:ea typeface="Verdana Pro Condensed Bold"/>
                <a:cs typeface="Verdana Pro Condensed Bold"/>
                <a:sym typeface="Verdana Pro Condensed Bold"/>
              </a:rPr>
              <a:t>She knows </a:t>
            </a:r>
            <a:r>
              <a:rPr lang="en-US" sz="3200" dirty="0">
                <a:solidFill>
                  <a:srgbClr val="000000"/>
                </a:solidFill>
                <a:latin typeface="Verdana Pro" panose="020B0604030504040204" pitchFamily="34" charset="0"/>
                <a:ea typeface="Verdana Pro Condensed Bold"/>
                <a:cs typeface="Verdana Pro Condensed Bold"/>
                <a:sym typeface="Verdana Pro Condensed Bold"/>
              </a:rPr>
              <a:t>how things work. </a:t>
            </a:r>
          </a:p>
        </p:txBody>
      </p:sp>
      <p:sp>
        <p:nvSpPr>
          <p:cNvPr id="10" name="TextBox 10"/>
          <p:cNvSpPr txBox="1"/>
          <p:nvPr/>
        </p:nvSpPr>
        <p:spPr>
          <a:xfrm>
            <a:off x="1084374" y="8913941"/>
            <a:ext cx="10087730" cy="577081"/>
          </a:xfrm>
          <a:prstGeom prst="rect">
            <a:avLst/>
          </a:prstGeom>
        </p:spPr>
        <p:txBody>
          <a:bodyPr wrap="square" lIns="0" tIns="0" rIns="0" bIns="0" rtlCol="0" anchor="t">
            <a:spAutoFit/>
          </a:bodyPr>
          <a:lstStyle/>
          <a:p>
            <a:pPr algn="ctr">
              <a:lnSpc>
                <a:spcPts val="4480"/>
              </a:lnSpc>
            </a:pPr>
            <a:r>
              <a:rPr lang="en-US" sz="3200" dirty="0">
                <a:solidFill>
                  <a:srgbClr val="000000"/>
                </a:solidFill>
                <a:latin typeface="Verdana Pro" panose="020B0604030504040204" pitchFamily="34" charset="0"/>
                <a:ea typeface="Verdana Pro Condensed Bold"/>
                <a:cs typeface="Verdana Pro Condensed Bold"/>
                <a:sym typeface="Verdana Pro Condensed Bold"/>
              </a:rPr>
              <a:t>She writes </a:t>
            </a:r>
            <a:r>
              <a:rPr lang="en-US" sz="4400" dirty="0">
                <a:solidFill>
                  <a:srgbClr val="000000"/>
                </a:solidFill>
                <a:latin typeface="Verdana Pro" panose="020B0604030504040204" pitchFamily="34" charset="0"/>
                <a:ea typeface="Verdana Pro Condensed Bold"/>
                <a:cs typeface="Verdana Pro Condensed Bold"/>
                <a:sym typeface="Verdana Pro Condensed Bold"/>
              </a:rPr>
              <a:t>reports</a:t>
            </a:r>
            <a:r>
              <a:rPr lang="en-US" sz="3200" dirty="0">
                <a:solidFill>
                  <a:srgbClr val="000000"/>
                </a:solidFill>
                <a:latin typeface="Verdana Pro" panose="020B0604030504040204" pitchFamily="34" charset="0"/>
                <a:ea typeface="Verdana Pro Condensed Bold"/>
                <a:cs typeface="Verdana Pro Condensed Bold"/>
                <a:sym typeface="Verdana Pro Condensed Bold"/>
              </a:rPr>
              <a:t> for her customers.</a:t>
            </a: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4131618" y="1282532"/>
            <a:ext cx="10024765" cy="756617"/>
          </a:xfrm>
          <a:prstGeom prst="rect">
            <a:avLst/>
          </a:prstGeom>
        </p:spPr>
        <p:txBody>
          <a:bodyPr lIns="0" tIns="0" rIns="0" bIns="0" rtlCol="0" anchor="t">
            <a:spAutoFit/>
          </a:bodyPr>
          <a:lstStyle/>
          <a:p>
            <a:pPr algn="ctr">
              <a:lnSpc>
                <a:spcPts val="5880"/>
              </a:lnSpc>
            </a:pPr>
            <a:r>
              <a:rPr lang="en-US" sz="5400" b="1" dirty="0">
                <a:solidFill>
                  <a:srgbClr val="000000"/>
                </a:solidFill>
                <a:latin typeface="Verdana Pro Condensed Bold"/>
                <a:ea typeface="Verdana Pro Condensed Bold"/>
                <a:cs typeface="Verdana Pro Condensed Bold"/>
                <a:sym typeface="Verdana Pro Condensed Bold"/>
              </a:rPr>
              <a:t>A report is an informative text. </a:t>
            </a:r>
          </a:p>
        </p:txBody>
      </p:sp>
      <p:sp>
        <p:nvSpPr>
          <p:cNvPr id="3" name="TextBox 3"/>
          <p:cNvSpPr txBox="1"/>
          <p:nvPr/>
        </p:nvSpPr>
        <p:spPr>
          <a:xfrm>
            <a:off x="1860735" y="2928007"/>
            <a:ext cx="14566530" cy="4780732"/>
          </a:xfrm>
          <a:prstGeom prst="rect">
            <a:avLst/>
          </a:prstGeom>
        </p:spPr>
        <p:txBody>
          <a:bodyPr lIns="0" tIns="0" rIns="0" bIns="0" rtlCol="0" anchor="t">
            <a:spAutoFit/>
          </a:bodyPr>
          <a:lstStyle/>
          <a:p>
            <a:pPr algn="l">
              <a:lnSpc>
                <a:spcPts val="5362"/>
              </a:lnSpc>
            </a:pPr>
            <a:r>
              <a:rPr lang="en-US" sz="4400" dirty="0">
                <a:solidFill>
                  <a:srgbClr val="000000"/>
                </a:solidFill>
                <a:latin typeface="Verdana Pro Condensed"/>
                <a:ea typeface="Verdana Pro Condensed"/>
                <a:cs typeface="Verdana Pro Condensed"/>
                <a:sym typeface="Verdana Pro Condensed"/>
              </a:rPr>
              <a:t>Informative texts intend to inform the reader or viewer, or in Louise’s case, the customer. </a:t>
            </a:r>
          </a:p>
          <a:p>
            <a:pPr algn="l">
              <a:lnSpc>
                <a:spcPts val="5362"/>
              </a:lnSpc>
            </a:pPr>
            <a:endParaRPr lang="en-US" sz="4400" dirty="0">
              <a:solidFill>
                <a:srgbClr val="000000"/>
              </a:solidFill>
              <a:latin typeface="Verdana Pro Condensed"/>
              <a:ea typeface="Verdana Pro Condensed"/>
              <a:cs typeface="Verdana Pro Condensed"/>
              <a:sym typeface="Verdana Pro Condensed"/>
            </a:endParaRPr>
          </a:p>
          <a:p>
            <a:pPr algn="l">
              <a:lnSpc>
                <a:spcPts val="5362"/>
              </a:lnSpc>
            </a:pPr>
            <a:r>
              <a:rPr lang="en-US" sz="4400" dirty="0">
                <a:solidFill>
                  <a:srgbClr val="000000"/>
                </a:solidFill>
                <a:latin typeface="Verdana Pro Condensed"/>
                <a:ea typeface="Verdana Pro Condensed"/>
                <a:cs typeface="Verdana Pro Condensed"/>
                <a:sym typeface="Verdana Pro Condensed"/>
              </a:rPr>
              <a:t>They’re non-fiction texts that give information on particular subjects.</a:t>
            </a:r>
          </a:p>
          <a:p>
            <a:pPr algn="l">
              <a:lnSpc>
                <a:spcPts val="5362"/>
              </a:lnSpc>
            </a:pPr>
            <a:endParaRPr lang="en-US" sz="4400" dirty="0">
              <a:solidFill>
                <a:srgbClr val="000000"/>
              </a:solidFill>
              <a:latin typeface="Verdana Pro Condensed"/>
              <a:ea typeface="Verdana Pro Condensed"/>
              <a:cs typeface="Verdana Pro Condensed"/>
              <a:sym typeface="Verdana Pro Condensed"/>
            </a:endParaRPr>
          </a:p>
          <a:p>
            <a:pPr algn="l">
              <a:lnSpc>
                <a:spcPts val="5362"/>
              </a:lnSpc>
            </a:pPr>
            <a:r>
              <a:rPr lang="en-US" sz="4400" dirty="0">
                <a:solidFill>
                  <a:srgbClr val="000000"/>
                </a:solidFill>
                <a:latin typeface="Verdana Pro Condensed"/>
                <a:ea typeface="Verdana Pro Condensed"/>
                <a:cs typeface="Verdana Pro Condensed"/>
                <a:sym typeface="Verdana Pro Condensed"/>
              </a:rPr>
              <a:t>Informative texts use clear language and </a:t>
            </a:r>
            <a:r>
              <a:rPr lang="en-US" sz="4400" b="1" dirty="0">
                <a:solidFill>
                  <a:srgbClr val="000000"/>
                </a:solidFill>
                <a:latin typeface="Verdana Pro Condensed Bold"/>
                <a:ea typeface="Verdana Pro Condensed"/>
                <a:cs typeface="Verdana Pro Condensed"/>
                <a:sym typeface="Verdana Pro Condensed Bold"/>
              </a:rPr>
              <a:t>relevant terms</a:t>
            </a:r>
            <a:r>
              <a:rPr lang="en-US" sz="4400" dirty="0">
                <a:solidFill>
                  <a:srgbClr val="000000"/>
                </a:solidFill>
                <a:latin typeface="Verdana Pro Condensed"/>
                <a:ea typeface="Verdana Pro Condensed"/>
                <a:cs typeface="Verdana Pro Condensed"/>
                <a:sym typeface="Verdana Pro Condensed"/>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3728627" y="474032"/>
            <a:ext cx="3389566" cy="4114800"/>
          </a:xfrm>
          <a:custGeom>
            <a:avLst/>
            <a:gdLst/>
            <a:ahLst/>
            <a:cxnLst/>
            <a:rect l="l" t="t" r="r" b="b"/>
            <a:pathLst>
              <a:path w="3389566" h="4114800">
                <a:moveTo>
                  <a:pt x="0" y="0"/>
                </a:moveTo>
                <a:lnTo>
                  <a:pt x="3389567" y="0"/>
                </a:lnTo>
                <a:lnTo>
                  <a:pt x="3389567" y="4114800"/>
                </a:lnTo>
                <a:lnTo>
                  <a:pt x="0" y="41148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Freeform 3"/>
          <p:cNvSpPr/>
          <p:nvPr/>
        </p:nvSpPr>
        <p:spPr>
          <a:xfrm>
            <a:off x="13810923" y="5962161"/>
            <a:ext cx="3307270" cy="4114800"/>
          </a:xfrm>
          <a:custGeom>
            <a:avLst/>
            <a:gdLst/>
            <a:ahLst/>
            <a:cxnLst/>
            <a:rect l="l" t="t" r="r" b="b"/>
            <a:pathLst>
              <a:path w="3307270" h="4114800">
                <a:moveTo>
                  <a:pt x="0" y="0"/>
                </a:moveTo>
                <a:lnTo>
                  <a:pt x="3307271" y="0"/>
                </a:lnTo>
                <a:lnTo>
                  <a:pt x="3307271"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4" name="Freeform 4"/>
          <p:cNvSpPr/>
          <p:nvPr/>
        </p:nvSpPr>
        <p:spPr>
          <a:xfrm>
            <a:off x="8867799" y="4127882"/>
            <a:ext cx="3878583" cy="2991357"/>
          </a:xfrm>
          <a:custGeom>
            <a:avLst/>
            <a:gdLst/>
            <a:ahLst/>
            <a:cxnLst/>
            <a:rect l="l" t="t" r="r" b="b"/>
            <a:pathLst>
              <a:path w="3878583" h="2991357">
                <a:moveTo>
                  <a:pt x="0" y="0"/>
                </a:moveTo>
                <a:lnTo>
                  <a:pt x="3878583" y="0"/>
                </a:lnTo>
                <a:lnTo>
                  <a:pt x="3878583" y="2991357"/>
                </a:lnTo>
                <a:lnTo>
                  <a:pt x="0" y="299135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5" name="TextBox 5"/>
          <p:cNvSpPr txBox="1"/>
          <p:nvPr/>
        </p:nvSpPr>
        <p:spPr>
          <a:xfrm>
            <a:off x="1385462" y="1314026"/>
            <a:ext cx="8612684" cy="7250071"/>
          </a:xfrm>
          <a:prstGeom prst="rect">
            <a:avLst/>
          </a:prstGeom>
        </p:spPr>
        <p:txBody>
          <a:bodyPr lIns="0" tIns="0" rIns="0" bIns="0" rtlCol="0" anchor="t">
            <a:spAutoFit/>
          </a:bodyPr>
          <a:lstStyle/>
          <a:p>
            <a:pPr algn="l">
              <a:lnSpc>
                <a:spcPts val="6791"/>
              </a:lnSpc>
              <a:spcBef>
                <a:spcPct val="0"/>
              </a:spcBef>
            </a:pPr>
            <a:r>
              <a:rPr lang="en-US" sz="4850" b="1" dirty="0">
                <a:solidFill>
                  <a:srgbClr val="000000"/>
                </a:solidFill>
                <a:latin typeface="Verdana Pro Condensed Bold"/>
                <a:ea typeface="Verdana Pro Condensed Bold"/>
                <a:cs typeface="Verdana Pro Condensed Bold"/>
                <a:sym typeface="Verdana Pro Condensed Bold"/>
              </a:rPr>
              <a:t>Examples of informative texts:</a:t>
            </a:r>
          </a:p>
          <a:p>
            <a:pPr marL="1047329" lvl="1" indent="-523665" algn="l">
              <a:lnSpc>
                <a:spcPts val="10526"/>
              </a:lnSpc>
              <a:buFont typeface="Arial"/>
              <a:buChar char="•"/>
            </a:pPr>
            <a:r>
              <a:rPr lang="en-US" sz="4850" dirty="0">
                <a:solidFill>
                  <a:srgbClr val="000000"/>
                </a:solidFill>
                <a:latin typeface="Verdana Pro Condensed"/>
                <a:ea typeface="Verdana Pro Condensed"/>
                <a:cs typeface="Verdana Pro Condensed"/>
                <a:sym typeface="Verdana Pro Condensed"/>
              </a:rPr>
              <a:t>Instructions</a:t>
            </a:r>
          </a:p>
          <a:p>
            <a:pPr algn="l">
              <a:lnSpc>
                <a:spcPts val="10526"/>
              </a:lnSpc>
            </a:pPr>
            <a:endParaRPr lang="en-US" sz="4850" dirty="0">
              <a:solidFill>
                <a:srgbClr val="000000"/>
              </a:solidFill>
              <a:latin typeface="Verdana Pro Condensed"/>
              <a:ea typeface="Verdana Pro Condensed"/>
              <a:cs typeface="Verdana Pro Condensed"/>
              <a:sym typeface="Verdana Pro Condensed"/>
            </a:endParaRPr>
          </a:p>
          <a:p>
            <a:pPr marL="1047329" lvl="1" indent="-523665" algn="l">
              <a:lnSpc>
                <a:spcPts val="10526"/>
              </a:lnSpc>
              <a:buFont typeface="Arial"/>
              <a:buChar char="•"/>
            </a:pPr>
            <a:r>
              <a:rPr lang="en-US" sz="4850" dirty="0">
                <a:solidFill>
                  <a:srgbClr val="000000"/>
                </a:solidFill>
                <a:latin typeface="Verdana Pro Condensed"/>
                <a:ea typeface="Verdana Pro Condensed"/>
                <a:cs typeface="Verdana Pro Condensed"/>
                <a:sym typeface="Verdana Pro Condensed"/>
              </a:rPr>
              <a:t>Newspaper reports</a:t>
            </a:r>
          </a:p>
          <a:p>
            <a:pPr algn="l">
              <a:lnSpc>
                <a:spcPts val="10526"/>
              </a:lnSpc>
            </a:pPr>
            <a:endParaRPr lang="en-US" sz="4850" dirty="0">
              <a:solidFill>
                <a:srgbClr val="000000"/>
              </a:solidFill>
              <a:latin typeface="Verdana Pro Condensed"/>
              <a:ea typeface="Verdana Pro Condensed"/>
              <a:cs typeface="Verdana Pro Condensed"/>
              <a:sym typeface="Verdana Pro Condensed"/>
            </a:endParaRPr>
          </a:p>
          <a:p>
            <a:pPr marL="1047329" lvl="1" indent="-523665" algn="l">
              <a:lnSpc>
                <a:spcPts val="10526"/>
              </a:lnSpc>
              <a:buFont typeface="Arial"/>
              <a:buChar char="•"/>
            </a:pPr>
            <a:r>
              <a:rPr lang="en-US" sz="4850" dirty="0">
                <a:solidFill>
                  <a:srgbClr val="000000"/>
                </a:solidFill>
                <a:latin typeface="Verdana Pro Condensed"/>
                <a:ea typeface="Verdana Pro Condensed"/>
                <a:cs typeface="Verdana Pro Condensed"/>
                <a:sym typeface="Verdana Pro Condensed"/>
              </a:rPr>
              <a:t>Scientific articles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1385462" y="581025"/>
            <a:ext cx="15759538" cy="1138838"/>
          </a:xfrm>
          <a:prstGeom prst="rect">
            <a:avLst/>
          </a:prstGeom>
        </p:spPr>
        <p:txBody>
          <a:bodyPr wrap="square" lIns="0" tIns="0" rIns="0" bIns="0" rtlCol="0" anchor="t">
            <a:spAutoFit/>
          </a:bodyPr>
          <a:lstStyle/>
          <a:p>
            <a:pPr algn="l">
              <a:lnSpc>
                <a:spcPts val="10526"/>
              </a:lnSpc>
            </a:pPr>
            <a:r>
              <a:rPr lang="en-US" sz="4850" b="1" dirty="0">
                <a:solidFill>
                  <a:srgbClr val="000000"/>
                </a:solidFill>
                <a:latin typeface="Verdana Pro Condensed Bold"/>
                <a:ea typeface="Verdana Pro Condensed Bold"/>
                <a:cs typeface="Verdana Pro Condensed Bold"/>
                <a:sym typeface="Verdana Pro Condensed Bold"/>
              </a:rPr>
              <a:t>Examples of relevant terms Louise would use:</a:t>
            </a:r>
          </a:p>
        </p:txBody>
      </p:sp>
      <p:sp>
        <p:nvSpPr>
          <p:cNvPr id="3" name="TextBox 3"/>
          <p:cNvSpPr txBox="1"/>
          <p:nvPr/>
        </p:nvSpPr>
        <p:spPr>
          <a:xfrm>
            <a:off x="1385462" y="2071908"/>
            <a:ext cx="4786738" cy="1183581"/>
          </a:xfrm>
          <a:prstGeom prst="rect">
            <a:avLst/>
          </a:prstGeom>
        </p:spPr>
        <p:txBody>
          <a:bodyPr wrap="square" lIns="0" tIns="0" rIns="0" bIns="0" rtlCol="0" anchor="t">
            <a:spAutoFit/>
          </a:bodyPr>
          <a:lstStyle/>
          <a:p>
            <a:pPr marL="1047329" lvl="1" indent="-523665" algn="l">
              <a:lnSpc>
                <a:spcPts val="10526"/>
              </a:lnSpc>
              <a:buFont typeface="Arial"/>
              <a:buChar char="•"/>
            </a:pPr>
            <a:r>
              <a:rPr lang="en-US" sz="4850" dirty="0">
                <a:solidFill>
                  <a:srgbClr val="000000"/>
                </a:solidFill>
                <a:latin typeface="Verdana Pro Condensed"/>
                <a:ea typeface="Verdana Pro Condensed"/>
                <a:cs typeface="Verdana Pro Condensed"/>
                <a:sym typeface="Verdana Pro Condensed"/>
              </a:rPr>
              <a:t>mechanic (n)</a:t>
            </a:r>
          </a:p>
        </p:txBody>
      </p:sp>
      <p:sp>
        <p:nvSpPr>
          <p:cNvPr id="4" name="TextBox 4"/>
          <p:cNvSpPr txBox="1"/>
          <p:nvPr/>
        </p:nvSpPr>
        <p:spPr>
          <a:xfrm>
            <a:off x="1385462" y="3849561"/>
            <a:ext cx="5243938" cy="1183581"/>
          </a:xfrm>
          <a:prstGeom prst="rect">
            <a:avLst/>
          </a:prstGeom>
        </p:spPr>
        <p:txBody>
          <a:bodyPr wrap="square" lIns="0" tIns="0" rIns="0" bIns="0" rtlCol="0" anchor="t">
            <a:spAutoFit/>
          </a:bodyPr>
          <a:lstStyle/>
          <a:p>
            <a:pPr marL="1047329" lvl="1" indent="-523665" algn="l">
              <a:lnSpc>
                <a:spcPts val="10526"/>
              </a:lnSpc>
              <a:buFont typeface="Arial"/>
              <a:buChar char="•"/>
            </a:pPr>
            <a:r>
              <a:rPr lang="en-US" sz="4850" dirty="0">
                <a:solidFill>
                  <a:srgbClr val="000000"/>
                </a:solidFill>
                <a:latin typeface="Verdana Pro Condensed"/>
                <a:ea typeface="Verdana Pro Condensed"/>
                <a:cs typeface="Verdana Pro Condensed"/>
                <a:sym typeface="Verdana Pro Condensed"/>
              </a:rPr>
              <a:t>brake pads (n)</a:t>
            </a:r>
          </a:p>
        </p:txBody>
      </p:sp>
      <p:sp>
        <p:nvSpPr>
          <p:cNvPr id="5" name="TextBox 5"/>
          <p:cNvSpPr txBox="1"/>
          <p:nvPr/>
        </p:nvSpPr>
        <p:spPr>
          <a:xfrm>
            <a:off x="1385461" y="5627215"/>
            <a:ext cx="3975609" cy="1183581"/>
          </a:xfrm>
          <a:prstGeom prst="rect">
            <a:avLst/>
          </a:prstGeom>
        </p:spPr>
        <p:txBody>
          <a:bodyPr wrap="square" lIns="0" tIns="0" rIns="0" bIns="0" rtlCol="0" anchor="t">
            <a:spAutoFit/>
          </a:bodyPr>
          <a:lstStyle/>
          <a:p>
            <a:pPr marL="1047329" lvl="1" indent="-523665" algn="l">
              <a:lnSpc>
                <a:spcPts val="10526"/>
              </a:lnSpc>
              <a:buFont typeface="Arial"/>
              <a:buChar char="•"/>
            </a:pPr>
            <a:r>
              <a:rPr lang="en-US" sz="4850" dirty="0">
                <a:solidFill>
                  <a:srgbClr val="000000"/>
                </a:solidFill>
                <a:latin typeface="Verdana Pro Condensed"/>
                <a:ea typeface="Verdana Pro Condensed"/>
                <a:cs typeface="Verdana Pro Condensed"/>
                <a:sym typeface="Verdana Pro Condensed"/>
              </a:rPr>
              <a:t>truck (n)</a:t>
            </a:r>
          </a:p>
        </p:txBody>
      </p:sp>
      <p:sp>
        <p:nvSpPr>
          <p:cNvPr id="6" name="TextBox 6"/>
          <p:cNvSpPr txBox="1"/>
          <p:nvPr/>
        </p:nvSpPr>
        <p:spPr>
          <a:xfrm>
            <a:off x="1385462" y="7404868"/>
            <a:ext cx="3643738" cy="1138838"/>
          </a:xfrm>
          <a:prstGeom prst="rect">
            <a:avLst/>
          </a:prstGeom>
        </p:spPr>
        <p:txBody>
          <a:bodyPr wrap="square" lIns="0" tIns="0" rIns="0" bIns="0" rtlCol="0" anchor="t">
            <a:spAutoFit/>
          </a:bodyPr>
          <a:lstStyle/>
          <a:p>
            <a:pPr marL="1047329" lvl="1" indent="-523665" algn="l">
              <a:lnSpc>
                <a:spcPts val="10526"/>
              </a:lnSpc>
              <a:buFont typeface="Arial"/>
              <a:buChar char="•"/>
            </a:pPr>
            <a:r>
              <a:rPr lang="en-US" sz="4850" dirty="0">
                <a:solidFill>
                  <a:srgbClr val="000000"/>
                </a:solidFill>
                <a:latin typeface="Verdana Pro Condensed"/>
                <a:ea typeface="Verdana Pro Condensed"/>
                <a:cs typeface="Verdana Pro Condensed"/>
                <a:sym typeface="Verdana Pro Condensed"/>
              </a:rPr>
              <a:t>Tools (n)</a:t>
            </a:r>
          </a:p>
        </p:txBody>
      </p:sp>
      <p:sp>
        <p:nvSpPr>
          <p:cNvPr id="7" name="TextBox 7"/>
          <p:cNvSpPr txBox="1"/>
          <p:nvPr/>
        </p:nvSpPr>
        <p:spPr>
          <a:xfrm>
            <a:off x="7261836" y="2071908"/>
            <a:ext cx="3647629" cy="1138838"/>
          </a:xfrm>
          <a:prstGeom prst="rect">
            <a:avLst/>
          </a:prstGeom>
        </p:spPr>
        <p:txBody>
          <a:bodyPr wrap="square" lIns="0" tIns="0" rIns="0" bIns="0" rtlCol="0" anchor="t">
            <a:spAutoFit/>
          </a:bodyPr>
          <a:lstStyle/>
          <a:p>
            <a:pPr marL="1047329" lvl="1" indent="-523665" algn="l">
              <a:lnSpc>
                <a:spcPts val="10526"/>
              </a:lnSpc>
              <a:buFont typeface="Arial"/>
              <a:buChar char="•"/>
            </a:pPr>
            <a:r>
              <a:rPr lang="en-US" sz="4850" dirty="0" err="1">
                <a:solidFill>
                  <a:srgbClr val="000000"/>
                </a:solidFill>
                <a:latin typeface="Verdana Pro Condensed"/>
                <a:ea typeface="Verdana Pro Condensed"/>
                <a:cs typeface="Verdana Pro Condensed"/>
                <a:sym typeface="Verdana Pro Condensed"/>
              </a:rPr>
              <a:t>tyres</a:t>
            </a:r>
            <a:r>
              <a:rPr lang="en-US" sz="4850" dirty="0">
                <a:solidFill>
                  <a:srgbClr val="000000"/>
                </a:solidFill>
                <a:latin typeface="Verdana Pro Condensed"/>
                <a:ea typeface="Verdana Pro Condensed"/>
                <a:cs typeface="Verdana Pro Condensed"/>
                <a:sym typeface="Verdana Pro Condensed"/>
              </a:rPr>
              <a:t> (n)</a:t>
            </a:r>
          </a:p>
        </p:txBody>
      </p:sp>
      <p:sp>
        <p:nvSpPr>
          <p:cNvPr id="8" name="TextBox 8"/>
          <p:cNvSpPr txBox="1"/>
          <p:nvPr/>
        </p:nvSpPr>
        <p:spPr>
          <a:xfrm>
            <a:off x="7261836" y="3849561"/>
            <a:ext cx="4168163" cy="1183581"/>
          </a:xfrm>
          <a:prstGeom prst="rect">
            <a:avLst/>
          </a:prstGeom>
        </p:spPr>
        <p:txBody>
          <a:bodyPr wrap="square" lIns="0" tIns="0" rIns="0" bIns="0" rtlCol="0" anchor="t">
            <a:spAutoFit/>
          </a:bodyPr>
          <a:lstStyle/>
          <a:p>
            <a:pPr marL="1047329" lvl="1" indent="-523665" algn="l">
              <a:lnSpc>
                <a:spcPts val="10526"/>
              </a:lnSpc>
              <a:buFont typeface="Arial"/>
              <a:buChar char="•"/>
            </a:pPr>
            <a:r>
              <a:rPr lang="en-US" sz="4850" dirty="0">
                <a:solidFill>
                  <a:srgbClr val="000000"/>
                </a:solidFill>
                <a:latin typeface="Verdana Pro Condensed"/>
                <a:ea typeface="Verdana Pro Condensed"/>
                <a:cs typeface="Verdana Pro Condensed"/>
                <a:sym typeface="Verdana Pro Condensed"/>
              </a:rPr>
              <a:t>change (v)</a:t>
            </a:r>
          </a:p>
        </p:txBody>
      </p:sp>
      <p:sp>
        <p:nvSpPr>
          <p:cNvPr id="9" name="TextBox 9"/>
          <p:cNvSpPr txBox="1"/>
          <p:nvPr/>
        </p:nvSpPr>
        <p:spPr>
          <a:xfrm>
            <a:off x="7261836" y="5627215"/>
            <a:ext cx="4549163" cy="1183581"/>
          </a:xfrm>
          <a:prstGeom prst="rect">
            <a:avLst/>
          </a:prstGeom>
        </p:spPr>
        <p:txBody>
          <a:bodyPr wrap="square" lIns="0" tIns="0" rIns="0" bIns="0" rtlCol="0" anchor="t">
            <a:spAutoFit/>
          </a:bodyPr>
          <a:lstStyle/>
          <a:p>
            <a:pPr marL="1047329" lvl="1" indent="-523665" algn="l">
              <a:lnSpc>
                <a:spcPts val="10526"/>
              </a:lnSpc>
              <a:buFont typeface="Arial"/>
              <a:buChar char="•"/>
            </a:pPr>
            <a:r>
              <a:rPr lang="en-US" sz="4850" dirty="0">
                <a:solidFill>
                  <a:srgbClr val="000000"/>
                </a:solidFill>
                <a:latin typeface="Verdana Pro Condensed"/>
                <a:ea typeface="Verdana Pro Condensed"/>
                <a:cs typeface="Verdana Pro Condensed"/>
                <a:sym typeface="Verdana Pro Condensed"/>
              </a:rPr>
              <a:t>check (v)</a:t>
            </a:r>
          </a:p>
        </p:txBody>
      </p:sp>
      <p:sp>
        <p:nvSpPr>
          <p:cNvPr id="10" name="TextBox 10"/>
          <p:cNvSpPr txBox="1"/>
          <p:nvPr/>
        </p:nvSpPr>
        <p:spPr>
          <a:xfrm>
            <a:off x="7261837" y="7404868"/>
            <a:ext cx="4015763" cy="1183581"/>
          </a:xfrm>
          <a:prstGeom prst="rect">
            <a:avLst/>
          </a:prstGeom>
        </p:spPr>
        <p:txBody>
          <a:bodyPr wrap="square" lIns="0" tIns="0" rIns="0" bIns="0" rtlCol="0" anchor="t">
            <a:spAutoFit/>
          </a:bodyPr>
          <a:lstStyle/>
          <a:p>
            <a:pPr marL="1047329" lvl="1" indent="-523665" algn="l">
              <a:lnSpc>
                <a:spcPts val="10526"/>
              </a:lnSpc>
              <a:buFont typeface="Arial"/>
              <a:buChar char="•"/>
            </a:pPr>
            <a:r>
              <a:rPr lang="en-US" sz="4850" dirty="0">
                <a:solidFill>
                  <a:srgbClr val="000000"/>
                </a:solidFill>
                <a:latin typeface="Verdana Pro Condensed"/>
                <a:ea typeface="Verdana Pro Condensed"/>
                <a:cs typeface="Verdana Pro Condensed"/>
                <a:sym typeface="Verdana Pro Condensed"/>
              </a:rPr>
              <a:t>engine (n)</a:t>
            </a:r>
          </a:p>
        </p:txBody>
      </p:sp>
      <p:sp>
        <p:nvSpPr>
          <p:cNvPr id="11" name="TextBox 11"/>
          <p:cNvSpPr txBox="1"/>
          <p:nvPr/>
        </p:nvSpPr>
        <p:spPr>
          <a:xfrm>
            <a:off x="12430570" y="2071908"/>
            <a:ext cx="3647629" cy="1183581"/>
          </a:xfrm>
          <a:prstGeom prst="rect">
            <a:avLst/>
          </a:prstGeom>
        </p:spPr>
        <p:txBody>
          <a:bodyPr wrap="square" lIns="0" tIns="0" rIns="0" bIns="0" rtlCol="0" anchor="t">
            <a:spAutoFit/>
          </a:bodyPr>
          <a:lstStyle/>
          <a:p>
            <a:pPr marL="1047329" lvl="1" indent="-523665" algn="l">
              <a:lnSpc>
                <a:spcPts val="10526"/>
              </a:lnSpc>
              <a:buFont typeface="Arial"/>
              <a:buChar char="•"/>
            </a:pPr>
            <a:r>
              <a:rPr lang="en-US" sz="4850" dirty="0">
                <a:solidFill>
                  <a:srgbClr val="000000"/>
                </a:solidFill>
                <a:latin typeface="Verdana Pro Condensed"/>
                <a:ea typeface="Verdana Pro Condensed"/>
                <a:cs typeface="Verdana Pro Condensed"/>
                <a:sym typeface="Verdana Pro Condensed"/>
              </a:rPr>
              <a:t>bench (n)</a:t>
            </a:r>
          </a:p>
        </p:txBody>
      </p:sp>
      <p:sp>
        <p:nvSpPr>
          <p:cNvPr id="12" name="TextBox 12"/>
          <p:cNvSpPr txBox="1"/>
          <p:nvPr/>
        </p:nvSpPr>
        <p:spPr>
          <a:xfrm>
            <a:off x="12430571" y="3849561"/>
            <a:ext cx="4168163" cy="1183581"/>
          </a:xfrm>
          <a:prstGeom prst="rect">
            <a:avLst/>
          </a:prstGeom>
        </p:spPr>
        <p:txBody>
          <a:bodyPr wrap="square" lIns="0" tIns="0" rIns="0" bIns="0" rtlCol="0" anchor="t">
            <a:spAutoFit/>
          </a:bodyPr>
          <a:lstStyle/>
          <a:p>
            <a:pPr marL="1047329" lvl="1" indent="-523665" algn="l">
              <a:lnSpc>
                <a:spcPts val="10526"/>
              </a:lnSpc>
              <a:buFont typeface="Arial"/>
              <a:buChar char="•"/>
            </a:pPr>
            <a:r>
              <a:rPr lang="en-US" sz="4850" dirty="0">
                <a:solidFill>
                  <a:srgbClr val="000000"/>
                </a:solidFill>
                <a:latin typeface="Verdana Pro Condensed"/>
                <a:ea typeface="Verdana Pro Condensed"/>
                <a:cs typeface="Verdana Pro Condensed"/>
                <a:sym typeface="Verdana Pro Condensed"/>
              </a:rPr>
              <a:t>wrench (n)</a:t>
            </a:r>
          </a:p>
        </p:txBody>
      </p:sp>
      <p:sp>
        <p:nvSpPr>
          <p:cNvPr id="13" name="TextBox 13"/>
          <p:cNvSpPr txBox="1"/>
          <p:nvPr/>
        </p:nvSpPr>
        <p:spPr>
          <a:xfrm>
            <a:off x="12430570" y="5627215"/>
            <a:ext cx="4333429" cy="1138838"/>
          </a:xfrm>
          <a:prstGeom prst="rect">
            <a:avLst/>
          </a:prstGeom>
        </p:spPr>
        <p:txBody>
          <a:bodyPr wrap="square" lIns="0" tIns="0" rIns="0" bIns="0" rtlCol="0" anchor="t">
            <a:spAutoFit/>
          </a:bodyPr>
          <a:lstStyle/>
          <a:p>
            <a:pPr marL="1047329" lvl="1" indent="-523665" algn="l">
              <a:lnSpc>
                <a:spcPts val="10526"/>
              </a:lnSpc>
              <a:buFont typeface="Arial"/>
              <a:buChar char="•"/>
            </a:pPr>
            <a:r>
              <a:rPr lang="en-US" sz="4850" dirty="0">
                <a:solidFill>
                  <a:srgbClr val="000000"/>
                </a:solidFill>
                <a:latin typeface="Verdana Pro Condensed"/>
                <a:ea typeface="Verdana Pro Condensed"/>
                <a:cs typeface="Verdana Pro Condensed"/>
                <a:sym typeface="Verdana Pro Condensed"/>
              </a:rPr>
              <a:t>diagnose (v)</a:t>
            </a:r>
          </a:p>
        </p:txBody>
      </p:sp>
      <p:sp>
        <p:nvSpPr>
          <p:cNvPr id="14" name="TextBox 14"/>
          <p:cNvSpPr txBox="1"/>
          <p:nvPr/>
        </p:nvSpPr>
        <p:spPr>
          <a:xfrm>
            <a:off x="12430571" y="7404868"/>
            <a:ext cx="3647628" cy="1138838"/>
          </a:xfrm>
          <a:prstGeom prst="rect">
            <a:avLst/>
          </a:prstGeom>
        </p:spPr>
        <p:txBody>
          <a:bodyPr wrap="square" lIns="0" tIns="0" rIns="0" bIns="0" rtlCol="0" anchor="t">
            <a:spAutoFit/>
          </a:bodyPr>
          <a:lstStyle/>
          <a:p>
            <a:pPr marL="1047329" lvl="1" indent="-523665" algn="l">
              <a:lnSpc>
                <a:spcPts val="10526"/>
              </a:lnSpc>
              <a:buFont typeface="Arial"/>
              <a:buChar char="•"/>
            </a:pPr>
            <a:r>
              <a:rPr lang="en-US" sz="4850" dirty="0">
                <a:solidFill>
                  <a:srgbClr val="000000"/>
                </a:solidFill>
                <a:latin typeface="Verdana Pro Condensed"/>
                <a:ea typeface="Verdana Pro Condensed"/>
                <a:cs typeface="Verdana Pro Condensed"/>
                <a:sym typeface="Verdana Pro Condensed"/>
              </a:rPr>
              <a:t>oil (n)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flipH="1">
            <a:off x="12164463" y="-206396"/>
            <a:ext cx="8034571" cy="10699792"/>
          </a:xfrm>
          <a:custGeom>
            <a:avLst/>
            <a:gdLst/>
            <a:ahLst/>
            <a:cxnLst/>
            <a:rect l="l" t="t" r="r" b="b"/>
            <a:pathLst>
              <a:path w="8034571" h="10699792">
                <a:moveTo>
                  <a:pt x="8034571" y="0"/>
                </a:moveTo>
                <a:lnTo>
                  <a:pt x="0" y="0"/>
                </a:lnTo>
                <a:lnTo>
                  <a:pt x="0" y="10699792"/>
                </a:lnTo>
                <a:lnTo>
                  <a:pt x="8034571" y="10699792"/>
                </a:lnTo>
                <a:lnTo>
                  <a:pt x="8034571" y="0"/>
                </a:lnTo>
                <a:close/>
              </a:path>
            </a:pathLst>
          </a:custGeom>
          <a:blipFill>
            <a:blip r:embed="rId2"/>
            <a:stretch>
              <a:fillRect/>
            </a:stretch>
          </a:blipFill>
        </p:spPr>
        <p:txBody>
          <a:bodyPr/>
          <a:lstStyle/>
          <a:p>
            <a:endParaRPr lang="en-AU"/>
          </a:p>
        </p:txBody>
      </p:sp>
      <p:sp>
        <p:nvSpPr>
          <p:cNvPr id="3" name="TextBox 3"/>
          <p:cNvSpPr txBox="1"/>
          <p:nvPr/>
        </p:nvSpPr>
        <p:spPr>
          <a:xfrm>
            <a:off x="546509" y="4192619"/>
            <a:ext cx="10792102" cy="5877506"/>
          </a:xfrm>
          <a:prstGeom prst="rect">
            <a:avLst/>
          </a:prstGeom>
        </p:spPr>
        <p:txBody>
          <a:bodyPr lIns="0" tIns="0" rIns="0" bIns="0" rtlCol="0" anchor="t">
            <a:spAutoFit/>
          </a:bodyPr>
          <a:lstStyle/>
          <a:p>
            <a:pPr algn="l">
              <a:lnSpc>
                <a:spcPts val="4200"/>
              </a:lnSpc>
            </a:pPr>
            <a:r>
              <a:rPr lang="en-US" sz="3000" b="1" spc="75" dirty="0">
                <a:solidFill>
                  <a:srgbClr val="000000"/>
                </a:solidFill>
                <a:latin typeface="Verdana Pro Bold"/>
                <a:ea typeface="Verdana Pro Bold"/>
                <a:cs typeface="Verdana Pro Bold"/>
                <a:sym typeface="Verdana Pro Bold"/>
              </a:rPr>
              <a:t>How it works:</a:t>
            </a:r>
          </a:p>
          <a:p>
            <a:pPr marL="423810" lvl="1" indent="-211905" algn="l">
              <a:lnSpc>
                <a:spcPts val="4907"/>
              </a:lnSpc>
              <a:buFont typeface="Arial"/>
              <a:buChar char="•"/>
            </a:pPr>
            <a:r>
              <a:rPr lang="en-US" sz="3200" spc="49" dirty="0">
                <a:solidFill>
                  <a:srgbClr val="000000"/>
                </a:solidFill>
                <a:latin typeface="Verdana Pro"/>
                <a:ea typeface="Verdana Pro"/>
                <a:cs typeface="Verdana Pro"/>
                <a:sym typeface="Verdana Pro"/>
              </a:rPr>
              <a:t>Work together in groups</a:t>
            </a:r>
          </a:p>
          <a:p>
            <a:pPr marL="423810" lvl="1" indent="-211905" algn="l">
              <a:lnSpc>
                <a:spcPts val="4907"/>
              </a:lnSpc>
              <a:buFont typeface="Arial"/>
              <a:buChar char="•"/>
            </a:pPr>
            <a:endParaRPr lang="en-US" sz="3200" spc="49" dirty="0">
              <a:solidFill>
                <a:srgbClr val="000000"/>
              </a:solidFill>
              <a:latin typeface="Verdana Pro"/>
              <a:ea typeface="Verdana Pro"/>
              <a:cs typeface="Verdana Pro"/>
              <a:sym typeface="Verdana Pro"/>
            </a:endParaRPr>
          </a:p>
          <a:p>
            <a:pPr marL="423810" lvl="1" indent="-211905" algn="l">
              <a:lnSpc>
                <a:spcPts val="4907"/>
              </a:lnSpc>
              <a:buFont typeface="Arial"/>
              <a:buChar char="•"/>
            </a:pPr>
            <a:r>
              <a:rPr lang="en-US" sz="3200" spc="49" dirty="0">
                <a:solidFill>
                  <a:srgbClr val="000000"/>
                </a:solidFill>
                <a:latin typeface="Verdana Pro"/>
                <a:ea typeface="Verdana Pro"/>
                <a:cs typeface="Verdana Pro"/>
                <a:sym typeface="Verdana Pro"/>
              </a:rPr>
              <a:t>Using the provided sentences, determine which sentence is the topic sentence, which ones are the supporting sentences, and which is the concluding sentence.</a:t>
            </a:r>
          </a:p>
          <a:p>
            <a:pPr marL="423810" lvl="1" indent="-211905" algn="l">
              <a:lnSpc>
                <a:spcPts val="4907"/>
              </a:lnSpc>
              <a:buFont typeface="Arial"/>
              <a:buChar char="•"/>
            </a:pPr>
            <a:endParaRPr lang="en-US" sz="3200" spc="49" dirty="0">
              <a:solidFill>
                <a:srgbClr val="000000"/>
              </a:solidFill>
              <a:latin typeface="Verdana Pro"/>
              <a:ea typeface="Verdana Pro"/>
              <a:cs typeface="Verdana Pro"/>
              <a:sym typeface="Verdana Pro"/>
            </a:endParaRPr>
          </a:p>
          <a:p>
            <a:pPr marL="423810" lvl="1" indent="-211905" algn="l">
              <a:lnSpc>
                <a:spcPts val="4907"/>
              </a:lnSpc>
              <a:buFont typeface="Arial"/>
              <a:buChar char="•"/>
            </a:pPr>
            <a:r>
              <a:rPr lang="en-US" sz="3200" spc="49" dirty="0">
                <a:solidFill>
                  <a:srgbClr val="000000"/>
                </a:solidFill>
                <a:latin typeface="Verdana Pro"/>
                <a:ea typeface="Verdana Pro"/>
                <a:cs typeface="Verdana Pro"/>
                <a:sym typeface="Verdana Pro"/>
              </a:rPr>
              <a:t>Identify the relevant terms in each sentence.</a:t>
            </a:r>
          </a:p>
          <a:p>
            <a:pPr algn="l">
              <a:lnSpc>
                <a:spcPts val="2748"/>
              </a:lnSpc>
            </a:pPr>
            <a:endParaRPr lang="en-US" sz="1962" spc="49" dirty="0">
              <a:solidFill>
                <a:srgbClr val="000000"/>
              </a:solidFill>
              <a:latin typeface="Verdana Pro"/>
              <a:ea typeface="Verdana Pro"/>
              <a:cs typeface="Verdana Pro"/>
              <a:sym typeface="Verdana Pro"/>
            </a:endParaRPr>
          </a:p>
        </p:txBody>
      </p:sp>
      <p:sp>
        <p:nvSpPr>
          <p:cNvPr id="4" name="TextBox 4"/>
          <p:cNvSpPr txBox="1"/>
          <p:nvPr/>
        </p:nvSpPr>
        <p:spPr>
          <a:xfrm>
            <a:off x="1327467" y="885825"/>
            <a:ext cx="9873933" cy="2647032"/>
          </a:xfrm>
          <a:prstGeom prst="rect">
            <a:avLst/>
          </a:prstGeom>
        </p:spPr>
        <p:txBody>
          <a:bodyPr wrap="square"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Activity time:</a:t>
            </a:r>
          </a:p>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Paragraph elements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1028700" y="2403719"/>
            <a:ext cx="9029700" cy="575735"/>
          </a:xfrm>
          <a:prstGeom prst="rect">
            <a:avLst/>
          </a:prstGeom>
        </p:spPr>
        <p:txBody>
          <a:bodyPr wrap="square" lIns="0" tIns="0" rIns="0" bIns="0" rtlCol="0" anchor="t">
            <a:spAutoFit/>
          </a:bodyPr>
          <a:lstStyle/>
          <a:p>
            <a:pPr algn="l">
              <a:lnSpc>
                <a:spcPts val="4994"/>
              </a:lnSpc>
              <a:spcBef>
                <a:spcPct val="0"/>
              </a:spcBef>
            </a:pPr>
            <a:r>
              <a:rPr lang="en-US" sz="3567" b="1" dirty="0">
                <a:solidFill>
                  <a:srgbClr val="000000"/>
                </a:solidFill>
                <a:latin typeface="Verdana Pro Condensed Bold"/>
                <a:ea typeface="Verdana Pro Condensed Bold"/>
                <a:cs typeface="Verdana Pro Condensed Bold"/>
                <a:sym typeface="Verdana Pro Condensed Bold"/>
              </a:rPr>
              <a:t>Topic sentence: Introduces the topic</a:t>
            </a:r>
            <a:r>
              <a:rPr lang="en-US" sz="3567" dirty="0">
                <a:solidFill>
                  <a:srgbClr val="000000"/>
                </a:solidFill>
                <a:latin typeface="Verdana Pro Condensed"/>
                <a:ea typeface="Verdana Pro Condensed"/>
                <a:cs typeface="Verdana Pro Condensed"/>
                <a:sym typeface="Verdana Pro Condensed"/>
              </a:rPr>
              <a:t>.</a:t>
            </a:r>
          </a:p>
        </p:txBody>
      </p:sp>
      <p:sp>
        <p:nvSpPr>
          <p:cNvPr id="3" name="TextBox 3"/>
          <p:cNvSpPr txBox="1"/>
          <p:nvPr/>
        </p:nvSpPr>
        <p:spPr>
          <a:xfrm>
            <a:off x="1028700" y="4623323"/>
            <a:ext cx="9342859" cy="602559"/>
          </a:xfrm>
          <a:prstGeom prst="rect">
            <a:avLst/>
          </a:prstGeom>
        </p:spPr>
        <p:txBody>
          <a:bodyPr lIns="0" tIns="0" rIns="0" bIns="0" rtlCol="0" anchor="t">
            <a:spAutoFit/>
          </a:bodyPr>
          <a:lstStyle/>
          <a:p>
            <a:pPr algn="l">
              <a:lnSpc>
                <a:spcPts val="4994"/>
              </a:lnSpc>
              <a:spcBef>
                <a:spcPct val="0"/>
              </a:spcBef>
            </a:pPr>
            <a:r>
              <a:rPr lang="en-US" sz="3567" b="1">
                <a:solidFill>
                  <a:srgbClr val="000000"/>
                </a:solidFill>
                <a:latin typeface="Verdana Pro Condensed Bold"/>
                <a:ea typeface="Verdana Pro Condensed Bold"/>
                <a:cs typeface="Verdana Pro Condensed Bold"/>
                <a:sym typeface="Verdana Pro Condensed Bold"/>
              </a:rPr>
              <a:t>Supporting sentences: Facts about the topic</a:t>
            </a:r>
            <a:r>
              <a:rPr lang="en-US" sz="3567">
                <a:solidFill>
                  <a:srgbClr val="000000"/>
                </a:solidFill>
                <a:latin typeface="Verdana Pro Condensed"/>
                <a:ea typeface="Verdana Pro Condensed"/>
                <a:cs typeface="Verdana Pro Condensed"/>
                <a:sym typeface="Verdana Pro Condensed"/>
              </a:rPr>
              <a:t>. </a:t>
            </a:r>
          </a:p>
        </p:txBody>
      </p:sp>
      <p:sp>
        <p:nvSpPr>
          <p:cNvPr id="4" name="TextBox 4"/>
          <p:cNvSpPr txBox="1"/>
          <p:nvPr/>
        </p:nvSpPr>
        <p:spPr>
          <a:xfrm>
            <a:off x="1028700" y="8095919"/>
            <a:ext cx="16471412" cy="602559"/>
          </a:xfrm>
          <a:prstGeom prst="rect">
            <a:avLst/>
          </a:prstGeom>
        </p:spPr>
        <p:txBody>
          <a:bodyPr lIns="0" tIns="0" rIns="0" bIns="0" rtlCol="0" anchor="t">
            <a:spAutoFit/>
          </a:bodyPr>
          <a:lstStyle/>
          <a:p>
            <a:pPr algn="l">
              <a:lnSpc>
                <a:spcPts val="4994"/>
              </a:lnSpc>
              <a:spcBef>
                <a:spcPct val="0"/>
              </a:spcBef>
            </a:pPr>
            <a:r>
              <a:rPr lang="en-US" sz="3567" b="1">
                <a:solidFill>
                  <a:srgbClr val="000000"/>
                </a:solidFill>
                <a:latin typeface="Verdana Pro Condensed Bold"/>
                <a:ea typeface="Verdana Pro Condensed Bold"/>
                <a:cs typeface="Verdana Pro Condensed Bold"/>
                <a:sym typeface="Verdana Pro Condensed Bold"/>
              </a:rPr>
              <a:t>Concluding sentence: summarises the main point and wraps up the paragraph</a:t>
            </a:r>
            <a:r>
              <a:rPr lang="en-US" sz="3567">
                <a:solidFill>
                  <a:srgbClr val="000000"/>
                </a:solidFill>
                <a:latin typeface="Verdana Pro Condensed"/>
                <a:ea typeface="Verdana Pro Condensed"/>
                <a:cs typeface="Verdana Pro Condensed"/>
                <a:sym typeface="Verdana Pro Condensed"/>
              </a:rPr>
              <a:t>. </a:t>
            </a:r>
          </a:p>
        </p:txBody>
      </p:sp>
      <p:sp>
        <p:nvSpPr>
          <p:cNvPr id="5" name="TextBox 5"/>
          <p:cNvSpPr txBox="1"/>
          <p:nvPr/>
        </p:nvSpPr>
        <p:spPr>
          <a:xfrm>
            <a:off x="3787825" y="790132"/>
            <a:ext cx="12214175" cy="967444"/>
          </a:xfrm>
          <a:prstGeom prst="rect">
            <a:avLst/>
          </a:prstGeom>
        </p:spPr>
        <p:txBody>
          <a:bodyPr wrap="square" lIns="0" tIns="0" rIns="0" bIns="0" rtlCol="0" anchor="t">
            <a:spAutoFit/>
          </a:bodyPr>
          <a:lstStyle/>
          <a:p>
            <a:pPr algn="ctr">
              <a:lnSpc>
                <a:spcPts val="8400"/>
              </a:lnSpc>
            </a:pPr>
            <a:r>
              <a:rPr lang="en-US" sz="6000" b="1" dirty="0">
                <a:solidFill>
                  <a:srgbClr val="000000"/>
                </a:solidFill>
                <a:latin typeface="Verdana Pro Condensed Bold"/>
                <a:ea typeface="Verdana Pro Condensed Bold"/>
                <a:cs typeface="Verdana Pro Condensed Bold"/>
                <a:sym typeface="Verdana Pro Condensed Bold"/>
              </a:rPr>
              <a:t>Paragraph elements: Structure</a:t>
            </a:r>
          </a:p>
        </p:txBody>
      </p:sp>
      <p:sp>
        <p:nvSpPr>
          <p:cNvPr id="6" name="TextBox 6"/>
          <p:cNvSpPr txBox="1"/>
          <p:nvPr/>
        </p:nvSpPr>
        <p:spPr>
          <a:xfrm>
            <a:off x="1028700" y="3030163"/>
            <a:ext cx="15719815" cy="575735"/>
          </a:xfrm>
          <a:prstGeom prst="rect">
            <a:avLst/>
          </a:prstGeom>
        </p:spPr>
        <p:txBody>
          <a:bodyPr lIns="0" tIns="0" rIns="0" bIns="0" rtlCol="0" anchor="t">
            <a:spAutoFit/>
          </a:bodyPr>
          <a:lstStyle/>
          <a:p>
            <a:pPr algn="l">
              <a:lnSpc>
                <a:spcPts val="4994"/>
              </a:lnSpc>
              <a:spcBef>
                <a:spcPct val="0"/>
              </a:spcBef>
            </a:pPr>
            <a:r>
              <a:rPr lang="en-US" sz="3567" dirty="0">
                <a:solidFill>
                  <a:srgbClr val="000000"/>
                </a:solidFill>
                <a:latin typeface="Verdana Pro Condensed"/>
                <a:ea typeface="Verdana Pro Condensed"/>
                <a:cs typeface="Verdana Pro Condensed"/>
                <a:sym typeface="Verdana Pro Condensed"/>
              </a:rPr>
              <a:t>Louise is a mechanic who helps farmers keep their trucks safe and reliable.</a:t>
            </a:r>
          </a:p>
        </p:txBody>
      </p:sp>
      <p:sp>
        <p:nvSpPr>
          <p:cNvPr id="7" name="TextBox 7"/>
          <p:cNvSpPr txBox="1"/>
          <p:nvPr/>
        </p:nvSpPr>
        <p:spPr>
          <a:xfrm>
            <a:off x="1028700" y="5254457"/>
            <a:ext cx="15125700" cy="1858137"/>
          </a:xfrm>
          <a:prstGeom prst="rect">
            <a:avLst/>
          </a:prstGeom>
        </p:spPr>
        <p:txBody>
          <a:bodyPr wrap="square" lIns="0" tIns="0" rIns="0" bIns="0" rtlCol="0" anchor="t">
            <a:spAutoFit/>
          </a:bodyPr>
          <a:lstStyle/>
          <a:p>
            <a:pPr marL="770202" lvl="1" indent="-385101" algn="l">
              <a:lnSpc>
                <a:spcPts val="4994"/>
              </a:lnSpc>
              <a:spcBef>
                <a:spcPct val="0"/>
              </a:spcBef>
              <a:buAutoNum type="arabicPeriod"/>
            </a:pPr>
            <a:r>
              <a:rPr lang="en-US" sz="3567" dirty="0">
                <a:solidFill>
                  <a:srgbClr val="000000"/>
                </a:solidFill>
                <a:latin typeface="Verdana Pro Condensed"/>
                <a:ea typeface="Verdana Pro Condensed"/>
                <a:cs typeface="Verdana Pro Condensed"/>
                <a:sym typeface="Verdana Pro Condensed"/>
              </a:rPr>
              <a:t>First, she checks the brakes to make sure the trucks can stop safely. </a:t>
            </a:r>
          </a:p>
          <a:p>
            <a:pPr marL="770202" lvl="1" indent="-385101" algn="l">
              <a:lnSpc>
                <a:spcPts val="4994"/>
              </a:lnSpc>
              <a:spcBef>
                <a:spcPct val="0"/>
              </a:spcBef>
              <a:buAutoNum type="arabicPeriod"/>
            </a:pPr>
            <a:r>
              <a:rPr lang="en-US" sz="3567" dirty="0">
                <a:solidFill>
                  <a:srgbClr val="000000"/>
                </a:solidFill>
                <a:latin typeface="Verdana Pro Condensed"/>
                <a:ea typeface="Verdana Pro Condensed"/>
                <a:cs typeface="Verdana Pro Condensed"/>
                <a:sym typeface="Verdana Pro Condensed"/>
              </a:rPr>
              <a:t>Then she uses her tools to fix problems with the engines. </a:t>
            </a:r>
          </a:p>
          <a:p>
            <a:pPr marL="770202" lvl="1" indent="-385101" algn="l">
              <a:lnSpc>
                <a:spcPts val="4994"/>
              </a:lnSpc>
              <a:spcBef>
                <a:spcPct val="0"/>
              </a:spcBef>
              <a:buAutoNum type="arabicPeriod"/>
            </a:pPr>
            <a:r>
              <a:rPr lang="en-US" sz="3567" dirty="0">
                <a:solidFill>
                  <a:srgbClr val="000000"/>
                </a:solidFill>
                <a:latin typeface="Verdana Pro Condensed"/>
                <a:ea typeface="Verdana Pro Condensed"/>
                <a:cs typeface="Verdana Pro Condensed"/>
                <a:sym typeface="Verdana Pro Condensed"/>
              </a:rPr>
              <a:t>She also changes old </a:t>
            </a:r>
            <a:r>
              <a:rPr lang="en-US" sz="3567" dirty="0" err="1">
                <a:solidFill>
                  <a:srgbClr val="000000"/>
                </a:solidFill>
                <a:latin typeface="Verdana Pro Condensed"/>
                <a:ea typeface="Verdana Pro Condensed"/>
                <a:cs typeface="Verdana Pro Condensed"/>
                <a:sym typeface="Verdana Pro Condensed"/>
              </a:rPr>
              <a:t>tyres</a:t>
            </a:r>
            <a:r>
              <a:rPr lang="en-US" sz="3567" dirty="0">
                <a:solidFill>
                  <a:srgbClr val="000000"/>
                </a:solidFill>
                <a:latin typeface="Verdana Pro Condensed"/>
                <a:ea typeface="Verdana Pro Condensed"/>
                <a:cs typeface="Verdana Pro Condensed"/>
                <a:sym typeface="Verdana Pro Condensed"/>
              </a:rPr>
              <a:t> to make sure trucks can grip the road. </a:t>
            </a:r>
          </a:p>
        </p:txBody>
      </p:sp>
      <p:sp>
        <p:nvSpPr>
          <p:cNvPr id="8" name="TextBox 8"/>
          <p:cNvSpPr txBox="1"/>
          <p:nvPr/>
        </p:nvSpPr>
        <p:spPr>
          <a:xfrm>
            <a:off x="1028700" y="8727054"/>
            <a:ext cx="14211300" cy="575735"/>
          </a:xfrm>
          <a:prstGeom prst="rect">
            <a:avLst/>
          </a:prstGeom>
        </p:spPr>
        <p:txBody>
          <a:bodyPr wrap="square" lIns="0" tIns="0" rIns="0" bIns="0" rtlCol="0" anchor="t">
            <a:spAutoFit/>
          </a:bodyPr>
          <a:lstStyle/>
          <a:p>
            <a:pPr algn="l">
              <a:lnSpc>
                <a:spcPts val="4994"/>
              </a:lnSpc>
              <a:spcBef>
                <a:spcPct val="0"/>
              </a:spcBef>
            </a:pPr>
            <a:r>
              <a:rPr lang="en-US" sz="3567" dirty="0">
                <a:solidFill>
                  <a:srgbClr val="000000"/>
                </a:solidFill>
                <a:latin typeface="Verdana Pro Condensed"/>
                <a:ea typeface="Verdana Pro Condensed"/>
                <a:cs typeface="Verdana Pro Condensed"/>
                <a:sym typeface="Verdana Pro Condensed"/>
              </a:rPr>
              <a:t>This is why Louise is an important mechanic in her community.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TextBox 2"/>
          <p:cNvSpPr txBox="1"/>
          <p:nvPr/>
        </p:nvSpPr>
        <p:spPr>
          <a:xfrm>
            <a:off x="994689" y="3113169"/>
            <a:ext cx="8530311" cy="5064143"/>
          </a:xfrm>
          <a:prstGeom prst="rect">
            <a:avLst/>
          </a:prstGeom>
        </p:spPr>
        <p:txBody>
          <a:bodyPr wrap="square" lIns="0" tIns="0" rIns="0" bIns="0" rtlCol="0" anchor="t">
            <a:spAutoFit/>
          </a:bodyPr>
          <a:lstStyle/>
          <a:p>
            <a:pPr algn="l">
              <a:lnSpc>
                <a:spcPts val="4994"/>
              </a:lnSpc>
              <a:spcBef>
                <a:spcPct val="0"/>
              </a:spcBef>
            </a:pPr>
            <a:r>
              <a:rPr lang="en-US" sz="3567" dirty="0">
                <a:solidFill>
                  <a:srgbClr val="000000"/>
                </a:solidFill>
                <a:latin typeface="Verdana Pro Condensed"/>
                <a:ea typeface="Verdana Pro Condensed"/>
                <a:cs typeface="Verdana Pro Condensed"/>
                <a:sym typeface="Verdana Pro Condensed"/>
              </a:rPr>
              <a:t>Louise is a mechanic who helps farmers keep their trucks safe and reliable. First, she checks the brakes to make sure the trucks can stop safely. Then she uses her tools to fix problems with the engines. She also changes old </a:t>
            </a:r>
            <a:r>
              <a:rPr lang="en-US" sz="3567" dirty="0" err="1">
                <a:solidFill>
                  <a:srgbClr val="000000"/>
                </a:solidFill>
                <a:latin typeface="Verdana Pro Condensed"/>
                <a:ea typeface="Verdana Pro Condensed"/>
                <a:cs typeface="Verdana Pro Condensed"/>
                <a:sym typeface="Verdana Pro Condensed"/>
              </a:rPr>
              <a:t>tyres</a:t>
            </a:r>
            <a:r>
              <a:rPr lang="en-US" sz="3567" dirty="0">
                <a:solidFill>
                  <a:srgbClr val="000000"/>
                </a:solidFill>
                <a:latin typeface="Verdana Pro Condensed"/>
                <a:ea typeface="Verdana Pro Condensed"/>
                <a:cs typeface="Verdana Pro Condensed"/>
                <a:sym typeface="Verdana Pro Condensed"/>
              </a:rPr>
              <a:t> so the trucks can grip the road. This is why Louise is an important mechanic in her community.</a:t>
            </a:r>
          </a:p>
        </p:txBody>
      </p:sp>
      <p:sp>
        <p:nvSpPr>
          <p:cNvPr id="3" name="TextBox 3"/>
          <p:cNvSpPr txBox="1"/>
          <p:nvPr/>
        </p:nvSpPr>
        <p:spPr>
          <a:xfrm>
            <a:off x="2640210" y="790132"/>
            <a:ext cx="14428589" cy="967444"/>
          </a:xfrm>
          <a:prstGeom prst="rect">
            <a:avLst/>
          </a:prstGeom>
        </p:spPr>
        <p:txBody>
          <a:bodyPr wrap="square" lIns="0" tIns="0" rIns="0" bIns="0" rtlCol="0" anchor="t">
            <a:spAutoFit/>
          </a:bodyPr>
          <a:lstStyle/>
          <a:p>
            <a:pPr algn="ctr">
              <a:lnSpc>
                <a:spcPts val="8400"/>
              </a:lnSpc>
            </a:pPr>
            <a:r>
              <a:rPr lang="en-US" sz="6000" b="1" dirty="0">
                <a:solidFill>
                  <a:srgbClr val="000000"/>
                </a:solidFill>
                <a:latin typeface="Verdana Pro Condensed Bold"/>
                <a:ea typeface="Verdana Pro Condensed Bold"/>
                <a:cs typeface="Verdana Pro Condensed Bold"/>
                <a:sym typeface="Verdana Pro Condensed Bold"/>
              </a:rPr>
              <a:t>Paragraph elements:  Louise’s terms</a:t>
            </a:r>
          </a:p>
        </p:txBody>
      </p:sp>
      <p:sp>
        <p:nvSpPr>
          <p:cNvPr id="4" name="TextBox 4"/>
          <p:cNvSpPr txBox="1"/>
          <p:nvPr/>
        </p:nvSpPr>
        <p:spPr>
          <a:xfrm>
            <a:off x="11459491" y="2466782"/>
            <a:ext cx="4226733" cy="537845"/>
          </a:xfrm>
          <a:prstGeom prst="rect">
            <a:avLst/>
          </a:prstGeom>
        </p:spPr>
        <p:txBody>
          <a:bodyPr wrap="square" lIns="0" tIns="0" rIns="0" bIns="0" rtlCol="0" anchor="t">
            <a:spAutoFit/>
          </a:bodyPr>
          <a:lstStyle/>
          <a:p>
            <a:pPr algn="ctr">
              <a:lnSpc>
                <a:spcPts val="4480"/>
              </a:lnSpc>
            </a:pPr>
            <a:r>
              <a:rPr lang="en-US" sz="3200" b="1" dirty="0">
                <a:solidFill>
                  <a:srgbClr val="000000"/>
                </a:solidFill>
                <a:latin typeface="Verdana Pro Condensed Bold"/>
                <a:ea typeface="Verdana Pro Condensed Bold"/>
                <a:cs typeface="Verdana Pro Condensed Bold"/>
                <a:sym typeface="Verdana Pro Condensed Bold"/>
              </a:rPr>
              <a:t>Louise’s terms</a:t>
            </a:r>
          </a:p>
        </p:txBody>
      </p:sp>
      <p:sp>
        <p:nvSpPr>
          <p:cNvPr id="5" name="TextBox 5"/>
          <p:cNvSpPr txBox="1"/>
          <p:nvPr/>
        </p:nvSpPr>
        <p:spPr>
          <a:xfrm>
            <a:off x="12616072" y="3113169"/>
            <a:ext cx="2928728" cy="575735"/>
          </a:xfrm>
          <a:prstGeom prst="rect">
            <a:avLst/>
          </a:prstGeom>
        </p:spPr>
        <p:txBody>
          <a:bodyPr wrap="square" lIns="0" tIns="0" rIns="0" bIns="0" rtlCol="0" anchor="t">
            <a:spAutoFit/>
          </a:bodyPr>
          <a:lstStyle/>
          <a:p>
            <a:pPr algn="l">
              <a:lnSpc>
                <a:spcPts val="4994"/>
              </a:lnSpc>
              <a:spcBef>
                <a:spcPct val="0"/>
              </a:spcBef>
            </a:pPr>
            <a:r>
              <a:rPr lang="en-US" sz="3567" dirty="0">
                <a:solidFill>
                  <a:srgbClr val="000000"/>
                </a:solidFill>
                <a:latin typeface="Verdana Pro Condensed"/>
                <a:ea typeface="Verdana Pro Condensed"/>
                <a:cs typeface="Verdana Pro Condensed"/>
                <a:sym typeface="Verdana Pro Condensed"/>
              </a:rPr>
              <a:t>mechanic</a:t>
            </a:r>
          </a:p>
        </p:txBody>
      </p:sp>
      <p:sp>
        <p:nvSpPr>
          <p:cNvPr id="6" name="TextBox 6"/>
          <p:cNvSpPr txBox="1"/>
          <p:nvPr/>
        </p:nvSpPr>
        <p:spPr>
          <a:xfrm>
            <a:off x="12616072" y="3713834"/>
            <a:ext cx="1913572" cy="575735"/>
          </a:xfrm>
          <a:prstGeom prst="rect">
            <a:avLst/>
          </a:prstGeom>
        </p:spPr>
        <p:txBody>
          <a:bodyPr wrap="square" lIns="0" tIns="0" rIns="0" bIns="0" rtlCol="0" anchor="t">
            <a:spAutoFit/>
          </a:bodyPr>
          <a:lstStyle/>
          <a:p>
            <a:pPr algn="l">
              <a:lnSpc>
                <a:spcPts val="4994"/>
              </a:lnSpc>
              <a:spcBef>
                <a:spcPct val="0"/>
              </a:spcBef>
            </a:pPr>
            <a:r>
              <a:rPr lang="en-US" sz="3567" dirty="0">
                <a:solidFill>
                  <a:srgbClr val="000000"/>
                </a:solidFill>
                <a:latin typeface="Verdana Pro Condensed"/>
                <a:ea typeface="Verdana Pro Condensed"/>
                <a:cs typeface="Verdana Pro Condensed"/>
                <a:sym typeface="Verdana Pro Condensed"/>
              </a:rPr>
              <a:t>trucks</a:t>
            </a:r>
          </a:p>
        </p:txBody>
      </p:sp>
      <p:sp>
        <p:nvSpPr>
          <p:cNvPr id="7" name="TextBox 7"/>
          <p:cNvSpPr txBox="1"/>
          <p:nvPr/>
        </p:nvSpPr>
        <p:spPr>
          <a:xfrm>
            <a:off x="12616072" y="4915164"/>
            <a:ext cx="2264062" cy="575735"/>
          </a:xfrm>
          <a:prstGeom prst="rect">
            <a:avLst/>
          </a:prstGeom>
        </p:spPr>
        <p:txBody>
          <a:bodyPr wrap="square" lIns="0" tIns="0" rIns="0" bIns="0" rtlCol="0" anchor="t">
            <a:spAutoFit/>
          </a:bodyPr>
          <a:lstStyle/>
          <a:p>
            <a:pPr algn="l">
              <a:lnSpc>
                <a:spcPts val="4994"/>
              </a:lnSpc>
              <a:spcBef>
                <a:spcPct val="0"/>
              </a:spcBef>
            </a:pPr>
            <a:r>
              <a:rPr lang="en-US" sz="3567" dirty="0">
                <a:solidFill>
                  <a:srgbClr val="000000"/>
                </a:solidFill>
                <a:latin typeface="Verdana Pro Condensed"/>
                <a:ea typeface="Verdana Pro Condensed"/>
                <a:cs typeface="Verdana Pro Condensed"/>
                <a:sym typeface="Verdana Pro Condensed"/>
              </a:rPr>
              <a:t>brakes</a:t>
            </a:r>
          </a:p>
        </p:txBody>
      </p:sp>
      <p:sp>
        <p:nvSpPr>
          <p:cNvPr id="8" name="TextBox 8"/>
          <p:cNvSpPr txBox="1"/>
          <p:nvPr/>
        </p:nvSpPr>
        <p:spPr>
          <a:xfrm>
            <a:off x="12616072" y="5515829"/>
            <a:ext cx="1774120" cy="575735"/>
          </a:xfrm>
          <a:prstGeom prst="rect">
            <a:avLst/>
          </a:prstGeom>
        </p:spPr>
        <p:txBody>
          <a:bodyPr wrap="square" lIns="0" tIns="0" rIns="0" bIns="0" rtlCol="0" anchor="t">
            <a:spAutoFit/>
          </a:bodyPr>
          <a:lstStyle/>
          <a:p>
            <a:pPr algn="l">
              <a:lnSpc>
                <a:spcPts val="4994"/>
              </a:lnSpc>
              <a:spcBef>
                <a:spcPct val="0"/>
              </a:spcBef>
            </a:pPr>
            <a:r>
              <a:rPr lang="en-US" sz="3567" dirty="0">
                <a:solidFill>
                  <a:srgbClr val="000000"/>
                </a:solidFill>
                <a:latin typeface="Verdana Pro Condensed"/>
                <a:ea typeface="Verdana Pro Condensed"/>
                <a:cs typeface="Verdana Pro Condensed"/>
                <a:sym typeface="Verdana Pro Condensed"/>
              </a:rPr>
              <a:t>tools</a:t>
            </a:r>
          </a:p>
        </p:txBody>
      </p:sp>
      <p:sp>
        <p:nvSpPr>
          <p:cNvPr id="9" name="TextBox 9"/>
          <p:cNvSpPr txBox="1"/>
          <p:nvPr/>
        </p:nvSpPr>
        <p:spPr>
          <a:xfrm>
            <a:off x="12616072" y="7346801"/>
            <a:ext cx="1800165" cy="575735"/>
          </a:xfrm>
          <a:prstGeom prst="rect">
            <a:avLst/>
          </a:prstGeom>
        </p:spPr>
        <p:txBody>
          <a:bodyPr wrap="square" lIns="0" tIns="0" rIns="0" bIns="0" rtlCol="0" anchor="t">
            <a:spAutoFit/>
          </a:bodyPr>
          <a:lstStyle/>
          <a:p>
            <a:pPr algn="l">
              <a:lnSpc>
                <a:spcPts val="4994"/>
              </a:lnSpc>
              <a:spcBef>
                <a:spcPct val="0"/>
              </a:spcBef>
            </a:pPr>
            <a:r>
              <a:rPr lang="en-US" sz="3567" dirty="0" err="1">
                <a:solidFill>
                  <a:srgbClr val="000000"/>
                </a:solidFill>
                <a:latin typeface="Verdana Pro Condensed"/>
                <a:ea typeface="Verdana Pro Condensed"/>
                <a:cs typeface="Verdana Pro Condensed"/>
                <a:sym typeface="Verdana Pro Condensed"/>
              </a:rPr>
              <a:t>tyres</a:t>
            </a:r>
            <a:endParaRPr lang="en-US" sz="3567" dirty="0">
              <a:solidFill>
                <a:srgbClr val="000000"/>
              </a:solidFill>
              <a:latin typeface="Verdana Pro Condensed"/>
              <a:ea typeface="Verdana Pro Condensed"/>
              <a:cs typeface="Verdana Pro Condensed"/>
              <a:sym typeface="Verdana Pro Condensed"/>
            </a:endParaRPr>
          </a:p>
        </p:txBody>
      </p:sp>
      <p:sp>
        <p:nvSpPr>
          <p:cNvPr id="10" name="TextBox 10"/>
          <p:cNvSpPr txBox="1"/>
          <p:nvPr/>
        </p:nvSpPr>
        <p:spPr>
          <a:xfrm>
            <a:off x="12616072" y="6116494"/>
            <a:ext cx="478929" cy="604713"/>
          </a:xfrm>
          <a:prstGeom prst="rect">
            <a:avLst/>
          </a:prstGeom>
        </p:spPr>
        <p:txBody>
          <a:bodyPr lIns="0" tIns="0" rIns="0" bIns="0" rtlCol="0" anchor="t">
            <a:spAutoFit/>
          </a:bodyPr>
          <a:lstStyle/>
          <a:p>
            <a:pPr algn="l">
              <a:lnSpc>
                <a:spcPts val="4994"/>
              </a:lnSpc>
              <a:spcBef>
                <a:spcPct val="0"/>
              </a:spcBef>
            </a:pPr>
            <a:r>
              <a:rPr lang="en-US" sz="3567">
                <a:solidFill>
                  <a:srgbClr val="000000"/>
                </a:solidFill>
                <a:latin typeface="Verdana Pro Condensed"/>
                <a:ea typeface="Verdana Pro Condensed"/>
                <a:cs typeface="Verdana Pro Condensed"/>
                <a:sym typeface="Verdana Pro Condensed"/>
              </a:rPr>
              <a:t>fix</a:t>
            </a:r>
          </a:p>
        </p:txBody>
      </p:sp>
      <p:sp>
        <p:nvSpPr>
          <p:cNvPr id="11" name="TextBox 11"/>
          <p:cNvSpPr txBox="1"/>
          <p:nvPr/>
        </p:nvSpPr>
        <p:spPr>
          <a:xfrm>
            <a:off x="12616072" y="6746137"/>
            <a:ext cx="2264062" cy="575735"/>
          </a:xfrm>
          <a:prstGeom prst="rect">
            <a:avLst/>
          </a:prstGeom>
        </p:spPr>
        <p:txBody>
          <a:bodyPr wrap="square" lIns="0" tIns="0" rIns="0" bIns="0" rtlCol="0" anchor="t">
            <a:spAutoFit/>
          </a:bodyPr>
          <a:lstStyle/>
          <a:p>
            <a:pPr algn="l">
              <a:lnSpc>
                <a:spcPts val="4994"/>
              </a:lnSpc>
              <a:spcBef>
                <a:spcPct val="0"/>
              </a:spcBef>
            </a:pPr>
            <a:r>
              <a:rPr lang="en-US" sz="3567" dirty="0">
                <a:solidFill>
                  <a:srgbClr val="000000"/>
                </a:solidFill>
                <a:latin typeface="Verdana Pro Condensed"/>
                <a:ea typeface="Verdana Pro Condensed"/>
                <a:cs typeface="Verdana Pro Condensed"/>
                <a:sym typeface="Verdana Pro Condensed"/>
              </a:rPr>
              <a:t>engine</a:t>
            </a:r>
          </a:p>
        </p:txBody>
      </p:sp>
      <p:sp>
        <p:nvSpPr>
          <p:cNvPr id="12" name="TextBox 12"/>
          <p:cNvSpPr txBox="1"/>
          <p:nvPr/>
        </p:nvSpPr>
        <p:spPr>
          <a:xfrm>
            <a:off x="12616072" y="4314499"/>
            <a:ext cx="2264062" cy="575735"/>
          </a:xfrm>
          <a:prstGeom prst="rect">
            <a:avLst/>
          </a:prstGeom>
        </p:spPr>
        <p:txBody>
          <a:bodyPr wrap="square" lIns="0" tIns="0" rIns="0" bIns="0" rtlCol="0" anchor="t">
            <a:spAutoFit/>
          </a:bodyPr>
          <a:lstStyle/>
          <a:p>
            <a:pPr algn="l">
              <a:lnSpc>
                <a:spcPts val="4994"/>
              </a:lnSpc>
              <a:spcBef>
                <a:spcPct val="0"/>
              </a:spcBef>
            </a:pPr>
            <a:r>
              <a:rPr lang="en-US" sz="3567" dirty="0">
                <a:solidFill>
                  <a:srgbClr val="000000"/>
                </a:solidFill>
                <a:latin typeface="Verdana Pro Condensed"/>
                <a:ea typeface="Verdana Pro Condensed"/>
                <a:cs typeface="Verdana Pro Condensed"/>
                <a:sym typeface="Verdana Pro Condensed"/>
              </a:rPr>
              <a:t>checks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flipH="1">
            <a:off x="12164463" y="-206396"/>
            <a:ext cx="8034571" cy="10699792"/>
          </a:xfrm>
          <a:custGeom>
            <a:avLst/>
            <a:gdLst/>
            <a:ahLst/>
            <a:cxnLst/>
            <a:rect l="l" t="t" r="r" b="b"/>
            <a:pathLst>
              <a:path w="8034571" h="10699792">
                <a:moveTo>
                  <a:pt x="8034571" y="0"/>
                </a:moveTo>
                <a:lnTo>
                  <a:pt x="0" y="0"/>
                </a:lnTo>
                <a:lnTo>
                  <a:pt x="0" y="10699792"/>
                </a:lnTo>
                <a:lnTo>
                  <a:pt x="8034571" y="10699792"/>
                </a:lnTo>
                <a:lnTo>
                  <a:pt x="8034571" y="0"/>
                </a:lnTo>
                <a:close/>
              </a:path>
            </a:pathLst>
          </a:custGeom>
          <a:blipFill>
            <a:blip r:embed="rId2"/>
            <a:stretch>
              <a:fillRect/>
            </a:stretch>
          </a:blipFill>
        </p:spPr>
        <p:txBody>
          <a:bodyPr/>
          <a:lstStyle/>
          <a:p>
            <a:endParaRPr lang="en-AU"/>
          </a:p>
        </p:txBody>
      </p:sp>
      <p:sp>
        <p:nvSpPr>
          <p:cNvPr id="3" name="TextBox 3"/>
          <p:cNvSpPr txBox="1"/>
          <p:nvPr/>
        </p:nvSpPr>
        <p:spPr>
          <a:xfrm>
            <a:off x="727487" y="3190839"/>
            <a:ext cx="10792102" cy="7134261"/>
          </a:xfrm>
          <a:prstGeom prst="rect">
            <a:avLst/>
          </a:prstGeom>
        </p:spPr>
        <p:txBody>
          <a:bodyPr lIns="0" tIns="0" rIns="0" bIns="0" rtlCol="0" anchor="t">
            <a:spAutoFit/>
          </a:bodyPr>
          <a:lstStyle/>
          <a:p>
            <a:pPr algn="l">
              <a:lnSpc>
                <a:spcPts val="4200"/>
              </a:lnSpc>
            </a:pPr>
            <a:r>
              <a:rPr lang="en-US" sz="3000" b="1" spc="75" dirty="0">
                <a:solidFill>
                  <a:srgbClr val="000000"/>
                </a:solidFill>
                <a:latin typeface="Verdana Pro Bold"/>
                <a:ea typeface="Verdana Pro Bold"/>
                <a:cs typeface="Verdana Pro Bold"/>
                <a:sym typeface="Verdana Pro Bold"/>
              </a:rPr>
              <a:t>How it works:</a:t>
            </a:r>
          </a:p>
          <a:p>
            <a:pPr marL="423810" lvl="1" indent="-211905" algn="l">
              <a:lnSpc>
                <a:spcPts val="4907"/>
              </a:lnSpc>
              <a:buFont typeface="Arial"/>
              <a:buChar char="•"/>
            </a:pPr>
            <a:r>
              <a:rPr lang="en-US" sz="2800" spc="49" dirty="0">
                <a:solidFill>
                  <a:srgbClr val="000000"/>
                </a:solidFill>
                <a:latin typeface="Verdana Pro"/>
                <a:ea typeface="Verdana Pro"/>
                <a:cs typeface="Verdana Pro"/>
                <a:sym typeface="Verdana Pro"/>
              </a:rPr>
              <a:t>Work in small groups of 3-4</a:t>
            </a:r>
          </a:p>
          <a:p>
            <a:pPr marL="423810" lvl="1" indent="-211905" algn="l">
              <a:lnSpc>
                <a:spcPts val="4907"/>
              </a:lnSpc>
              <a:buFont typeface="Arial"/>
              <a:buChar char="•"/>
            </a:pPr>
            <a:endParaRPr lang="en-US" sz="2800" spc="49" dirty="0">
              <a:solidFill>
                <a:srgbClr val="000000"/>
              </a:solidFill>
              <a:latin typeface="Verdana Pro"/>
              <a:ea typeface="Verdana Pro"/>
              <a:cs typeface="Verdana Pro"/>
              <a:sym typeface="Verdana Pro"/>
            </a:endParaRPr>
          </a:p>
          <a:p>
            <a:pPr marL="423810" lvl="1" indent="-211905" algn="l">
              <a:lnSpc>
                <a:spcPts val="4907"/>
              </a:lnSpc>
              <a:buFont typeface="Arial"/>
              <a:buChar char="•"/>
            </a:pPr>
            <a:r>
              <a:rPr lang="en-US" sz="2800" spc="49" dirty="0">
                <a:solidFill>
                  <a:srgbClr val="000000"/>
                </a:solidFill>
                <a:latin typeface="Verdana Pro"/>
                <a:ea typeface="Verdana Pro"/>
                <a:cs typeface="Verdana Pro"/>
                <a:sym typeface="Verdana Pro"/>
              </a:rPr>
              <a:t>Each student/pair/group gets a paragraph planning template, 1 topic sentence, 3 supporting sentences and 1 concluding sentence. </a:t>
            </a:r>
          </a:p>
          <a:p>
            <a:pPr marL="423810" lvl="1" indent="-211905" algn="l">
              <a:lnSpc>
                <a:spcPts val="4907"/>
              </a:lnSpc>
              <a:buFont typeface="Arial"/>
              <a:buChar char="•"/>
            </a:pPr>
            <a:endParaRPr lang="en-US" sz="2800" spc="49" dirty="0">
              <a:solidFill>
                <a:srgbClr val="000000"/>
              </a:solidFill>
              <a:latin typeface="Verdana Pro"/>
              <a:ea typeface="Verdana Pro"/>
              <a:cs typeface="Verdana Pro"/>
              <a:sym typeface="Verdana Pro"/>
            </a:endParaRPr>
          </a:p>
          <a:p>
            <a:pPr marL="423810" lvl="1" indent="-211905" algn="l">
              <a:lnSpc>
                <a:spcPts val="4907"/>
              </a:lnSpc>
              <a:buFont typeface="Arial"/>
              <a:buChar char="•"/>
            </a:pPr>
            <a:r>
              <a:rPr lang="en-US" sz="2800" spc="49" dirty="0">
                <a:solidFill>
                  <a:srgbClr val="000000"/>
                </a:solidFill>
                <a:latin typeface="Verdana Pro"/>
                <a:ea typeface="Verdana Pro"/>
                <a:cs typeface="Verdana Pro"/>
                <a:sym typeface="Verdana Pro"/>
              </a:rPr>
              <a:t>Determine which sentence is which.</a:t>
            </a:r>
          </a:p>
          <a:p>
            <a:pPr marL="423810" lvl="1" indent="-211905" algn="l">
              <a:lnSpc>
                <a:spcPts val="4907"/>
              </a:lnSpc>
              <a:buFont typeface="Arial"/>
              <a:buChar char="•"/>
            </a:pPr>
            <a:endParaRPr lang="en-US" sz="2800" spc="49" dirty="0">
              <a:solidFill>
                <a:srgbClr val="000000"/>
              </a:solidFill>
              <a:latin typeface="Verdana Pro"/>
              <a:ea typeface="Verdana Pro"/>
              <a:cs typeface="Verdana Pro"/>
              <a:sym typeface="Verdana Pro"/>
            </a:endParaRPr>
          </a:p>
          <a:p>
            <a:pPr marL="423810" lvl="1" indent="-211905" algn="l">
              <a:lnSpc>
                <a:spcPts val="4907"/>
              </a:lnSpc>
              <a:buFont typeface="Arial"/>
              <a:buChar char="•"/>
            </a:pPr>
            <a:r>
              <a:rPr lang="en-US" sz="2800" spc="49" dirty="0">
                <a:solidFill>
                  <a:srgbClr val="000000"/>
                </a:solidFill>
                <a:latin typeface="Verdana Pro"/>
                <a:ea typeface="Verdana Pro"/>
                <a:cs typeface="Verdana Pro"/>
                <a:sym typeface="Verdana Pro"/>
              </a:rPr>
              <a:t>Once sorted, </a:t>
            </a:r>
            <a:r>
              <a:rPr lang="en-US" sz="2800" spc="49" dirty="0" err="1">
                <a:solidFill>
                  <a:srgbClr val="000000"/>
                </a:solidFill>
                <a:latin typeface="Verdana Pro"/>
                <a:ea typeface="Verdana Pro"/>
                <a:cs typeface="Verdana Pro"/>
                <a:sym typeface="Verdana Pro"/>
              </a:rPr>
              <a:t>organise</a:t>
            </a:r>
            <a:r>
              <a:rPr lang="en-US" sz="2800" spc="49" dirty="0">
                <a:solidFill>
                  <a:srgbClr val="000000"/>
                </a:solidFill>
                <a:latin typeface="Verdana Pro"/>
                <a:ea typeface="Verdana Pro"/>
                <a:cs typeface="Verdana Pro"/>
                <a:sym typeface="Verdana Pro"/>
              </a:rPr>
              <a:t> sentences into a clear paragraph.</a:t>
            </a:r>
          </a:p>
          <a:p>
            <a:pPr algn="l">
              <a:lnSpc>
                <a:spcPts val="2748"/>
              </a:lnSpc>
            </a:pPr>
            <a:endParaRPr lang="en-US" sz="1962" spc="49" dirty="0">
              <a:solidFill>
                <a:srgbClr val="000000"/>
              </a:solidFill>
              <a:latin typeface="Verdana Pro"/>
              <a:ea typeface="Verdana Pro"/>
              <a:cs typeface="Verdana Pro"/>
              <a:sym typeface="Verdana Pro"/>
            </a:endParaRPr>
          </a:p>
        </p:txBody>
      </p:sp>
      <p:sp>
        <p:nvSpPr>
          <p:cNvPr id="4" name="TextBox 4"/>
          <p:cNvSpPr txBox="1"/>
          <p:nvPr/>
        </p:nvSpPr>
        <p:spPr>
          <a:xfrm>
            <a:off x="2286000" y="419100"/>
            <a:ext cx="8034571" cy="2647032"/>
          </a:xfrm>
          <a:prstGeom prst="rect">
            <a:avLst/>
          </a:prstGeom>
        </p:spPr>
        <p:txBody>
          <a:bodyPr wrap="square" lIns="0" tIns="0" rIns="0" bIns="0" rtlCol="0" anchor="t">
            <a:spAutoFit/>
          </a:bodyPr>
          <a:lstStyle/>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Activity time:</a:t>
            </a:r>
          </a:p>
          <a:p>
            <a:pPr algn="ctr">
              <a:lnSpc>
                <a:spcPts val="10675"/>
              </a:lnSpc>
            </a:pPr>
            <a:r>
              <a:rPr lang="en-US" sz="7625" b="1" dirty="0">
                <a:solidFill>
                  <a:srgbClr val="000000"/>
                </a:solidFill>
                <a:latin typeface="Verdana Pro Condensed Bold"/>
                <a:ea typeface="Verdana Pro Condensed Bold"/>
                <a:cs typeface="Verdana Pro Condensed Bold"/>
                <a:sym typeface="Verdana Pro Condensed Bold"/>
              </a:rPr>
              <a:t>Paragraph Prep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sp>
        <p:nvSpPr>
          <p:cNvPr id="2" name="Freeform 2"/>
          <p:cNvSpPr/>
          <p:nvPr/>
        </p:nvSpPr>
        <p:spPr>
          <a:xfrm>
            <a:off x="1392153" y="1838722"/>
            <a:ext cx="4899883" cy="2104999"/>
          </a:xfrm>
          <a:custGeom>
            <a:avLst/>
            <a:gdLst/>
            <a:ahLst/>
            <a:cxnLst/>
            <a:rect l="l" t="t" r="r" b="b"/>
            <a:pathLst>
              <a:path w="4899883" h="2104999">
                <a:moveTo>
                  <a:pt x="0" y="0"/>
                </a:moveTo>
                <a:lnTo>
                  <a:pt x="4899883" y="0"/>
                </a:lnTo>
                <a:lnTo>
                  <a:pt x="4899883" y="2104999"/>
                </a:lnTo>
                <a:lnTo>
                  <a:pt x="0" y="2104999"/>
                </a:lnTo>
                <a:lnTo>
                  <a:pt x="0" y="0"/>
                </a:lnTo>
                <a:close/>
              </a:path>
            </a:pathLst>
          </a:custGeom>
          <a:blipFill>
            <a:blip r:embed="rId2"/>
            <a:stretch>
              <a:fillRect b="-109205"/>
            </a:stretch>
          </a:blipFill>
        </p:spPr>
        <p:txBody>
          <a:bodyPr/>
          <a:lstStyle/>
          <a:p>
            <a:endParaRPr lang="en-AU"/>
          </a:p>
        </p:txBody>
      </p:sp>
      <p:sp>
        <p:nvSpPr>
          <p:cNvPr id="3" name="Freeform 3"/>
          <p:cNvSpPr/>
          <p:nvPr/>
        </p:nvSpPr>
        <p:spPr>
          <a:xfrm>
            <a:off x="1276638" y="8044893"/>
            <a:ext cx="4899883" cy="1790545"/>
          </a:xfrm>
          <a:custGeom>
            <a:avLst/>
            <a:gdLst/>
            <a:ahLst/>
            <a:cxnLst/>
            <a:rect l="l" t="t" r="r" b="b"/>
            <a:pathLst>
              <a:path w="4899883" h="1790545">
                <a:moveTo>
                  <a:pt x="0" y="0"/>
                </a:moveTo>
                <a:lnTo>
                  <a:pt x="4899883" y="0"/>
                </a:lnTo>
                <a:lnTo>
                  <a:pt x="4899883" y="1790544"/>
                </a:lnTo>
                <a:lnTo>
                  <a:pt x="0" y="1790544"/>
                </a:lnTo>
                <a:lnTo>
                  <a:pt x="0" y="0"/>
                </a:lnTo>
                <a:close/>
              </a:path>
            </a:pathLst>
          </a:custGeom>
          <a:blipFill>
            <a:blip r:embed="rId2"/>
            <a:stretch>
              <a:fillRect t="-145340" b="-605"/>
            </a:stretch>
          </a:blipFill>
        </p:spPr>
        <p:txBody>
          <a:bodyPr/>
          <a:lstStyle/>
          <a:p>
            <a:endParaRPr lang="en-AU"/>
          </a:p>
        </p:txBody>
      </p:sp>
      <p:sp>
        <p:nvSpPr>
          <p:cNvPr id="4" name="Freeform 4"/>
          <p:cNvSpPr/>
          <p:nvPr/>
        </p:nvSpPr>
        <p:spPr>
          <a:xfrm>
            <a:off x="1392153" y="7064998"/>
            <a:ext cx="4784367" cy="1083017"/>
          </a:xfrm>
          <a:custGeom>
            <a:avLst/>
            <a:gdLst/>
            <a:ahLst/>
            <a:cxnLst/>
            <a:rect l="l" t="t" r="r" b="b"/>
            <a:pathLst>
              <a:path w="4784367" h="1083017">
                <a:moveTo>
                  <a:pt x="0" y="0"/>
                </a:moveTo>
                <a:lnTo>
                  <a:pt x="4784368" y="0"/>
                </a:lnTo>
                <a:lnTo>
                  <a:pt x="4784368" y="1083017"/>
                </a:lnTo>
                <a:lnTo>
                  <a:pt x="0" y="1083017"/>
                </a:lnTo>
                <a:lnTo>
                  <a:pt x="0" y="0"/>
                </a:lnTo>
                <a:close/>
              </a:path>
            </a:pathLst>
          </a:custGeom>
          <a:blipFill>
            <a:blip r:embed="rId3"/>
            <a:stretch>
              <a:fillRect l="-59817" t="-218914" r="-56298" b="-342230"/>
            </a:stretch>
          </a:blipFill>
        </p:spPr>
        <p:txBody>
          <a:bodyPr/>
          <a:lstStyle/>
          <a:p>
            <a:endParaRPr lang="en-AU"/>
          </a:p>
        </p:txBody>
      </p:sp>
      <p:sp>
        <p:nvSpPr>
          <p:cNvPr id="5" name="Freeform 5"/>
          <p:cNvSpPr/>
          <p:nvPr/>
        </p:nvSpPr>
        <p:spPr>
          <a:xfrm rot="324275">
            <a:off x="1907651" y="5251439"/>
            <a:ext cx="3637856" cy="1928064"/>
          </a:xfrm>
          <a:custGeom>
            <a:avLst/>
            <a:gdLst/>
            <a:ahLst/>
            <a:cxnLst/>
            <a:rect l="l" t="t" r="r" b="b"/>
            <a:pathLst>
              <a:path w="3637856" h="1928064">
                <a:moveTo>
                  <a:pt x="0" y="0"/>
                </a:moveTo>
                <a:lnTo>
                  <a:pt x="3637856" y="0"/>
                </a:lnTo>
                <a:lnTo>
                  <a:pt x="3637856" y="1928064"/>
                </a:lnTo>
                <a:lnTo>
                  <a:pt x="0" y="1928064"/>
                </a:lnTo>
                <a:lnTo>
                  <a:pt x="0" y="0"/>
                </a:lnTo>
                <a:close/>
              </a:path>
            </a:pathLst>
          </a:custGeom>
          <a:blipFill>
            <a:blip r:embed="rId4"/>
            <a:stretch>
              <a:fillRect/>
            </a:stretch>
          </a:blipFill>
        </p:spPr>
        <p:txBody>
          <a:bodyPr/>
          <a:lstStyle/>
          <a:p>
            <a:endParaRPr lang="en-AU"/>
          </a:p>
        </p:txBody>
      </p:sp>
      <p:sp>
        <p:nvSpPr>
          <p:cNvPr id="6" name="Freeform 6"/>
          <p:cNvSpPr/>
          <p:nvPr/>
        </p:nvSpPr>
        <p:spPr>
          <a:xfrm>
            <a:off x="1561727" y="3943721"/>
            <a:ext cx="4560735" cy="1425230"/>
          </a:xfrm>
          <a:custGeom>
            <a:avLst/>
            <a:gdLst/>
            <a:ahLst/>
            <a:cxnLst/>
            <a:rect l="l" t="t" r="r" b="b"/>
            <a:pathLst>
              <a:path w="4560735" h="1425230">
                <a:moveTo>
                  <a:pt x="0" y="0"/>
                </a:moveTo>
                <a:lnTo>
                  <a:pt x="4560736" y="0"/>
                </a:lnTo>
                <a:lnTo>
                  <a:pt x="4560736" y="1425230"/>
                </a:lnTo>
                <a:lnTo>
                  <a:pt x="0" y="142523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7" name="TextBox 7"/>
          <p:cNvSpPr txBox="1"/>
          <p:nvPr/>
        </p:nvSpPr>
        <p:spPr>
          <a:xfrm>
            <a:off x="7018996" y="2480762"/>
            <a:ext cx="7611404" cy="679160"/>
          </a:xfrm>
          <a:prstGeom prst="rect">
            <a:avLst/>
          </a:prstGeom>
        </p:spPr>
        <p:txBody>
          <a:bodyPr wrap="square" lIns="0" tIns="0" rIns="0" bIns="0" rtlCol="0" anchor="t">
            <a:spAutoFit/>
          </a:bodyPr>
          <a:lstStyle/>
          <a:p>
            <a:pPr algn="l">
              <a:lnSpc>
                <a:spcPts val="5880"/>
              </a:lnSpc>
            </a:pPr>
            <a:r>
              <a:rPr lang="en-US" sz="4200" b="1" dirty="0">
                <a:solidFill>
                  <a:srgbClr val="000000"/>
                </a:solidFill>
                <a:latin typeface="Verdana Pro Condensed Bold"/>
                <a:ea typeface="Verdana Pro Condensed Bold"/>
                <a:cs typeface="Verdana Pro Condensed Bold"/>
                <a:sym typeface="Verdana Pro Condensed Bold"/>
              </a:rPr>
              <a:t>Top Bun = Topic Sentence</a:t>
            </a:r>
          </a:p>
        </p:txBody>
      </p:sp>
      <p:sp>
        <p:nvSpPr>
          <p:cNvPr id="8" name="TextBox 8"/>
          <p:cNvSpPr txBox="1"/>
          <p:nvPr/>
        </p:nvSpPr>
        <p:spPr>
          <a:xfrm>
            <a:off x="7047896" y="4072532"/>
            <a:ext cx="5537746" cy="712470"/>
          </a:xfrm>
          <a:prstGeom prst="rect">
            <a:avLst/>
          </a:prstGeom>
        </p:spPr>
        <p:txBody>
          <a:bodyPr lIns="0" tIns="0" rIns="0" bIns="0" rtlCol="0" anchor="t">
            <a:spAutoFit/>
          </a:bodyPr>
          <a:lstStyle/>
          <a:p>
            <a:pPr algn="l">
              <a:lnSpc>
                <a:spcPts val="5880"/>
              </a:lnSpc>
            </a:pPr>
            <a:r>
              <a:rPr lang="en-US" sz="4200" b="1">
                <a:solidFill>
                  <a:srgbClr val="000000"/>
                </a:solidFill>
                <a:latin typeface="Verdana Pro Condensed Bold"/>
                <a:ea typeface="Verdana Pro Condensed Bold"/>
                <a:cs typeface="Verdana Pro Condensed Bold"/>
                <a:sym typeface="Verdana Pro Condensed Bold"/>
              </a:rPr>
              <a:t>Supporting Sentence 1</a:t>
            </a:r>
          </a:p>
        </p:txBody>
      </p:sp>
      <p:sp>
        <p:nvSpPr>
          <p:cNvPr id="9" name="TextBox 9"/>
          <p:cNvSpPr txBox="1"/>
          <p:nvPr/>
        </p:nvSpPr>
        <p:spPr>
          <a:xfrm>
            <a:off x="7047896" y="5664302"/>
            <a:ext cx="5537746" cy="712470"/>
          </a:xfrm>
          <a:prstGeom prst="rect">
            <a:avLst/>
          </a:prstGeom>
        </p:spPr>
        <p:txBody>
          <a:bodyPr lIns="0" tIns="0" rIns="0" bIns="0" rtlCol="0" anchor="t">
            <a:spAutoFit/>
          </a:bodyPr>
          <a:lstStyle/>
          <a:p>
            <a:pPr algn="l">
              <a:lnSpc>
                <a:spcPts val="5880"/>
              </a:lnSpc>
            </a:pPr>
            <a:r>
              <a:rPr lang="en-US" sz="4200" b="1">
                <a:solidFill>
                  <a:srgbClr val="000000"/>
                </a:solidFill>
                <a:latin typeface="Verdana Pro Condensed Bold"/>
                <a:ea typeface="Verdana Pro Condensed Bold"/>
                <a:cs typeface="Verdana Pro Condensed Bold"/>
                <a:sym typeface="Verdana Pro Condensed Bold"/>
              </a:rPr>
              <a:t>Supporting Sentence 2</a:t>
            </a:r>
          </a:p>
        </p:txBody>
      </p:sp>
      <p:sp>
        <p:nvSpPr>
          <p:cNvPr id="10" name="TextBox 10"/>
          <p:cNvSpPr txBox="1"/>
          <p:nvPr/>
        </p:nvSpPr>
        <p:spPr>
          <a:xfrm>
            <a:off x="7047896" y="7256071"/>
            <a:ext cx="5537746" cy="712470"/>
          </a:xfrm>
          <a:prstGeom prst="rect">
            <a:avLst/>
          </a:prstGeom>
        </p:spPr>
        <p:txBody>
          <a:bodyPr lIns="0" tIns="0" rIns="0" bIns="0" rtlCol="0" anchor="t">
            <a:spAutoFit/>
          </a:bodyPr>
          <a:lstStyle/>
          <a:p>
            <a:pPr algn="l">
              <a:lnSpc>
                <a:spcPts val="5880"/>
              </a:lnSpc>
            </a:pPr>
            <a:r>
              <a:rPr lang="en-US" sz="4200" b="1">
                <a:solidFill>
                  <a:srgbClr val="000000"/>
                </a:solidFill>
                <a:latin typeface="Verdana Pro Condensed Bold"/>
                <a:ea typeface="Verdana Pro Condensed Bold"/>
                <a:cs typeface="Verdana Pro Condensed Bold"/>
                <a:sym typeface="Verdana Pro Condensed Bold"/>
              </a:rPr>
              <a:t>Supporting Sentence 3</a:t>
            </a:r>
          </a:p>
        </p:txBody>
      </p:sp>
      <p:sp>
        <p:nvSpPr>
          <p:cNvPr id="11" name="TextBox 11"/>
          <p:cNvSpPr txBox="1"/>
          <p:nvPr/>
        </p:nvSpPr>
        <p:spPr>
          <a:xfrm>
            <a:off x="7047896" y="8847841"/>
            <a:ext cx="8532912" cy="712470"/>
          </a:xfrm>
          <a:prstGeom prst="rect">
            <a:avLst/>
          </a:prstGeom>
        </p:spPr>
        <p:txBody>
          <a:bodyPr lIns="0" tIns="0" rIns="0" bIns="0" rtlCol="0" anchor="t">
            <a:spAutoFit/>
          </a:bodyPr>
          <a:lstStyle/>
          <a:p>
            <a:pPr algn="l">
              <a:lnSpc>
                <a:spcPts val="5880"/>
              </a:lnSpc>
            </a:pPr>
            <a:r>
              <a:rPr lang="en-US" sz="4200" b="1">
                <a:solidFill>
                  <a:srgbClr val="000000"/>
                </a:solidFill>
                <a:latin typeface="Verdana Pro Condensed Bold"/>
                <a:ea typeface="Verdana Pro Condensed Bold"/>
                <a:cs typeface="Verdana Pro Condensed Bold"/>
                <a:sym typeface="Verdana Pro Condensed Bold"/>
              </a:rPr>
              <a:t>Bottom Bun = Concluding Sentence</a:t>
            </a:r>
          </a:p>
        </p:txBody>
      </p:sp>
      <p:sp>
        <p:nvSpPr>
          <p:cNvPr id="12" name="TextBox 12"/>
          <p:cNvSpPr txBox="1"/>
          <p:nvPr/>
        </p:nvSpPr>
        <p:spPr>
          <a:xfrm>
            <a:off x="2958731" y="241697"/>
            <a:ext cx="12370538" cy="1377949"/>
          </a:xfrm>
          <a:prstGeom prst="rect">
            <a:avLst/>
          </a:prstGeom>
        </p:spPr>
        <p:txBody>
          <a:bodyPr lIns="0" tIns="0" rIns="0" bIns="0" rtlCol="0" anchor="t">
            <a:spAutoFit/>
          </a:bodyPr>
          <a:lstStyle/>
          <a:p>
            <a:pPr algn="ctr">
              <a:lnSpc>
                <a:spcPts val="11200"/>
              </a:lnSpc>
            </a:pPr>
            <a:r>
              <a:rPr lang="en-US" sz="8000" b="1">
                <a:solidFill>
                  <a:srgbClr val="000000"/>
                </a:solidFill>
                <a:latin typeface="Verdana Pro Condensed Bold"/>
                <a:ea typeface="Verdana Pro Condensed Bold"/>
                <a:cs typeface="Verdana Pro Condensed Bold"/>
                <a:sym typeface="Verdana Pro Condensed Bold"/>
              </a:rPr>
              <a:t>Remember!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3"/>
              <a:stretch>
                <a:fillRect l="-6066" r="-6066"/>
              </a:stretch>
            </a:blipFill>
          </p:spPr>
          <p:txBody>
            <a:bodyPr/>
            <a:lstStyle/>
            <a:p>
              <a:endParaRPr lang="en-AU"/>
            </a:p>
          </p:txBody>
        </p:sp>
      </p:grpSp>
      <p:sp>
        <p:nvSpPr>
          <p:cNvPr id="4" name="TextBox 4"/>
          <p:cNvSpPr txBox="1"/>
          <p:nvPr/>
        </p:nvSpPr>
        <p:spPr>
          <a:xfrm>
            <a:off x="657551" y="3215725"/>
            <a:ext cx="10055118" cy="4874725"/>
          </a:xfrm>
          <a:prstGeom prst="rect">
            <a:avLst/>
          </a:prstGeom>
        </p:spPr>
        <p:txBody>
          <a:bodyPr lIns="0" tIns="0" rIns="0" bIns="0" rtlCol="0" anchor="t">
            <a:spAutoFit/>
          </a:bodyPr>
          <a:lstStyle/>
          <a:p>
            <a:pPr algn="l">
              <a:lnSpc>
                <a:spcPts val="4314"/>
              </a:lnSpc>
            </a:pPr>
            <a:r>
              <a:rPr lang="en-US" sz="3081" dirty="0">
                <a:solidFill>
                  <a:srgbClr val="000000"/>
                </a:solidFill>
                <a:latin typeface="Verdana Pro"/>
                <a:ea typeface="Verdana Pro"/>
                <a:cs typeface="Verdana Pro"/>
                <a:sym typeface="Verdana Pro"/>
              </a:rPr>
              <a:t>Write down two things.</a:t>
            </a:r>
          </a:p>
          <a:p>
            <a:pPr algn="l">
              <a:lnSpc>
                <a:spcPts val="4314"/>
              </a:lnSpc>
            </a:pPr>
            <a:endParaRPr lang="en-US" sz="3081" dirty="0">
              <a:solidFill>
                <a:srgbClr val="000000"/>
              </a:solidFill>
              <a:latin typeface="Verdana Pro"/>
              <a:ea typeface="Verdana Pro"/>
              <a:cs typeface="Verdana Pro"/>
              <a:sym typeface="Verdana Pro"/>
            </a:endParaRPr>
          </a:p>
          <a:p>
            <a:pPr algn="l">
              <a:lnSpc>
                <a:spcPts val="4314"/>
              </a:lnSpc>
            </a:pPr>
            <a:r>
              <a:rPr lang="en-US" sz="3081" dirty="0">
                <a:solidFill>
                  <a:srgbClr val="000000"/>
                </a:solidFill>
                <a:latin typeface="Verdana Pro"/>
                <a:ea typeface="Verdana Pro"/>
                <a:cs typeface="Verdana Pro"/>
                <a:sym typeface="Verdana Pro"/>
              </a:rPr>
              <a:t>One relevant term you used today.</a:t>
            </a:r>
          </a:p>
          <a:p>
            <a:pPr algn="l">
              <a:lnSpc>
                <a:spcPts val="4314"/>
              </a:lnSpc>
            </a:pPr>
            <a:endParaRPr lang="en-US" sz="3081" dirty="0">
              <a:solidFill>
                <a:srgbClr val="000000"/>
              </a:solidFill>
              <a:latin typeface="Verdana Pro"/>
              <a:ea typeface="Verdana Pro"/>
              <a:cs typeface="Verdana Pro"/>
              <a:sym typeface="Verdana Pro"/>
            </a:endParaRPr>
          </a:p>
          <a:p>
            <a:pPr algn="l">
              <a:lnSpc>
                <a:spcPts val="4314"/>
              </a:lnSpc>
            </a:pPr>
            <a:r>
              <a:rPr lang="en-US" sz="3081" dirty="0">
                <a:solidFill>
                  <a:srgbClr val="000000"/>
                </a:solidFill>
                <a:latin typeface="Verdana Pro"/>
                <a:ea typeface="Verdana Pro"/>
                <a:cs typeface="Verdana Pro"/>
                <a:sym typeface="Verdana Pro"/>
              </a:rPr>
              <a:t>One paragraph element: </a:t>
            </a:r>
          </a:p>
          <a:p>
            <a:pPr marL="665335" lvl="1" indent="-332668" algn="l">
              <a:lnSpc>
                <a:spcPts val="4314"/>
              </a:lnSpc>
              <a:buFont typeface="Arial"/>
              <a:buChar char="•"/>
            </a:pPr>
            <a:r>
              <a:rPr lang="en-US" sz="3081" dirty="0">
                <a:solidFill>
                  <a:srgbClr val="000000"/>
                </a:solidFill>
                <a:latin typeface="Verdana Pro"/>
                <a:ea typeface="Verdana Pro"/>
                <a:cs typeface="Verdana Pro"/>
                <a:sym typeface="Verdana Pro"/>
              </a:rPr>
              <a:t>topic sentence</a:t>
            </a:r>
          </a:p>
          <a:p>
            <a:pPr marL="665335" lvl="1" indent="-332668" algn="l">
              <a:lnSpc>
                <a:spcPts val="4314"/>
              </a:lnSpc>
              <a:buFont typeface="Arial"/>
              <a:buChar char="•"/>
            </a:pPr>
            <a:r>
              <a:rPr lang="en-US" sz="3081" dirty="0">
                <a:solidFill>
                  <a:srgbClr val="000000"/>
                </a:solidFill>
                <a:latin typeface="Verdana Pro"/>
                <a:ea typeface="Verdana Pro"/>
                <a:cs typeface="Verdana Pro"/>
                <a:sym typeface="Verdana Pro"/>
              </a:rPr>
              <a:t>supporting sentence, </a:t>
            </a:r>
          </a:p>
          <a:p>
            <a:pPr marL="665335" lvl="1" indent="-332668" algn="l">
              <a:lnSpc>
                <a:spcPts val="4314"/>
              </a:lnSpc>
              <a:buFont typeface="Arial"/>
              <a:buChar char="•"/>
            </a:pPr>
            <a:r>
              <a:rPr lang="en-US" sz="3081" dirty="0">
                <a:solidFill>
                  <a:srgbClr val="000000"/>
                </a:solidFill>
                <a:latin typeface="Verdana Pro"/>
                <a:ea typeface="Verdana Pro"/>
                <a:cs typeface="Verdana Pro"/>
                <a:sym typeface="Verdana Pro"/>
              </a:rPr>
              <a:t>concluding sentence</a:t>
            </a:r>
          </a:p>
          <a:p>
            <a:pPr algn="l">
              <a:lnSpc>
                <a:spcPts val="4314"/>
              </a:lnSpc>
            </a:pPr>
            <a:r>
              <a:rPr lang="en-US" sz="3081" dirty="0">
                <a:solidFill>
                  <a:srgbClr val="000000"/>
                </a:solidFill>
                <a:latin typeface="Verdana Pro"/>
                <a:ea typeface="Verdana Pro"/>
                <a:cs typeface="Verdana Pro"/>
                <a:sym typeface="Verdana Pro"/>
              </a:rPr>
              <a:t>and write a short example of it.</a:t>
            </a:r>
          </a:p>
        </p:txBody>
      </p:sp>
      <p:sp>
        <p:nvSpPr>
          <p:cNvPr id="5" name="TextBox 5"/>
          <p:cNvSpPr txBox="1"/>
          <p:nvPr/>
        </p:nvSpPr>
        <p:spPr>
          <a:xfrm>
            <a:off x="4026111" y="885825"/>
            <a:ext cx="3317997"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Reflect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48BDBB"/>
        </a:solidFill>
        <a:effectLst/>
      </p:bgPr>
    </p:bg>
    <p:spTree>
      <p:nvGrpSpPr>
        <p:cNvPr id="1" name=""/>
        <p:cNvGrpSpPr/>
        <p:nvPr/>
      </p:nvGrpSpPr>
      <p:grpSpPr>
        <a:xfrm>
          <a:off x="0" y="0"/>
          <a:ext cx="0" cy="0"/>
          <a:chOff x="0" y="0"/>
          <a:chExt cx="0" cy="0"/>
        </a:xfrm>
      </p:grpSpPr>
      <p:grpSp>
        <p:nvGrpSpPr>
          <p:cNvPr id="2" name="Group 2"/>
          <p:cNvGrpSpPr/>
          <p:nvPr/>
        </p:nvGrpSpPr>
        <p:grpSpPr>
          <a:xfrm>
            <a:off x="11816216" y="0"/>
            <a:ext cx="6471784" cy="10287000"/>
            <a:chOff x="0" y="0"/>
            <a:chExt cx="1002649" cy="1593725"/>
          </a:xfrm>
        </p:grpSpPr>
        <p:sp>
          <p:nvSpPr>
            <p:cNvPr id="3" name="Freeform 3"/>
            <p:cNvSpPr/>
            <p:nvPr/>
          </p:nvSpPr>
          <p:spPr>
            <a:xfrm>
              <a:off x="0" y="0"/>
              <a:ext cx="1002649" cy="1593725"/>
            </a:xfrm>
            <a:custGeom>
              <a:avLst/>
              <a:gdLst/>
              <a:ahLst/>
              <a:cxnLst/>
              <a:rect l="l" t="t" r="r" b="b"/>
              <a:pathLst>
                <a:path w="1002649" h="1593725">
                  <a:moveTo>
                    <a:pt x="0" y="0"/>
                  </a:moveTo>
                  <a:lnTo>
                    <a:pt x="1002649" y="0"/>
                  </a:lnTo>
                  <a:lnTo>
                    <a:pt x="1002649" y="1593725"/>
                  </a:lnTo>
                  <a:lnTo>
                    <a:pt x="0" y="1593725"/>
                  </a:lnTo>
                  <a:close/>
                </a:path>
              </a:pathLst>
            </a:custGeom>
            <a:blipFill>
              <a:blip r:embed="rId3"/>
              <a:stretch>
                <a:fillRect l="-6066" r="-6066"/>
              </a:stretch>
            </a:blipFill>
          </p:spPr>
          <p:txBody>
            <a:bodyPr/>
            <a:lstStyle/>
            <a:p>
              <a:endParaRPr lang="en-AU"/>
            </a:p>
          </p:txBody>
        </p:sp>
      </p:grpSp>
      <p:sp>
        <p:nvSpPr>
          <p:cNvPr id="4" name="Freeform 4"/>
          <p:cNvSpPr/>
          <p:nvPr/>
        </p:nvSpPr>
        <p:spPr>
          <a:xfrm>
            <a:off x="3971962" y="6646148"/>
            <a:ext cx="3007074" cy="2762750"/>
          </a:xfrm>
          <a:custGeom>
            <a:avLst/>
            <a:gdLst/>
            <a:ahLst/>
            <a:cxnLst/>
            <a:rect l="l" t="t" r="r" b="b"/>
            <a:pathLst>
              <a:path w="3007074" h="2762750">
                <a:moveTo>
                  <a:pt x="0" y="0"/>
                </a:moveTo>
                <a:lnTo>
                  <a:pt x="3007075" y="0"/>
                </a:lnTo>
                <a:lnTo>
                  <a:pt x="3007075" y="2762749"/>
                </a:lnTo>
                <a:lnTo>
                  <a:pt x="0" y="276274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5" name="TextBox 5"/>
          <p:cNvSpPr txBox="1"/>
          <p:nvPr/>
        </p:nvSpPr>
        <p:spPr>
          <a:xfrm>
            <a:off x="560807" y="2454616"/>
            <a:ext cx="9829384" cy="2688884"/>
          </a:xfrm>
          <a:prstGeom prst="rect">
            <a:avLst/>
          </a:prstGeom>
        </p:spPr>
        <p:txBody>
          <a:bodyPr lIns="0" tIns="0" rIns="0" bIns="0" rtlCol="0" anchor="t">
            <a:spAutoFit/>
          </a:bodyPr>
          <a:lstStyle/>
          <a:p>
            <a:pPr algn="ctr">
              <a:lnSpc>
                <a:spcPts val="4314"/>
              </a:lnSpc>
            </a:pPr>
            <a:r>
              <a:rPr lang="en-US" sz="3081" dirty="0">
                <a:solidFill>
                  <a:srgbClr val="000000"/>
                </a:solidFill>
                <a:latin typeface="Verdana Pro"/>
                <a:ea typeface="Verdana Pro"/>
                <a:cs typeface="Verdana Pro"/>
                <a:sym typeface="Verdana Pro"/>
              </a:rPr>
              <a:t>Did anyone else write the same relevant term?</a:t>
            </a:r>
          </a:p>
          <a:p>
            <a:pPr algn="ctr">
              <a:lnSpc>
                <a:spcPts val="4314"/>
              </a:lnSpc>
            </a:pPr>
            <a:endParaRPr lang="en-US" sz="3081" dirty="0">
              <a:solidFill>
                <a:srgbClr val="000000"/>
              </a:solidFill>
              <a:latin typeface="Verdana Pro"/>
              <a:ea typeface="Verdana Pro"/>
              <a:cs typeface="Verdana Pro"/>
              <a:sym typeface="Verdana Pro"/>
            </a:endParaRPr>
          </a:p>
          <a:p>
            <a:pPr algn="ctr">
              <a:lnSpc>
                <a:spcPts val="4314"/>
              </a:lnSpc>
            </a:pPr>
            <a:r>
              <a:rPr lang="en-US" sz="3081" dirty="0">
                <a:solidFill>
                  <a:srgbClr val="000000"/>
                </a:solidFill>
                <a:latin typeface="Verdana Pro"/>
                <a:ea typeface="Verdana Pro"/>
                <a:cs typeface="Verdana Pro"/>
                <a:sym typeface="Verdana Pro"/>
              </a:rPr>
              <a:t>Does anyone know which paragraph elements those sentences were?</a:t>
            </a:r>
          </a:p>
          <a:p>
            <a:pPr algn="ctr">
              <a:lnSpc>
                <a:spcPts val="4314"/>
              </a:lnSpc>
            </a:pPr>
            <a:endParaRPr lang="en-US" sz="3081" dirty="0">
              <a:solidFill>
                <a:srgbClr val="000000"/>
              </a:solidFill>
              <a:latin typeface="Verdana Pro"/>
              <a:ea typeface="Verdana Pro"/>
              <a:cs typeface="Verdana Pro"/>
              <a:sym typeface="Verdana Pro"/>
            </a:endParaRPr>
          </a:p>
        </p:txBody>
      </p:sp>
      <p:sp>
        <p:nvSpPr>
          <p:cNvPr id="6" name="TextBox 6"/>
          <p:cNvSpPr txBox="1"/>
          <p:nvPr/>
        </p:nvSpPr>
        <p:spPr>
          <a:xfrm>
            <a:off x="4199804" y="708462"/>
            <a:ext cx="2551391" cy="1298107"/>
          </a:xfrm>
          <a:prstGeom prst="rect">
            <a:avLst/>
          </a:prstGeom>
        </p:spPr>
        <p:txBody>
          <a:bodyPr lIns="0" tIns="0" rIns="0" bIns="0" rtlCol="0" anchor="t">
            <a:spAutoFit/>
          </a:bodyPr>
          <a:lstStyle/>
          <a:p>
            <a:pPr algn="ctr">
              <a:lnSpc>
                <a:spcPts val="10675"/>
              </a:lnSpc>
            </a:pPr>
            <a:r>
              <a:rPr lang="en-US" sz="7625" b="1">
                <a:solidFill>
                  <a:srgbClr val="000000"/>
                </a:solidFill>
                <a:latin typeface="Verdana Pro Condensed Bold"/>
                <a:ea typeface="Verdana Pro Condensed Bold"/>
                <a:cs typeface="Verdana Pro Condensed Bold"/>
                <a:sym typeface="Verdana Pro Condensed Bold"/>
              </a:rPr>
              <a:t>Share</a:t>
            </a:r>
          </a:p>
        </p:txBody>
      </p:sp>
      <p:sp>
        <p:nvSpPr>
          <p:cNvPr id="7" name="TextBox 7"/>
          <p:cNvSpPr txBox="1"/>
          <p:nvPr/>
        </p:nvSpPr>
        <p:spPr>
          <a:xfrm>
            <a:off x="4181188" y="5562600"/>
            <a:ext cx="3007074" cy="828625"/>
          </a:xfrm>
          <a:prstGeom prst="rect">
            <a:avLst/>
          </a:prstGeom>
        </p:spPr>
        <p:txBody>
          <a:bodyPr wrap="square" lIns="0" tIns="0" rIns="0" bIns="0" rtlCol="0" anchor="t">
            <a:spAutoFit/>
          </a:bodyPr>
          <a:lstStyle/>
          <a:p>
            <a:pPr algn="ctr">
              <a:lnSpc>
                <a:spcPts val="7168"/>
              </a:lnSpc>
            </a:pPr>
            <a:r>
              <a:rPr lang="en-US" sz="5120" b="1" dirty="0">
                <a:solidFill>
                  <a:srgbClr val="000000"/>
                </a:solidFill>
                <a:latin typeface="Verdana Pro Condensed Bold"/>
                <a:ea typeface="Verdana Pro Condensed Bold"/>
                <a:cs typeface="Verdana Pro Condensed Bold"/>
                <a:sym typeface="Verdana Pro Condensed Bold"/>
              </a:rPr>
              <a:t>Lesson 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ateadded xmlns="feecc918-9ecd-485f-b845-8b5c7cc6b98c" xsi:nil="true"/>
    <lcf76f155ced4ddcb4097134ff3c332f xmlns="feecc918-9ecd-485f-b845-8b5c7cc6b98c">
      <Terms xmlns="http://schemas.microsoft.com/office/infopath/2007/PartnerControls"/>
    </lcf76f155ced4ddcb4097134ff3c332f>
    <Preview xmlns="feecc918-9ecd-485f-b845-8b5c7cc6b98c" xsi:nil="true"/>
    <TaxCatchAll xmlns="b1450c28-65c8-4551-b49a-762cd339a7c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2A3A4E1E6BCA24C9D837CBDB0CE304C" ma:contentTypeVersion="21" ma:contentTypeDescription="Create a new document." ma:contentTypeScope="" ma:versionID="7186372335b233f860196c5c4f14fdcd">
  <xsd:schema xmlns:xsd="http://www.w3.org/2001/XMLSchema" xmlns:xs="http://www.w3.org/2001/XMLSchema" xmlns:p="http://schemas.microsoft.com/office/2006/metadata/properties" xmlns:ns2="feecc918-9ecd-485f-b845-8b5c7cc6b98c" xmlns:ns3="b1450c28-65c8-4551-b49a-762cd339a7c7" targetNamespace="http://schemas.microsoft.com/office/2006/metadata/properties" ma:root="true" ma:fieldsID="f45dcb05b7058c514e00f315dbc1346b" ns2:_="" ns3:_="">
    <xsd:import namespace="feecc918-9ecd-485f-b845-8b5c7cc6b98c"/>
    <xsd:import namespace="b1450c28-65c8-4551-b49a-762cd339a7c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Dateadded" minOccurs="0"/>
                <xsd:element ref="ns2:MediaServiceObjectDetectorVersions" minOccurs="0"/>
                <xsd:element ref="ns2:MediaServiceSearchProperties" minOccurs="0"/>
                <xsd:element ref="ns2:Preview"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ecc918-9ecd-485f-b845-8b5c7cc6b9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2b026aac-6b52-4d7e-a64d-f3ee90946f56" ma:termSetId="09814cd3-568e-fe90-9814-8d621ff8fb84" ma:anchorId="fba54fb3-c3e1-fe81-a776-ca4b69148c4d" ma:open="true" ma:isKeyword="false">
      <xsd:complexType>
        <xsd:sequence>
          <xsd:element ref="pc:Terms" minOccurs="0" maxOccurs="1"/>
        </xsd:sequence>
      </xsd:complexType>
    </xsd:element>
    <xsd:element name="Dateadded" ma:index="24" nillable="true" ma:displayName="Date added" ma:format="DateOnly" ma:internalName="Dateadded">
      <xsd:simpleType>
        <xsd:restriction base="dms:DateTim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Preview" ma:index="27" nillable="true" ma:displayName="Preview" ma:format="Thumbnail" ma:internalName="Preview">
      <xsd:simpleType>
        <xsd:restriction base="dms:Unknown"/>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450c28-65c8-4551-b49a-762cd339a7c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1f9af0-bcdc-4912-b8a0-38588b3c8187}" ma:internalName="TaxCatchAll" ma:showField="CatchAllData" ma:web="b1450c28-65c8-4551-b49a-762cd339a7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FE7978F-23A7-466C-9E92-80AC57D75350}">
  <ds:schemaRefs>
    <ds:schemaRef ds:uri="http://purl.org/dc/elements/1.1/"/>
    <ds:schemaRef ds:uri="http://www.w3.org/XML/1998/namespace"/>
    <ds:schemaRef ds:uri="http://schemas.openxmlformats.org/package/2006/metadata/core-properties"/>
    <ds:schemaRef ds:uri="b1450c28-65c8-4551-b49a-762cd339a7c7"/>
    <ds:schemaRef ds:uri="http://schemas.microsoft.com/office/2006/documentManagement/types"/>
    <ds:schemaRef ds:uri="http://purl.org/dc/terms/"/>
    <ds:schemaRef ds:uri="http://purl.org/dc/dcmitype/"/>
    <ds:schemaRef ds:uri="http://schemas.microsoft.com/office/2006/metadata/properties"/>
    <ds:schemaRef ds:uri="http://schemas.microsoft.com/office/infopath/2007/PartnerControls"/>
    <ds:schemaRef ds:uri="feecc918-9ecd-485f-b845-8b5c7cc6b98c"/>
  </ds:schemaRefs>
</ds:datastoreItem>
</file>

<file path=customXml/itemProps2.xml><?xml version="1.0" encoding="utf-8"?>
<ds:datastoreItem xmlns:ds="http://schemas.openxmlformats.org/officeDocument/2006/customXml" ds:itemID="{9D659A0C-7705-4306-9AF0-77E2E5BAD0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ecc918-9ecd-485f-b845-8b5c7cc6b98c"/>
    <ds:schemaRef ds:uri="b1450c28-65c8-4551-b49a-762cd339a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23C4F1-4E3A-4832-9303-E8A6112837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268</TotalTime>
  <Words>1002</Words>
  <Application>Microsoft Office PowerPoint</Application>
  <PresentationFormat>Custom</PresentationFormat>
  <Paragraphs>152</Paragraphs>
  <Slides>24</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Verdana Pro Condensed Bold</vt:lpstr>
      <vt:lpstr>Arial</vt:lpstr>
      <vt:lpstr>Verdana</vt:lpstr>
      <vt:lpstr>Verdana Pro Condensed</vt:lpstr>
      <vt:lpstr>Calibri</vt:lpstr>
      <vt:lpstr>Aptos</vt:lpstr>
      <vt:lpstr>Verdana Pro</vt:lpstr>
      <vt:lpstr>Verdana Pro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4: Paragraph Building_Yr 3</dc:title>
  <cp:lastModifiedBy>Becky Laurence</cp:lastModifiedBy>
  <cp:revision>2</cp:revision>
  <dcterms:created xsi:type="dcterms:W3CDTF">2006-08-16T00:00:00Z</dcterms:created>
  <dcterms:modified xsi:type="dcterms:W3CDTF">2026-08-26T04:57:53Z</dcterms:modified>
  <dc:identifier>DAG5womj6-I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0x01010022A3A4E1E6BCA24C9D837CBDB0CE304C</vt:lpwstr>
  </property>
  <property fmtid="{D5CDD505-2E9C-101B-9397-08002B2CF9AE}" pid="3" name="MediaServiceImageTags">
    <vt:lpwstr/>
  </property>
</Properties>
</file>