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3"/>
  </p:notesMasterIdLst>
  <p:sldIdLst>
    <p:sldId id="256" r:id="rId5"/>
    <p:sldId id="257" r:id="rId6"/>
    <p:sldId id="273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Verdana Pro" panose="020B0604030504040204" pitchFamily="34" charset="0"/>
      <p:regular r:id="rId24"/>
      <p:bold r:id="rId25"/>
      <p:italic r:id="rId26"/>
      <p:boldItalic r:id="rId27"/>
    </p:embeddedFont>
    <p:embeddedFont>
      <p:font typeface="Verdana Pro Bold" panose="020B0804030504040204" charset="0"/>
      <p:regular r:id="rId28"/>
      <p:bold r:id="rId29"/>
    </p:embeddedFont>
    <p:embeddedFont>
      <p:font typeface="Verdana Pro Condensed" panose="020B0604020202020204" charset="0"/>
      <p:regular r:id="rId30"/>
    </p:embeddedFont>
    <p:embeddedFont>
      <p:font typeface="Verdana Pro Condensed Bold" panose="020B0604020202020204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F6E134-4A40-4D53-B193-C6E3DC002B1A}" v="245" dt="2026-08-26T05:31:17.3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033" autoAdjust="0"/>
  </p:normalViewPr>
  <p:slideViewPr>
    <p:cSldViewPr>
      <p:cViewPr varScale="1">
        <p:scale>
          <a:sx n="52" d="100"/>
          <a:sy n="52" d="100"/>
        </p:scale>
        <p:origin x="85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Laurence" userId="c77225e4-1c0f-4b6c-b66e-2ba375f94488" providerId="ADAL" clId="{1FE327E6-7B11-4709-B248-BB85B06591E2}"/>
    <pc:docChg chg="undo custSel addSld modSld">
      <pc:chgData name="Becky Laurence" userId="c77225e4-1c0f-4b6c-b66e-2ba375f94488" providerId="ADAL" clId="{1FE327E6-7B11-4709-B248-BB85B06591E2}" dt="2026-08-26T05:31:17.309" v="1374" actId="20577"/>
      <pc:docMkLst>
        <pc:docMk/>
      </pc:docMkLst>
      <pc:sldChg chg="modSp mod">
        <pc:chgData name="Becky Laurence" userId="c77225e4-1c0f-4b6c-b66e-2ba375f94488" providerId="ADAL" clId="{1FE327E6-7B11-4709-B248-BB85B06591E2}" dt="2026-08-26T05:22:01.641" v="1110" actId="403"/>
        <pc:sldMkLst>
          <pc:docMk/>
          <pc:sldMk cId="0" sldId="264"/>
        </pc:sldMkLst>
        <pc:spChg chg="mod">
          <ac:chgData name="Becky Laurence" userId="c77225e4-1c0f-4b6c-b66e-2ba375f94488" providerId="ADAL" clId="{1FE327E6-7B11-4709-B248-BB85B06591E2}" dt="2026-08-26T05:22:01.641" v="1110" actId="403"/>
          <ac:spMkLst>
            <pc:docMk/>
            <pc:sldMk cId="0" sldId="264"/>
            <ac:spMk id="3" creationId="{00000000-0000-0000-0000-000000000000}"/>
          </ac:spMkLst>
        </pc:spChg>
      </pc:sldChg>
      <pc:sldChg chg="modSp">
        <pc:chgData name="Becky Laurence" userId="c77225e4-1c0f-4b6c-b66e-2ba375f94488" providerId="ADAL" clId="{1FE327E6-7B11-4709-B248-BB85B06591E2}" dt="2026-08-26T05:31:17.309" v="1374" actId="20577"/>
        <pc:sldMkLst>
          <pc:docMk/>
          <pc:sldMk cId="0" sldId="265"/>
        </pc:sldMkLst>
        <pc:spChg chg="mod">
          <ac:chgData name="Becky Laurence" userId="c77225e4-1c0f-4b6c-b66e-2ba375f94488" providerId="ADAL" clId="{1FE327E6-7B11-4709-B248-BB85B06591E2}" dt="2026-08-26T05:26:56.260" v="1172" actId="20577"/>
          <ac:spMkLst>
            <pc:docMk/>
            <pc:sldMk cId="0" sldId="265"/>
            <ac:spMk id="5" creationId="{00000000-0000-0000-0000-000000000000}"/>
          </ac:spMkLst>
        </pc:spChg>
        <pc:spChg chg="mod">
          <ac:chgData name="Becky Laurence" userId="c77225e4-1c0f-4b6c-b66e-2ba375f94488" providerId="ADAL" clId="{1FE327E6-7B11-4709-B248-BB85B06591E2}" dt="2026-08-26T05:27:41.209" v="1246" actId="20577"/>
          <ac:spMkLst>
            <pc:docMk/>
            <pc:sldMk cId="0" sldId="265"/>
            <ac:spMk id="6" creationId="{00000000-0000-0000-0000-000000000000}"/>
          </ac:spMkLst>
        </pc:spChg>
        <pc:spChg chg="mod">
          <ac:chgData name="Becky Laurence" userId="c77225e4-1c0f-4b6c-b66e-2ba375f94488" providerId="ADAL" clId="{1FE327E6-7B11-4709-B248-BB85B06591E2}" dt="2026-08-26T05:31:17.309" v="1374" actId="20577"/>
          <ac:spMkLst>
            <pc:docMk/>
            <pc:sldMk cId="0" sldId="265"/>
            <ac:spMk id="7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5:22:39.478" v="1126" actId="20577"/>
        <pc:sldMkLst>
          <pc:docMk/>
          <pc:sldMk cId="0" sldId="266"/>
        </pc:sldMkLst>
        <pc:spChg chg="mod">
          <ac:chgData name="Becky Laurence" userId="c77225e4-1c0f-4b6c-b66e-2ba375f94488" providerId="ADAL" clId="{1FE327E6-7B11-4709-B248-BB85B06591E2}" dt="2026-08-26T05:22:39.478" v="1126" actId="20577"/>
          <ac:spMkLst>
            <pc:docMk/>
            <pc:sldMk cId="0" sldId="266"/>
            <ac:spMk id="2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8-26T05:22:57.814" v="1131" actId="1076"/>
        <pc:sldMkLst>
          <pc:docMk/>
          <pc:sldMk cId="0" sldId="267"/>
        </pc:sldMkLst>
        <pc:spChg chg="mod">
          <ac:chgData name="Becky Laurence" userId="c77225e4-1c0f-4b6c-b66e-2ba375f94488" providerId="ADAL" clId="{1FE327E6-7B11-4709-B248-BB85B06591E2}" dt="2026-08-26T05:22:57.814" v="1131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Becky Laurence" userId="c77225e4-1c0f-4b6c-b66e-2ba375f94488" providerId="ADAL" clId="{1FE327E6-7B11-4709-B248-BB85B06591E2}" dt="2026-08-26T05:22:55.235" v="1130" actId="1076"/>
          <ac:spMkLst>
            <pc:docMk/>
            <pc:sldMk cId="0" sldId="267"/>
            <ac:spMk id="4" creationId="{00000000-0000-0000-0000-000000000000}"/>
          </ac:spMkLst>
        </pc:spChg>
      </pc:sldChg>
      <pc:sldChg chg="modSp">
        <pc:chgData name="Becky Laurence" userId="c77225e4-1c0f-4b6c-b66e-2ba375f94488" providerId="ADAL" clId="{1FE327E6-7B11-4709-B248-BB85B06591E2}" dt="2026-08-26T05:23:08.435" v="1134" actId="403"/>
        <pc:sldMkLst>
          <pc:docMk/>
          <pc:sldMk cId="0" sldId="269"/>
        </pc:sldMkLst>
        <pc:spChg chg="mod">
          <ac:chgData name="Becky Laurence" userId="c77225e4-1c0f-4b6c-b66e-2ba375f94488" providerId="ADAL" clId="{1FE327E6-7B11-4709-B248-BB85B06591E2}" dt="2026-08-26T05:23:08.435" v="1134" actId="403"/>
          <ac:spMkLst>
            <pc:docMk/>
            <pc:sldMk cId="0" sldId="269"/>
            <ac:spMk id="5" creationId="{00000000-0000-0000-0000-000000000000}"/>
          </ac:spMkLst>
        </pc:spChg>
      </pc:sldChg>
      <pc:sldChg chg="delSp modSp add mod">
        <pc:chgData name="Becky Laurence" userId="c77225e4-1c0f-4b6c-b66e-2ba375f94488" providerId="ADAL" clId="{1FE327E6-7B11-4709-B248-BB85B06591E2}" dt="2026-08-26T05:16:12.400" v="1107" actId="108"/>
        <pc:sldMkLst>
          <pc:docMk/>
          <pc:sldMk cId="672302119" sldId="273"/>
        </pc:sldMkLst>
        <pc:spChg chg="del">
          <ac:chgData name="Becky Laurence" userId="c77225e4-1c0f-4b6c-b66e-2ba375f94488" providerId="ADAL" clId="{1FE327E6-7B11-4709-B248-BB85B06591E2}" dt="2026-08-26T05:11:05.938" v="1075" actId="478"/>
          <ac:spMkLst>
            <pc:docMk/>
            <pc:sldMk cId="672302119" sldId="273"/>
            <ac:spMk id="2" creationId="{C4322649-E6BB-82F6-E3B0-4ACBE6FF6015}"/>
          </ac:spMkLst>
        </pc:spChg>
        <pc:spChg chg="mod">
          <ac:chgData name="Becky Laurence" userId="c77225e4-1c0f-4b6c-b66e-2ba375f94488" providerId="ADAL" clId="{1FE327E6-7B11-4709-B248-BB85B06591E2}" dt="2026-08-26T05:11:19.624" v="1098" actId="14100"/>
          <ac:spMkLst>
            <pc:docMk/>
            <pc:sldMk cId="672302119" sldId="273"/>
            <ac:spMk id="3" creationId="{950820C0-D921-6F0D-AA9B-910DB7978E41}"/>
          </ac:spMkLst>
        </pc:spChg>
        <pc:spChg chg="mod">
          <ac:chgData name="Becky Laurence" userId="c77225e4-1c0f-4b6c-b66e-2ba375f94488" providerId="ADAL" clId="{1FE327E6-7B11-4709-B248-BB85B06591E2}" dt="2026-08-26T05:16:12.400" v="1107" actId="108"/>
          <ac:spMkLst>
            <pc:docMk/>
            <pc:sldMk cId="672302119" sldId="273"/>
            <ac:spMk id="4" creationId="{81291F25-26E2-F510-3F36-C8CC8E341C2E}"/>
          </ac:spMkLst>
        </pc:spChg>
        <pc:spChg chg="del">
          <ac:chgData name="Becky Laurence" userId="c77225e4-1c0f-4b6c-b66e-2ba375f94488" providerId="ADAL" clId="{1FE327E6-7B11-4709-B248-BB85B06591E2}" dt="2026-08-26T05:11:07.666" v="1076" actId="478"/>
          <ac:spMkLst>
            <pc:docMk/>
            <pc:sldMk cId="672302119" sldId="273"/>
            <ac:spMk id="5" creationId="{4EF81F9A-5CF3-5F35-5DBC-835BAD26ED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92BF4-2221-4A8A-AF76-7CBA19E9884D}" type="datetimeFigureOut">
              <a:rPr lang="en-AU" smtClean="0"/>
              <a:t>26/08/2026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3052F-AEA4-4F13-AFBE-BAFC4ECA1B0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379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good opportunity to do some review and play a game.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table provided in the student activity pack with the selection of nouns/verbs/adjectives/clause starter. Students use their cards to build a simple sentence with a clause starter to give circumstantial information. Once students have built their sentence, ask what would happen if move the phrase starter? How can they turn their simple sentence into a complex sentence? This also encourages them to use punctuation, such as commas.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 sentence structure: The + [noun] + [verb] + a/an + [adjective] + noise/vibration.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sentence structure: 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[Phrase starter], the + [noun] + [verb] + a/an + [adjective] + noise/vibration.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6937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Provide students with note-taking cards. These have been scaffolded to support varying levels of understanding/ability for students.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661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28790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26554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 opportunity: Invite students to include adjectives and/or adverbs here to make the sentence more informative.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5640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155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0258" y="1556988"/>
            <a:ext cx="2729479" cy="670997"/>
          </a:xfrm>
          <a:custGeom>
            <a:avLst/>
            <a:gdLst/>
            <a:ahLst/>
            <a:cxnLst/>
            <a:rect l="l" t="t" r="r" b="b"/>
            <a:pathLst>
              <a:path w="2729479" h="670997">
                <a:moveTo>
                  <a:pt x="0" y="0"/>
                </a:moveTo>
                <a:lnTo>
                  <a:pt x="2729479" y="0"/>
                </a:lnTo>
                <a:lnTo>
                  <a:pt x="2729479" y="670997"/>
                </a:lnTo>
                <a:lnTo>
                  <a:pt x="0" y="67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2615007" y="7395516"/>
            <a:ext cx="4479981" cy="425598"/>
          </a:xfrm>
          <a:custGeom>
            <a:avLst/>
            <a:gdLst/>
            <a:ahLst/>
            <a:cxnLst/>
            <a:rect l="l" t="t" r="r" b="b"/>
            <a:pathLst>
              <a:path w="4479981" h="425598">
                <a:moveTo>
                  <a:pt x="0" y="0"/>
                </a:moveTo>
                <a:lnTo>
                  <a:pt x="4479981" y="0"/>
                </a:lnTo>
                <a:lnTo>
                  <a:pt x="4479981" y="425598"/>
                </a:lnTo>
                <a:lnTo>
                  <a:pt x="0" y="425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2598388" y="-98059"/>
            <a:ext cx="9321824" cy="10287000"/>
            <a:chOff x="0" y="0"/>
            <a:chExt cx="2455131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5131" cy="2709333"/>
            </a:xfrm>
            <a:custGeom>
              <a:avLst/>
              <a:gdLst/>
              <a:ahLst/>
              <a:cxnLst/>
              <a:rect l="l" t="t" r="r" b="b"/>
              <a:pathLst>
                <a:path w="2455131" h="2709333">
                  <a:moveTo>
                    <a:pt x="0" y="0"/>
                  </a:moveTo>
                  <a:lnTo>
                    <a:pt x="2455131" y="0"/>
                  </a:lnTo>
                  <a:lnTo>
                    <a:pt x="24551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8BDBB">
                <a:alpha val="50980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5513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199053" y="-384496"/>
            <a:ext cx="8107997" cy="11469725"/>
          </a:xfrm>
          <a:custGeom>
            <a:avLst/>
            <a:gdLst/>
            <a:ahLst/>
            <a:cxnLst/>
            <a:rect l="l" t="t" r="r" b="b"/>
            <a:pathLst>
              <a:path w="8107997" h="11469725">
                <a:moveTo>
                  <a:pt x="0" y="0"/>
                </a:moveTo>
                <a:lnTo>
                  <a:pt x="8107997" y="0"/>
                </a:lnTo>
                <a:lnTo>
                  <a:pt x="8107997" y="11469725"/>
                </a:lnTo>
                <a:lnTo>
                  <a:pt x="0" y="11469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0" y="2742335"/>
            <a:ext cx="9709994" cy="399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6:</a:t>
            </a:r>
          </a:p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Scaffolding Report Writing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4971" y="8091162"/>
            <a:ext cx="6400052" cy="116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8"/>
              </a:lnSpc>
            </a:pPr>
            <a:r>
              <a:rPr lang="en-US" sz="337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It’s time to start combining everything we’ve learned so far.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0606" y="0"/>
            <a:ext cx="8236605" cy="10813902"/>
          </a:xfrm>
          <a:custGeom>
            <a:avLst/>
            <a:gdLst/>
            <a:ahLst/>
            <a:cxnLst/>
            <a:rect l="l" t="t" r="r" b="b"/>
            <a:pathLst>
              <a:path w="8236605" h="10813902">
                <a:moveTo>
                  <a:pt x="0" y="0"/>
                </a:moveTo>
                <a:lnTo>
                  <a:pt x="8236605" y="0"/>
                </a:lnTo>
                <a:lnTo>
                  <a:pt x="8236605" y="10813902"/>
                </a:lnTo>
                <a:lnTo>
                  <a:pt x="0" y="1081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24" r="-10658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028700" y="885825"/>
            <a:ext cx="7356663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overview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19549"/>
            <a:ext cx="7356663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Hook &amp; Introduction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Group Work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Stretch &amp; Share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Wrap-Up Reflection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2141" y="3519549"/>
            <a:ext cx="2437370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15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3D1095-E046-FE20-2D3E-4A2171FE3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50820C0-D921-6F0D-AA9B-910DB7978E41}"/>
              </a:ext>
            </a:extLst>
          </p:cNvPr>
          <p:cNvSpPr txBox="1"/>
          <p:nvPr/>
        </p:nvSpPr>
        <p:spPr>
          <a:xfrm>
            <a:off x="1028700" y="885825"/>
            <a:ext cx="12915900" cy="12318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Learning intentions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1291F25-26E2-F510-3F36-C8CC8E341C2E}"/>
              </a:ext>
            </a:extLst>
          </p:cNvPr>
          <p:cNvSpPr txBox="1"/>
          <p:nvPr/>
        </p:nvSpPr>
        <p:spPr>
          <a:xfrm>
            <a:off x="1028700" y="3519549"/>
            <a:ext cx="164211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/>
            <a:r>
              <a:rPr lang="en-AU" sz="4400" b="1" dirty="0">
                <a:latin typeface="Verdana Pro" panose="020B0604030504040204" pitchFamily="34" charset="0"/>
              </a:rPr>
              <a:t>I know how to plan a paragraph that includes a topic sentence, supporting sentences, and a concluding sentence. </a:t>
            </a:r>
          </a:p>
          <a:p>
            <a:pPr lvl="0"/>
            <a:endParaRPr lang="en-AU" sz="4400" b="1" dirty="0">
              <a:latin typeface="Verdana Pro" panose="020B0604030504040204" pitchFamily="34" charset="0"/>
            </a:endParaRPr>
          </a:p>
          <a:p>
            <a:pPr lvl="0"/>
            <a:r>
              <a:rPr lang="en-AU" sz="4400" b="1" dirty="0">
                <a:latin typeface="Verdana Pro" panose="020B0604030504040204" pitchFamily="34" charset="0"/>
              </a:rPr>
              <a:t>I identified and recorded key information for an informative report.</a:t>
            </a:r>
          </a:p>
        </p:txBody>
      </p:sp>
    </p:spTree>
    <p:extLst>
      <p:ext uri="{BB962C8B-B14F-4D97-AF65-F5344CB8AC3E}">
        <p14:creationId xmlns:p14="http://schemas.microsoft.com/office/powerpoint/2010/main" val="67230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6960656"/>
            <a:ext cx="8115300" cy="4595289"/>
          </a:xfrm>
          <a:custGeom>
            <a:avLst/>
            <a:gdLst/>
            <a:ahLst/>
            <a:cxnLst/>
            <a:rect l="l" t="t" r="r" b="b"/>
            <a:pathLst>
              <a:path w="8115300" h="4595289">
                <a:moveTo>
                  <a:pt x="0" y="0"/>
                </a:moveTo>
                <a:lnTo>
                  <a:pt x="8115300" y="0"/>
                </a:lnTo>
                <a:lnTo>
                  <a:pt x="8115300" y="4595288"/>
                </a:lnTo>
                <a:lnTo>
                  <a:pt x="0" y="4595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9144000" y="-229288"/>
            <a:ext cx="10588650" cy="10745577"/>
          </a:xfrm>
          <a:custGeom>
            <a:avLst/>
            <a:gdLst/>
            <a:ahLst/>
            <a:cxnLst/>
            <a:rect l="l" t="t" r="r" b="b"/>
            <a:pathLst>
              <a:path w="10588650" h="10745577">
                <a:moveTo>
                  <a:pt x="0" y="0"/>
                </a:moveTo>
                <a:lnTo>
                  <a:pt x="10588650" y="0"/>
                </a:lnTo>
                <a:lnTo>
                  <a:pt x="10588650" y="10745576"/>
                </a:lnTo>
                <a:lnTo>
                  <a:pt x="0" y="1074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081" r="-4333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894875" y="952500"/>
            <a:ext cx="7354250" cy="476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Who is this?</a:t>
            </a:r>
          </a:p>
          <a:p>
            <a:pPr algn="ctr">
              <a:lnSpc>
                <a:spcPts val="6299"/>
              </a:lnSpc>
            </a:pPr>
            <a:endParaRPr lang="en-US" sz="45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is her job?</a:t>
            </a:r>
          </a:p>
          <a:p>
            <a:pPr algn="ctr">
              <a:lnSpc>
                <a:spcPts val="6299"/>
              </a:lnSpc>
            </a:pPr>
            <a:endParaRPr lang="en-US" sz="45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Tell me three things she does in her job?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6622" y="483146"/>
            <a:ext cx="7705745" cy="9363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475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Louise</a:t>
            </a: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r>
              <a:rPr lang="en-US" sz="475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Heavy Vehicle Mechanic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7651" y="2123410"/>
            <a:ext cx="5362776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fixes big things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28250" y="492671"/>
            <a:ext cx="5132177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teaches people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27052" y="3754149"/>
            <a:ext cx="6933375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works with her hands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37475" y="5384888"/>
            <a:ext cx="3822952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uses tools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54682" y="7015627"/>
            <a:ext cx="7705745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knows how things work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76286" y="8648876"/>
            <a:ext cx="7462536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writes reports</a:t>
            </a:r>
          </a:p>
        </p:txBody>
      </p:sp>
      <p:sp>
        <p:nvSpPr>
          <p:cNvPr id="9" name="Freeform 9"/>
          <p:cNvSpPr/>
          <p:nvPr/>
        </p:nvSpPr>
        <p:spPr>
          <a:xfrm>
            <a:off x="2268004" y="1402266"/>
            <a:ext cx="5290728" cy="7482467"/>
          </a:xfrm>
          <a:custGeom>
            <a:avLst/>
            <a:gdLst/>
            <a:ahLst/>
            <a:cxnLst/>
            <a:rect l="l" t="t" r="r" b="b"/>
            <a:pathLst>
              <a:path w="5290728" h="7482467">
                <a:moveTo>
                  <a:pt x="0" y="0"/>
                </a:moveTo>
                <a:lnTo>
                  <a:pt x="5290727" y="0"/>
                </a:lnTo>
                <a:lnTo>
                  <a:pt x="5290727" y="7482467"/>
                </a:lnTo>
                <a:lnTo>
                  <a:pt x="0" y="748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81711" y="838200"/>
            <a:ext cx="97245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Meet the experts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166261" y="3480457"/>
            <a:ext cx="5955479" cy="74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37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Pssst. That’s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66261" y="4605655"/>
            <a:ext cx="595547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 need 2 volunteers!</a:t>
            </a:r>
          </a:p>
        </p:txBody>
      </p:sp>
      <p:sp>
        <p:nvSpPr>
          <p:cNvPr id="5" name="Freeform 5"/>
          <p:cNvSpPr/>
          <p:nvPr/>
        </p:nvSpPr>
        <p:spPr>
          <a:xfrm>
            <a:off x="-1977351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 flipH="1">
            <a:off x="5512766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7266755" y="0"/>
                </a:moveTo>
                <a:lnTo>
                  <a:pt x="0" y="0"/>
                </a:lnTo>
                <a:lnTo>
                  <a:pt x="0" y="4114800"/>
                </a:lnTo>
                <a:lnTo>
                  <a:pt x="7266755" y="4114800"/>
                </a:lnTo>
                <a:lnTo>
                  <a:pt x="726675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2998596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92107" y="4734111"/>
            <a:ext cx="8064245" cy="5040153"/>
          </a:xfrm>
          <a:custGeom>
            <a:avLst/>
            <a:gdLst/>
            <a:ahLst/>
            <a:cxnLst/>
            <a:rect l="l" t="t" r="r" b="b"/>
            <a:pathLst>
              <a:path w="8064245" h="5040153">
                <a:moveTo>
                  <a:pt x="0" y="0"/>
                </a:moveTo>
                <a:lnTo>
                  <a:pt x="8064244" y="0"/>
                </a:lnTo>
                <a:lnTo>
                  <a:pt x="8064244" y="5040153"/>
                </a:lnTo>
                <a:lnTo>
                  <a:pt x="0" y="50401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3441177" y="1886498"/>
            <a:ext cx="11405646" cy="217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3"/>
              </a:lnSpc>
            </a:pPr>
            <a:r>
              <a:rPr lang="en-US" sz="415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made a loud grinding noise when slowing down. A mechanic inspected it, and found the brake pads were worn out.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91978" y="1729818"/>
            <a:ext cx="5427754" cy="6827363"/>
          </a:xfrm>
          <a:custGeom>
            <a:avLst/>
            <a:gdLst/>
            <a:ahLst/>
            <a:cxnLst/>
            <a:rect l="l" t="t" r="r" b="b"/>
            <a:pathLst>
              <a:path w="5427754" h="6827363">
                <a:moveTo>
                  <a:pt x="0" y="0"/>
                </a:moveTo>
                <a:lnTo>
                  <a:pt x="5427754" y="0"/>
                </a:lnTo>
                <a:lnTo>
                  <a:pt x="5427754" y="6827364"/>
                </a:lnTo>
                <a:lnTo>
                  <a:pt x="0" y="6827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723272" y="1405890"/>
            <a:ext cx="9792328" cy="7488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information did they talk about that sounded like something Louise would say?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nouns did they use?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verbs did they use?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information would Louise use to write the report?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376549">
            <a:off x="9842045" y="1272066"/>
            <a:ext cx="4659233" cy="3769743"/>
            <a:chOff x="0" y="0"/>
            <a:chExt cx="6212310" cy="5026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12310" cy="5026324"/>
            </a:xfrm>
            <a:custGeom>
              <a:avLst/>
              <a:gdLst/>
              <a:ahLst/>
              <a:cxnLst/>
              <a:rect l="l" t="t" r="r" b="b"/>
              <a:pathLst>
                <a:path w="6212310" h="5026324">
                  <a:moveTo>
                    <a:pt x="0" y="0"/>
                  </a:moveTo>
                  <a:lnTo>
                    <a:pt x="6212310" y="0"/>
                  </a:lnTo>
                  <a:lnTo>
                    <a:pt x="6212310" y="5026324"/>
                  </a:lnTo>
                  <a:lnTo>
                    <a:pt x="0" y="5026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48729" y="2070276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Vocabulary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177820">
            <a:off x="9610515" y="5666218"/>
            <a:ext cx="4832063" cy="4085290"/>
            <a:chOff x="0" y="0"/>
            <a:chExt cx="6442751" cy="5447053"/>
          </a:xfrm>
        </p:grpSpPr>
        <p:sp>
          <p:nvSpPr>
            <p:cNvPr id="6" name="Freeform 6"/>
            <p:cNvSpPr/>
            <p:nvPr/>
          </p:nvSpPr>
          <p:spPr>
            <a:xfrm rot="5400000">
              <a:off x="497849" y="-497849"/>
              <a:ext cx="5447053" cy="6442751"/>
            </a:xfrm>
            <a:custGeom>
              <a:avLst/>
              <a:gdLst/>
              <a:ahLst/>
              <a:cxnLst/>
              <a:rect l="l" t="t" r="r" b="b"/>
              <a:pathLst>
                <a:path w="5447053" h="6442751">
                  <a:moveTo>
                    <a:pt x="0" y="0"/>
                  </a:moveTo>
                  <a:lnTo>
                    <a:pt x="5447053" y="0"/>
                  </a:lnTo>
                  <a:lnTo>
                    <a:pt x="5447053" y="6442751"/>
                  </a:lnTo>
                  <a:lnTo>
                    <a:pt x="0" y="6442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763949" y="2345913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Paragraphs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566673">
            <a:off x="4550636" y="522404"/>
            <a:ext cx="4085290" cy="4832063"/>
            <a:chOff x="0" y="0"/>
            <a:chExt cx="5447053" cy="64427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47053" cy="6442751"/>
            </a:xfrm>
            <a:custGeom>
              <a:avLst/>
              <a:gdLst/>
              <a:ahLst/>
              <a:cxnLst/>
              <a:rect l="l" t="t" r="r" b="b"/>
              <a:pathLst>
                <a:path w="5447053" h="6442751">
                  <a:moveTo>
                    <a:pt x="0" y="0"/>
                  </a:moveTo>
                  <a:lnTo>
                    <a:pt x="5447053" y="0"/>
                  </a:lnTo>
                  <a:lnTo>
                    <a:pt x="5447053" y="6442751"/>
                  </a:lnTo>
                  <a:lnTo>
                    <a:pt x="0" y="6442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9500" y="2843762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Clauses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-517335">
            <a:off x="5231178" y="5499358"/>
            <a:ext cx="3769743" cy="4659233"/>
            <a:chOff x="0" y="0"/>
            <a:chExt cx="5026324" cy="6212310"/>
          </a:xfrm>
        </p:grpSpPr>
        <p:sp>
          <p:nvSpPr>
            <p:cNvPr id="12" name="Freeform 12"/>
            <p:cNvSpPr/>
            <p:nvPr/>
          </p:nvSpPr>
          <p:spPr>
            <a:xfrm rot="-5400000" flipH="1" flipV="1">
              <a:off x="-592993" y="592993"/>
              <a:ext cx="6212310" cy="5026324"/>
            </a:xfrm>
            <a:custGeom>
              <a:avLst/>
              <a:gdLst/>
              <a:ahLst/>
              <a:cxnLst/>
              <a:rect l="l" t="t" r="r" b="b"/>
              <a:pathLst>
                <a:path w="6212310" h="5026324">
                  <a:moveTo>
                    <a:pt x="6212310" y="5026324"/>
                  </a:moveTo>
                  <a:lnTo>
                    <a:pt x="0" y="5026324"/>
                  </a:lnTo>
                  <a:lnTo>
                    <a:pt x="0" y="0"/>
                  </a:lnTo>
                  <a:lnTo>
                    <a:pt x="6212310" y="0"/>
                  </a:lnTo>
                  <a:lnTo>
                    <a:pt x="6212310" y="5026324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5735" y="3369468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Sentences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63531" y="0"/>
            <a:ext cx="6424469" cy="10486600"/>
          </a:xfrm>
          <a:custGeom>
            <a:avLst/>
            <a:gdLst/>
            <a:ahLst/>
            <a:cxnLst/>
            <a:rect l="l" t="t" r="r" b="b"/>
            <a:pathLst>
              <a:path w="6424469" h="10486600">
                <a:moveTo>
                  <a:pt x="0" y="0"/>
                </a:moveTo>
                <a:lnTo>
                  <a:pt x="6424469" y="0"/>
                </a:lnTo>
                <a:lnTo>
                  <a:pt x="6424469" y="10486600"/>
                </a:lnTo>
                <a:lnTo>
                  <a:pt x="0" y="1048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453" r="-8273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46509" y="3386425"/>
            <a:ext cx="10792102" cy="6505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 pairs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Choose one scenario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Perform a 30–45 second role-play: one is the customer, one is the mechanic.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After the role-play, independently write three notes using: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Correct nouns and verbs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At least one term Louise would use in her job.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Turn one note into a simple sentence.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52613" y="466604"/>
            <a:ext cx="7379895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Role Play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3967" y="952500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838378" y="3232446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668594" y="5512393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0730" y="2239135"/>
            <a:ext cx="5571912" cy="245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 truck rattles when the brakes are being used.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35142" y="4519081"/>
            <a:ext cx="5571912" cy="245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There is a puddle left  underneath the truck when it’s parked.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65358" y="6799027"/>
            <a:ext cx="5571912" cy="2452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 headlights flicker when driving the truck at night.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0" y="3021528"/>
            <a:ext cx="16306800" cy="6009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00"/>
              </a:lnSpc>
            </a:pPr>
            <a:r>
              <a:rPr lang="en-US" sz="3071" b="1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Sentence Checklist:</a:t>
            </a:r>
          </a:p>
          <a:p>
            <a:pPr algn="l">
              <a:lnSpc>
                <a:spcPts val="4300"/>
              </a:lnSpc>
            </a:pPr>
            <a:endParaRPr lang="en-US" sz="3071" b="1" dirty="0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it make sense?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it have a subject?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it have at least one verb?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it start with a capital letter?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it with a punctuation mark?  </a:t>
            </a:r>
          </a:p>
        </p:txBody>
      </p:sp>
      <p:sp>
        <p:nvSpPr>
          <p:cNvPr id="3" name="Freeform 3"/>
          <p:cNvSpPr/>
          <p:nvPr/>
        </p:nvSpPr>
        <p:spPr>
          <a:xfrm rot="759907">
            <a:off x="14310274" y="5432885"/>
            <a:ext cx="3096387" cy="4114800"/>
          </a:xfrm>
          <a:custGeom>
            <a:avLst/>
            <a:gdLst/>
            <a:ahLst/>
            <a:cxnLst/>
            <a:rect l="l" t="t" r="r" b="b"/>
            <a:pathLst>
              <a:path w="3096387" h="4114800">
                <a:moveTo>
                  <a:pt x="0" y="0"/>
                </a:moveTo>
                <a:lnTo>
                  <a:pt x="3096387" y="0"/>
                </a:lnTo>
                <a:lnTo>
                  <a:pt x="30963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2598847" y="885825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Remember the checklist!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47578" y="-174006"/>
            <a:ext cx="7194987" cy="10635012"/>
          </a:xfrm>
          <a:custGeom>
            <a:avLst/>
            <a:gdLst/>
            <a:ahLst/>
            <a:cxnLst/>
            <a:rect l="l" t="t" r="r" b="b"/>
            <a:pathLst>
              <a:path w="7194987" h="10635012">
                <a:moveTo>
                  <a:pt x="0" y="0"/>
                </a:moveTo>
                <a:lnTo>
                  <a:pt x="7194987" y="0"/>
                </a:lnTo>
                <a:lnTo>
                  <a:pt x="7194987" y="10635012"/>
                </a:lnTo>
                <a:lnTo>
                  <a:pt x="0" y="1063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7195" r="-75579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460187" y="800100"/>
            <a:ext cx="8224747" cy="20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81"/>
              </a:lnSpc>
            </a:pPr>
            <a:r>
              <a:rPr lang="en-US" sz="762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Paragraph Construction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3975" y="3543300"/>
            <a:ext cx="9757172" cy="6505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individually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Expand your sentence into a short paragraph which includes: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Topic sentence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3 x supporting sentences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Concluding sentence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Make sure you use: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dependent clause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Terms that Louise would use.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5058" y="3453600"/>
            <a:ext cx="3668147" cy="1575843"/>
          </a:xfrm>
          <a:custGeom>
            <a:avLst/>
            <a:gdLst/>
            <a:ahLst/>
            <a:cxnLst/>
            <a:rect l="l" t="t" r="r" b="b"/>
            <a:pathLst>
              <a:path w="3668147" h="1575843">
                <a:moveTo>
                  <a:pt x="0" y="0"/>
                </a:moveTo>
                <a:lnTo>
                  <a:pt x="3668147" y="0"/>
                </a:lnTo>
                <a:lnTo>
                  <a:pt x="3668147" y="1575843"/>
                </a:lnTo>
                <a:lnTo>
                  <a:pt x="0" y="1575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920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08581" y="8099660"/>
            <a:ext cx="3668147" cy="1340437"/>
          </a:xfrm>
          <a:custGeom>
            <a:avLst/>
            <a:gdLst/>
            <a:ahLst/>
            <a:cxnLst/>
            <a:rect l="l" t="t" r="r" b="b"/>
            <a:pathLst>
              <a:path w="3668147" h="1340437">
                <a:moveTo>
                  <a:pt x="0" y="0"/>
                </a:moveTo>
                <a:lnTo>
                  <a:pt x="3668147" y="0"/>
                </a:lnTo>
                <a:lnTo>
                  <a:pt x="3668147" y="1340436"/>
                </a:lnTo>
                <a:lnTo>
                  <a:pt x="0" y="1340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5340" b="-60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395058" y="7366092"/>
            <a:ext cx="3581670" cy="810768"/>
          </a:xfrm>
          <a:custGeom>
            <a:avLst/>
            <a:gdLst/>
            <a:ahLst/>
            <a:cxnLst/>
            <a:rect l="l" t="t" r="r" b="b"/>
            <a:pathLst>
              <a:path w="3581670" h="810768">
                <a:moveTo>
                  <a:pt x="0" y="0"/>
                </a:moveTo>
                <a:lnTo>
                  <a:pt x="3581670" y="0"/>
                </a:lnTo>
                <a:lnTo>
                  <a:pt x="3581670" y="810767"/>
                </a:lnTo>
                <a:lnTo>
                  <a:pt x="0" y="810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9817" t="-218914" r="-56298" b="-34223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 rot="324275">
            <a:off x="1780970" y="6008426"/>
            <a:ext cx="2723369" cy="1443386"/>
          </a:xfrm>
          <a:custGeom>
            <a:avLst/>
            <a:gdLst/>
            <a:ahLst/>
            <a:cxnLst/>
            <a:rect l="l" t="t" r="r" b="b"/>
            <a:pathLst>
              <a:path w="2723369" h="1443386">
                <a:moveTo>
                  <a:pt x="0" y="0"/>
                </a:moveTo>
                <a:lnTo>
                  <a:pt x="2723369" y="0"/>
                </a:lnTo>
                <a:lnTo>
                  <a:pt x="2723369" y="1443386"/>
                </a:lnTo>
                <a:lnTo>
                  <a:pt x="0" y="1443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522004" y="5029443"/>
            <a:ext cx="3414255" cy="1066955"/>
          </a:xfrm>
          <a:custGeom>
            <a:avLst/>
            <a:gdLst/>
            <a:ahLst/>
            <a:cxnLst/>
            <a:rect l="l" t="t" r="r" b="b"/>
            <a:pathLst>
              <a:path w="3414255" h="1066955">
                <a:moveTo>
                  <a:pt x="0" y="0"/>
                </a:moveTo>
                <a:lnTo>
                  <a:pt x="3414255" y="0"/>
                </a:lnTo>
                <a:lnTo>
                  <a:pt x="3414255" y="1066955"/>
                </a:lnTo>
                <a:lnTo>
                  <a:pt x="0" y="10669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12175362" y="3453600"/>
            <a:ext cx="5083938" cy="5236462"/>
            <a:chOff x="0" y="0"/>
            <a:chExt cx="1338980" cy="13791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8980" cy="1379151"/>
            </a:xfrm>
            <a:custGeom>
              <a:avLst/>
              <a:gdLst/>
              <a:ahLst/>
              <a:cxnLst/>
              <a:rect l="l" t="t" r="r" b="b"/>
              <a:pathLst>
                <a:path w="1338980" h="1379151">
                  <a:moveTo>
                    <a:pt x="0" y="0"/>
                  </a:moveTo>
                  <a:lnTo>
                    <a:pt x="1338980" y="0"/>
                  </a:lnTo>
                  <a:lnTo>
                    <a:pt x="1338980" y="1379151"/>
                  </a:lnTo>
                  <a:lnTo>
                    <a:pt x="0" y="1379151"/>
                  </a:lnTo>
                  <a:close/>
                </a:path>
              </a:pathLst>
            </a:custGeom>
            <a:solidFill>
              <a:srgbClr val="EFDF4E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38980" cy="1417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494188" y="3652481"/>
            <a:ext cx="4446286" cy="478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dependent clause can’t be a sentence on its own. </a:t>
            </a:r>
          </a:p>
          <a:p>
            <a:pPr algn="l">
              <a:lnSpc>
                <a:spcPts val="4200"/>
              </a:lnSpc>
            </a:pPr>
            <a:endParaRPr lang="en-US" sz="3000" b="1" spc="75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Why?</a:t>
            </a:r>
          </a:p>
          <a:p>
            <a:pPr algn="l">
              <a:lnSpc>
                <a:spcPts val="4200"/>
              </a:lnSpc>
            </a:pPr>
            <a:endParaRPr lang="en-US" sz="3000" b="1" spc="75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 doesn’t make full sense without more information.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07420" y="3934139"/>
            <a:ext cx="3668147" cy="506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Topic Sentence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29057" y="5125769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29057" y="6317398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29057" y="7509028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29057" y="8700657"/>
            <a:ext cx="4657943" cy="506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Concluding Sentence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45806" y="258763"/>
            <a:ext cx="6736794" cy="12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Remember!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85380" y="2129625"/>
            <a:ext cx="7158620" cy="72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Hamburger Method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38934" y="2129625"/>
            <a:ext cx="2563685" cy="72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Clauses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01379" y="-269855"/>
            <a:ext cx="6653989" cy="10556855"/>
          </a:xfrm>
          <a:custGeom>
            <a:avLst/>
            <a:gdLst/>
            <a:ahLst/>
            <a:cxnLst/>
            <a:rect l="l" t="t" r="r" b="b"/>
            <a:pathLst>
              <a:path w="6653989" h="10556855">
                <a:moveTo>
                  <a:pt x="0" y="0"/>
                </a:moveTo>
                <a:lnTo>
                  <a:pt x="6653989" y="0"/>
                </a:lnTo>
                <a:lnTo>
                  <a:pt x="6653989" y="10556855"/>
                </a:lnTo>
                <a:lnTo>
                  <a:pt x="0" y="10556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170" r="-155882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2548982" y="936547"/>
            <a:ext cx="7565326" cy="885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52"/>
              </a:lnSpc>
            </a:pP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 T R E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T C 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0539" y="2091223"/>
            <a:ext cx="9122213" cy="711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0"/>
              </a:lnSpc>
            </a:pPr>
            <a:r>
              <a:rPr lang="en-US" sz="4164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It’s time to level-up those sentences!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385" y="3957262"/>
            <a:ext cx="11603385" cy="524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Each group member reads their paragraph aloud.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Choose one sentence from each paragraph to improve. This might be done by using: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 more terms Louise would use, 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 more suitable verb 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 conjunction word to create a compound sentence. 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2800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Write the improved sentence into your workbook.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09600" y="367448"/>
            <a:ext cx="5029688" cy="1798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95"/>
              </a:lnSpc>
            </a:pPr>
            <a:r>
              <a:rPr lang="en-US" sz="3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Examples of language a mechanic uses: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0434" y="2621800"/>
            <a:ext cx="2050137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mechanic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434" y="4397688"/>
            <a:ext cx="205013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brake pads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434" y="6173577"/>
            <a:ext cx="1684139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truck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434" y="7949465"/>
            <a:ext cx="123991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tools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434" y="3509744"/>
            <a:ext cx="1279565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tyres</a:t>
            </a:r>
            <a:endParaRPr lang="en-US" sz="2499" dirty="0">
              <a:solidFill>
                <a:srgbClr val="000000"/>
              </a:solidFill>
              <a:latin typeface="Verdana Pro Condensed"/>
              <a:ea typeface="Verdana Pro Condensed"/>
              <a:cs typeface="Verdana Pro Condensed"/>
              <a:sym typeface="Verdana Pro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30434" y="5285633"/>
            <a:ext cx="154340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change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434" y="7061521"/>
            <a:ext cx="2050137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measure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434" y="8837410"/>
            <a:ext cx="1927166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engine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8765" y="670416"/>
            <a:ext cx="8942236" cy="1192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verb is most commonly an action word, like run, jump, or read: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4964" y="2549233"/>
            <a:ext cx="3668388" cy="980159"/>
            <a:chOff x="0" y="0"/>
            <a:chExt cx="4891184" cy="13068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132" cy="1306878"/>
            </a:xfrm>
            <a:custGeom>
              <a:avLst/>
              <a:gdLst/>
              <a:ahLst/>
              <a:cxnLst/>
              <a:rect l="l" t="t" r="r" b="b"/>
              <a:pathLst>
                <a:path w="3556132" h="1306878">
                  <a:moveTo>
                    <a:pt x="0" y="0"/>
                  </a:moveTo>
                  <a:lnTo>
                    <a:pt x="3556132" y="0"/>
                  </a:lnTo>
                  <a:lnTo>
                    <a:pt x="3556132" y="1306878"/>
                  </a:lnTo>
                  <a:lnTo>
                    <a:pt x="0" y="1306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98882" y="343306"/>
              <a:ext cx="692302" cy="572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 dirty="0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run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99647" y="2481258"/>
            <a:ext cx="2669475" cy="1116109"/>
            <a:chOff x="0" y="0"/>
            <a:chExt cx="3559300" cy="14881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0267" cy="1488146"/>
            </a:xfrm>
            <a:custGeom>
              <a:avLst/>
              <a:gdLst/>
              <a:ahLst/>
              <a:cxnLst/>
              <a:rect l="l" t="t" r="r" b="b"/>
              <a:pathLst>
                <a:path w="1300267" h="1488146">
                  <a:moveTo>
                    <a:pt x="0" y="0"/>
                  </a:moveTo>
                  <a:lnTo>
                    <a:pt x="1300267" y="0"/>
                  </a:lnTo>
                  <a:lnTo>
                    <a:pt x="1300267" y="1488146"/>
                  </a:lnTo>
                  <a:lnTo>
                    <a:pt x="0" y="1488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508737" y="433940"/>
              <a:ext cx="1050562" cy="572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jump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45417" y="2391355"/>
            <a:ext cx="2804383" cy="1295915"/>
            <a:chOff x="0" y="0"/>
            <a:chExt cx="3739177" cy="17278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09267" cy="1727886"/>
            </a:xfrm>
            <a:custGeom>
              <a:avLst/>
              <a:gdLst/>
              <a:ahLst/>
              <a:cxnLst/>
              <a:rect l="l" t="t" r="r" b="b"/>
              <a:pathLst>
                <a:path w="1909267" h="1727886">
                  <a:moveTo>
                    <a:pt x="0" y="0"/>
                  </a:moveTo>
                  <a:lnTo>
                    <a:pt x="1909267" y="0"/>
                  </a:lnTo>
                  <a:lnTo>
                    <a:pt x="1909267" y="1727886"/>
                  </a:lnTo>
                  <a:lnTo>
                    <a:pt x="0" y="1727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569694" y="553810"/>
              <a:ext cx="1169483" cy="5726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 dirty="0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read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437730" y="5123390"/>
            <a:ext cx="4302857" cy="84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5"/>
              </a:lnSpc>
            </a:pPr>
            <a:r>
              <a:rPr lang="en-US" sz="3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Conjunction words</a:t>
            </a:r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7B43F133-73B2-AAD8-F82C-68DDDC27C777}"/>
              </a:ext>
            </a:extLst>
          </p:cNvPr>
          <p:cNvSpPr/>
          <p:nvPr/>
        </p:nvSpPr>
        <p:spPr>
          <a:xfrm>
            <a:off x="6754964" y="6336755"/>
            <a:ext cx="665885" cy="1168220"/>
          </a:xfrm>
          <a:custGeom>
            <a:avLst/>
            <a:gdLst/>
            <a:ahLst/>
            <a:cxnLst/>
            <a:rect l="l" t="t" r="r" b="b"/>
            <a:pathLst>
              <a:path w="1443972" h="2533284">
                <a:moveTo>
                  <a:pt x="0" y="0"/>
                </a:moveTo>
                <a:lnTo>
                  <a:pt x="1443972" y="0"/>
                </a:lnTo>
                <a:lnTo>
                  <a:pt x="144397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77164B3B-0A99-80DB-760A-3AF57917A2D8}"/>
              </a:ext>
            </a:extLst>
          </p:cNvPr>
          <p:cNvSpPr/>
          <p:nvPr/>
        </p:nvSpPr>
        <p:spPr>
          <a:xfrm>
            <a:off x="8363087" y="6336755"/>
            <a:ext cx="1142421" cy="1168220"/>
          </a:xfrm>
          <a:custGeom>
            <a:avLst/>
            <a:gdLst/>
            <a:ahLst/>
            <a:cxnLst/>
            <a:rect l="l" t="t" r="r" b="b"/>
            <a:pathLst>
              <a:path w="2477340" h="2533284">
                <a:moveTo>
                  <a:pt x="0" y="0"/>
                </a:moveTo>
                <a:lnTo>
                  <a:pt x="2477340" y="0"/>
                </a:lnTo>
                <a:lnTo>
                  <a:pt x="247734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B012ECA9-E7F5-E41A-B751-6661F6CCA140}"/>
              </a:ext>
            </a:extLst>
          </p:cNvPr>
          <p:cNvSpPr/>
          <p:nvPr/>
        </p:nvSpPr>
        <p:spPr>
          <a:xfrm>
            <a:off x="10324346" y="6336755"/>
            <a:ext cx="835277" cy="1168220"/>
          </a:xfrm>
          <a:custGeom>
            <a:avLst/>
            <a:gdLst/>
            <a:ahLst/>
            <a:cxnLst/>
            <a:rect l="l" t="t" r="r" b="b"/>
            <a:pathLst>
              <a:path w="1811298" h="2533284">
                <a:moveTo>
                  <a:pt x="0" y="0"/>
                </a:moveTo>
                <a:lnTo>
                  <a:pt x="1811298" y="0"/>
                </a:lnTo>
                <a:lnTo>
                  <a:pt x="1811298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3A65E65-C399-B2CC-F41B-24597E8A4954}"/>
              </a:ext>
            </a:extLst>
          </p:cNvPr>
          <p:cNvSpPr/>
          <p:nvPr/>
        </p:nvSpPr>
        <p:spPr>
          <a:xfrm>
            <a:off x="11959883" y="6336755"/>
            <a:ext cx="789035" cy="1168220"/>
          </a:xfrm>
          <a:custGeom>
            <a:avLst/>
            <a:gdLst/>
            <a:ahLst/>
            <a:cxnLst/>
            <a:rect l="l" t="t" r="r" b="b"/>
            <a:pathLst>
              <a:path w="1711022" h="2533284">
                <a:moveTo>
                  <a:pt x="0" y="0"/>
                </a:moveTo>
                <a:lnTo>
                  <a:pt x="1711022" y="0"/>
                </a:lnTo>
                <a:lnTo>
                  <a:pt x="171102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41B0AA9A-561D-7630-48D4-8F28212ABE66}"/>
              </a:ext>
            </a:extLst>
          </p:cNvPr>
          <p:cNvSpPr/>
          <p:nvPr/>
        </p:nvSpPr>
        <p:spPr>
          <a:xfrm>
            <a:off x="13596113" y="6336755"/>
            <a:ext cx="905857" cy="1168220"/>
          </a:xfrm>
          <a:custGeom>
            <a:avLst/>
            <a:gdLst/>
            <a:ahLst/>
            <a:cxnLst/>
            <a:rect l="l" t="t" r="r" b="b"/>
            <a:pathLst>
              <a:path w="1964351" h="2533284">
                <a:moveTo>
                  <a:pt x="0" y="0"/>
                </a:moveTo>
                <a:lnTo>
                  <a:pt x="1964350" y="0"/>
                </a:lnTo>
                <a:lnTo>
                  <a:pt x="196435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F0244633-25B9-C4E8-28A8-B81666A6090D}"/>
              </a:ext>
            </a:extLst>
          </p:cNvPr>
          <p:cNvSpPr/>
          <p:nvPr/>
        </p:nvSpPr>
        <p:spPr>
          <a:xfrm>
            <a:off x="15229285" y="6336755"/>
            <a:ext cx="607474" cy="1168220"/>
          </a:xfrm>
          <a:custGeom>
            <a:avLst/>
            <a:gdLst/>
            <a:ahLst/>
            <a:cxnLst/>
            <a:rect l="l" t="t" r="r" b="b"/>
            <a:pathLst>
              <a:path w="1317308" h="2533284">
                <a:moveTo>
                  <a:pt x="0" y="0"/>
                </a:moveTo>
                <a:lnTo>
                  <a:pt x="1317307" y="0"/>
                </a:lnTo>
                <a:lnTo>
                  <a:pt x="1317307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7" name="Freeform 8"/>
          <p:cNvSpPr/>
          <p:nvPr/>
        </p:nvSpPr>
        <p:spPr>
          <a:xfrm>
            <a:off x="16349331" y="6336755"/>
            <a:ext cx="607474" cy="1168220"/>
          </a:xfrm>
          <a:custGeom>
            <a:avLst/>
            <a:gdLst/>
            <a:ahLst/>
            <a:cxnLst/>
            <a:rect l="l" t="t" r="r" b="b"/>
            <a:pathLst>
              <a:path w="1560081" h="2533284">
                <a:moveTo>
                  <a:pt x="0" y="0"/>
                </a:moveTo>
                <a:lnTo>
                  <a:pt x="1560081" y="0"/>
                </a:lnTo>
                <a:lnTo>
                  <a:pt x="1560081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57551" y="3215725"/>
            <a:ext cx="10615791" cy="487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4"/>
              </a:lnSpc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Write down your answers to these three prompts.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thing I used in my writing today (noun/verb, clause, sentence type, </a:t>
            </a:r>
            <a:r>
              <a:rPr lang="en-US" sz="3081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or relevant term</a:t>
            </a: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).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thing I improved today.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question I still have about writing reports.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52497" y="885825"/>
            <a:ext cx="806522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Reflect and Share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Freeform 4"/>
          <p:cNvSpPr/>
          <p:nvPr/>
        </p:nvSpPr>
        <p:spPr>
          <a:xfrm>
            <a:off x="3262476" y="5143500"/>
            <a:ext cx="4426046" cy="4066430"/>
          </a:xfrm>
          <a:custGeom>
            <a:avLst/>
            <a:gdLst/>
            <a:ahLst/>
            <a:cxnLst/>
            <a:rect l="l" t="t" r="r" b="b"/>
            <a:pathLst>
              <a:path w="4426046" h="4066430">
                <a:moveTo>
                  <a:pt x="0" y="0"/>
                </a:moveTo>
                <a:lnTo>
                  <a:pt x="4426047" y="0"/>
                </a:lnTo>
                <a:lnTo>
                  <a:pt x="4426047" y="4066430"/>
                </a:lnTo>
                <a:lnTo>
                  <a:pt x="0" y="4066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3230637" y="2284036"/>
            <a:ext cx="4489726" cy="14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2"/>
              </a:lnSpc>
            </a:pPr>
            <a:r>
              <a:rPr lang="en-US" sz="888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A3A4E1E6BCA24C9D837CBDB0CE304C" ma:contentTypeVersion="21" ma:contentTypeDescription="Create a new document." ma:contentTypeScope="" ma:versionID="7186372335b233f860196c5c4f14fdcd">
  <xsd:schema xmlns:xsd="http://www.w3.org/2001/XMLSchema" xmlns:xs="http://www.w3.org/2001/XMLSchema" xmlns:p="http://schemas.microsoft.com/office/2006/metadata/properties" xmlns:ns2="feecc918-9ecd-485f-b845-8b5c7cc6b98c" xmlns:ns3="b1450c28-65c8-4551-b49a-762cd339a7c7" targetNamespace="http://schemas.microsoft.com/office/2006/metadata/properties" ma:root="true" ma:fieldsID="f45dcb05b7058c514e00f315dbc1346b" ns2:_="" ns3:_="">
    <xsd:import namespace="feecc918-9ecd-485f-b845-8b5c7cc6b98c"/>
    <xsd:import namespace="b1450c28-65c8-4551-b49a-762cd339a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eadded" minOccurs="0"/>
                <xsd:element ref="ns2:MediaServiceObjectDetectorVersions" minOccurs="0"/>
                <xsd:element ref="ns2:MediaServiceSearchProperties" minOccurs="0"/>
                <xsd:element ref="ns2:Preview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cc918-9ecd-485f-b845-8b5c7cc6b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026aac-6b52-4d7e-a64d-f3ee90946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added" ma:index="24" nillable="true" ma:displayName="Date added" ma:format="DateOnly" ma:internalName="Dateadded">
      <xsd:simpleType>
        <xsd:restriction base="dms:DateTim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review" ma:index="27" nillable="true" ma:displayName="Preview" ma:format="Thumbnail" ma:internalName="Preview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50c28-65c8-4551-b49a-762cd339a7c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f9af0-bcdc-4912-b8a0-38588b3c8187}" ma:internalName="TaxCatchAll" ma:showField="CatchAllData" ma:web="b1450c28-65c8-4551-b49a-762cd339a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dded xmlns="feecc918-9ecd-485f-b845-8b5c7cc6b98c" xsi:nil="true"/>
    <lcf76f155ced4ddcb4097134ff3c332f xmlns="feecc918-9ecd-485f-b845-8b5c7cc6b98c">
      <Terms xmlns="http://schemas.microsoft.com/office/infopath/2007/PartnerControls"/>
    </lcf76f155ced4ddcb4097134ff3c332f>
    <Preview xmlns="feecc918-9ecd-485f-b845-8b5c7cc6b98c" xsi:nil="true"/>
    <TaxCatchAll xmlns="b1450c28-65c8-4551-b49a-762cd339a7c7" xsi:nil="true"/>
  </documentManagement>
</p:properties>
</file>

<file path=customXml/itemProps1.xml><?xml version="1.0" encoding="utf-8"?>
<ds:datastoreItem xmlns:ds="http://schemas.openxmlformats.org/officeDocument/2006/customXml" ds:itemID="{6AD9A5D2-EC99-4CB6-8D74-00E4D6DDCD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B62FD9-E68B-43C2-BEA7-AB8AF171D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ecc918-9ecd-485f-b845-8b5c7cc6b98c"/>
    <ds:schemaRef ds:uri="b1450c28-65c8-4551-b49a-762cd339a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0EF38A9-533E-4257-B435-F96EABDD28C1}">
  <ds:schemaRefs>
    <ds:schemaRef ds:uri="feecc918-9ecd-485f-b845-8b5c7cc6b98c"/>
    <ds:schemaRef ds:uri="http://schemas.microsoft.com/office/infopath/2007/PartnerControls"/>
    <ds:schemaRef ds:uri="http://purl.org/dc/elements/1.1/"/>
    <ds:schemaRef ds:uri="http://www.w3.org/XML/1998/namespace"/>
    <ds:schemaRef ds:uri="b1450c28-65c8-4551-b49a-762cd339a7c7"/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784</Words>
  <Application>Microsoft Office PowerPoint</Application>
  <PresentationFormat>Custom</PresentationFormat>
  <Paragraphs>152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Verdana Pro Condensed Bold</vt:lpstr>
      <vt:lpstr>Arial</vt:lpstr>
      <vt:lpstr>Verdana Pro Condensed</vt:lpstr>
      <vt:lpstr>Calibri</vt:lpstr>
      <vt:lpstr>Aptos</vt:lpstr>
      <vt:lpstr>Verdana Pro</vt:lpstr>
      <vt:lpstr>Verdana Pro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5: Scaffolding Report Writing_Yr 3</dc:title>
  <cp:lastModifiedBy>Becky Laurence</cp:lastModifiedBy>
  <cp:revision>2</cp:revision>
  <dcterms:created xsi:type="dcterms:W3CDTF">2006-08-16T00:00:00Z</dcterms:created>
  <dcterms:modified xsi:type="dcterms:W3CDTF">2026-08-26T05:31:26Z</dcterms:modified>
  <dc:identifier>DAG51Mn79NI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0x01010022A3A4E1E6BCA24C9D837CBDB0CE304C</vt:lpwstr>
  </property>
  <property fmtid="{D5CDD505-2E9C-101B-9397-08002B2CF9AE}" pid="3" name="MediaServiceImageTags">
    <vt:lpwstr/>
  </property>
</Properties>
</file>