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56" r:id="rId5"/>
    <p:sldId id="257" r:id="rId6"/>
    <p:sldId id="270" r:id="rId7"/>
    <p:sldId id="258" r:id="rId8"/>
    <p:sldId id="260" r:id="rId9"/>
    <p:sldId id="271"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Verdana" panose="020B0604030504040204" pitchFamily="34" charset="0"/>
      <p:regular r:id="rId21"/>
      <p:bold r:id="rId22"/>
      <p:italic r:id="rId23"/>
      <p:boldItalic r:id="rId24"/>
    </p:embeddedFont>
    <p:embeddedFont>
      <p:font typeface="Verdana Pro" panose="020B0604030504040204" pitchFamily="34" charset="0"/>
      <p:regular r:id="rId25"/>
      <p:bold r:id="rId26"/>
      <p:italic r:id="rId27"/>
      <p:boldItalic r:id="rId28"/>
    </p:embeddedFont>
    <p:embeddedFont>
      <p:font typeface="Verdana Pro Bold" panose="020B0804030504040204" charset="0"/>
      <p:regular r:id="rId29"/>
      <p:bold r:id="rId30"/>
    </p:embeddedFont>
    <p:embeddedFont>
      <p:font typeface="Verdana Pro Condensed" panose="020B0604020202020204" charset="0"/>
      <p:regular r:id="rId31"/>
    </p:embeddedFont>
    <p:embeddedFont>
      <p:font typeface="Verdana Pro Condensed Bol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52D815-5F5E-4AA3-990D-7517D6F8B986}" v="6" dt="2026-08-26T06:45:16.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addSld delSld modSld">
      <pc:chgData name="Becky Laurence" userId="c77225e4-1c0f-4b6c-b66e-2ba375f94488" providerId="ADAL" clId="{1FE327E6-7B11-4709-B248-BB85B06591E2}" dt="2026-08-26T06:49:06.579" v="1717" actId="403"/>
      <pc:docMkLst>
        <pc:docMk/>
      </pc:docMkLst>
      <pc:sldChg chg="modSp mod">
        <pc:chgData name="Becky Laurence" userId="c77225e4-1c0f-4b6c-b66e-2ba375f94488" providerId="ADAL" clId="{1FE327E6-7B11-4709-B248-BB85B06591E2}" dt="2026-08-26T06:47:47.278" v="1666" actId="403"/>
        <pc:sldMkLst>
          <pc:docMk/>
          <pc:sldMk cId="0" sldId="260"/>
        </pc:sldMkLst>
        <pc:spChg chg="mod">
          <ac:chgData name="Becky Laurence" userId="c77225e4-1c0f-4b6c-b66e-2ba375f94488" providerId="ADAL" clId="{1FE327E6-7B11-4709-B248-BB85B06591E2}" dt="2026-08-26T06:47:47.278" v="1666" actId="403"/>
          <ac:spMkLst>
            <pc:docMk/>
            <pc:sldMk cId="0" sldId="260"/>
            <ac:spMk id="2" creationId="{00000000-0000-0000-0000-000000000000}"/>
          </ac:spMkLst>
        </pc:spChg>
      </pc:sldChg>
      <pc:sldChg chg="modSp mod">
        <pc:chgData name="Becky Laurence" userId="c77225e4-1c0f-4b6c-b66e-2ba375f94488" providerId="ADAL" clId="{1FE327E6-7B11-4709-B248-BB85B06591E2}" dt="2026-08-26T06:48:29.535" v="1697" actId="1076"/>
        <pc:sldMkLst>
          <pc:docMk/>
          <pc:sldMk cId="0" sldId="262"/>
        </pc:sldMkLst>
        <pc:spChg chg="mod">
          <ac:chgData name="Becky Laurence" userId="c77225e4-1c0f-4b6c-b66e-2ba375f94488" providerId="ADAL" clId="{1FE327E6-7B11-4709-B248-BB85B06591E2}" dt="2026-08-26T06:48:29.535" v="1697" actId="1076"/>
          <ac:spMkLst>
            <pc:docMk/>
            <pc:sldMk cId="0" sldId="262"/>
            <ac:spMk id="2" creationId="{00000000-0000-0000-0000-000000000000}"/>
          </ac:spMkLst>
        </pc:spChg>
      </pc:sldChg>
      <pc:sldChg chg="modSp mod">
        <pc:chgData name="Becky Laurence" userId="c77225e4-1c0f-4b6c-b66e-2ba375f94488" providerId="ADAL" clId="{1FE327E6-7B11-4709-B248-BB85B06591E2}" dt="2026-08-26T06:48:43.982" v="1710" actId="20577"/>
        <pc:sldMkLst>
          <pc:docMk/>
          <pc:sldMk cId="0" sldId="264"/>
        </pc:sldMkLst>
        <pc:spChg chg="mod">
          <ac:chgData name="Becky Laurence" userId="c77225e4-1c0f-4b6c-b66e-2ba375f94488" providerId="ADAL" clId="{1FE327E6-7B11-4709-B248-BB85B06591E2}" dt="2026-08-26T06:48:43.982" v="1710" actId="20577"/>
          <ac:spMkLst>
            <pc:docMk/>
            <pc:sldMk cId="0" sldId="264"/>
            <ac:spMk id="3" creationId="{00000000-0000-0000-0000-000000000000}"/>
          </ac:spMkLst>
        </pc:spChg>
      </pc:sldChg>
      <pc:sldChg chg="modSp mod">
        <pc:chgData name="Becky Laurence" userId="c77225e4-1c0f-4b6c-b66e-2ba375f94488" providerId="ADAL" clId="{1FE327E6-7B11-4709-B248-BB85B06591E2}" dt="2026-08-26T06:49:01.088" v="1715" actId="20577"/>
        <pc:sldMkLst>
          <pc:docMk/>
          <pc:sldMk cId="0" sldId="266"/>
        </pc:sldMkLst>
        <pc:spChg chg="mod">
          <ac:chgData name="Becky Laurence" userId="c77225e4-1c0f-4b6c-b66e-2ba375f94488" providerId="ADAL" clId="{1FE327E6-7B11-4709-B248-BB85B06591E2}" dt="2026-08-26T06:49:01.088" v="1715" actId="20577"/>
          <ac:spMkLst>
            <pc:docMk/>
            <pc:sldMk cId="0" sldId="266"/>
            <ac:spMk id="2" creationId="{00000000-0000-0000-0000-000000000000}"/>
          </ac:spMkLst>
        </pc:spChg>
      </pc:sldChg>
      <pc:sldChg chg="modSp mod">
        <pc:chgData name="Becky Laurence" userId="c77225e4-1c0f-4b6c-b66e-2ba375f94488" providerId="ADAL" clId="{1FE327E6-7B11-4709-B248-BB85B06591E2}" dt="2026-08-26T06:49:06.579" v="1717" actId="403"/>
        <pc:sldMkLst>
          <pc:docMk/>
          <pc:sldMk cId="0" sldId="267"/>
        </pc:sldMkLst>
        <pc:spChg chg="mod">
          <ac:chgData name="Becky Laurence" userId="c77225e4-1c0f-4b6c-b66e-2ba375f94488" providerId="ADAL" clId="{1FE327E6-7B11-4709-B248-BB85B06591E2}" dt="2026-08-26T06:49:06.579" v="1717" actId="403"/>
          <ac:spMkLst>
            <pc:docMk/>
            <pc:sldMk cId="0" sldId="267"/>
            <ac:spMk id="3" creationId="{00000000-0000-0000-0000-000000000000}"/>
          </ac:spMkLst>
        </pc:spChg>
      </pc:sldChg>
      <pc:sldChg chg="delSp modSp add mod">
        <pc:chgData name="Becky Laurence" userId="c77225e4-1c0f-4b6c-b66e-2ba375f94488" providerId="ADAL" clId="{1FE327E6-7B11-4709-B248-BB85B06591E2}" dt="2026-08-26T06:04:52.735" v="1024" actId="20577"/>
        <pc:sldMkLst>
          <pc:docMk/>
          <pc:sldMk cId="3307568567" sldId="270"/>
        </pc:sldMkLst>
        <pc:spChg chg="del">
          <ac:chgData name="Becky Laurence" userId="c77225e4-1c0f-4b6c-b66e-2ba375f94488" providerId="ADAL" clId="{1FE327E6-7B11-4709-B248-BB85B06591E2}" dt="2026-08-26T06:01:44.104" v="968" actId="478"/>
          <ac:spMkLst>
            <pc:docMk/>
            <pc:sldMk cId="3307568567" sldId="270"/>
            <ac:spMk id="2" creationId="{03185F6E-D359-2B75-5726-D6308A950847}"/>
          </ac:spMkLst>
        </pc:spChg>
        <pc:spChg chg="mod">
          <ac:chgData name="Becky Laurence" userId="c77225e4-1c0f-4b6c-b66e-2ba375f94488" providerId="ADAL" clId="{1FE327E6-7B11-4709-B248-BB85B06591E2}" dt="2026-08-26T06:01:56.394" v="1004" actId="20577"/>
          <ac:spMkLst>
            <pc:docMk/>
            <pc:sldMk cId="3307568567" sldId="270"/>
            <ac:spMk id="3" creationId="{251D6FB6-651D-EDBA-C4D2-D546AB1D4BDB}"/>
          </ac:spMkLst>
        </pc:spChg>
        <pc:spChg chg="mod">
          <ac:chgData name="Becky Laurence" userId="c77225e4-1c0f-4b6c-b66e-2ba375f94488" providerId="ADAL" clId="{1FE327E6-7B11-4709-B248-BB85B06591E2}" dt="2026-08-26T06:04:52.735" v="1024" actId="20577"/>
          <ac:spMkLst>
            <pc:docMk/>
            <pc:sldMk cId="3307568567" sldId="270"/>
            <ac:spMk id="4" creationId="{2BFD54FC-7743-2F9C-1F97-AED639B424CA}"/>
          </ac:spMkLst>
        </pc:spChg>
        <pc:spChg chg="del">
          <ac:chgData name="Becky Laurence" userId="c77225e4-1c0f-4b6c-b66e-2ba375f94488" providerId="ADAL" clId="{1FE327E6-7B11-4709-B248-BB85B06591E2}" dt="2026-08-26T06:01:45.794" v="969" actId="478"/>
          <ac:spMkLst>
            <pc:docMk/>
            <pc:sldMk cId="3307568567" sldId="270"/>
            <ac:spMk id="5" creationId="{5398EE51-A3A5-A443-B184-A79C9B201D18}"/>
          </ac:spMkLst>
        </pc:spChg>
      </pc:sldChg>
      <pc:sldChg chg="modSp add mod">
        <pc:chgData name="Becky Laurence" userId="c77225e4-1c0f-4b6c-b66e-2ba375f94488" providerId="ADAL" clId="{1FE327E6-7B11-4709-B248-BB85B06591E2}" dt="2026-08-26T06:47:58.615" v="1673" actId="403"/>
        <pc:sldMkLst>
          <pc:docMk/>
          <pc:sldMk cId="317211886" sldId="271"/>
        </pc:sldMkLst>
        <pc:spChg chg="mod">
          <ac:chgData name="Becky Laurence" userId="c77225e4-1c0f-4b6c-b66e-2ba375f94488" providerId="ADAL" clId="{1FE327E6-7B11-4709-B248-BB85B06591E2}" dt="2026-08-26T06:47:58.615" v="1673" actId="403"/>
          <ac:spMkLst>
            <pc:docMk/>
            <pc:sldMk cId="317211886" sldId="271"/>
            <ac:spMk id="2" creationId="{ED511058-EF94-FC67-77CB-E562784BF28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DB4B6F-FA17-4E9F-97D8-C85C55BB1205}" type="datetimeFigureOut">
              <a:rPr lang="en-AU" smtClean="0"/>
              <a:t>26/08/2026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37557-769F-4AC0-AF3D-28D78B8C37EC}" type="slidenum">
              <a:rPr lang="en-AU" smtClean="0"/>
              <a:t>‹#›</a:t>
            </a:fld>
            <a:endParaRPr lang="en-AU"/>
          </a:p>
        </p:txBody>
      </p:sp>
    </p:spTree>
    <p:extLst>
      <p:ext uri="{BB962C8B-B14F-4D97-AF65-F5344CB8AC3E}">
        <p14:creationId xmlns:p14="http://schemas.microsoft.com/office/powerpoint/2010/main" val="2851957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Students can also use the Report Checklist for this task.</a:t>
            </a:r>
          </a:p>
        </p:txBody>
      </p:sp>
      <p:sp>
        <p:nvSpPr>
          <p:cNvPr id="4" name="Slide Number Placeholder 3"/>
          <p:cNvSpPr>
            <a:spLocks noGrp="1"/>
          </p:cNvSpPr>
          <p:nvPr>
            <p:ph type="sldNum" sz="quarter" idx="5"/>
          </p:nvPr>
        </p:nvSpPr>
        <p:spPr/>
        <p:txBody>
          <a:bodyPr/>
          <a:lstStyle/>
          <a:p>
            <a:fld id="{EDD37557-769F-4AC0-AF3D-28D78B8C37EC}" type="slidenum">
              <a:rPr lang="en-AU" smtClean="0"/>
              <a:t>12</a:t>
            </a:fld>
            <a:endParaRPr lang="en-AU"/>
          </a:p>
        </p:txBody>
      </p:sp>
    </p:spTree>
    <p:extLst>
      <p:ext uri="{BB962C8B-B14F-4D97-AF65-F5344CB8AC3E}">
        <p14:creationId xmlns:p14="http://schemas.microsoft.com/office/powerpoint/2010/main" val="242496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Collect final work for formative assessment. </a:t>
            </a:r>
          </a:p>
        </p:txBody>
      </p:sp>
      <p:sp>
        <p:nvSpPr>
          <p:cNvPr id="4" name="Slide Number Placeholder 3"/>
          <p:cNvSpPr>
            <a:spLocks noGrp="1"/>
          </p:cNvSpPr>
          <p:nvPr>
            <p:ph type="sldNum" sz="quarter" idx="5"/>
          </p:nvPr>
        </p:nvSpPr>
        <p:spPr/>
        <p:txBody>
          <a:bodyPr/>
          <a:lstStyle/>
          <a:p>
            <a:fld id="{EDD37557-769F-4AC0-AF3D-28D78B8C37EC}" type="slidenum">
              <a:rPr lang="en-AU" smtClean="0"/>
              <a:t>13</a:t>
            </a:fld>
            <a:endParaRPr lang="en-AU"/>
          </a:p>
        </p:txBody>
      </p:sp>
    </p:spTree>
    <p:extLst>
      <p:ext uri="{BB962C8B-B14F-4D97-AF65-F5344CB8AC3E}">
        <p14:creationId xmlns:p14="http://schemas.microsoft.com/office/powerpoint/2010/main" val="3461343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346663" y="3509727"/>
            <a:ext cx="9016668" cy="2604046"/>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8:</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Writing the Report</a:t>
            </a:r>
          </a:p>
        </p:txBody>
      </p:sp>
      <p:sp>
        <p:nvSpPr>
          <p:cNvPr id="9" name="TextBox 9"/>
          <p:cNvSpPr txBox="1"/>
          <p:nvPr/>
        </p:nvSpPr>
        <p:spPr>
          <a:xfrm>
            <a:off x="1300246" y="8204029"/>
            <a:ext cx="7109502" cy="1167138"/>
          </a:xfrm>
          <a:prstGeom prst="rect">
            <a:avLst/>
          </a:prstGeom>
        </p:spPr>
        <p:txBody>
          <a:bodyPr lIns="0" tIns="0" rIns="0" bIns="0" rtlCol="0" anchor="t">
            <a:spAutoFit/>
          </a:bodyPr>
          <a:lstStyle/>
          <a:p>
            <a:pPr algn="ctr">
              <a:lnSpc>
                <a:spcPts val="4728"/>
              </a:lnSpc>
            </a:pPr>
            <a:r>
              <a:rPr lang="en-US" sz="3377" b="1" dirty="0">
                <a:solidFill>
                  <a:srgbClr val="000000"/>
                </a:solidFill>
                <a:latin typeface="Verdana Pro Condensed Bold"/>
                <a:ea typeface="Verdana Pro Condensed Bold"/>
                <a:cs typeface="Verdana Pro Condensed Bold"/>
                <a:sym typeface="Verdana Pro Condensed Bold"/>
              </a:rPr>
              <a:t>Write your own full report using everything you’ve learned.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Individual/group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5-7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25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001B910C-AB59-F7BF-066C-47D2873C72E0}"/>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251D6FB6-651D-EDBA-C4D2-D546AB1D4BDB}"/>
              </a:ext>
            </a:extLst>
          </p:cNvPr>
          <p:cNvSpPr txBox="1"/>
          <p:nvPr/>
        </p:nvSpPr>
        <p:spPr>
          <a:xfrm>
            <a:off x="1028700" y="885825"/>
            <a:ext cx="14211300" cy="1231876"/>
          </a:xfrm>
          <a:prstGeom prst="rect">
            <a:avLst/>
          </a:prstGeom>
        </p:spPr>
        <p:txBody>
          <a:bodyPr wrap="square" lIns="0" tIns="0" rIns="0" bIns="0" rtlCol="0" anchor="t">
            <a:spAutoFit/>
          </a:bodyPr>
          <a:lstStyle/>
          <a:p>
            <a:pP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Learning intentions</a:t>
            </a:r>
          </a:p>
        </p:txBody>
      </p:sp>
      <p:sp>
        <p:nvSpPr>
          <p:cNvPr id="4" name="TextBox 4">
            <a:extLst>
              <a:ext uri="{FF2B5EF4-FFF2-40B4-BE49-F238E27FC236}">
                <a16:creationId xmlns:a16="http://schemas.microsoft.com/office/drawing/2014/main" id="{2BFD54FC-7743-2F9C-1F97-AED639B424CA}"/>
              </a:ext>
            </a:extLst>
          </p:cNvPr>
          <p:cNvSpPr txBox="1"/>
          <p:nvPr/>
        </p:nvSpPr>
        <p:spPr>
          <a:xfrm>
            <a:off x="1028700" y="3519549"/>
            <a:ext cx="15659100" cy="4924425"/>
          </a:xfrm>
          <a:prstGeom prst="rect">
            <a:avLst/>
          </a:prstGeom>
        </p:spPr>
        <p:txBody>
          <a:bodyPr wrap="square" lIns="0" tIns="0" rIns="0" bIns="0" rtlCol="0" anchor="t">
            <a:spAutoFit/>
          </a:bodyPr>
          <a:lstStyle/>
          <a:p>
            <a:pPr lvl="0"/>
            <a:r>
              <a:rPr lang="en-AU" sz="4000" b="1" dirty="0">
                <a:latin typeface="Verdana Pro" panose="020B0604030504040204" pitchFamily="34" charset="0"/>
              </a:rPr>
              <a:t>I can apply all previously learned writing skills to produce at least one paragraph of an informative report.</a:t>
            </a:r>
          </a:p>
          <a:p>
            <a:pPr lvl="0"/>
            <a:endParaRPr lang="en-AU" sz="4000" b="1" dirty="0">
              <a:latin typeface="Verdana Pro" panose="020B0604030504040204" pitchFamily="34" charset="0"/>
            </a:endParaRPr>
          </a:p>
          <a:p>
            <a:pPr lvl="0"/>
            <a:r>
              <a:rPr lang="en-AU" sz="4000" b="1" dirty="0">
                <a:latin typeface="Verdana Pro" panose="020B0604030504040204" pitchFamily="34" charset="0"/>
              </a:rPr>
              <a:t>I can use correct paragraph structure.</a:t>
            </a:r>
          </a:p>
          <a:p>
            <a:pPr lvl="0"/>
            <a:endParaRPr lang="en-AU" sz="4000" b="1" dirty="0">
              <a:latin typeface="Verdana Pro" panose="020B0604030504040204" pitchFamily="34" charset="0"/>
            </a:endParaRPr>
          </a:p>
          <a:p>
            <a:pPr lvl="0"/>
            <a:r>
              <a:rPr lang="en-AU" sz="4000" b="1" dirty="0">
                <a:latin typeface="Verdana Pro" panose="020B0604030504040204" pitchFamily="34" charset="0"/>
              </a:rPr>
              <a:t>I can use a range of different sentence types and relevant terms in my writing. </a:t>
            </a:r>
          </a:p>
        </p:txBody>
      </p:sp>
    </p:spTree>
    <p:extLst>
      <p:ext uri="{BB962C8B-B14F-4D97-AF65-F5344CB8AC3E}">
        <p14:creationId xmlns:p14="http://schemas.microsoft.com/office/powerpoint/2010/main" val="3307568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362866" y="2439568"/>
            <a:ext cx="9737999" cy="4916422"/>
          </a:xfrm>
          <a:prstGeom prst="rect">
            <a:avLst/>
          </a:prstGeom>
        </p:spPr>
        <p:txBody>
          <a:bodyPr lIns="0" tIns="0" rIns="0" bIns="0" rtlCol="0" anchor="t">
            <a:spAutoFit/>
          </a:bodyPr>
          <a:lstStyle/>
          <a:p>
            <a:pPr algn="ctr">
              <a:lnSpc>
                <a:spcPts val="11032"/>
              </a:lnSpc>
            </a:pPr>
            <a:r>
              <a:rPr lang="en-US" sz="7880" b="1" dirty="0">
                <a:solidFill>
                  <a:srgbClr val="000000"/>
                </a:solidFill>
                <a:latin typeface="Verdana Pro Condensed Bold"/>
                <a:ea typeface="Verdana Pro Condensed Bold"/>
                <a:cs typeface="Verdana Pro Condensed Bold"/>
                <a:sym typeface="Verdana Pro Condensed Bold"/>
              </a:rPr>
              <a:t>Today you are real mechanics!</a:t>
            </a:r>
          </a:p>
          <a:p>
            <a:pPr algn="ctr">
              <a:lnSpc>
                <a:spcPts val="5599"/>
              </a:lnSpc>
            </a:pPr>
            <a:endParaRPr lang="en-US" sz="7880" b="1" dirty="0">
              <a:solidFill>
                <a:srgbClr val="000000"/>
              </a:solidFill>
              <a:latin typeface="Verdana Pro Condensed Bold"/>
              <a:ea typeface="Verdana Pro Condensed Bold"/>
              <a:cs typeface="Verdana Pro Condensed Bold"/>
              <a:sym typeface="Verdana Pro Condensed Bold"/>
            </a:endParaRPr>
          </a:p>
          <a:p>
            <a:pPr algn="ctr">
              <a:lnSpc>
                <a:spcPts val="5599"/>
              </a:lnSpc>
            </a:pPr>
            <a:r>
              <a:rPr lang="en-US" sz="3999" b="1" dirty="0">
                <a:solidFill>
                  <a:srgbClr val="000000"/>
                </a:solidFill>
                <a:latin typeface="Verdana Pro Condensed Bold"/>
                <a:ea typeface="Verdana Pro Condensed Bold"/>
                <a:cs typeface="Verdana Pro Condensed Bold"/>
                <a:sym typeface="Verdana Pro Condensed Bold"/>
              </a:rPr>
              <a:t>You will write your own reports using everything you’ve learned. </a:t>
            </a:r>
          </a:p>
        </p:txBody>
      </p:sp>
      <p:sp>
        <p:nvSpPr>
          <p:cNvPr id="3" name="Freeform 3"/>
          <p:cNvSpPr/>
          <p:nvPr/>
        </p:nvSpPr>
        <p:spPr>
          <a:xfrm>
            <a:off x="12092271" y="-1050363"/>
            <a:ext cx="8207705" cy="12385143"/>
          </a:xfrm>
          <a:custGeom>
            <a:avLst/>
            <a:gdLst/>
            <a:ahLst/>
            <a:cxnLst/>
            <a:rect l="l" t="t" r="r" b="b"/>
            <a:pathLst>
              <a:path w="8207705" h="12385143">
                <a:moveTo>
                  <a:pt x="0" y="0"/>
                </a:moveTo>
                <a:lnTo>
                  <a:pt x="8207706" y="0"/>
                </a:lnTo>
                <a:lnTo>
                  <a:pt x="8207706" y="12385143"/>
                </a:lnTo>
                <a:lnTo>
                  <a:pt x="0" y="12385143"/>
                </a:lnTo>
                <a:lnTo>
                  <a:pt x="0" y="0"/>
                </a:lnTo>
                <a:close/>
              </a:path>
            </a:pathLst>
          </a:custGeom>
          <a:blipFill>
            <a:blip r:embed="rId2"/>
            <a:stretch>
              <a:fillRect l="-13172"/>
            </a:stretch>
          </a:blipFill>
        </p:spPr>
        <p:txBody>
          <a:bodyPr/>
          <a:lstStyle/>
          <a:p>
            <a:endParaRPr lang="en-A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1378084" y="894901"/>
            <a:ext cx="15843116" cy="8558753"/>
          </a:xfrm>
          <a:prstGeom prst="rect">
            <a:avLst/>
          </a:prstGeom>
        </p:spPr>
        <p:txBody>
          <a:bodyPr wrap="square" lIns="0" tIns="0" rIns="0" bIns="0" rtlCol="0" anchor="t">
            <a:spAutoFit/>
          </a:bodyPr>
          <a:lstStyle/>
          <a:p>
            <a:pPr algn="l">
              <a:lnSpc>
                <a:spcPts val="2939"/>
              </a:lnSpc>
            </a:pPr>
            <a:r>
              <a:rPr lang="en-US" sz="3200" b="1" dirty="0">
                <a:solidFill>
                  <a:srgbClr val="000000"/>
                </a:solidFill>
                <a:latin typeface="Verdana Pro Bold"/>
                <a:ea typeface="Verdana Pro Bold"/>
                <a:cs typeface="Verdana Pro Bold"/>
                <a:sym typeface="Verdana Pro Bold"/>
              </a:rPr>
              <a:t>Option 1</a:t>
            </a:r>
          </a:p>
          <a:p>
            <a:r>
              <a:rPr lang="en-AU" sz="2800" dirty="0">
                <a:latin typeface="Verdana" panose="020B0604030504040204" pitchFamily="34" charset="0"/>
                <a:ea typeface="Verdana" panose="020B0604030504040204" pitchFamily="34" charset="0"/>
              </a:rPr>
              <a:t>The tractor was brought to the workshop because it was making a loud squeaking sound it slowed down. The tractor is an older model and used every day. The farmer wants to make sure it’s safe to operate. An inspection has been booked to find out what’s causing the noise.</a:t>
            </a:r>
          </a:p>
          <a:p>
            <a:endParaRPr lang="en-AU" sz="2800" dirty="0">
              <a:latin typeface="Verdana" panose="020B0604030504040204" pitchFamily="34" charset="0"/>
              <a:ea typeface="Verdana" panose="020B0604030504040204" pitchFamily="34" charset="0"/>
            </a:endParaRPr>
          </a:p>
          <a:p>
            <a:r>
              <a:rPr lang="en-AU" sz="2800" dirty="0">
                <a:latin typeface="Verdana" panose="020B0604030504040204" pitchFamily="34" charset="0"/>
                <a:ea typeface="Verdana" panose="020B0604030504040204" pitchFamily="34" charset="0"/>
              </a:rPr>
              <a:t>To start the inspection, the tractor was safely lifted off the ground. Then the tyres and brakes were looked at. The wheel cover was also removed to search for damage. After the inspection, the brakes were tested again while the wheel was slowly rotated by hand. This allowed the squeak to be easily located. </a:t>
            </a:r>
          </a:p>
          <a:p>
            <a:endParaRPr lang="en-AU" sz="2800" dirty="0">
              <a:latin typeface="Verdana" panose="020B0604030504040204" pitchFamily="34" charset="0"/>
              <a:ea typeface="Verdana" panose="020B0604030504040204" pitchFamily="34" charset="0"/>
            </a:endParaRPr>
          </a:p>
          <a:p>
            <a:r>
              <a:rPr lang="en-AU" sz="2800" dirty="0">
                <a:latin typeface="Verdana" panose="020B0604030504040204" pitchFamily="34" charset="0"/>
                <a:ea typeface="Verdana" panose="020B0604030504040204" pitchFamily="34" charset="0"/>
              </a:rPr>
              <a:t>The inspection confirmed that the brake pads were the main cause of the loud squeaking. The brake pads had worn down because of their age and frequent use. This caused the loud noise when the tractor slowed down. Daily use caused the brake pads to wear out more quickly than normal. The worn brake pads were clearly responsible for the noise and required urgent attention.</a:t>
            </a:r>
          </a:p>
          <a:p>
            <a:endParaRPr lang="en-AU" sz="2800" dirty="0">
              <a:latin typeface="Verdana" panose="020B0604030504040204" pitchFamily="34" charset="0"/>
              <a:ea typeface="Verdana" panose="020B0604030504040204" pitchFamily="34" charset="0"/>
            </a:endParaRPr>
          </a:p>
          <a:p>
            <a:r>
              <a:rPr lang="en-AU" sz="2800" dirty="0">
                <a:latin typeface="Verdana" panose="020B0604030504040204" pitchFamily="34" charset="0"/>
                <a:ea typeface="Verdana" panose="020B0604030504040204" pitchFamily="34" charset="0"/>
              </a:rPr>
              <a:t>New brake pads will fix the problem. To make sure this doesn’t happen again, the brakes should be checked again in three months, because the tractor is used daily. Regular checks and will keep the tractor safe, dependable, and ready for ongoing work.</a:t>
            </a:r>
            <a:endParaRPr lang="en-US" sz="2800" dirty="0">
              <a:solidFill>
                <a:srgbClr val="000000"/>
              </a:solidFill>
              <a:latin typeface="Verdana Pro"/>
              <a:ea typeface="Verdana Pro"/>
              <a:cs typeface="Verdana Pro"/>
              <a:sym typeface="Verdana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2D829DEF-2721-F69B-29EA-81BA15FF69C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D511058-EF94-FC67-77CB-E562784BF28D}"/>
              </a:ext>
            </a:extLst>
          </p:cNvPr>
          <p:cNvSpPr txBox="1"/>
          <p:nvPr/>
        </p:nvSpPr>
        <p:spPr>
          <a:xfrm>
            <a:off x="1378085" y="990600"/>
            <a:ext cx="15531831" cy="2566087"/>
          </a:xfrm>
          <a:prstGeom prst="rect">
            <a:avLst/>
          </a:prstGeom>
        </p:spPr>
        <p:txBody>
          <a:bodyPr lIns="0" tIns="0" rIns="0" bIns="0" rtlCol="0" anchor="t">
            <a:spAutoFit/>
          </a:bodyPr>
          <a:lstStyle/>
          <a:p>
            <a:pPr algn="l">
              <a:lnSpc>
                <a:spcPts val="2939"/>
              </a:lnSpc>
            </a:pPr>
            <a:r>
              <a:rPr lang="en-US" sz="3200" b="1" dirty="0">
                <a:solidFill>
                  <a:srgbClr val="000000"/>
                </a:solidFill>
                <a:latin typeface="Verdana" panose="020B0604030504040204" pitchFamily="34" charset="0"/>
                <a:ea typeface="Verdana" panose="020B0604030504040204" pitchFamily="34" charset="0"/>
                <a:cs typeface="Verdana Pro Bold"/>
                <a:sym typeface="Verdana Pro Bold"/>
              </a:rPr>
              <a:t>Option 2</a:t>
            </a:r>
          </a:p>
          <a:p>
            <a:pPr algn="l">
              <a:lnSpc>
                <a:spcPts val="2939"/>
              </a:lnSpc>
            </a:pPr>
            <a:endParaRPr lang="en-US" sz="2099" b="1" dirty="0">
              <a:solidFill>
                <a:srgbClr val="000000"/>
              </a:solidFill>
              <a:latin typeface="Verdana" panose="020B0604030504040204" pitchFamily="34" charset="0"/>
              <a:ea typeface="Verdana" panose="020B0604030504040204" pitchFamily="34" charset="0"/>
              <a:cs typeface="Verdana Pro Bold"/>
              <a:sym typeface="Verdana Pro Bold"/>
            </a:endParaRPr>
          </a:p>
          <a:p>
            <a:pPr>
              <a:lnSpc>
                <a:spcPts val="2939"/>
              </a:lnSpc>
            </a:pPr>
            <a:r>
              <a:rPr lang="en-US" sz="2800" dirty="0">
                <a:latin typeface="Verdana" panose="020B0604030504040204" pitchFamily="34" charset="0"/>
                <a:ea typeface="Verdana" panose="020B0604030504040204" pitchFamily="34" charset="0"/>
              </a:rPr>
              <a:t>The tractor was noisy so it came in. We looked at it and checked some stuff. Something in the wheel area was making the noise. The brakes didn’t seem right. We think something is worn out. It probably needs fixing soon.</a:t>
            </a:r>
            <a:endParaRPr lang="en-AU" sz="2800" dirty="0">
              <a:latin typeface="Verdana" panose="020B0604030504040204" pitchFamily="34" charset="0"/>
              <a:ea typeface="Verdana" panose="020B0604030504040204" pitchFamily="34" charset="0"/>
            </a:endParaRPr>
          </a:p>
          <a:p>
            <a:pPr algn="l">
              <a:lnSpc>
                <a:spcPts val="2939"/>
              </a:lnSpc>
            </a:pPr>
            <a:endParaRPr lang="en-US" sz="2099" b="1" dirty="0">
              <a:solidFill>
                <a:srgbClr val="000000"/>
              </a:solidFill>
              <a:latin typeface="Verdana Pro Bold"/>
              <a:ea typeface="Verdana Pro Bold"/>
              <a:cs typeface="Verdana Pro Bold"/>
              <a:sym typeface="Verdana Pro Bold"/>
            </a:endParaRPr>
          </a:p>
          <a:p>
            <a:pPr algn="l">
              <a:lnSpc>
                <a:spcPts val="2939"/>
              </a:lnSpc>
            </a:pPr>
            <a:endParaRPr lang="en-US" sz="2099" dirty="0">
              <a:solidFill>
                <a:srgbClr val="000000"/>
              </a:solidFill>
              <a:latin typeface="Verdana Pro"/>
              <a:ea typeface="Verdana Pro"/>
              <a:cs typeface="Verdana Pro"/>
              <a:sym typeface="Verdana Pro"/>
            </a:endParaRPr>
          </a:p>
        </p:txBody>
      </p:sp>
    </p:spTree>
    <p:extLst>
      <p:ext uri="{BB962C8B-B14F-4D97-AF65-F5344CB8AC3E}">
        <p14:creationId xmlns:p14="http://schemas.microsoft.com/office/powerpoint/2010/main" val="31721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258791" y="472184"/>
            <a:ext cx="9770418" cy="1612364"/>
          </a:xfrm>
          <a:prstGeom prst="rect">
            <a:avLst/>
          </a:prstGeom>
        </p:spPr>
        <p:txBody>
          <a:bodyPr wrap="square" lIns="0" tIns="0" rIns="0" bIns="0" rtlCol="0" anchor="t">
            <a:spAutoFit/>
          </a:bodyPr>
          <a:lstStyle/>
          <a:p>
            <a:pPr algn="ctr">
              <a:lnSpc>
                <a:spcPts val="13999"/>
              </a:lnSpc>
            </a:pPr>
            <a:r>
              <a:rPr lang="en-US" sz="9999" b="1" dirty="0">
                <a:solidFill>
                  <a:srgbClr val="000000"/>
                </a:solidFill>
                <a:latin typeface="Verdana Pro Condensed Bold"/>
                <a:ea typeface="Verdana Pro Condensed Bold"/>
                <a:cs typeface="Verdana Pro Condensed Bold"/>
                <a:sym typeface="Verdana Pro Condensed Bold"/>
              </a:rPr>
              <a:t>Let’s review!</a:t>
            </a:r>
          </a:p>
        </p:txBody>
      </p:sp>
      <p:sp>
        <p:nvSpPr>
          <p:cNvPr id="3" name="TextBox 3"/>
          <p:cNvSpPr txBox="1"/>
          <p:nvPr/>
        </p:nvSpPr>
        <p:spPr>
          <a:xfrm>
            <a:off x="369728" y="2589372"/>
            <a:ext cx="16889572" cy="3813651"/>
          </a:xfrm>
          <a:prstGeom prst="rect">
            <a:avLst/>
          </a:prstGeom>
        </p:spPr>
        <p:txBody>
          <a:bodyPr lIns="0" tIns="0" rIns="0" bIns="0" rtlCol="0" anchor="t">
            <a:spAutoFit/>
          </a:bodyPr>
          <a:lstStyle/>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Which one would help a customer </a:t>
            </a:r>
          </a:p>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understand the problem? </a:t>
            </a:r>
          </a:p>
          <a:p>
            <a:pPr algn="ctr">
              <a:lnSpc>
                <a:spcPts val="6120"/>
              </a:lnSpc>
            </a:pPr>
            <a:endParaRPr lang="en-US" sz="4371" b="1" dirty="0">
              <a:solidFill>
                <a:srgbClr val="000000"/>
              </a:solidFill>
              <a:latin typeface="Verdana Pro Condensed Bold"/>
              <a:ea typeface="Verdana Pro Condensed Bold"/>
              <a:cs typeface="Verdana Pro Condensed Bold"/>
              <a:sym typeface="Verdana Pro Condensed Bold"/>
            </a:endParaRPr>
          </a:p>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What features made the </a:t>
            </a:r>
          </a:p>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report clear and useful?</a:t>
            </a:r>
          </a:p>
        </p:txBody>
      </p:sp>
      <p:sp>
        <p:nvSpPr>
          <p:cNvPr id="4" name="Freeform 4"/>
          <p:cNvSpPr/>
          <p:nvPr/>
        </p:nvSpPr>
        <p:spPr>
          <a:xfrm>
            <a:off x="-1977351" y="6907847"/>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p:cNvSpPr/>
          <p:nvPr/>
        </p:nvSpPr>
        <p:spPr>
          <a:xfrm flipH="1">
            <a:off x="5512766" y="6907847"/>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p:cNvSpPr/>
          <p:nvPr/>
        </p:nvSpPr>
        <p:spPr>
          <a:xfrm>
            <a:off x="12998596" y="6907847"/>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3080797" y="744981"/>
            <a:ext cx="12126406" cy="806183"/>
          </a:xfrm>
          <a:prstGeom prst="rect">
            <a:avLst/>
          </a:prstGeom>
        </p:spPr>
        <p:txBody>
          <a:bodyPr wrap="square" lIns="0" tIns="0" rIns="0" bIns="0" rtlCol="0" anchor="t">
            <a:spAutoFit/>
          </a:bodyPr>
          <a:lstStyle/>
          <a:p>
            <a:pPr algn="ctr">
              <a:lnSpc>
                <a:spcPts val="7000"/>
              </a:lnSpc>
            </a:pPr>
            <a:r>
              <a:rPr lang="en-US" sz="5000" b="1" dirty="0">
                <a:solidFill>
                  <a:srgbClr val="000000"/>
                </a:solidFill>
                <a:latin typeface="Verdana Pro Condensed Bold"/>
                <a:ea typeface="Verdana Pro Condensed Bold"/>
                <a:cs typeface="Verdana Pro Condensed Bold"/>
                <a:sym typeface="Verdana Pro Condensed Bold"/>
              </a:rPr>
              <a:t>Your reports need at least one of these:</a:t>
            </a:r>
          </a:p>
        </p:txBody>
      </p:sp>
      <p:sp>
        <p:nvSpPr>
          <p:cNvPr id="3" name="TextBox 3"/>
          <p:cNvSpPr txBox="1"/>
          <p:nvPr/>
        </p:nvSpPr>
        <p:spPr>
          <a:xfrm>
            <a:off x="1370444" y="2001071"/>
            <a:ext cx="10809694" cy="166179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Background: </a:t>
            </a:r>
          </a:p>
          <a:p>
            <a:pPr algn="l">
              <a:lnSpc>
                <a:spcPts val="4480"/>
              </a:lnSpc>
            </a:pPr>
            <a:r>
              <a:rPr lang="en-US" sz="3200" dirty="0">
                <a:solidFill>
                  <a:srgbClr val="000000"/>
                </a:solidFill>
                <a:latin typeface="Verdana Pro Condensed"/>
                <a:ea typeface="Verdana Pro Condensed"/>
                <a:cs typeface="Verdana Pro Condensed"/>
                <a:sym typeface="Verdana Pro Condensed"/>
              </a:rPr>
              <a:t>Describe the vehicle and the issue reported.</a:t>
            </a:r>
          </a:p>
          <a:p>
            <a:pPr algn="l">
              <a:lnSpc>
                <a:spcPts val="4480"/>
              </a:lnSpc>
            </a:pPr>
            <a:r>
              <a:rPr lang="en-US" sz="3200" dirty="0">
                <a:solidFill>
                  <a:srgbClr val="000000"/>
                </a:solidFill>
                <a:latin typeface="Verdana Pro Condensed"/>
                <a:ea typeface="Verdana Pro Condensed"/>
                <a:cs typeface="Verdana Pro Condensed"/>
                <a:sym typeface="Verdana Pro Condensed"/>
              </a:rPr>
              <a:t>Use technical nouns (</a:t>
            </a:r>
            <a:r>
              <a:rPr lang="en-US" sz="3200" dirty="0" err="1">
                <a:solidFill>
                  <a:srgbClr val="000000"/>
                </a:solidFill>
                <a:latin typeface="Verdana Pro Condensed"/>
                <a:ea typeface="Verdana Pro Condensed"/>
                <a:cs typeface="Verdana Pro Condensed"/>
                <a:sym typeface="Verdana Pro Condensed"/>
              </a:rPr>
              <a:t>tyre</a:t>
            </a:r>
            <a:r>
              <a:rPr lang="en-US" sz="3200" dirty="0">
                <a:solidFill>
                  <a:srgbClr val="000000"/>
                </a:solidFill>
                <a:latin typeface="Verdana Pro Condensed"/>
                <a:ea typeface="Verdana Pro Condensed"/>
                <a:cs typeface="Verdana Pro Condensed"/>
                <a:sym typeface="Verdana Pro Condensed"/>
              </a:rPr>
              <a:t>, screw, engine, workshop).</a:t>
            </a:r>
          </a:p>
        </p:txBody>
      </p:sp>
      <p:sp>
        <p:nvSpPr>
          <p:cNvPr id="4" name="Freeform 4"/>
          <p:cNvSpPr/>
          <p:nvPr/>
        </p:nvSpPr>
        <p:spPr>
          <a:xfrm>
            <a:off x="11946544" y="1842686"/>
            <a:ext cx="5427754" cy="6827363"/>
          </a:xfrm>
          <a:custGeom>
            <a:avLst/>
            <a:gdLst/>
            <a:ahLst/>
            <a:cxnLst/>
            <a:rect l="l" t="t" r="r" b="b"/>
            <a:pathLst>
              <a:path w="5427754" h="6827363">
                <a:moveTo>
                  <a:pt x="0" y="0"/>
                </a:moveTo>
                <a:lnTo>
                  <a:pt x="5427753" y="0"/>
                </a:lnTo>
                <a:lnTo>
                  <a:pt x="5427753" y="6827363"/>
                </a:lnTo>
                <a:lnTo>
                  <a:pt x="0" y="68273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TextBox 5"/>
          <p:cNvSpPr txBox="1"/>
          <p:nvPr/>
        </p:nvSpPr>
        <p:spPr>
          <a:xfrm>
            <a:off x="1370444" y="3901670"/>
            <a:ext cx="10809694" cy="166179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Diagnosis: </a:t>
            </a:r>
          </a:p>
          <a:p>
            <a:pPr algn="l">
              <a:lnSpc>
                <a:spcPts val="4480"/>
              </a:lnSpc>
            </a:pPr>
            <a:r>
              <a:rPr lang="en-US" sz="3200">
                <a:solidFill>
                  <a:srgbClr val="000000"/>
                </a:solidFill>
                <a:latin typeface="Verdana Pro Condensed"/>
                <a:ea typeface="Verdana Pro Condensed"/>
                <a:cs typeface="Verdana Pro Condensed"/>
                <a:sym typeface="Verdana Pro Condensed"/>
              </a:rPr>
              <a:t>Explain steps taken to find the problem.</a:t>
            </a:r>
          </a:p>
          <a:p>
            <a:pPr algn="l">
              <a:lnSpc>
                <a:spcPts val="4480"/>
              </a:lnSpc>
            </a:pPr>
            <a:r>
              <a:rPr lang="en-US" sz="3200">
                <a:solidFill>
                  <a:srgbClr val="000000"/>
                </a:solidFill>
                <a:latin typeface="Verdana Pro Condensed"/>
                <a:ea typeface="Verdana Pro Condensed"/>
                <a:cs typeface="Verdana Pro Condensed"/>
                <a:sym typeface="Verdana Pro Condensed"/>
              </a:rPr>
              <a:t>Use precise verbs (lift, check, remove, tighten).</a:t>
            </a:r>
          </a:p>
        </p:txBody>
      </p:sp>
      <p:sp>
        <p:nvSpPr>
          <p:cNvPr id="6" name="TextBox 6"/>
          <p:cNvSpPr txBox="1"/>
          <p:nvPr/>
        </p:nvSpPr>
        <p:spPr>
          <a:xfrm>
            <a:off x="1370444" y="5802269"/>
            <a:ext cx="10809694" cy="166179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Findings: </a:t>
            </a:r>
          </a:p>
          <a:p>
            <a:pPr algn="l">
              <a:lnSpc>
                <a:spcPts val="4480"/>
              </a:lnSpc>
            </a:pPr>
            <a:r>
              <a:rPr lang="en-US" sz="3200">
                <a:solidFill>
                  <a:srgbClr val="000000"/>
                </a:solidFill>
                <a:latin typeface="Verdana Pro Condensed"/>
                <a:ea typeface="Verdana Pro Condensed"/>
                <a:cs typeface="Verdana Pro Condensed"/>
                <a:sym typeface="Verdana Pro Condensed"/>
              </a:rPr>
              <a:t>Present the issue in detail using technical terms.</a:t>
            </a:r>
          </a:p>
          <a:p>
            <a:pPr algn="l">
              <a:lnSpc>
                <a:spcPts val="4480"/>
              </a:lnSpc>
            </a:pPr>
            <a:r>
              <a:rPr lang="en-US" sz="3200">
                <a:solidFill>
                  <a:srgbClr val="000000"/>
                </a:solidFill>
                <a:latin typeface="Verdana Pro Condensed"/>
                <a:ea typeface="Verdana Pro Condensed"/>
                <a:cs typeface="Verdana Pro Condensed"/>
                <a:sym typeface="Verdana Pro Condensed"/>
              </a:rPr>
              <a:t>Include possible causes.</a:t>
            </a:r>
          </a:p>
        </p:txBody>
      </p:sp>
      <p:sp>
        <p:nvSpPr>
          <p:cNvPr id="7" name="TextBox 7"/>
          <p:cNvSpPr txBox="1"/>
          <p:nvPr/>
        </p:nvSpPr>
        <p:spPr>
          <a:xfrm>
            <a:off x="1370444" y="7702867"/>
            <a:ext cx="13437885" cy="166179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Recommendations: </a:t>
            </a:r>
          </a:p>
          <a:p>
            <a:pPr algn="l">
              <a:lnSpc>
                <a:spcPts val="4480"/>
              </a:lnSpc>
            </a:pPr>
            <a:r>
              <a:rPr lang="en-US" sz="3200">
                <a:solidFill>
                  <a:srgbClr val="000000"/>
                </a:solidFill>
                <a:latin typeface="Verdana Pro Condensed"/>
                <a:ea typeface="Verdana Pro Condensed"/>
                <a:cs typeface="Verdana Pro Condensed"/>
                <a:sym typeface="Verdana Pro Condensed"/>
              </a:rPr>
              <a:t>Suggest repairs or replacements and explain why.</a:t>
            </a:r>
          </a:p>
          <a:p>
            <a:pPr algn="l">
              <a:lnSpc>
                <a:spcPts val="4480"/>
              </a:lnSpc>
            </a:pPr>
            <a:r>
              <a:rPr lang="en-US" sz="3200">
                <a:solidFill>
                  <a:srgbClr val="000000"/>
                </a:solidFill>
                <a:latin typeface="Verdana Pro Condensed"/>
                <a:ea typeface="Verdana Pro Condensed"/>
                <a:cs typeface="Verdana Pro Condensed"/>
                <a:sym typeface="Verdana Pro Condensed"/>
              </a:rPr>
              <a:t>Use clear reasoning (e.g., “Replacing the belt will stop the loud squeal.”).</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9293200" y="-207291"/>
            <a:ext cx="9513956" cy="10494291"/>
          </a:xfrm>
          <a:custGeom>
            <a:avLst/>
            <a:gdLst/>
            <a:ahLst/>
            <a:cxnLst/>
            <a:rect l="l" t="t" r="r" b="b"/>
            <a:pathLst>
              <a:path w="9513956" h="10494291">
                <a:moveTo>
                  <a:pt x="0" y="0"/>
                </a:moveTo>
                <a:lnTo>
                  <a:pt x="9513956" y="0"/>
                </a:lnTo>
                <a:lnTo>
                  <a:pt x="9513956" y="10494291"/>
                </a:lnTo>
                <a:lnTo>
                  <a:pt x="0" y="10494291"/>
                </a:lnTo>
                <a:lnTo>
                  <a:pt x="0" y="0"/>
                </a:lnTo>
                <a:close/>
              </a:path>
            </a:pathLst>
          </a:custGeom>
          <a:blipFill>
            <a:blip r:embed="rId2"/>
            <a:stretch>
              <a:fillRect l="-36887" r="-59208"/>
            </a:stretch>
          </a:blipFill>
        </p:spPr>
        <p:txBody>
          <a:bodyPr/>
          <a:lstStyle/>
          <a:p>
            <a:endParaRPr lang="en-AU"/>
          </a:p>
        </p:txBody>
      </p:sp>
      <p:sp>
        <p:nvSpPr>
          <p:cNvPr id="3" name="TextBox 3"/>
          <p:cNvSpPr txBox="1"/>
          <p:nvPr/>
        </p:nvSpPr>
        <p:spPr>
          <a:xfrm>
            <a:off x="1028700" y="525780"/>
            <a:ext cx="7441072" cy="910591"/>
          </a:xfrm>
          <a:prstGeom prst="rect">
            <a:avLst/>
          </a:prstGeom>
        </p:spPr>
        <p:txBody>
          <a:bodyPr lIns="0" tIns="0" rIns="0" bIns="0" rtlCol="0" anchor="t">
            <a:spAutoFit/>
          </a:bodyPr>
          <a:lstStyle/>
          <a:p>
            <a:pPr algn="l">
              <a:lnSpc>
                <a:spcPts val="7559"/>
              </a:lnSpc>
            </a:pPr>
            <a:r>
              <a:rPr lang="en-US" sz="5399" b="1">
                <a:solidFill>
                  <a:srgbClr val="000000"/>
                </a:solidFill>
                <a:latin typeface="Verdana Pro Condensed Bold"/>
                <a:ea typeface="Verdana Pro Condensed Bold"/>
                <a:cs typeface="Verdana Pro Condensed Bold"/>
                <a:sym typeface="Verdana Pro Condensed Bold"/>
              </a:rPr>
              <a:t>Remember to use:</a:t>
            </a:r>
          </a:p>
        </p:txBody>
      </p:sp>
      <p:sp>
        <p:nvSpPr>
          <p:cNvPr id="4" name="TextBox 4"/>
          <p:cNvSpPr txBox="1"/>
          <p:nvPr/>
        </p:nvSpPr>
        <p:spPr>
          <a:xfrm>
            <a:off x="1028700" y="2711283"/>
            <a:ext cx="9842403"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A variety of sentence types</a:t>
            </a:r>
          </a:p>
        </p:txBody>
      </p:sp>
      <p:sp>
        <p:nvSpPr>
          <p:cNvPr id="6" name="TextBox 6"/>
          <p:cNvSpPr txBox="1"/>
          <p:nvPr/>
        </p:nvSpPr>
        <p:spPr>
          <a:xfrm>
            <a:off x="1028700" y="4975339"/>
            <a:ext cx="13666296"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Relevant terms</a:t>
            </a:r>
          </a:p>
        </p:txBody>
      </p:sp>
      <p:sp>
        <p:nvSpPr>
          <p:cNvPr id="7" name="TextBox 7"/>
          <p:cNvSpPr txBox="1"/>
          <p:nvPr/>
        </p:nvSpPr>
        <p:spPr>
          <a:xfrm>
            <a:off x="1028700" y="7239395"/>
            <a:ext cx="10397217" cy="712470"/>
          </a:xfrm>
          <a:prstGeom prst="rect">
            <a:avLst/>
          </a:prstGeom>
        </p:spPr>
        <p:txBody>
          <a:bodyPr lIns="0" tIns="0" rIns="0" bIns="0" rtlCol="0" anchor="t">
            <a:spAutoFit/>
          </a:bodyPr>
          <a:lstStyle/>
          <a:p>
            <a:pPr algn="l">
              <a:lnSpc>
                <a:spcPts val="5880"/>
              </a:lnSpc>
            </a:pPr>
            <a:r>
              <a:rPr lang="en-US" sz="4200" b="1">
                <a:solidFill>
                  <a:srgbClr val="000000"/>
                </a:solidFill>
                <a:latin typeface="Verdana Pro Condensed Bold"/>
                <a:ea typeface="Verdana Pro Condensed Bold"/>
                <a:cs typeface="Verdana Pro Condensed Bold"/>
                <a:sym typeface="Verdana Pro Condensed Bold"/>
              </a:rPr>
              <a:t>Correct paragraph structure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63531" y="0"/>
            <a:ext cx="6424469" cy="10486600"/>
          </a:xfrm>
          <a:custGeom>
            <a:avLst/>
            <a:gdLst/>
            <a:ahLst/>
            <a:cxnLst/>
            <a:rect l="l" t="t" r="r" b="b"/>
            <a:pathLst>
              <a:path w="6424469" h="10486600">
                <a:moveTo>
                  <a:pt x="0" y="0"/>
                </a:moveTo>
                <a:lnTo>
                  <a:pt x="6424469" y="0"/>
                </a:lnTo>
                <a:lnTo>
                  <a:pt x="6424469" y="10486600"/>
                </a:lnTo>
                <a:lnTo>
                  <a:pt x="0" y="10486600"/>
                </a:lnTo>
                <a:lnTo>
                  <a:pt x="0" y="0"/>
                </a:lnTo>
                <a:close/>
              </a:path>
            </a:pathLst>
          </a:custGeom>
          <a:blipFill>
            <a:blip r:embed="rId2"/>
            <a:stretch>
              <a:fillRect l="-107453" r="-82731"/>
            </a:stretch>
          </a:blipFill>
        </p:spPr>
        <p:txBody>
          <a:bodyPr/>
          <a:lstStyle/>
          <a:p>
            <a:endParaRPr lang="en-AU"/>
          </a:p>
        </p:txBody>
      </p:sp>
      <p:sp>
        <p:nvSpPr>
          <p:cNvPr id="3" name="TextBox 3"/>
          <p:cNvSpPr txBox="1"/>
          <p:nvPr/>
        </p:nvSpPr>
        <p:spPr>
          <a:xfrm>
            <a:off x="546509" y="3386425"/>
            <a:ext cx="10792102" cy="5823420"/>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Choose a scenario (next slide)</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Use the planning sheets to plan your section</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Background</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Diagnosis</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Findings</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Recommendations</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Check in with another student if needed.</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793402" y="434357"/>
            <a:ext cx="1029831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Let’s write!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731530" y="2183883"/>
            <a:ext cx="830946" cy="1268620"/>
          </a:xfrm>
          <a:custGeom>
            <a:avLst/>
            <a:gdLst/>
            <a:ahLst/>
            <a:cxnLst/>
            <a:rect l="l" t="t" r="r" b="b"/>
            <a:pathLst>
              <a:path w="830946" h="1268620">
                <a:moveTo>
                  <a:pt x="0" y="0"/>
                </a:moveTo>
                <a:lnTo>
                  <a:pt x="830945" y="0"/>
                </a:lnTo>
                <a:lnTo>
                  <a:pt x="830945" y="1268619"/>
                </a:lnTo>
                <a:lnTo>
                  <a:pt x="0" y="126861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731530" y="4233449"/>
            <a:ext cx="1071455" cy="1268620"/>
          </a:xfrm>
          <a:custGeom>
            <a:avLst/>
            <a:gdLst/>
            <a:ahLst/>
            <a:cxnLst/>
            <a:rect l="l" t="t" r="r" b="b"/>
            <a:pathLst>
              <a:path w="1071455" h="1268620">
                <a:moveTo>
                  <a:pt x="0" y="0"/>
                </a:moveTo>
                <a:lnTo>
                  <a:pt x="1071455" y="0"/>
                </a:lnTo>
                <a:lnTo>
                  <a:pt x="1071455" y="1268619"/>
                </a:lnTo>
                <a:lnTo>
                  <a:pt x="0" y="12686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778046" y="6283015"/>
            <a:ext cx="1024939" cy="1268620"/>
          </a:xfrm>
          <a:custGeom>
            <a:avLst/>
            <a:gdLst/>
            <a:ahLst/>
            <a:cxnLst/>
            <a:rect l="l" t="t" r="r" b="b"/>
            <a:pathLst>
              <a:path w="1024939" h="1268620">
                <a:moveTo>
                  <a:pt x="0" y="0"/>
                </a:moveTo>
                <a:lnTo>
                  <a:pt x="1024939" y="0"/>
                </a:lnTo>
                <a:lnTo>
                  <a:pt x="1024939" y="1268619"/>
                </a:lnTo>
                <a:lnTo>
                  <a:pt x="0" y="12686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Freeform 5"/>
          <p:cNvSpPr/>
          <p:nvPr/>
        </p:nvSpPr>
        <p:spPr>
          <a:xfrm>
            <a:off x="778046" y="8332580"/>
            <a:ext cx="1121671" cy="1268620"/>
          </a:xfrm>
          <a:custGeom>
            <a:avLst/>
            <a:gdLst/>
            <a:ahLst/>
            <a:cxnLst/>
            <a:rect l="l" t="t" r="r" b="b"/>
            <a:pathLst>
              <a:path w="1121671" h="1268620">
                <a:moveTo>
                  <a:pt x="0" y="0"/>
                </a:moveTo>
                <a:lnTo>
                  <a:pt x="1121671" y="0"/>
                </a:lnTo>
                <a:lnTo>
                  <a:pt x="1121671" y="1268620"/>
                </a:lnTo>
                <a:lnTo>
                  <a:pt x="0" y="12686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6" name="TextBox 6"/>
          <p:cNvSpPr txBox="1"/>
          <p:nvPr/>
        </p:nvSpPr>
        <p:spPr>
          <a:xfrm>
            <a:off x="3994735" y="308209"/>
            <a:ext cx="1029831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Scenarios</a:t>
            </a:r>
          </a:p>
        </p:txBody>
      </p:sp>
      <p:sp>
        <p:nvSpPr>
          <p:cNvPr id="7" name="TextBox 7"/>
          <p:cNvSpPr txBox="1"/>
          <p:nvPr/>
        </p:nvSpPr>
        <p:spPr>
          <a:xfrm>
            <a:off x="2127831" y="2448261"/>
            <a:ext cx="12813268" cy="663663"/>
          </a:xfrm>
          <a:prstGeom prst="rect">
            <a:avLst/>
          </a:prstGeom>
        </p:spPr>
        <p:txBody>
          <a:bodyPr lIns="0" tIns="0" rIns="0" bIns="0" rtlCol="0" anchor="t">
            <a:spAutoFit/>
          </a:bodyPr>
          <a:lstStyle/>
          <a:p>
            <a:pPr algn="l">
              <a:lnSpc>
                <a:spcPts val="5420"/>
              </a:lnSpc>
            </a:pPr>
            <a:r>
              <a:rPr lang="en-US" sz="3871" b="1">
                <a:solidFill>
                  <a:srgbClr val="000000"/>
                </a:solidFill>
                <a:latin typeface="Verdana Pro Condensed Bold"/>
                <a:ea typeface="Verdana Pro Condensed Bold"/>
                <a:cs typeface="Verdana Pro Condensed Bold"/>
                <a:sym typeface="Verdana Pro Condensed Bold"/>
              </a:rPr>
              <a:t>The tractor has an oil leak, which is making a bad smell. </a:t>
            </a:r>
          </a:p>
        </p:txBody>
      </p:sp>
      <p:sp>
        <p:nvSpPr>
          <p:cNvPr id="8" name="TextBox 8"/>
          <p:cNvSpPr txBox="1"/>
          <p:nvPr/>
        </p:nvSpPr>
        <p:spPr>
          <a:xfrm>
            <a:off x="2127831" y="4497827"/>
            <a:ext cx="15285824" cy="622286"/>
          </a:xfrm>
          <a:prstGeom prst="rect">
            <a:avLst/>
          </a:prstGeom>
        </p:spPr>
        <p:txBody>
          <a:bodyPr lIns="0" tIns="0" rIns="0" bIns="0" rtlCol="0" anchor="t">
            <a:spAutoFit/>
          </a:bodyPr>
          <a:lstStyle/>
          <a:p>
            <a:pPr algn="l">
              <a:lnSpc>
                <a:spcPts val="5420"/>
              </a:lnSpc>
            </a:pPr>
            <a:r>
              <a:rPr lang="en-US" sz="3871" b="1" dirty="0">
                <a:solidFill>
                  <a:srgbClr val="000000"/>
                </a:solidFill>
                <a:latin typeface="Verdana Pro Condensed Bold"/>
                <a:ea typeface="Verdana Pro Condensed Bold"/>
                <a:cs typeface="Verdana Pro Condensed Bold"/>
                <a:sym typeface="Verdana Pro Condensed Bold"/>
              </a:rPr>
              <a:t>Someone left the headlights on all night, and the battery is flat.</a:t>
            </a:r>
          </a:p>
        </p:txBody>
      </p:sp>
      <p:sp>
        <p:nvSpPr>
          <p:cNvPr id="9" name="TextBox 9"/>
          <p:cNvSpPr txBox="1"/>
          <p:nvPr/>
        </p:nvSpPr>
        <p:spPr>
          <a:xfrm>
            <a:off x="2127831" y="6547393"/>
            <a:ext cx="15285824" cy="622286"/>
          </a:xfrm>
          <a:prstGeom prst="rect">
            <a:avLst/>
          </a:prstGeom>
        </p:spPr>
        <p:txBody>
          <a:bodyPr lIns="0" tIns="0" rIns="0" bIns="0" rtlCol="0" anchor="t">
            <a:spAutoFit/>
          </a:bodyPr>
          <a:lstStyle/>
          <a:p>
            <a:pPr algn="l">
              <a:lnSpc>
                <a:spcPts val="5420"/>
              </a:lnSpc>
            </a:pPr>
            <a:r>
              <a:rPr lang="en-US" sz="3871" b="1" dirty="0">
                <a:solidFill>
                  <a:srgbClr val="000000"/>
                </a:solidFill>
                <a:latin typeface="Verdana Pro Condensed Bold"/>
                <a:ea typeface="Verdana Pro Condensed Bold"/>
                <a:cs typeface="Verdana Pro Condensed Bold"/>
                <a:sym typeface="Verdana Pro Condensed Bold"/>
              </a:rPr>
              <a:t>The truck’s </a:t>
            </a:r>
            <a:r>
              <a:rPr lang="en-US" sz="3871" b="1" dirty="0" err="1">
                <a:solidFill>
                  <a:srgbClr val="000000"/>
                </a:solidFill>
                <a:latin typeface="Verdana Pro Condensed Bold"/>
                <a:ea typeface="Verdana Pro Condensed Bold"/>
                <a:cs typeface="Verdana Pro Condensed Bold"/>
                <a:sym typeface="Verdana Pro Condensed Bold"/>
              </a:rPr>
              <a:t>tyre</a:t>
            </a:r>
            <a:r>
              <a:rPr lang="en-US" sz="3871" b="1" dirty="0">
                <a:solidFill>
                  <a:srgbClr val="000000"/>
                </a:solidFill>
                <a:latin typeface="Verdana Pro Condensed Bold"/>
                <a:ea typeface="Verdana Pro Condensed Bold"/>
                <a:cs typeface="Verdana Pro Condensed Bold"/>
                <a:sym typeface="Verdana Pro Condensed Bold"/>
              </a:rPr>
              <a:t> is flat. It looks like a nail has gone through it. </a:t>
            </a:r>
          </a:p>
        </p:txBody>
      </p:sp>
      <p:sp>
        <p:nvSpPr>
          <p:cNvPr id="10" name="TextBox 10"/>
          <p:cNvSpPr txBox="1"/>
          <p:nvPr/>
        </p:nvSpPr>
        <p:spPr>
          <a:xfrm>
            <a:off x="2127831" y="8596959"/>
            <a:ext cx="15944006" cy="663663"/>
          </a:xfrm>
          <a:prstGeom prst="rect">
            <a:avLst/>
          </a:prstGeom>
        </p:spPr>
        <p:txBody>
          <a:bodyPr lIns="0" tIns="0" rIns="0" bIns="0" rtlCol="0" anchor="t">
            <a:spAutoFit/>
          </a:bodyPr>
          <a:lstStyle/>
          <a:p>
            <a:pPr algn="l">
              <a:lnSpc>
                <a:spcPts val="5420"/>
              </a:lnSpc>
            </a:pPr>
            <a:r>
              <a:rPr lang="en-US" sz="3871" b="1">
                <a:solidFill>
                  <a:srgbClr val="000000"/>
                </a:solidFill>
                <a:latin typeface="Verdana Pro Condensed Bold"/>
                <a:ea typeface="Verdana Pro Condensed Bold"/>
                <a:cs typeface="Verdana Pro Condensed Bold"/>
                <a:sym typeface="Verdana Pro Condensed Bold"/>
              </a:rPr>
              <a:t>The car is making a loud squeal because the timing belt snapped.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546509" y="3751027"/>
            <a:ext cx="10792102" cy="5249129"/>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Swap your report with a classmate.</a:t>
            </a:r>
          </a:p>
          <a:p>
            <a:pPr marL="423810" lvl="1" indent="-211905" algn="l">
              <a:lnSpc>
                <a:spcPts val="4907"/>
              </a:lnSpc>
              <a:buFont typeface="Arial"/>
              <a:buChar char="•"/>
            </a:pPr>
            <a:endParaRPr lang="en-US" sz="28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Answer these two questions.</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Is there a variety of sentence types in each section?</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Is the topic sentence clear?</a:t>
            </a:r>
          </a:p>
          <a:p>
            <a:pPr marL="847619" lvl="2" indent="-282540" algn="l">
              <a:lnSpc>
                <a:spcPts val="4907"/>
              </a:lnSpc>
              <a:buFont typeface="Arial"/>
              <a:buChar char="⚬"/>
            </a:pPr>
            <a:endParaRPr lang="en-US" sz="28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Make changes to your reports based on the feedback.</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3" name="TextBox 3"/>
          <p:cNvSpPr txBox="1"/>
          <p:nvPr/>
        </p:nvSpPr>
        <p:spPr>
          <a:xfrm>
            <a:off x="3994842" y="885825"/>
            <a:ext cx="1029831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Seek feedback</a:t>
            </a:r>
          </a:p>
        </p:txBody>
      </p:sp>
      <p:sp>
        <p:nvSpPr>
          <p:cNvPr id="4" name="Freeform 4"/>
          <p:cNvSpPr/>
          <p:nvPr/>
        </p:nvSpPr>
        <p:spPr>
          <a:xfrm>
            <a:off x="11675312" y="2796390"/>
            <a:ext cx="5858314" cy="5932470"/>
          </a:xfrm>
          <a:custGeom>
            <a:avLst/>
            <a:gdLst/>
            <a:ahLst/>
            <a:cxnLst/>
            <a:rect l="l" t="t" r="r" b="b"/>
            <a:pathLst>
              <a:path w="5858314" h="5932470">
                <a:moveTo>
                  <a:pt x="0" y="0"/>
                </a:moveTo>
                <a:lnTo>
                  <a:pt x="5858314" y="0"/>
                </a:lnTo>
                <a:lnTo>
                  <a:pt x="5858314" y="5932470"/>
                </a:lnTo>
                <a:lnTo>
                  <a:pt x="0" y="59324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9740011" y="-591511"/>
            <a:ext cx="8547989" cy="11954224"/>
          </a:xfrm>
          <a:custGeom>
            <a:avLst/>
            <a:gdLst/>
            <a:ahLst/>
            <a:cxnLst/>
            <a:rect l="l" t="t" r="r" b="b"/>
            <a:pathLst>
              <a:path w="8547989" h="11954224">
                <a:moveTo>
                  <a:pt x="0" y="0"/>
                </a:moveTo>
                <a:lnTo>
                  <a:pt x="8547989" y="0"/>
                </a:lnTo>
                <a:lnTo>
                  <a:pt x="8547989" y="11954224"/>
                </a:lnTo>
                <a:lnTo>
                  <a:pt x="0" y="11954224"/>
                </a:lnTo>
                <a:lnTo>
                  <a:pt x="0" y="0"/>
                </a:lnTo>
                <a:close/>
              </a:path>
            </a:pathLst>
          </a:custGeom>
          <a:blipFill>
            <a:blip r:embed="rId3"/>
            <a:stretch>
              <a:fillRect l="-72958" r="-75660"/>
            </a:stretch>
          </a:blipFill>
        </p:spPr>
        <p:txBody>
          <a:bodyPr/>
          <a:lstStyle/>
          <a:p>
            <a:endParaRPr lang="en-AU"/>
          </a:p>
        </p:txBody>
      </p:sp>
      <p:sp>
        <p:nvSpPr>
          <p:cNvPr id="3" name="TextBox 3"/>
          <p:cNvSpPr txBox="1"/>
          <p:nvPr/>
        </p:nvSpPr>
        <p:spPr>
          <a:xfrm>
            <a:off x="546509" y="2933700"/>
            <a:ext cx="8547989" cy="7134261"/>
          </a:xfrm>
          <a:prstGeom prst="rect">
            <a:avLst/>
          </a:prstGeom>
        </p:spPr>
        <p:txBody>
          <a:bodyPr wrap="square"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2400" spc="49" dirty="0">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2400" spc="49" dirty="0">
                <a:solidFill>
                  <a:srgbClr val="000000"/>
                </a:solidFill>
                <a:latin typeface="Verdana Pro"/>
                <a:ea typeface="Verdana Pro"/>
                <a:cs typeface="Verdana Pro"/>
                <a:sym typeface="Verdana Pro"/>
              </a:rPr>
              <a:t>Choose one paragraph</a:t>
            </a:r>
          </a:p>
          <a:p>
            <a:pPr marL="423810" lvl="1" indent="-211905" algn="l">
              <a:lnSpc>
                <a:spcPts val="4907"/>
              </a:lnSpc>
              <a:buFont typeface="Arial"/>
              <a:buChar char="•"/>
            </a:pPr>
            <a:r>
              <a:rPr lang="en-US" sz="2400" spc="49" dirty="0">
                <a:solidFill>
                  <a:srgbClr val="000000"/>
                </a:solidFill>
                <a:latin typeface="Verdana Pro"/>
                <a:ea typeface="Verdana Pro"/>
                <a:cs typeface="Verdana Pro"/>
                <a:sym typeface="Verdana Pro"/>
              </a:rPr>
              <a:t>Make the following improvements</a:t>
            </a:r>
          </a:p>
          <a:p>
            <a:pPr marL="847619" lvl="2" indent="-282540" algn="l">
              <a:lnSpc>
                <a:spcPts val="4907"/>
              </a:lnSpc>
              <a:buFont typeface="Arial"/>
              <a:buChar char="⚬"/>
            </a:pPr>
            <a:r>
              <a:rPr lang="en-US" sz="2400" spc="49" dirty="0">
                <a:solidFill>
                  <a:srgbClr val="000000"/>
                </a:solidFill>
                <a:latin typeface="Verdana Pro"/>
                <a:ea typeface="Verdana Pro"/>
                <a:cs typeface="Verdana Pro"/>
                <a:sym typeface="Verdana Pro"/>
              </a:rPr>
              <a:t>Add a dependent clause to create a complex sentence</a:t>
            </a:r>
          </a:p>
          <a:p>
            <a:pPr marL="847619" lvl="2" indent="-282540" algn="l">
              <a:lnSpc>
                <a:spcPts val="4907"/>
              </a:lnSpc>
              <a:buFont typeface="Arial"/>
              <a:buChar char="⚬"/>
            </a:pPr>
            <a:r>
              <a:rPr lang="en-US" sz="2400" spc="49" dirty="0">
                <a:solidFill>
                  <a:srgbClr val="000000"/>
                </a:solidFill>
                <a:latin typeface="Verdana Pro"/>
                <a:ea typeface="Verdana Pro"/>
                <a:cs typeface="Verdana Pro"/>
                <a:sym typeface="Verdana Pro"/>
              </a:rPr>
              <a:t>Choose one verb or noun to improve</a:t>
            </a:r>
          </a:p>
          <a:p>
            <a:pPr marL="847619" lvl="2" indent="-282540" algn="l">
              <a:lnSpc>
                <a:spcPts val="4907"/>
              </a:lnSpc>
              <a:buFont typeface="Arial"/>
              <a:buChar char="⚬"/>
            </a:pPr>
            <a:r>
              <a:rPr lang="en-US" sz="2400" spc="49" dirty="0">
                <a:solidFill>
                  <a:srgbClr val="000000"/>
                </a:solidFill>
                <a:latin typeface="Verdana Pro"/>
                <a:ea typeface="Verdana Pro"/>
                <a:cs typeface="Verdana Pro"/>
                <a:sym typeface="Verdana Pro"/>
              </a:rPr>
              <a:t>Add a relevant term for better clarity</a:t>
            </a:r>
          </a:p>
          <a:p>
            <a:pPr marL="847619" lvl="2" indent="-282540" algn="l">
              <a:lnSpc>
                <a:spcPts val="4907"/>
              </a:lnSpc>
              <a:buFont typeface="Arial"/>
              <a:buChar char="⚬"/>
            </a:pPr>
            <a:r>
              <a:rPr lang="en-US" sz="2400" spc="49" dirty="0">
                <a:solidFill>
                  <a:srgbClr val="000000"/>
                </a:solidFill>
                <a:latin typeface="Verdana Pro"/>
                <a:ea typeface="Verdana Pro"/>
                <a:cs typeface="Verdana Pro"/>
                <a:sym typeface="Verdana Pro"/>
              </a:rPr>
              <a:t>Can you edit/improve any sentences, like the concluding sentence, to be better and give direction to the next paragraph?</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441156" y="885825"/>
            <a:ext cx="9298855"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Level-up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657551" y="3215725"/>
            <a:ext cx="10615791" cy="3245950"/>
          </a:xfrm>
          <a:prstGeom prst="rect">
            <a:avLst/>
          </a:prstGeom>
        </p:spPr>
        <p:txBody>
          <a:bodyPr lIns="0" tIns="0" rIns="0" bIns="0" rtlCol="0" anchor="t">
            <a:spAutoFit/>
          </a:bodyPr>
          <a:lstStyle/>
          <a:p>
            <a:pPr algn="l">
              <a:lnSpc>
                <a:spcPts val="4314"/>
              </a:lnSpc>
            </a:pPr>
            <a:r>
              <a:rPr lang="en-US" sz="3081">
                <a:solidFill>
                  <a:srgbClr val="000000"/>
                </a:solidFill>
                <a:latin typeface="Verdana Pro"/>
                <a:ea typeface="Verdana Pro"/>
                <a:cs typeface="Verdana Pro"/>
                <a:sym typeface="Verdana Pro"/>
              </a:rPr>
              <a:t>Write down your answers to these:</a:t>
            </a:r>
          </a:p>
          <a:p>
            <a:pPr algn="l">
              <a:lnSpc>
                <a:spcPts val="4314"/>
              </a:lnSpc>
            </a:pPr>
            <a:endParaRPr lang="en-US" sz="3081">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a:solidFill>
                  <a:srgbClr val="000000"/>
                </a:solidFill>
                <a:latin typeface="Verdana Pro"/>
                <a:ea typeface="Verdana Pro"/>
                <a:cs typeface="Verdana Pro"/>
                <a:sym typeface="Verdana Pro"/>
              </a:rPr>
              <a:t>One thing I used well in my report today was…</a:t>
            </a:r>
          </a:p>
          <a:p>
            <a:pPr algn="l">
              <a:lnSpc>
                <a:spcPts val="4314"/>
              </a:lnSpc>
            </a:pPr>
            <a:endParaRPr lang="en-US" sz="3081">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a:solidFill>
                  <a:srgbClr val="000000"/>
                </a:solidFill>
                <a:latin typeface="Verdana Pro"/>
                <a:ea typeface="Verdana Pro"/>
                <a:cs typeface="Verdana Pro"/>
                <a:sym typeface="Verdana Pro"/>
              </a:rPr>
              <a:t>One thing I want to get better at is…</a:t>
            </a:r>
          </a:p>
          <a:p>
            <a:pPr algn="l">
              <a:lnSpc>
                <a:spcPts val="4314"/>
              </a:lnSpc>
            </a:pPr>
            <a:endParaRPr lang="en-US" sz="3081">
              <a:solidFill>
                <a:srgbClr val="000000"/>
              </a:solidFill>
              <a:latin typeface="Verdana Pro"/>
              <a:ea typeface="Verdana Pro"/>
              <a:cs typeface="Verdana Pro"/>
              <a:sym typeface="Verdana Pro"/>
            </a:endParaRPr>
          </a:p>
        </p:txBody>
      </p:sp>
      <p:sp>
        <p:nvSpPr>
          <p:cNvPr id="5" name="TextBox 5"/>
          <p:cNvSpPr txBox="1"/>
          <p:nvPr/>
        </p:nvSpPr>
        <p:spPr>
          <a:xfrm>
            <a:off x="1652497" y="885825"/>
            <a:ext cx="806522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62476" y="5143500"/>
            <a:ext cx="4426046" cy="4066430"/>
          </a:xfrm>
          <a:custGeom>
            <a:avLst/>
            <a:gdLst/>
            <a:ahLst/>
            <a:cxnLst/>
            <a:rect l="l" t="t" r="r" b="b"/>
            <a:pathLst>
              <a:path w="4426046" h="4066430">
                <a:moveTo>
                  <a:pt x="0" y="0"/>
                </a:moveTo>
                <a:lnTo>
                  <a:pt x="4426047" y="0"/>
                </a:lnTo>
                <a:lnTo>
                  <a:pt x="4426047" y="4066430"/>
                </a:lnTo>
                <a:lnTo>
                  <a:pt x="0" y="40664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3230637" y="2284036"/>
            <a:ext cx="4489726" cy="1428724"/>
          </a:xfrm>
          <a:prstGeom prst="rect">
            <a:avLst/>
          </a:prstGeom>
        </p:spPr>
        <p:txBody>
          <a:bodyPr lIns="0" tIns="0" rIns="0" bIns="0" rtlCol="0" anchor="t">
            <a:spAutoFit/>
          </a:bodyPr>
          <a:lstStyle/>
          <a:p>
            <a:pPr algn="ctr">
              <a:lnSpc>
                <a:spcPts val="12432"/>
              </a:lnSpc>
            </a:pPr>
            <a:r>
              <a:rPr lang="en-US" sz="8880" b="1" dirty="0">
                <a:solidFill>
                  <a:srgbClr val="000000"/>
                </a:solidFill>
                <a:latin typeface="Verdana Pro Condensed Bold"/>
                <a:ea typeface="Verdana Pro Condensed Bold"/>
                <a:cs typeface="Verdana Pro Condensed Bold"/>
                <a:sym typeface="Verdana Pro Condensed Bold"/>
              </a:rPr>
              <a:t>Lesson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Props1.xml><?xml version="1.0" encoding="utf-8"?>
<ds:datastoreItem xmlns:ds="http://schemas.openxmlformats.org/officeDocument/2006/customXml" ds:itemID="{C52D0DD0-BBF8-4665-8200-65428B9B3D8C}">
  <ds:schemaRefs>
    <ds:schemaRef ds:uri="http://schemas.microsoft.com/sharepoint/v3/contenttype/forms"/>
  </ds:schemaRefs>
</ds:datastoreItem>
</file>

<file path=customXml/itemProps2.xml><?xml version="1.0" encoding="utf-8"?>
<ds:datastoreItem xmlns:ds="http://schemas.openxmlformats.org/officeDocument/2006/customXml" ds:itemID="{68893E5A-37B5-42D2-A108-09BC52ADB1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02D1DC-1F6F-4669-8B38-F8E196348503}">
  <ds:schemaRefs>
    <ds:schemaRef ds:uri="feecc918-9ecd-485f-b845-8b5c7cc6b98c"/>
    <ds:schemaRef ds:uri="http://www.w3.org/XML/1998/namespace"/>
    <ds:schemaRef ds:uri="http://schemas.microsoft.com/office/2006/metadata/properties"/>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b1450c28-65c8-4551-b49a-762cd339a7c7"/>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130</TotalTime>
  <Words>770</Words>
  <Application>Microsoft Office PowerPoint</Application>
  <PresentationFormat>Custom</PresentationFormat>
  <Paragraphs>99</Paragraphs>
  <Slides>15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Verdana Pro</vt:lpstr>
      <vt:lpstr>Verdana Pro Bold</vt:lpstr>
      <vt:lpstr>Verdana Pro Condensed Bold</vt:lpstr>
      <vt:lpstr>Arial</vt:lpstr>
      <vt:lpstr>Verdana</vt:lpstr>
      <vt:lpstr>Calibri</vt:lpstr>
      <vt:lpstr>Aptos</vt:lpstr>
      <vt:lpstr>Verdana Pro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7: Writing the report_Yr 3</dc:title>
  <cp:lastModifiedBy>Becky Laurence</cp:lastModifiedBy>
  <cp:revision>20</cp:revision>
  <dcterms:created xsi:type="dcterms:W3CDTF">2006-08-16T00:00:00Z</dcterms:created>
  <dcterms:modified xsi:type="dcterms:W3CDTF">2026-08-26T06:49:17Z</dcterms:modified>
  <dc:identifier>DAG6Pa1vEig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