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 id="2147485984" r:id="rId2"/>
    <p:sldMasterId id="2147483809" r:id="rId3"/>
    <p:sldMasterId id="2147483821" r:id="rId4"/>
    <p:sldMasterId id="2147483797" r:id="rId5"/>
    <p:sldMasterId id="2147483743" r:id="rId6"/>
    <p:sldMasterId id="2147488889" r:id="rId7"/>
  </p:sldMasterIdLst>
  <p:notesMasterIdLst>
    <p:notesMasterId r:id="rId36"/>
  </p:notesMasterIdLst>
  <p:handoutMasterIdLst>
    <p:handoutMasterId r:id="rId37"/>
  </p:handoutMasterIdLst>
  <p:sldIdLst>
    <p:sldId id="256" r:id="rId8"/>
    <p:sldId id="297" r:id="rId9"/>
    <p:sldId id="298" r:id="rId10"/>
    <p:sldId id="300" r:id="rId11"/>
    <p:sldId id="301" r:id="rId12"/>
    <p:sldId id="303" r:id="rId13"/>
    <p:sldId id="306" r:id="rId14"/>
    <p:sldId id="307" r:id="rId15"/>
    <p:sldId id="299" r:id="rId16"/>
    <p:sldId id="292" r:id="rId17"/>
    <p:sldId id="273" r:id="rId18"/>
    <p:sldId id="295" r:id="rId19"/>
    <p:sldId id="274" r:id="rId20"/>
    <p:sldId id="291" r:id="rId21"/>
    <p:sldId id="275" r:id="rId22"/>
    <p:sldId id="276" r:id="rId23"/>
    <p:sldId id="277" r:id="rId24"/>
    <p:sldId id="278" r:id="rId25"/>
    <p:sldId id="279" r:id="rId26"/>
    <p:sldId id="280" r:id="rId27"/>
    <p:sldId id="281" r:id="rId28"/>
    <p:sldId id="282" r:id="rId29"/>
    <p:sldId id="293" r:id="rId30"/>
    <p:sldId id="294" r:id="rId31"/>
    <p:sldId id="283" r:id="rId32"/>
    <p:sldId id="296" r:id="rId33"/>
    <p:sldId id="302" r:id="rId34"/>
    <p:sldId id="305" r:id="rId35"/>
  </p:sldIdLst>
  <p:sldSz cx="9906000" cy="6858000" type="A4"/>
  <p:notesSz cx="9925050" cy="6792913"/>
  <p:custDataLst>
    <p:tags r:id="rId38"/>
  </p:custDataLst>
  <p:defaultTextStyle>
    <a:defPPr>
      <a:defRPr lang="en-AU"/>
    </a:defPPr>
    <a:lvl1pPr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2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5A14E-3983-49AB-85BD-ACE469308209}" v="110" dt="2024-07-05T05:25:05.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53370" autoAdjust="0"/>
  </p:normalViewPr>
  <p:slideViewPr>
    <p:cSldViewPr>
      <p:cViewPr varScale="1">
        <p:scale>
          <a:sx n="37" d="100"/>
          <a:sy n="37" d="100"/>
        </p:scale>
        <p:origin x="2052" y="32"/>
      </p:cViewPr>
      <p:guideLst>
        <p:guide orient="horz" pos="2160"/>
        <p:guide pos="3120"/>
      </p:guideLst>
    </p:cSldViewPr>
  </p:slideViewPr>
  <p:notesTextViewPr>
    <p:cViewPr>
      <p:scale>
        <a:sx n="100" d="100"/>
        <a:sy n="100" d="100"/>
      </p:scale>
      <p:origin x="0" y="0"/>
    </p:cViewPr>
  </p:notesTextViewPr>
  <p:sorterViewPr>
    <p:cViewPr>
      <p:scale>
        <a:sx n="98" d="100"/>
        <a:sy n="98" d="100"/>
      </p:scale>
      <p:origin x="0" y="6920"/>
    </p:cViewPr>
  </p:sorterViewPr>
  <p:notesViewPr>
    <p:cSldViewPr>
      <p:cViewPr>
        <p:scale>
          <a:sx n="100" d="100"/>
          <a:sy n="100" d="100"/>
        </p:scale>
        <p:origin x="4560" y="648"/>
      </p:cViewPr>
      <p:guideLst>
        <p:guide orient="horz" pos="2140"/>
        <p:guide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2A37A-DA44-5048-9151-A2AAC9E769A5}"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91719F8E-9793-A147-A4E9-4138C03C14F5}">
      <dgm:prSet phldrT="[Text]"/>
      <dgm:spPr>
        <a:solidFill>
          <a:schemeClr val="accent1">
            <a:hueOff val="0"/>
            <a:satOff val="0"/>
            <a:lumOff val="0"/>
            <a:alpha val="68000"/>
          </a:schemeClr>
        </a:solidFill>
        <a:ln>
          <a:noFill/>
        </a:ln>
        <a:effectLst>
          <a:softEdge rad="0"/>
        </a:effectLst>
      </dgm:spPr>
      <dgm:t>
        <a:bodyPr/>
        <a:lstStyle/>
        <a:p>
          <a:r>
            <a:rPr lang="en-US" baseline="0" dirty="0">
              <a:latin typeface="Arial" panose="020B0604020202020204" pitchFamily="34" charset="0"/>
              <a:ea typeface="Cambria" panose="02040503050406030204" pitchFamily="18" charset="0"/>
            </a:rPr>
            <a:t>Universal Declaration of Human Rights </a:t>
          </a:r>
        </a:p>
      </dgm:t>
    </dgm:pt>
    <dgm:pt modelId="{AB793C8D-72C0-1A4A-958C-464DA3646F3B}" type="parTrans" cxnId="{E683EEFA-75F0-E242-981E-BE76FEDD7B56}">
      <dgm:prSet/>
      <dgm:spPr/>
      <dgm:t>
        <a:bodyPr/>
        <a:lstStyle/>
        <a:p>
          <a:endParaRPr lang="en-US"/>
        </a:p>
      </dgm:t>
    </dgm:pt>
    <dgm:pt modelId="{800A2B5E-C997-3B4A-A3E2-B61FCACF88D9}" type="sibTrans" cxnId="{E683EEFA-75F0-E242-981E-BE76FEDD7B56}">
      <dgm:prSet/>
      <dgm:spPr/>
      <dgm:t>
        <a:bodyPr/>
        <a:lstStyle/>
        <a:p>
          <a:endParaRPr lang="en-US"/>
        </a:p>
      </dgm:t>
    </dgm:pt>
    <dgm:pt modelId="{DF297691-2004-EA44-9995-FB8E6FE73A64}">
      <dgm:prSet phldrT="[Text]"/>
      <dgm:spPr>
        <a:solidFill>
          <a:schemeClr val="accent1">
            <a:hueOff val="0"/>
            <a:satOff val="0"/>
            <a:lumOff val="0"/>
            <a:alpha val="52000"/>
          </a:schemeClr>
        </a:solidFill>
        <a:ln>
          <a:noFill/>
        </a:ln>
      </dgm:spPr>
      <dgm:t>
        <a:bodyPr/>
        <a:lstStyle/>
        <a:p>
          <a:r>
            <a:rPr lang="en-US" dirty="0">
              <a:latin typeface="Arial" panose="020B0604020202020204" pitchFamily="34" charset="0"/>
              <a:ea typeface="Cambria" panose="02040503050406030204" pitchFamily="18" charset="0"/>
              <a:cs typeface="Arial" panose="020B0604020202020204" pitchFamily="34" charset="0"/>
            </a:rPr>
            <a:t>International Covenant on Civil and Political Rights</a:t>
          </a:r>
        </a:p>
      </dgm:t>
    </dgm:pt>
    <dgm:pt modelId="{96DFF651-C340-464A-98E7-EBD8142FE1C4}" type="parTrans" cxnId="{AFB7C37C-9F75-064A-9A6F-27A460C44A84}">
      <dgm:prSet/>
      <dgm:spPr>
        <a:ln w="31750"/>
      </dgm:spPr>
      <dgm:t>
        <a:bodyPr/>
        <a:lstStyle/>
        <a:p>
          <a:endParaRPr lang="en-US"/>
        </a:p>
      </dgm:t>
    </dgm:pt>
    <dgm:pt modelId="{5A0E8CD3-1A51-CC4E-AA3D-0A217F25C687}" type="sibTrans" cxnId="{AFB7C37C-9F75-064A-9A6F-27A460C44A84}">
      <dgm:prSet/>
      <dgm:spPr/>
      <dgm:t>
        <a:bodyPr/>
        <a:lstStyle/>
        <a:p>
          <a:endParaRPr lang="en-US"/>
        </a:p>
      </dgm:t>
    </dgm:pt>
    <dgm:pt modelId="{07122DC3-7957-5D41-BED1-3E68B9FE3CE5}">
      <dgm:prSet phldrT="[Text]"/>
      <dgm:spPr>
        <a:solidFill>
          <a:schemeClr val="accent1">
            <a:hueOff val="0"/>
            <a:satOff val="0"/>
            <a:lumOff val="0"/>
            <a:alpha val="50000"/>
          </a:schemeClr>
        </a:solidFill>
        <a:ln>
          <a:noFill/>
        </a:ln>
      </dgm:spPr>
      <dgm:t>
        <a:bodyPr/>
        <a:lstStyle/>
        <a:p>
          <a:r>
            <a:rPr lang="en-US" dirty="0">
              <a:latin typeface="Arial" panose="020B0604020202020204" pitchFamily="34" charset="0"/>
              <a:ea typeface="Cambria" panose="02040503050406030204" pitchFamily="18" charset="0"/>
              <a:cs typeface="Arial" panose="020B0604020202020204" pitchFamily="34" charset="0"/>
            </a:rPr>
            <a:t>International Covenant </a:t>
          </a:r>
          <a:r>
            <a:rPr lang="en-AU" dirty="0">
              <a:latin typeface="Arial" panose="020B0604020202020204" pitchFamily="34" charset="0"/>
              <a:ea typeface="Cambria" panose="02040503050406030204" pitchFamily="18" charset="0"/>
              <a:cs typeface="Arial" panose="020B0604020202020204" pitchFamily="34" charset="0"/>
            </a:rPr>
            <a:t>on Economic, Social and Cultural Rights</a:t>
          </a:r>
          <a:endParaRPr lang="en-US" dirty="0">
            <a:latin typeface="Arial" panose="020B0604020202020204" pitchFamily="34" charset="0"/>
            <a:ea typeface="Cambria" panose="02040503050406030204" pitchFamily="18" charset="0"/>
            <a:cs typeface="Arial" panose="020B0604020202020204" pitchFamily="34" charset="0"/>
          </a:endParaRPr>
        </a:p>
      </dgm:t>
    </dgm:pt>
    <dgm:pt modelId="{5A6C92C9-DC0B-AD4D-86A2-E0322122E353}" type="parTrans" cxnId="{8DB5E197-51FA-0E43-BABB-7EE3DBFCB119}">
      <dgm:prSet/>
      <dgm:spPr>
        <a:ln w="31750"/>
      </dgm:spPr>
      <dgm:t>
        <a:bodyPr/>
        <a:lstStyle/>
        <a:p>
          <a:endParaRPr lang="en-US"/>
        </a:p>
      </dgm:t>
    </dgm:pt>
    <dgm:pt modelId="{E1D0A732-269B-AF4D-A148-4D39BDD9515E}" type="sibTrans" cxnId="{8DB5E197-51FA-0E43-BABB-7EE3DBFCB119}">
      <dgm:prSet/>
      <dgm:spPr/>
      <dgm:t>
        <a:bodyPr/>
        <a:lstStyle/>
        <a:p>
          <a:endParaRPr lang="en-US"/>
        </a:p>
      </dgm:t>
    </dgm:pt>
    <dgm:pt modelId="{C0E33D16-C464-B54B-840C-87C4C8D79597}" type="pres">
      <dgm:prSet presAssocID="{CF72A37A-DA44-5048-9151-A2AAC9E769A5}" presName="hierChild1" presStyleCnt="0">
        <dgm:presLayoutVars>
          <dgm:orgChart val="1"/>
          <dgm:chPref val="1"/>
          <dgm:dir/>
          <dgm:animOne val="branch"/>
          <dgm:animLvl val="lvl"/>
          <dgm:resizeHandles/>
        </dgm:presLayoutVars>
      </dgm:prSet>
      <dgm:spPr/>
    </dgm:pt>
    <dgm:pt modelId="{CEE53D43-391E-464E-9A0E-8B3E20FCB691}" type="pres">
      <dgm:prSet presAssocID="{91719F8E-9793-A147-A4E9-4138C03C14F5}" presName="hierRoot1" presStyleCnt="0">
        <dgm:presLayoutVars>
          <dgm:hierBranch val="init"/>
        </dgm:presLayoutVars>
      </dgm:prSet>
      <dgm:spPr/>
    </dgm:pt>
    <dgm:pt modelId="{BC7F6DBD-0843-FB42-9E17-8E3E2D71D3E6}" type="pres">
      <dgm:prSet presAssocID="{91719F8E-9793-A147-A4E9-4138C03C14F5}" presName="rootComposite1" presStyleCnt="0"/>
      <dgm:spPr/>
    </dgm:pt>
    <dgm:pt modelId="{68ABE780-9E1F-0141-A99E-2CB19D64C2BE}" type="pres">
      <dgm:prSet presAssocID="{91719F8E-9793-A147-A4E9-4138C03C14F5}" presName="rootText1" presStyleLbl="node0" presStyleIdx="0" presStyleCnt="1" custLinFactNeighborX="-9150" custLinFactNeighborY="-5895">
        <dgm:presLayoutVars>
          <dgm:chPref val="3"/>
        </dgm:presLayoutVars>
      </dgm:prSet>
      <dgm:spPr/>
    </dgm:pt>
    <dgm:pt modelId="{D2998258-6314-FE44-99B7-727980AD86C4}" type="pres">
      <dgm:prSet presAssocID="{91719F8E-9793-A147-A4E9-4138C03C14F5}" presName="rootConnector1" presStyleLbl="node1" presStyleIdx="0" presStyleCnt="0"/>
      <dgm:spPr/>
    </dgm:pt>
    <dgm:pt modelId="{C3DD508E-6CAB-A14D-BE42-05D2357C4267}" type="pres">
      <dgm:prSet presAssocID="{91719F8E-9793-A147-A4E9-4138C03C14F5}" presName="hierChild2" presStyleCnt="0"/>
      <dgm:spPr/>
    </dgm:pt>
    <dgm:pt modelId="{96EEC4B9-AE36-914E-846B-19D8A92B0159}" type="pres">
      <dgm:prSet presAssocID="{96DFF651-C340-464A-98E7-EBD8142FE1C4}" presName="Name37" presStyleLbl="parChTrans1D2" presStyleIdx="0" presStyleCnt="2"/>
      <dgm:spPr/>
    </dgm:pt>
    <dgm:pt modelId="{DAF53721-4471-2D4B-B072-8D1578C07334}" type="pres">
      <dgm:prSet presAssocID="{DF297691-2004-EA44-9995-FB8E6FE73A64}" presName="hierRoot2" presStyleCnt="0">
        <dgm:presLayoutVars>
          <dgm:hierBranch val="init"/>
        </dgm:presLayoutVars>
      </dgm:prSet>
      <dgm:spPr/>
    </dgm:pt>
    <dgm:pt modelId="{9730093F-D322-4644-9129-85C25246B3B3}" type="pres">
      <dgm:prSet presAssocID="{DF297691-2004-EA44-9995-FB8E6FE73A64}" presName="rootComposite" presStyleCnt="0"/>
      <dgm:spPr/>
    </dgm:pt>
    <dgm:pt modelId="{72835B43-6747-0442-A47A-7CDABF40DE3E}" type="pres">
      <dgm:prSet presAssocID="{DF297691-2004-EA44-9995-FB8E6FE73A64}" presName="rootText" presStyleLbl="node2" presStyleIdx="0" presStyleCnt="2" custLinFactNeighborX="-3419" custLinFactNeighborY="-4352">
        <dgm:presLayoutVars>
          <dgm:chPref val="3"/>
        </dgm:presLayoutVars>
      </dgm:prSet>
      <dgm:spPr/>
    </dgm:pt>
    <dgm:pt modelId="{0E15D6CB-ED5F-654A-9FA0-6A1904D77371}" type="pres">
      <dgm:prSet presAssocID="{DF297691-2004-EA44-9995-FB8E6FE73A64}" presName="rootConnector" presStyleLbl="node2" presStyleIdx="0" presStyleCnt="2"/>
      <dgm:spPr/>
    </dgm:pt>
    <dgm:pt modelId="{65E469D0-A110-1443-BEA4-BF2B8AC12E18}" type="pres">
      <dgm:prSet presAssocID="{DF297691-2004-EA44-9995-FB8E6FE73A64}" presName="hierChild4" presStyleCnt="0"/>
      <dgm:spPr/>
    </dgm:pt>
    <dgm:pt modelId="{5660F94D-E519-1640-B651-B6CF643CB08E}" type="pres">
      <dgm:prSet presAssocID="{DF297691-2004-EA44-9995-FB8E6FE73A64}" presName="hierChild5" presStyleCnt="0"/>
      <dgm:spPr/>
    </dgm:pt>
    <dgm:pt modelId="{BCB7473C-3F4D-3E44-9449-65CD1E4E4209}" type="pres">
      <dgm:prSet presAssocID="{5A6C92C9-DC0B-AD4D-86A2-E0322122E353}" presName="Name37" presStyleLbl="parChTrans1D2" presStyleIdx="1" presStyleCnt="2"/>
      <dgm:spPr/>
    </dgm:pt>
    <dgm:pt modelId="{4D151468-B7B2-2C4C-B77C-D56950F7DA58}" type="pres">
      <dgm:prSet presAssocID="{07122DC3-7957-5D41-BED1-3E68B9FE3CE5}" presName="hierRoot2" presStyleCnt="0">
        <dgm:presLayoutVars>
          <dgm:hierBranch val="init"/>
        </dgm:presLayoutVars>
      </dgm:prSet>
      <dgm:spPr/>
    </dgm:pt>
    <dgm:pt modelId="{EF329B09-6BA1-7D44-B8CE-57B72AE81FE7}" type="pres">
      <dgm:prSet presAssocID="{07122DC3-7957-5D41-BED1-3E68B9FE3CE5}" presName="rootComposite" presStyleCnt="0"/>
      <dgm:spPr/>
    </dgm:pt>
    <dgm:pt modelId="{825116B8-F277-C040-B8EC-6B0E4A47BCD7}" type="pres">
      <dgm:prSet presAssocID="{07122DC3-7957-5D41-BED1-3E68B9FE3CE5}" presName="rootText" presStyleLbl="node2" presStyleIdx="1" presStyleCnt="2" custLinFactNeighborX="-3419" custLinFactNeighborY="-4352">
        <dgm:presLayoutVars>
          <dgm:chPref val="3"/>
        </dgm:presLayoutVars>
      </dgm:prSet>
      <dgm:spPr/>
    </dgm:pt>
    <dgm:pt modelId="{D733098B-55A9-7047-BD88-BFDD5B1B6BA0}" type="pres">
      <dgm:prSet presAssocID="{07122DC3-7957-5D41-BED1-3E68B9FE3CE5}" presName="rootConnector" presStyleLbl="node2" presStyleIdx="1" presStyleCnt="2"/>
      <dgm:spPr/>
    </dgm:pt>
    <dgm:pt modelId="{DE50D116-7DAA-E54A-8BC5-BBA8A59AC8B6}" type="pres">
      <dgm:prSet presAssocID="{07122DC3-7957-5D41-BED1-3E68B9FE3CE5}" presName="hierChild4" presStyleCnt="0"/>
      <dgm:spPr/>
    </dgm:pt>
    <dgm:pt modelId="{E3AC69F2-5EE0-9642-A107-12512D5549F9}" type="pres">
      <dgm:prSet presAssocID="{07122DC3-7957-5D41-BED1-3E68B9FE3CE5}" presName="hierChild5" presStyleCnt="0"/>
      <dgm:spPr/>
    </dgm:pt>
    <dgm:pt modelId="{62B64C92-0CAC-8448-BB75-E56CCF6D9BB9}" type="pres">
      <dgm:prSet presAssocID="{91719F8E-9793-A147-A4E9-4138C03C14F5}" presName="hierChild3" presStyleCnt="0"/>
      <dgm:spPr/>
    </dgm:pt>
  </dgm:ptLst>
  <dgm:cxnLst>
    <dgm:cxn modelId="{A2CB2721-3A48-6D4C-A52B-8B198C98DDB4}" type="presOf" srcId="{DF297691-2004-EA44-9995-FB8E6FE73A64}" destId="{0E15D6CB-ED5F-654A-9FA0-6A1904D77371}" srcOrd="1" destOrd="0" presId="urn:microsoft.com/office/officeart/2005/8/layout/orgChart1"/>
    <dgm:cxn modelId="{4DE9F143-076D-9D4C-BB79-55E1AD18EDC4}" type="presOf" srcId="{91719F8E-9793-A147-A4E9-4138C03C14F5}" destId="{68ABE780-9E1F-0141-A99E-2CB19D64C2BE}" srcOrd="0" destOrd="0" presId="urn:microsoft.com/office/officeart/2005/8/layout/orgChart1"/>
    <dgm:cxn modelId="{4C9E2B65-37EE-424C-B9B9-660E31CB05B4}" type="presOf" srcId="{91719F8E-9793-A147-A4E9-4138C03C14F5}" destId="{D2998258-6314-FE44-99B7-727980AD86C4}" srcOrd="1" destOrd="0" presId="urn:microsoft.com/office/officeart/2005/8/layout/orgChart1"/>
    <dgm:cxn modelId="{B4C3D85A-B85B-0640-9595-B4E66C2A7BAF}" type="presOf" srcId="{DF297691-2004-EA44-9995-FB8E6FE73A64}" destId="{72835B43-6747-0442-A47A-7CDABF40DE3E}" srcOrd="0" destOrd="0" presId="urn:microsoft.com/office/officeart/2005/8/layout/orgChart1"/>
    <dgm:cxn modelId="{AFB7C37C-9F75-064A-9A6F-27A460C44A84}" srcId="{91719F8E-9793-A147-A4E9-4138C03C14F5}" destId="{DF297691-2004-EA44-9995-FB8E6FE73A64}" srcOrd="0" destOrd="0" parTransId="{96DFF651-C340-464A-98E7-EBD8142FE1C4}" sibTransId="{5A0E8CD3-1A51-CC4E-AA3D-0A217F25C687}"/>
    <dgm:cxn modelId="{01B9B195-687B-EF46-8221-92EBBE051B23}" type="presOf" srcId="{96DFF651-C340-464A-98E7-EBD8142FE1C4}" destId="{96EEC4B9-AE36-914E-846B-19D8A92B0159}" srcOrd="0" destOrd="0" presId="urn:microsoft.com/office/officeart/2005/8/layout/orgChart1"/>
    <dgm:cxn modelId="{8DB5E197-51FA-0E43-BABB-7EE3DBFCB119}" srcId="{91719F8E-9793-A147-A4E9-4138C03C14F5}" destId="{07122DC3-7957-5D41-BED1-3E68B9FE3CE5}" srcOrd="1" destOrd="0" parTransId="{5A6C92C9-DC0B-AD4D-86A2-E0322122E353}" sibTransId="{E1D0A732-269B-AF4D-A148-4D39BDD9515E}"/>
    <dgm:cxn modelId="{840BC3B1-0AA8-8C47-A661-602473F9FC07}" type="presOf" srcId="{07122DC3-7957-5D41-BED1-3E68B9FE3CE5}" destId="{825116B8-F277-C040-B8EC-6B0E4A47BCD7}" srcOrd="0" destOrd="0" presId="urn:microsoft.com/office/officeart/2005/8/layout/orgChart1"/>
    <dgm:cxn modelId="{7FF547E9-70FD-564E-9ACC-09FF55921CE4}" type="presOf" srcId="{CF72A37A-DA44-5048-9151-A2AAC9E769A5}" destId="{C0E33D16-C464-B54B-840C-87C4C8D79597}" srcOrd="0" destOrd="0" presId="urn:microsoft.com/office/officeart/2005/8/layout/orgChart1"/>
    <dgm:cxn modelId="{FA4B7FEF-D78C-F643-9660-ADD78CDE483A}" type="presOf" srcId="{5A6C92C9-DC0B-AD4D-86A2-E0322122E353}" destId="{BCB7473C-3F4D-3E44-9449-65CD1E4E4209}" srcOrd="0" destOrd="0" presId="urn:microsoft.com/office/officeart/2005/8/layout/orgChart1"/>
    <dgm:cxn modelId="{4E04F5F2-529B-A740-8247-10F5DDCD7D86}" type="presOf" srcId="{07122DC3-7957-5D41-BED1-3E68B9FE3CE5}" destId="{D733098B-55A9-7047-BD88-BFDD5B1B6BA0}" srcOrd="1" destOrd="0" presId="urn:microsoft.com/office/officeart/2005/8/layout/orgChart1"/>
    <dgm:cxn modelId="{E683EEFA-75F0-E242-981E-BE76FEDD7B56}" srcId="{CF72A37A-DA44-5048-9151-A2AAC9E769A5}" destId="{91719F8E-9793-A147-A4E9-4138C03C14F5}" srcOrd="0" destOrd="0" parTransId="{AB793C8D-72C0-1A4A-958C-464DA3646F3B}" sibTransId="{800A2B5E-C997-3B4A-A3E2-B61FCACF88D9}"/>
    <dgm:cxn modelId="{0683AEC1-AED8-EF4A-8995-FF9F4873007E}" type="presParOf" srcId="{C0E33D16-C464-B54B-840C-87C4C8D79597}" destId="{CEE53D43-391E-464E-9A0E-8B3E20FCB691}" srcOrd="0" destOrd="0" presId="urn:microsoft.com/office/officeart/2005/8/layout/orgChart1"/>
    <dgm:cxn modelId="{B82B57EF-B1C0-DC43-A167-A7DC913A2C4F}" type="presParOf" srcId="{CEE53D43-391E-464E-9A0E-8B3E20FCB691}" destId="{BC7F6DBD-0843-FB42-9E17-8E3E2D71D3E6}" srcOrd="0" destOrd="0" presId="urn:microsoft.com/office/officeart/2005/8/layout/orgChart1"/>
    <dgm:cxn modelId="{F703824E-7506-BF46-95F3-324D68B6C252}" type="presParOf" srcId="{BC7F6DBD-0843-FB42-9E17-8E3E2D71D3E6}" destId="{68ABE780-9E1F-0141-A99E-2CB19D64C2BE}" srcOrd="0" destOrd="0" presId="urn:microsoft.com/office/officeart/2005/8/layout/orgChart1"/>
    <dgm:cxn modelId="{C8BD0777-666A-0E45-8B07-F0FDE9594DA9}" type="presParOf" srcId="{BC7F6DBD-0843-FB42-9E17-8E3E2D71D3E6}" destId="{D2998258-6314-FE44-99B7-727980AD86C4}" srcOrd="1" destOrd="0" presId="urn:microsoft.com/office/officeart/2005/8/layout/orgChart1"/>
    <dgm:cxn modelId="{F761F1B8-C664-3142-8D4E-B10730B8179C}" type="presParOf" srcId="{CEE53D43-391E-464E-9A0E-8B3E20FCB691}" destId="{C3DD508E-6CAB-A14D-BE42-05D2357C4267}" srcOrd="1" destOrd="0" presId="urn:microsoft.com/office/officeart/2005/8/layout/orgChart1"/>
    <dgm:cxn modelId="{2CCBCE1C-FF02-9E47-B19F-F3A393E20E62}" type="presParOf" srcId="{C3DD508E-6CAB-A14D-BE42-05D2357C4267}" destId="{96EEC4B9-AE36-914E-846B-19D8A92B0159}" srcOrd="0" destOrd="0" presId="urn:microsoft.com/office/officeart/2005/8/layout/orgChart1"/>
    <dgm:cxn modelId="{813CC0D1-3FDD-1046-A3FA-088E90F123A0}" type="presParOf" srcId="{C3DD508E-6CAB-A14D-BE42-05D2357C4267}" destId="{DAF53721-4471-2D4B-B072-8D1578C07334}" srcOrd="1" destOrd="0" presId="urn:microsoft.com/office/officeart/2005/8/layout/orgChart1"/>
    <dgm:cxn modelId="{DC948653-F6E2-FB41-BEAE-350EE586886A}" type="presParOf" srcId="{DAF53721-4471-2D4B-B072-8D1578C07334}" destId="{9730093F-D322-4644-9129-85C25246B3B3}" srcOrd="0" destOrd="0" presId="urn:microsoft.com/office/officeart/2005/8/layout/orgChart1"/>
    <dgm:cxn modelId="{0E3CA222-A1A3-8347-B897-709510D3CCC3}" type="presParOf" srcId="{9730093F-D322-4644-9129-85C25246B3B3}" destId="{72835B43-6747-0442-A47A-7CDABF40DE3E}" srcOrd="0" destOrd="0" presId="urn:microsoft.com/office/officeart/2005/8/layout/orgChart1"/>
    <dgm:cxn modelId="{6B50EBA3-06E3-7F4C-9755-9C4C8B72A824}" type="presParOf" srcId="{9730093F-D322-4644-9129-85C25246B3B3}" destId="{0E15D6CB-ED5F-654A-9FA0-6A1904D77371}" srcOrd="1" destOrd="0" presId="urn:microsoft.com/office/officeart/2005/8/layout/orgChart1"/>
    <dgm:cxn modelId="{ACB81B84-B43C-E24C-926B-F4C941D6C134}" type="presParOf" srcId="{DAF53721-4471-2D4B-B072-8D1578C07334}" destId="{65E469D0-A110-1443-BEA4-BF2B8AC12E18}" srcOrd="1" destOrd="0" presId="urn:microsoft.com/office/officeart/2005/8/layout/orgChart1"/>
    <dgm:cxn modelId="{E9522D7A-F058-5547-A292-EEF0CD6F0BF5}" type="presParOf" srcId="{DAF53721-4471-2D4B-B072-8D1578C07334}" destId="{5660F94D-E519-1640-B651-B6CF643CB08E}" srcOrd="2" destOrd="0" presId="urn:microsoft.com/office/officeart/2005/8/layout/orgChart1"/>
    <dgm:cxn modelId="{DA1F00EB-8468-1C47-967C-DE78071D58CA}" type="presParOf" srcId="{C3DD508E-6CAB-A14D-BE42-05D2357C4267}" destId="{BCB7473C-3F4D-3E44-9449-65CD1E4E4209}" srcOrd="2" destOrd="0" presId="urn:microsoft.com/office/officeart/2005/8/layout/orgChart1"/>
    <dgm:cxn modelId="{E1C80612-19BF-C04D-A14F-5F09493B1009}" type="presParOf" srcId="{C3DD508E-6CAB-A14D-BE42-05D2357C4267}" destId="{4D151468-B7B2-2C4C-B77C-D56950F7DA58}" srcOrd="3" destOrd="0" presId="urn:microsoft.com/office/officeart/2005/8/layout/orgChart1"/>
    <dgm:cxn modelId="{58A30B3D-FF0D-E249-804B-6CBC30C6A030}" type="presParOf" srcId="{4D151468-B7B2-2C4C-B77C-D56950F7DA58}" destId="{EF329B09-6BA1-7D44-B8CE-57B72AE81FE7}" srcOrd="0" destOrd="0" presId="urn:microsoft.com/office/officeart/2005/8/layout/orgChart1"/>
    <dgm:cxn modelId="{204D38BF-B51F-6B43-89D6-DBD8B85C59FB}" type="presParOf" srcId="{EF329B09-6BA1-7D44-B8CE-57B72AE81FE7}" destId="{825116B8-F277-C040-B8EC-6B0E4A47BCD7}" srcOrd="0" destOrd="0" presId="urn:microsoft.com/office/officeart/2005/8/layout/orgChart1"/>
    <dgm:cxn modelId="{BB13B2F3-77D2-5448-A434-8B0464728E93}" type="presParOf" srcId="{EF329B09-6BA1-7D44-B8CE-57B72AE81FE7}" destId="{D733098B-55A9-7047-BD88-BFDD5B1B6BA0}" srcOrd="1" destOrd="0" presId="urn:microsoft.com/office/officeart/2005/8/layout/orgChart1"/>
    <dgm:cxn modelId="{BC302C58-3F35-EA49-9796-AEC8BDB40795}" type="presParOf" srcId="{4D151468-B7B2-2C4C-B77C-D56950F7DA58}" destId="{DE50D116-7DAA-E54A-8BC5-BBA8A59AC8B6}" srcOrd="1" destOrd="0" presId="urn:microsoft.com/office/officeart/2005/8/layout/orgChart1"/>
    <dgm:cxn modelId="{106431E4-5847-A248-BA1E-7815F73BCCE5}" type="presParOf" srcId="{4D151468-B7B2-2C4C-B77C-D56950F7DA58}" destId="{E3AC69F2-5EE0-9642-A107-12512D5549F9}" srcOrd="2" destOrd="0" presId="urn:microsoft.com/office/officeart/2005/8/layout/orgChart1"/>
    <dgm:cxn modelId="{1C9FED3A-33A7-9D4D-9316-68459005337C}" type="presParOf" srcId="{CEE53D43-391E-464E-9A0E-8B3E20FCB691}" destId="{62B64C92-0CAC-8448-BB75-E56CCF6D9BB9}"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7473C-3F4D-3E44-9449-65CD1E4E4209}">
      <dsp:nvSpPr>
        <dsp:cNvPr id="0" name=""/>
        <dsp:cNvSpPr/>
      </dsp:nvSpPr>
      <dsp:spPr>
        <a:xfrm>
          <a:off x="3551286" y="2444712"/>
          <a:ext cx="2319502" cy="762468"/>
        </a:xfrm>
        <a:custGeom>
          <a:avLst/>
          <a:gdLst/>
          <a:ahLst/>
          <a:cxnLst/>
          <a:rect l="0" t="0" r="0" b="0"/>
          <a:pathLst>
            <a:path>
              <a:moveTo>
                <a:pt x="0" y="0"/>
              </a:moveTo>
              <a:lnTo>
                <a:pt x="0" y="394743"/>
              </a:lnTo>
              <a:lnTo>
                <a:pt x="2319502" y="394743"/>
              </a:lnTo>
              <a:lnTo>
                <a:pt x="2319502" y="762468"/>
              </a:lnTo>
            </a:path>
          </a:pathLst>
        </a:custGeom>
        <a:noFill/>
        <a:ln w="3175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96EEC4B9-AE36-914E-846B-19D8A92B0159}">
      <dsp:nvSpPr>
        <dsp:cNvPr id="0" name=""/>
        <dsp:cNvSpPr/>
      </dsp:nvSpPr>
      <dsp:spPr>
        <a:xfrm>
          <a:off x="1751070" y="2444712"/>
          <a:ext cx="1800215" cy="762468"/>
        </a:xfrm>
        <a:custGeom>
          <a:avLst/>
          <a:gdLst/>
          <a:ahLst/>
          <a:cxnLst/>
          <a:rect l="0" t="0" r="0" b="0"/>
          <a:pathLst>
            <a:path>
              <a:moveTo>
                <a:pt x="1800215" y="0"/>
              </a:moveTo>
              <a:lnTo>
                <a:pt x="1800215" y="394743"/>
              </a:lnTo>
              <a:lnTo>
                <a:pt x="0" y="394743"/>
              </a:lnTo>
              <a:lnTo>
                <a:pt x="0" y="762468"/>
              </a:lnTo>
            </a:path>
          </a:pathLst>
        </a:custGeom>
        <a:noFill/>
        <a:ln w="3175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68ABE780-9E1F-0141-A99E-2CB19D64C2BE}">
      <dsp:nvSpPr>
        <dsp:cNvPr id="0" name=""/>
        <dsp:cNvSpPr/>
      </dsp:nvSpPr>
      <dsp:spPr>
        <a:xfrm>
          <a:off x="1800215" y="693641"/>
          <a:ext cx="3502140" cy="1751070"/>
        </a:xfrm>
        <a:prstGeom prst="rect">
          <a:avLst/>
        </a:prstGeom>
        <a:solidFill>
          <a:schemeClr val="accent1">
            <a:hueOff val="0"/>
            <a:satOff val="0"/>
            <a:lumOff val="0"/>
            <a:alpha val="68000"/>
          </a:schemeClr>
        </a:solidFill>
        <a:ln w="19050" cap="rnd" cmpd="sng" algn="ctr">
          <a:noFill/>
          <a:prstDash val="solid"/>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baseline="0" dirty="0">
              <a:latin typeface="Arial" panose="020B0604020202020204" pitchFamily="34" charset="0"/>
              <a:ea typeface="Cambria" panose="02040503050406030204" pitchFamily="18" charset="0"/>
            </a:rPr>
            <a:t>Universal Declaration of Human Rights </a:t>
          </a:r>
        </a:p>
      </dsp:txBody>
      <dsp:txXfrm>
        <a:off x="1800215" y="693641"/>
        <a:ext cx="3502140" cy="1751070"/>
      </dsp:txXfrm>
    </dsp:sp>
    <dsp:sp modelId="{72835B43-6747-0442-A47A-7CDABF40DE3E}">
      <dsp:nvSpPr>
        <dsp:cNvPr id="0" name=""/>
        <dsp:cNvSpPr/>
      </dsp:nvSpPr>
      <dsp:spPr>
        <a:xfrm>
          <a:off x="0" y="3207180"/>
          <a:ext cx="3502140" cy="1751070"/>
        </a:xfrm>
        <a:prstGeom prst="rect">
          <a:avLst/>
        </a:prstGeom>
        <a:solidFill>
          <a:schemeClr val="accent1">
            <a:hueOff val="0"/>
            <a:satOff val="0"/>
            <a:lumOff val="0"/>
            <a:alpha val="5200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ea typeface="Cambria" panose="02040503050406030204" pitchFamily="18" charset="0"/>
              <a:cs typeface="Arial" panose="020B0604020202020204" pitchFamily="34" charset="0"/>
            </a:rPr>
            <a:t>International Covenant on Civil and Political Rights</a:t>
          </a:r>
        </a:p>
      </dsp:txBody>
      <dsp:txXfrm>
        <a:off x="0" y="3207180"/>
        <a:ext cx="3502140" cy="1751070"/>
      </dsp:txXfrm>
    </dsp:sp>
    <dsp:sp modelId="{825116B8-F277-C040-B8EC-6B0E4A47BCD7}">
      <dsp:nvSpPr>
        <dsp:cNvPr id="0" name=""/>
        <dsp:cNvSpPr/>
      </dsp:nvSpPr>
      <dsp:spPr>
        <a:xfrm>
          <a:off x="4119718" y="3207180"/>
          <a:ext cx="3502140" cy="1751070"/>
        </a:xfrm>
        <a:prstGeom prst="rect">
          <a:avLst/>
        </a:prstGeom>
        <a:solidFill>
          <a:schemeClr val="accent1">
            <a:hueOff val="0"/>
            <a:satOff val="0"/>
            <a:lumOff val="0"/>
            <a:alpha val="5000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ea typeface="Cambria" panose="02040503050406030204" pitchFamily="18" charset="0"/>
              <a:cs typeface="Arial" panose="020B0604020202020204" pitchFamily="34" charset="0"/>
            </a:rPr>
            <a:t>International Covenant </a:t>
          </a:r>
          <a:r>
            <a:rPr lang="en-AU" sz="3200" kern="1200" dirty="0">
              <a:latin typeface="Arial" panose="020B0604020202020204" pitchFamily="34" charset="0"/>
              <a:ea typeface="Cambria" panose="02040503050406030204" pitchFamily="18" charset="0"/>
              <a:cs typeface="Arial" panose="020B0604020202020204" pitchFamily="34" charset="0"/>
            </a:rPr>
            <a:t>on Economic, Social and Cultural Rights</a:t>
          </a:r>
          <a:endParaRPr lang="en-US" sz="3200" kern="1200" dirty="0">
            <a:latin typeface="Arial" panose="020B0604020202020204" pitchFamily="34" charset="0"/>
            <a:ea typeface="Cambria" panose="02040503050406030204" pitchFamily="18" charset="0"/>
            <a:cs typeface="Arial" panose="020B0604020202020204" pitchFamily="34" charset="0"/>
          </a:endParaRPr>
        </a:p>
      </dsp:txBody>
      <dsp:txXfrm>
        <a:off x="4119718" y="3207180"/>
        <a:ext cx="3502140" cy="17510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74E2A8-7C31-4DC4-9233-ADF959647376}"/>
              </a:ext>
            </a:extLst>
          </p:cNvPr>
          <p:cNvSpPr>
            <a:spLocks noGrp="1"/>
          </p:cNvSpPr>
          <p:nvPr>
            <p:ph type="hdr" sz="quarter"/>
          </p:nvPr>
        </p:nvSpPr>
        <p:spPr>
          <a:xfrm>
            <a:off x="0" y="0"/>
            <a:ext cx="4300855" cy="339646"/>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B1D02A62-434B-270B-C434-D08CE72E0D89}"/>
              </a:ext>
            </a:extLst>
          </p:cNvPr>
          <p:cNvSpPr>
            <a:spLocks noGrp="1"/>
          </p:cNvSpPr>
          <p:nvPr>
            <p:ph type="dt" sz="quarter" idx="1"/>
          </p:nvPr>
        </p:nvSpPr>
        <p:spPr>
          <a:xfrm>
            <a:off x="5622472" y="0"/>
            <a:ext cx="4300855" cy="339646"/>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8A589FC6-CE2B-4A8C-A399-DFCD61211373}" type="datetimeFigureOut">
              <a:rPr lang="en-US" altLang="en-US"/>
              <a:pPr>
                <a:defRPr/>
              </a:pPr>
              <a:t>7/12/2024</a:t>
            </a:fld>
            <a:endParaRPr lang="en-US" altLang="en-US"/>
          </a:p>
        </p:txBody>
      </p:sp>
      <p:sp>
        <p:nvSpPr>
          <p:cNvPr id="4" name="Footer Placeholder 3">
            <a:extLst>
              <a:ext uri="{FF2B5EF4-FFF2-40B4-BE49-F238E27FC236}">
                <a16:creationId xmlns:a16="http://schemas.microsoft.com/office/drawing/2014/main" id="{48EB11CA-4440-2346-4DEA-7784FC59C672}"/>
              </a:ext>
            </a:extLst>
          </p:cNvPr>
          <p:cNvSpPr>
            <a:spLocks noGrp="1"/>
          </p:cNvSpPr>
          <p:nvPr>
            <p:ph type="ftr" sz="quarter" idx="2"/>
          </p:nvPr>
        </p:nvSpPr>
        <p:spPr>
          <a:xfrm>
            <a:off x="0" y="6451695"/>
            <a:ext cx="4300855" cy="339646"/>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9BA2875C-F2C2-D9B3-E081-D4F9141E1CED}"/>
              </a:ext>
            </a:extLst>
          </p:cNvPr>
          <p:cNvSpPr>
            <a:spLocks noGrp="1"/>
          </p:cNvSpPr>
          <p:nvPr>
            <p:ph type="sldNum" sz="quarter" idx="3"/>
          </p:nvPr>
        </p:nvSpPr>
        <p:spPr>
          <a:xfrm>
            <a:off x="5622472" y="6451695"/>
            <a:ext cx="4300855" cy="33964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9C40648-20CE-40A3-AF5D-5293CF774D3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CB71FE3-21C0-742D-747E-D8BB7C7E25B1}"/>
              </a:ext>
            </a:extLst>
          </p:cNvPr>
          <p:cNvSpPr>
            <a:spLocks noGrp="1" noChangeArrowheads="1"/>
          </p:cNvSpPr>
          <p:nvPr>
            <p:ph type="hdr" sz="quarter"/>
          </p:nvPr>
        </p:nvSpPr>
        <p:spPr bwMode="auto">
          <a:xfrm>
            <a:off x="0" y="0"/>
            <a:ext cx="4300855" cy="339646"/>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ＭＳ Ｐゴシック" charset="0"/>
                <a:cs typeface="ＭＳ Ｐゴシック" charset="0"/>
              </a:defRPr>
            </a:lvl1pPr>
          </a:lstStyle>
          <a:p>
            <a:pPr>
              <a:defRPr/>
            </a:pPr>
            <a:endParaRPr lang="en-US"/>
          </a:p>
        </p:txBody>
      </p:sp>
      <p:sp>
        <p:nvSpPr>
          <p:cNvPr id="10243" name="Rectangle 3">
            <a:extLst>
              <a:ext uri="{FF2B5EF4-FFF2-40B4-BE49-F238E27FC236}">
                <a16:creationId xmlns:a16="http://schemas.microsoft.com/office/drawing/2014/main" id="{6C404C63-03D0-A87C-63F0-C47302310F66}"/>
              </a:ext>
            </a:extLst>
          </p:cNvPr>
          <p:cNvSpPr>
            <a:spLocks noGrp="1" noChangeArrowheads="1"/>
          </p:cNvSpPr>
          <p:nvPr>
            <p:ph type="dt" idx="1"/>
          </p:nvPr>
        </p:nvSpPr>
        <p:spPr bwMode="auto">
          <a:xfrm>
            <a:off x="5622472" y="0"/>
            <a:ext cx="4300855" cy="339646"/>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ＭＳ Ｐゴシック" charset="0"/>
                <a:cs typeface="ＭＳ Ｐゴシック" charset="0"/>
              </a:defRPr>
            </a:lvl1pPr>
          </a:lstStyle>
          <a:p>
            <a:pPr>
              <a:defRPr/>
            </a:pPr>
            <a:endParaRPr lang="en-US"/>
          </a:p>
        </p:txBody>
      </p:sp>
      <p:sp>
        <p:nvSpPr>
          <p:cNvPr id="14340" name="Rectangle 4">
            <a:extLst>
              <a:ext uri="{FF2B5EF4-FFF2-40B4-BE49-F238E27FC236}">
                <a16:creationId xmlns:a16="http://schemas.microsoft.com/office/drawing/2014/main" id="{D4528A1F-305F-33FC-3D31-8077444891C1}"/>
              </a:ext>
            </a:extLst>
          </p:cNvPr>
          <p:cNvSpPr>
            <a:spLocks noGrp="1" noRot="1" noChangeAspect="1" noChangeArrowheads="1" noTextEdit="1"/>
          </p:cNvSpPr>
          <p:nvPr>
            <p:ph type="sldImg" idx="2"/>
          </p:nvPr>
        </p:nvSpPr>
        <p:spPr bwMode="auto">
          <a:xfrm>
            <a:off x="3122613" y="509588"/>
            <a:ext cx="3681412" cy="254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EE4EA609-14C7-8931-5F94-0D64DC61C96A}"/>
              </a:ext>
            </a:extLst>
          </p:cNvPr>
          <p:cNvSpPr>
            <a:spLocks noGrp="1" noChangeArrowheads="1"/>
          </p:cNvSpPr>
          <p:nvPr>
            <p:ph type="body" sz="quarter" idx="3"/>
          </p:nvPr>
        </p:nvSpPr>
        <p:spPr bwMode="auto">
          <a:xfrm>
            <a:off x="992505" y="3226634"/>
            <a:ext cx="7940040" cy="3056811"/>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a:extLst>
              <a:ext uri="{FF2B5EF4-FFF2-40B4-BE49-F238E27FC236}">
                <a16:creationId xmlns:a16="http://schemas.microsoft.com/office/drawing/2014/main" id="{9C427D5A-AD17-856B-D657-AFC756B1C686}"/>
              </a:ext>
            </a:extLst>
          </p:cNvPr>
          <p:cNvSpPr>
            <a:spLocks noGrp="1" noChangeArrowheads="1"/>
          </p:cNvSpPr>
          <p:nvPr>
            <p:ph type="ftr" sz="quarter" idx="4"/>
          </p:nvPr>
        </p:nvSpPr>
        <p:spPr bwMode="auto">
          <a:xfrm>
            <a:off x="0" y="6451695"/>
            <a:ext cx="4300855" cy="339646"/>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ＭＳ Ｐゴシック" charset="0"/>
                <a:cs typeface="ＭＳ Ｐゴシック" charset="0"/>
              </a:defRPr>
            </a:lvl1pPr>
          </a:lstStyle>
          <a:p>
            <a:pPr>
              <a:defRPr/>
            </a:pPr>
            <a:endParaRPr lang="en-US"/>
          </a:p>
        </p:txBody>
      </p:sp>
      <p:sp>
        <p:nvSpPr>
          <p:cNvPr id="10247" name="Rectangle 7">
            <a:extLst>
              <a:ext uri="{FF2B5EF4-FFF2-40B4-BE49-F238E27FC236}">
                <a16:creationId xmlns:a16="http://schemas.microsoft.com/office/drawing/2014/main" id="{04F91162-9BB3-7C01-4832-F225BEAEB256}"/>
              </a:ext>
            </a:extLst>
          </p:cNvPr>
          <p:cNvSpPr>
            <a:spLocks noGrp="1" noChangeArrowheads="1"/>
          </p:cNvSpPr>
          <p:nvPr>
            <p:ph type="sldNum" sz="quarter" idx="5"/>
          </p:nvPr>
        </p:nvSpPr>
        <p:spPr bwMode="auto">
          <a:xfrm>
            <a:off x="5622472" y="6451695"/>
            <a:ext cx="4300855" cy="339646"/>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77FF48B7-9B0D-47F8-BE40-92F6AE4E582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humanitarianaction.springeropen.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humanitarianaction.springeropen.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348183B-5AD9-8CB5-95B7-6C73ED021F7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18D96EF5-426B-41B5-965B-46A53E7BBF80}" type="slidenum">
              <a:rPr lang="en-US" altLang="en-US" sz="1200" b="0" smtClean="0"/>
              <a:pPr/>
              <a:t>1</a:t>
            </a:fld>
            <a:endParaRPr lang="en-US" altLang="en-US" sz="1200" b="0"/>
          </a:p>
        </p:txBody>
      </p:sp>
      <p:sp>
        <p:nvSpPr>
          <p:cNvPr id="17411" name="Rectangle 2">
            <a:extLst>
              <a:ext uri="{FF2B5EF4-FFF2-40B4-BE49-F238E27FC236}">
                <a16:creationId xmlns:a16="http://schemas.microsoft.com/office/drawing/2014/main" id="{9A257909-BDEF-F0CF-D4E5-D454A73C0AD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296C2663-A72A-C6C6-9675-BCFFFE0C165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b="1" dirty="0">
                <a:latin typeface="Arial" panose="020B0604020202020204" pitchFamily="34" charset="0"/>
              </a:rPr>
              <a:t>Facilitators Notes</a:t>
            </a:r>
          </a:p>
          <a:p>
            <a:endParaRPr lang="en-US" altLang="en-US" dirty="0">
              <a:latin typeface="Arial" panose="020B0604020202020204" pitchFamily="34" charset="0"/>
            </a:endParaRPr>
          </a:p>
          <a:p>
            <a:r>
              <a:rPr lang="en-US" altLang="en-US" dirty="0">
                <a:latin typeface="Arial" panose="020B0604020202020204" pitchFamily="34" charset="0"/>
              </a:rPr>
              <a:t>This session is about human rights-based approaches (HRBA). It will look at what HRBA is, why it is useful and what it looks like in practice </a:t>
            </a:r>
            <a:r>
              <a:rPr lang="en-AU" altLang="en-US" dirty="0">
                <a:latin typeface="Arial" panose="020B0604020202020204" pitchFamily="34" charset="0"/>
              </a:rPr>
              <a:t>in supporting refugee-led organisations.</a:t>
            </a:r>
          </a:p>
          <a:p>
            <a:r>
              <a:rPr lang="en-AU" altLang="en-US" dirty="0">
                <a:latin typeface="Arial" panose="020B0604020202020204" pitchFamily="34" charset="0"/>
              </a:rPr>
              <a:t> </a:t>
            </a:r>
            <a:endParaRPr lang="en-US" altLang="en-US" dirty="0">
              <a:latin typeface="Arial" panose="020B0604020202020204" pitchFamily="34" charset="0"/>
            </a:endParaRPr>
          </a:p>
          <a:p>
            <a:r>
              <a:rPr lang="en-AU" altLang="en-US" dirty="0">
                <a:latin typeface="Arial" panose="020B0604020202020204" pitchFamily="34" charset="0"/>
              </a:rPr>
              <a:t>Question: Ask the group what they know about HRBA  and if any of them have experience of working in an organisation which uses this approach.  </a:t>
            </a:r>
          </a:p>
          <a:p>
            <a:endParaRPr lang="en-AU" altLang="en-US" dirty="0">
              <a:latin typeface="Arial" panose="020B0604020202020204" pitchFamily="34" charset="0"/>
            </a:endParaRPr>
          </a:p>
          <a:p>
            <a:r>
              <a:rPr lang="en-AU" altLang="en-US" dirty="0">
                <a:latin typeface="Arial" panose="020B0604020202020204" pitchFamily="34" charset="0"/>
              </a:rPr>
              <a:t>What does this mean for their practice?</a:t>
            </a:r>
          </a:p>
          <a:p>
            <a:endParaRPr lang="en-AU" altLang="en-US" dirty="0">
              <a:latin typeface="Arial" panose="020B0604020202020204" pitchFamily="34" charset="0"/>
            </a:endParaRPr>
          </a:p>
          <a:p>
            <a:r>
              <a:rPr lang="en-AU" altLang="en-US" dirty="0">
                <a:latin typeface="Arial" panose="020B0604020202020204" pitchFamily="34" charset="0"/>
              </a:rPr>
              <a:t>What are some examples of how they have used it? </a:t>
            </a:r>
          </a:p>
          <a:p>
            <a:endParaRPr lang="en-AU" altLang="en-US" dirty="0">
              <a:latin typeface="Arial" panose="020B0604020202020204" pitchFamily="34" charset="0"/>
            </a:endParaRPr>
          </a:p>
          <a:p>
            <a:r>
              <a:rPr lang="en-AU" altLang="en-US" dirty="0">
                <a:latin typeface="Arial" panose="020B0604020202020204" pitchFamily="34" charset="0"/>
              </a:rPr>
              <a:t>What have the impacts been?</a:t>
            </a:r>
          </a:p>
          <a:p>
            <a:endParaRPr lang="en-AU" altLang="en-US" dirty="0">
              <a:latin typeface="Arial" panose="020B0604020202020204" pitchFamily="34" charset="0"/>
            </a:endParaRPr>
          </a:p>
          <a:p>
            <a:r>
              <a:rPr lang="en-AU" altLang="en-US" dirty="0">
                <a:latin typeface="Arial" panose="020B0604020202020204" pitchFamily="34" charset="0"/>
              </a:rPr>
              <a:t>What have been some of the challenges they have faced?</a:t>
            </a:r>
            <a:endParaRPr lang="en-US" altLang="en-US" dirty="0">
              <a:latin typeface="Arial" panose="020B0604020202020204" pitchFamily="34" charset="0"/>
            </a:endParaRPr>
          </a:p>
          <a:p>
            <a:endParaRPr lang="en-US" altLang="en-US" sz="1000"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83BBFFA-53BE-5779-9167-1E423BAF0D96}"/>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38274267-55AD-3BC8-131A-BFC21E7F53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Facilitators Notes</a:t>
            </a:r>
          </a:p>
          <a:p>
            <a:endParaRPr lang="en-US" altLang="en-US" dirty="0">
              <a:latin typeface="Arial" panose="020B0604020202020204" pitchFamily="34" charset="0"/>
            </a:endParaRPr>
          </a:p>
          <a:p>
            <a:r>
              <a:rPr lang="en-US" altLang="en-US" dirty="0">
                <a:latin typeface="Arial" panose="020B0604020202020204" pitchFamily="34" charset="0"/>
              </a:rPr>
              <a:t>These core principles underpin HRBA and must be applied in all our work. </a:t>
            </a:r>
          </a:p>
        </p:txBody>
      </p:sp>
      <p:sp>
        <p:nvSpPr>
          <p:cNvPr id="19460" name="Slide Number Placeholder 3">
            <a:extLst>
              <a:ext uri="{FF2B5EF4-FFF2-40B4-BE49-F238E27FC236}">
                <a16:creationId xmlns:a16="http://schemas.microsoft.com/office/drawing/2014/main" id="{9408EC7C-B449-AB2F-8346-149D3DE951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7C3170EA-6903-46A9-A803-064BD8052F0E}" type="slidenum">
              <a:rPr lang="en-US" altLang="en-US" sz="1200" b="0" smtClean="0"/>
              <a:pPr/>
              <a:t>10</a:t>
            </a:fld>
            <a:endParaRPr lang="en-US" altLang="en-US"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6D1A486-D738-F236-66D1-EAFF39662EC0}"/>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DE5A8031-B1F5-523D-B45F-662E23E5D112}"/>
              </a:ext>
            </a:extLst>
          </p:cNvPr>
          <p:cNvSpPr>
            <a:spLocks noGrp="1"/>
          </p:cNvSpPr>
          <p:nvPr>
            <p:ph type="body" idx="1"/>
          </p:nvPr>
        </p:nvSpPr>
        <p:spPr>
          <a:xfrm>
            <a:off x="585853" y="3129143"/>
            <a:ext cx="8856729" cy="4066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lnSpc>
                <a:spcPct val="120000"/>
              </a:lnSpc>
              <a:buSzPct val="70000"/>
            </a:pPr>
            <a:endParaRPr lang="en-AU" altLang="en-US" sz="2000" dirty="0">
              <a:latin typeface="Calibri" panose="020F0502020204030204" pitchFamily="34" charset="0"/>
            </a:endParaRPr>
          </a:p>
          <a:p>
            <a:pPr marL="0" marR="0" lvl="1" indent="0" algn="l" defTabSz="914400" rtl="0" eaLnBrk="1" fontAlgn="base" latinLnBrk="0" hangingPunct="1">
              <a:lnSpc>
                <a:spcPct val="120000"/>
              </a:lnSpc>
              <a:spcBef>
                <a:spcPct val="30000"/>
              </a:spcBef>
              <a:spcAft>
                <a:spcPct val="0"/>
              </a:spcAft>
              <a:buClrTx/>
              <a:buSzPct val="70000"/>
              <a:buFontTx/>
              <a:buNone/>
              <a:tabLst/>
              <a:defRPr/>
            </a:pPr>
            <a:r>
              <a:rPr lang="en-AU" sz="2000" b="1" dirty="0"/>
              <a:t>Facilitators Notes</a:t>
            </a:r>
          </a:p>
          <a:p>
            <a:pPr marL="0" lvl="1" eaLnBrk="1" hangingPunct="1">
              <a:lnSpc>
                <a:spcPct val="120000"/>
              </a:lnSpc>
              <a:buSzPct val="70000"/>
            </a:pPr>
            <a:endParaRPr lang="en-AU" altLang="en-US" sz="2000" dirty="0">
              <a:latin typeface="Calibri" panose="020F0502020204030204" pitchFamily="34" charset="0"/>
            </a:endParaRPr>
          </a:p>
          <a:p>
            <a:pPr marL="0" lvl="1" eaLnBrk="1" hangingPunct="1">
              <a:lnSpc>
                <a:spcPct val="120000"/>
              </a:lnSpc>
              <a:buSzPct val="70000"/>
            </a:pPr>
            <a:r>
              <a:rPr lang="en-AU" altLang="en-US" sz="2000" dirty="0">
                <a:latin typeface="Calibri" panose="020F0502020204030204" pitchFamily="34" charset="0"/>
              </a:rPr>
              <a:t>HRBA is based on the legal framework of universal human rights.</a:t>
            </a:r>
          </a:p>
          <a:p>
            <a:pPr marL="0" lvl="1" eaLnBrk="1" hangingPunct="1">
              <a:lnSpc>
                <a:spcPct val="120000"/>
              </a:lnSpc>
              <a:buSzPct val="70000"/>
            </a:pPr>
            <a:r>
              <a:rPr lang="en-AU" altLang="en-US" sz="2000" dirty="0">
                <a:latin typeface="Calibri" panose="020F0502020204030204" pitchFamily="34" charset="0"/>
              </a:rPr>
              <a:t> </a:t>
            </a:r>
            <a:br>
              <a:rPr lang="en-AU" altLang="en-US" sz="2000" dirty="0">
                <a:latin typeface="Calibri" panose="020F0502020204030204" pitchFamily="34" charset="0"/>
              </a:rPr>
            </a:br>
            <a:endParaRPr lang="en-US" altLang="en-US" dirty="0">
              <a:latin typeface="Arial" panose="020B0604020202020204" pitchFamily="34" charset="0"/>
            </a:endParaRPr>
          </a:p>
        </p:txBody>
      </p:sp>
      <p:sp>
        <p:nvSpPr>
          <p:cNvPr id="21508" name="Slide Number Placeholder 3">
            <a:extLst>
              <a:ext uri="{FF2B5EF4-FFF2-40B4-BE49-F238E27FC236}">
                <a16:creationId xmlns:a16="http://schemas.microsoft.com/office/drawing/2014/main" id="{3E9DE34B-0D64-F3DA-FC8A-039D58FAF4F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6048CBF5-CF9D-4501-B1EF-19A019EAD9E7}" type="slidenum">
              <a:rPr lang="en-US" altLang="en-US" sz="1200" b="0" smtClean="0"/>
              <a:pPr/>
              <a:t>11</a:t>
            </a:fld>
            <a:endParaRPr lang="en-US" altLang="en-US"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eaLnBrk="1" hangingPunct="1">
              <a:lnSpc>
                <a:spcPct val="120000"/>
              </a:lnSpc>
              <a:buSzPct val="70000"/>
            </a:pPr>
            <a:endParaRPr lang="en-AU" altLang="en-US" sz="2000" dirty="0">
              <a:latin typeface="Calibri" panose="020F0502020204030204" pitchFamily="34" charset="0"/>
            </a:endParaRPr>
          </a:p>
          <a:p>
            <a:pPr marL="0" marR="0" lvl="1" indent="0" algn="l" defTabSz="914400" rtl="0" eaLnBrk="1" fontAlgn="base" latinLnBrk="0" hangingPunct="1">
              <a:lnSpc>
                <a:spcPct val="120000"/>
              </a:lnSpc>
              <a:spcBef>
                <a:spcPct val="30000"/>
              </a:spcBef>
              <a:spcAft>
                <a:spcPct val="0"/>
              </a:spcAft>
              <a:buClrTx/>
              <a:buSzPct val="70000"/>
              <a:buFontTx/>
              <a:buNone/>
              <a:tabLst/>
              <a:defRPr/>
            </a:pPr>
            <a:r>
              <a:rPr lang="en-AU" sz="2000" b="1" dirty="0"/>
              <a:t>Facilitators Notes</a:t>
            </a:r>
          </a:p>
          <a:p>
            <a:pPr marL="0" lvl="1" eaLnBrk="1" hangingPunct="1">
              <a:lnSpc>
                <a:spcPct val="120000"/>
              </a:lnSpc>
              <a:buSzPct val="70000"/>
            </a:pPr>
            <a:endParaRPr lang="en-AU" altLang="en-US" sz="2000" dirty="0">
              <a:latin typeface="Calibri" panose="020F0502020204030204" pitchFamily="34" charset="0"/>
            </a:endParaRPr>
          </a:p>
          <a:p>
            <a:r>
              <a:rPr lang="en-US" altLang="en-US" dirty="0">
                <a:latin typeface="Arial" panose="020B0604020202020204" pitchFamily="34" charset="0"/>
              </a:rPr>
              <a:t>Building on empowerment approaches, HRBA focuses on collective action and campaigning. It brings community groups and people together to work in solidarity to plan advocacy and campaigns. NGOs link with local NGOs who work with communities. Issues are taken from the local level to regional, state and national level. </a:t>
            </a:r>
          </a:p>
          <a:p>
            <a:r>
              <a:rPr lang="en-US" altLang="en-US" dirty="0">
                <a:latin typeface="Arial" panose="020B0604020202020204" pitchFamily="34" charset="0"/>
              </a:rPr>
              <a:t> </a:t>
            </a:r>
          </a:p>
          <a:p>
            <a:r>
              <a:rPr lang="en-US" altLang="en-US" dirty="0">
                <a:latin typeface="Arial" panose="020B0604020202020204" pitchFamily="34" charset="0"/>
              </a:rPr>
              <a:t>Explain that the main drivers of change are people themselves, who are supported by NGOs as allies and facilitators. NGOs stand side by side with people, rather than do-</a:t>
            </a:r>
            <a:r>
              <a:rPr lang="en-US" altLang="en-US" dirty="0" err="1">
                <a:latin typeface="Arial" panose="020B0604020202020204" pitchFamily="34" charset="0"/>
              </a:rPr>
              <a:t>ers</a:t>
            </a:r>
            <a:r>
              <a:rPr lang="en-US" altLang="en-US" dirty="0">
                <a:latin typeface="Arial" panose="020B0604020202020204" pitchFamily="34" charset="0"/>
              </a:rPr>
              <a:t> and experts. </a:t>
            </a:r>
          </a:p>
          <a:p>
            <a:r>
              <a:rPr lang="en-US" altLang="en-US" dirty="0">
                <a:latin typeface="Arial" panose="020B0604020202020204" pitchFamily="34" charset="0"/>
              </a:rPr>
              <a:t> </a:t>
            </a:r>
          </a:p>
          <a:p>
            <a:r>
              <a:rPr lang="en-US" altLang="en-US" dirty="0">
                <a:latin typeface="Arial" panose="020B0604020202020204" pitchFamily="34" charset="0"/>
              </a:rPr>
              <a:t>Working with government wherever possible  is essential. Sometimes this is to push for policy changes and at others it is building the capacity of government to fulfil rights or respond to rights denials. </a:t>
            </a:r>
          </a:p>
          <a:p>
            <a:pPr marL="0" lvl="1" eaLnBrk="1" hangingPunct="1">
              <a:lnSpc>
                <a:spcPct val="120000"/>
              </a:lnSpc>
              <a:buSzPct val="70000"/>
            </a:pPr>
            <a:endParaRPr lang="en-AU" altLang="en-US" sz="2000" dirty="0">
              <a:latin typeface="Calibri" panose="020F0502020204030204" pitchFamily="34" charset="0"/>
            </a:endParaRPr>
          </a:p>
          <a:p>
            <a:pPr marL="0" lvl="1" eaLnBrk="1" hangingPunct="1">
              <a:lnSpc>
                <a:spcPct val="120000"/>
              </a:lnSpc>
              <a:buSzPct val="70000"/>
              <a:buFontTx/>
              <a:buChar char="-"/>
            </a:pPr>
            <a:endParaRPr lang="en-AU" altLang="en-US" sz="2000" dirty="0">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7FF48B7-9B0D-47F8-BE40-92F6AE4E5827}" type="slidenum">
              <a:rPr lang="en-US" altLang="en-US" smtClean="0"/>
              <a:pPr>
                <a:defRPr/>
              </a:pPr>
              <a:t>12</a:t>
            </a:fld>
            <a:endParaRPr lang="en-US" altLang="en-US"/>
          </a:p>
        </p:txBody>
      </p:sp>
    </p:spTree>
    <p:extLst>
      <p:ext uri="{BB962C8B-B14F-4D97-AF65-F5344CB8AC3E}">
        <p14:creationId xmlns:p14="http://schemas.microsoft.com/office/powerpoint/2010/main" val="142736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174B1D7-CA87-5E2D-EBC5-A8AE91B77E19}"/>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3EB2FE79-8FC2-513D-1DA1-BE9FE4AA457F}"/>
              </a:ext>
            </a:extLst>
          </p:cNvPr>
          <p:cNvSpPr>
            <a:spLocks noGrp="1"/>
          </p:cNvSpPr>
          <p:nvPr>
            <p:ph type="body" idx="1"/>
          </p:nvPr>
        </p:nvSpPr>
        <p:spPr>
          <a:xfrm>
            <a:off x="585853" y="3129143"/>
            <a:ext cx="8856729" cy="4066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base" latinLnBrk="0" hangingPunct="1">
              <a:lnSpc>
                <a:spcPct val="120000"/>
              </a:lnSpc>
              <a:spcBef>
                <a:spcPct val="30000"/>
              </a:spcBef>
              <a:spcAft>
                <a:spcPct val="0"/>
              </a:spcAft>
              <a:buClrTx/>
              <a:buSzPct val="70000"/>
              <a:buFont typeface="Arial" panose="020B0604020202020204" pitchFamily="34" charset="0"/>
              <a:buNone/>
              <a:tabLst/>
              <a:defRPr/>
            </a:pPr>
            <a:r>
              <a:rPr lang="en-AU" sz="1200" b="1" dirty="0"/>
              <a:t>Facilitators Notes</a:t>
            </a:r>
          </a:p>
          <a:p>
            <a:pPr marL="0" lvl="1" eaLnBrk="1" hangingPunct="1">
              <a:lnSpc>
                <a:spcPct val="120000"/>
              </a:lnSpc>
              <a:buSzPct val="70000"/>
              <a:buFont typeface="Arial" panose="020B0604020202020204" pitchFamily="34" charset="0"/>
              <a:buChar char="−"/>
            </a:pPr>
            <a:endParaRPr lang="en-AU" altLang="en-US" dirty="0">
              <a:latin typeface="Arial" panose="020B0604020202020204" pitchFamily="34" charset="0"/>
            </a:endParaRPr>
          </a:p>
          <a:p>
            <a:pPr marL="0" lvl="1" eaLnBrk="1" hangingPunct="1">
              <a:lnSpc>
                <a:spcPct val="120000"/>
              </a:lnSpc>
              <a:buSzPct val="70000"/>
              <a:buFont typeface="Arial" panose="020B0604020202020204" pitchFamily="34" charset="0"/>
              <a:buChar char="−"/>
            </a:pPr>
            <a:r>
              <a:rPr lang="en-AU" altLang="en-US" dirty="0">
                <a:latin typeface="Arial" panose="020B0604020202020204" pitchFamily="34" charset="0"/>
              </a:rPr>
              <a:t>HRBA is not interested in ‘clients’ or ‘beneficiaries’. It looks at who has rights, and who is responsible for making sure that people have access to their rights. This includes many stakeholders not just governments, though of course  governments due remain the main duty bearers. </a:t>
            </a:r>
          </a:p>
          <a:p>
            <a:pPr marL="0" lvl="1" eaLnBrk="1" hangingPunct="1">
              <a:lnSpc>
                <a:spcPct val="120000"/>
              </a:lnSpc>
              <a:buSzPct val="70000"/>
              <a:buFont typeface="Arial" panose="020B0604020202020204" pitchFamily="34" charset="0"/>
              <a:buNone/>
            </a:pPr>
            <a:endParaRPr lang="en-AU" altLang="en-US" dirty="0">
              <a:latin typeface="Arial" panose="020B0604020202020204" pitchFamily="34" charset="0"/>
            </a:endParaRPr>
          </a:p>
          <a:p>
            <a:pPr marL="0" lvl="1" eaLnBrk="1" hangingPunct="1">
              <a:lnSpc>
                <a:spcPct val="120000"/>
              </a:lnSpc>
              <a:buSzPct val="70000"/>
              <a:buFont typeface="Arial" panose="020B0604020202020204" pitchFamily="34" charset="0"/>
              <a:buChar char="−"/>
            </a:pPr>
            <a:r>
              <a:rPr lang="en-AU" altLang="en-US" dirty="0">
                <a:latin typeface="Arial" panose="020B0604020202020204" pitchFamily="34" charset="0"/>
              </a:rPr>
              <a:t>Rather than securing more resources, HRBA is about more equitably redistributing existing resources </a:t>
            </a:r>
          </a:p>
          <a:p>
            <a:pPr marL="0" lvl="1" eaLnBrk="1" hangingPunct="1">
              <a:lnSpc>
                <a:spcPct val="120000"/>
              </a:lnSpc>
              <a:buSzPct val="70000"/>
              <a:buFont typeface="Arial" panose="020B0604020202020204" pitchFamily="34" charset="0"/>
              <a:buNone/>
            </a:pPr>
            <a:endParaRPr lang="en-AU" altLang="en-US" dirty="0">
              <a:latin typeface="Arial" panose="020B0604020202020204" pitchFamily="34" charset="0"/>
            </a:endParaRPr>
          </a:p>
          <a:p>
            <a:pPr marL="0" lvl="1" eaLnBrk="1" hangingPunct="1">
              <a:lnSpc>
                <a:spcPct val="120000"/>
              </a:lnSpc>
              <a:buSzPct val="70000"/>
              <a:buFont typeface="Arial" panose="020B0604020202020204" pitchFamily="34" charset="0"/>
              <a:buChar char="−"/>
            </a:pPr>
            <a:r>
              <a:rPr lang="en-AU" altLang="en-US" dirty="0">
                <a:solidFill>
                  <a:srgbClr val="FF0000"/>
                </a:solidFill>
                <a:latin typeface="Arial" panose="020B0604020202020204" pitchFamily="34" charset="0"/>
              </a:rPr>
              <a:t>How (the means by which) people achieve their rights is as important as the end result (the outcome). This means that how a project or service is designed, implemented and evaluated is as important as what happens at the end.</a:t>
            </a:r>
            <a:endParaRPr lang="en-US" altLang="en-US" dirty="0">
              <a:latin typeface="Arial" panose="020B0604020202020204" pitchFamily="34" charset="0"/>
            </a:endParaRPr>
          </a:p>
          <a:p>
            <a:pPr marL="0" lvl="1" eaLnBrk="1" hangingPunct="1">
              <a:lnSpc>
                <a:spcPct val="120000"/>
              </a:lnSpc>
              <a:buSzPct val="70000"/>
            </a:pPr>
            <a:endParaRPr lang="en-US" altLang="en-US" dirty="0">
              <a:latin typeface="Arial" panose="020B0604020202020204" pitchFamily="34" charset="0"/>
            </a:endParaRPr>
          </a:p>
          <a:p>
            <a:pPr marL="0" lvl="1" eaLnBrk="1" hangingPunct="1">
              <a:lnSpc>
                <a:spcPct val="120000"/>
              </a:lnSpc>
              <a:buSzPct val="70000"/>
            </a:pPr>
            <a:r>
              <a:rPr lang="en-US" altLang="en-US" dirty="0">
                <a:latin typeface="Arial" panose="020B0604020202020204" pitchFamily="34" charset="0"/>
              </a:rPr>
              <a:t>HRBA uses human rights legal framework as a benchmark for development programs and services. This means that project goals, objectives and outcomes are expressed as rights to be fulfilled. This moves away from what people need, to what rights they are entitled to and how those rights can be fulfilled</a:t>
            </a:r>
            <a:r>
              <a:rPr lang="en-US" altLang="en-US" sz="2000" dirty="0">
                <a:latin typeface="Arial" panose="020B0604020202020204" pitchFamily="34" charset="0"/>
              </a:rPr>
              <a:t> </a:t>
            </a:r>
            <a:endParaRPr lang="en-AU" altLang="en-US" sz="2000" dirty="0">
              <a:latin typeface="Calibri" panose="020F0502020204030204" pitchFamily="34" charset="0"/>
            </a:endParaRPr>
          </a:p>
          <a:p>
            <a:pPr marL="0" lvl="1" eaLnBrk="1" hangingPunct="1">
              <a:lnSpc>
                <a:spcPct val="120000"/>
              </a:lnSpc>
              <a:buSzPct val="70000"/>
              <a:buFontTx/>
              <a:buChar char="-"/>
            </a:pPr>
            <a:endParaRPr lang="en-AU" altLang="en-US" sz="2000" dirty="0">
              <a:latin typeface="Arial" panose="020B0604020202020204" pitchFamily="34" charset="0"/>
            </a:endParaRPr>
          </a:p>
          <a:p>
            <a:endParaRPr lang="en-US" altLang="en-US" dirty="0">
              <a:latin typeface="Arial" panose="020B0604020202020204" pitchFamily="34" charset="0"/>
            </a:endParaRPr>
          </a:p>
        </p:txBody>
      </p:sp>
      <p:sp>
        <p:nvSpPr>
          <p:cNvPr id="23556" name="Slide Number Placeholder 3">
            <a:extLst>
              <a:ext uri="{FF2B5EF4-FFF2-40B4-BE49-F238E27FC236}">
                <a16:creationId xmlns:a16="http://schemas.microsoft.com/office/drawing/2014/main" id="{E96ED86C-609B-1875-813D-2709ECBD713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5946DEC5-292B-4D5A-B77A-8FC00F3CA2C9}" type="slidenum">
              <a:rPr lang="en-US" altLang="en-US" sz="1200" b="0" smtClean="0"/>
              <a:pPr/>
              <a:t>13</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5CC0F40-786E-F7B6-63C1-543BA5928153}"/>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78088AF9-452F-627A-00D5-AE6BCD2B027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dirty="0"/>
              <a:t>Facilitators Notes</a:t>
            </a:r>
          </a:p>
          <a:p>
            <a:endParaRPr lang="en-US" altLang="en-US" dirty="0">
              <a:latin typeface="Arial" panose="020B0604020202020204" pitchFamily="34" charset="0"/>
            </a:endParaRPr>
          </a:p>
          <a:p>
            <a:r>
              <a:rPr lang="en-US" altLang="en-US" dirty="0">
                <a:latin typeface="Arial" panose="020B0604020202020204" pitchFamily="34" charset="0"/>
              </a:rPr>
              <a:t>Way back in 1996 Andre Frankovits first argued that Human Rights Turn Beggars into claimants – “Stating that  - </a:t>
            </a:r>
            <a:r>
              <a:rPr lang="en-US" b="0" i="1" dirty="0">
                <a:solidFill>
                  <a:srgbClr val="1F1F1F"/>
                </a:solidFill>
                <a:effectLst/>
                <a:latin typeface="ElsevierGulliver"/>
              </a:rPr>
              <a:t>Policies and programs which rest primarily on a perception of need and powerlessness subtly reinforce the powerlessness of the recipients who are seen as being given justice rather than as receiving their rights. The recognition of entitlement is in itself an act of empowerment”.</a:t>
            </a:r>
            <a:endParaRPr lang="en-US" altLang="en-US" i="1"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Reference for this slide </a:t>
            </a:r>
          </a:p>
          <a:p>
            <a:r>
              <a:rPr lang="en-US" dirty="0"/>
              <a:t>Frankovits, A. (1996) Rejoinder: the </a:t>
            </a:r>
            <a:r>
              <a:rPr lang="en-US" dirty="0" err="1"/>
              <a:t>rigts</a:t>
            </a:r>
            <a:r>
              <a:rPr lang="en-US" dirty="0"/>
              <a:t> way to development: a national human rights NGO speaks on donor aid policy, Journal of Food Policy 21 (1), 123-128</a:t>
            </a:r>
            <a:endParaRPr lang="en-US" altLang="en-US" dirty="0">
              <a:latin typeface="Arial" panose="020B0604020202020204" pitchFamily="34" charset="0"/>
            </a:endParaRPr>
          </a:p>
          <a:p>
            <a:r>
              <a:rPr lang="en-US" altLang="en-US" dirty="0">
                <a:latin typeface="Arial" panose="020B0604020202020204" pitchFamily="34" charset="0"/>
              </a:rPr>
              <a:t>https://www.sciencedirect.com/science/article/pii/0306919295000615 </a:t>
            </a:r>
          </a:p>
        </p:txBody>
      </p:sp>
      <p:sp>
        <p:nvSpPr>
          <p:cNvPr id="25604" name="Slide Number Placeholder 3">
            <a:extLst>
              <a:ext uri="{FF2B5EF4-FFF2-40B4-BE49-F238E27FC236}">
                <a16:creationId xmlns:a16="http://schemas.microsoft.com/office/drawing/2014/main" id="{502A2750-5D7A-AEE7-CB72-50F629A7E6B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77FF4729-6BF6-4128-A9C0-4734FDC68938}" type="slidenum">
              <a:rPr lang="en-US" altLang="en-US" sz="1200" b="0" smtClean="0"/>
              <a:pPr/>
              <a:t>14</a:t>
            </a:fld>
            <a:endParaRPr lang="en-US" altLang="en-US" sz="12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14951C6B-DD64-2995-C8E1-93267A05CE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42E3FEC4-820E-4575-8A3E-EC0FB8812033}" type="slidenum">
              <a:rPr lang="en-US" altLang="en-US" sz="1200" b="0" smtClean="0"/>
              <a:pPr/>
              <a:t>15</a:t>
            </a:fld>
            <a:endParaRPr lang="en-US" altLang="en-US" sz="1200" b="0"/>
          </a:p>
        </p:txBody>
      </p:sp>
      <p:sp>
        <p:nvSpPr>
          <p:cNvPr id="27651" name="Rectangle 2">
            <a:extLst>
              <a:ext uri="{FF2B5EF4-FFF2-40B4-BE49-F238E27FC236}">
                <a16:creationId xmlns:a16="http://schemas.microsoft.com/office/drawing/2014/main" id="{D6AA49DE-D244-F145-CD02-09FAC57338C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C9ECF2BB-6999-7771-EBA6-82D44BB2E2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dirty="0"/>
              <a:t>Facilitators Notes</a:t>
            </a:r>
          </a:p>
          <a:p>
            <a:endParaRPr lang="en-AU" altLang="en-US" dirty="0">
              <a:latin typeface="Arial" panose="020B0604020202020204" pitchFamily="34" charset="0"/>
            </a:endParaRPr>
          </a:p>
          <a:p>
            <a:r>
              <a:rPr lang="en-AU" altLang="en-US" dirty="0">
                <a:latin typeface="Arial" panose="020B0604020202020204" pitchFamily="34" charset="0"/>
              </a:rPr>
              <a:t>The key elements of HRBA are focused on the active participation of marginalised groups and building strengths and skills, rather than focusing on what people don’t have or are lacking (</a:t>
            </a:r>
            <a:r>
              <a:rPr lang="en-AU" altLang="en-US" dirty="0" err="1">
                <a:latin typeface="Arial" panose="020B0604020202020204" pitchFamily="34" charset="0"/>
              </a:rPr>
              <a:t>ie</a:t>
            </a:r>
            <a:r>
              <a:rPr lang="en-AU" altLang="en-US" dirty="0">
                <a:latin typeface="Arial" panose="020B0604020202020204" pitchFamily="34" charset="0"/>
              </a:rPr>
              <a:t> what they need).</a:t>
            </a:r>
            <a:endParaRPr lang="en-US" altLang="en-US" dirty="0">
              <a:latin typeface="Arial" panose="020B0604020202020204" pitchFamily="34" charset="0"/>
            </a:endParaRPr>
          </a:p>
          <a:p>
            <a:r>
              <a:rPr lang="en-AU" altLang="en-US" dirty="0">
                <a:latin typeface="Arial" panose="020B0604020202020204" pitchFamily="34" charset="0"/>
              </a:rPr>
              <a:t> </a:t>
            </a:r>
            <a:endParaRPr lang="en-US" altLang="en-US" dirty="0">
              <a:latin typeface="Arial" panose="020B0604020202020204" pitchFamily="34" charset="0"/>
            </a:endParaRPr>
          </a:p>
          <a:p>
            <a:r>
              <a:rPr lang="en-AU" altLang="en-US" dirty="0">
                <a:latin typeface="Arial" panose="020B0604020202020204" pitchFamily="34" charset="0"/>
              </a:rPr>
              <a:t>TIP: emphasise here that HRBA takes us from looking at what people need, to what they are entitled to and who is responsible for fulfilling those entitlements.  </a:t>
            </a:r>
            <a:endParaRPr lang="en-US" altLang="en-US" dirty="0">
              <a:latin typeface="Arial" panose="020B0604020202020204" pitchFamily="34" charset="0"/>
            </a:endParaRPr>
          </a:p>
          <a:p>
            <a:endParaRPr lang="en-US" altLang="en-US" sz="1000"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B6DBFAF-7320-4466-DB58-B9D26686A3F6}"/>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F60EDF5C-E04E-4659-68BF-33CB18C2DEF3}"/>
              </a:ext>
            </a:extLst>
          </p:cNvPr>
          <p:cNvSpPr>
            <a:spLocks noGrp="1"/>
          </p:cNvSpPr>
          <p:nvPr>
            <p:ph type="body" idx="1"/>
          </p:nvPr>
        </p:nvSpPr>
        <p:spPr>
          <a:xfrm>
            <a:off x="585853" y="3129143"/>
            <a:ext cx="8856729" cy="4066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dirty="0"/>
              <a:t>Facilitators Notes</a:t>
            </a:r>
          </a:p>
          <a:p>
            <a:endParaRPr lang="en-US" altLang="en-US" dirty="0">
              <a:latin typeface="Arial" panose="020B0604020202020204" pitchFamily="34" charset="0"/>
            </a:endParaRPr>
          </a:p>
          <a:p>
            <a:r>
              <a:rPr lang="en-US" altLang="en-US" dirty="0">
                <a:latin typeface="Arial" panose="020B0604020202020204" pitchFamily="34" charset="0"/>
              </a:rPr>
              <a:t>Every human being is a rights holder. Although the government is the main duty bearer, non-state actors are also people and groups with responsibility to fulfil rights.</a:t>
            </a:r>
          </a:p>
          <a:p>
            <a:r>
              <a:rPr lang="en-US" altLang="en-US" dirty="0">
                <a:latin typeface="Arial" panose="020B0604020202020204" pitchFamily="34" charset="0"/>
              </a:rPr>
              <a:t> </a:t>
            </a:r>
          </a:p>
          <a:p>
            <a:r>
              <a:rPr lang="en-US" altLang="en-US" dirty="0">
                <a:latin typeface="Arial" panose="020B0604020202020204" pitchFamily="34" charset="0"/>
              </a:rPr>
              <a:t>Explain that sometimes we have dual roles, as both a rights holder and a duty bearer. For example children have a right to attend school, and parents are a duty bearer. But they are also a rights holder because if their right to employment is unfulfilled then they may not have the money to send their children to school and fulfil their obligations as a duty bearer.  </a:t>
            </a:r>
          </a:p>
          <a:p>
            <a:r>
              <a:rPr lang="en-US" altLang="en-US" dirty="0">
                <a:latin typeface="Arial" panose="020B0604020202020204" pitchFamily="34" charset="0"/>
              </a:rPr>
              <a:t> </a:t>
            </a:r>
          </a:p>
          <a:p>
            <a:r>
              <a:rPr lang="en-US" altLang="en-US" dirty="0">
                <a:latin typeface="Arial" panose="020B0604020202020204" pitchFamily="34" charset="0"/>
              </a:rPr>
              <a:t>Duty bearers may be unable to fulfil rights for many reasons. Sometimes it is political will, but often it is resources and capacity. </a:t>
            </a:r>
          </a:p>
          <a:p>
            <a:r>
              <a:rPr lang="en-US" altLang="en-US" dirty="0">
                <a:latin typeface="Arial" panose="020B0604020202020204" pitchFamily="34" charset="0"/>
              </a:rPr>
              <a:t> </a:t>
            </a:r>
          </a:p>
          <a:p>
            <a:endParaRPr lang="en-US" altLang="en-US"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CDA29D88-9AC9-0F1E-F7A7-AAE79A41A3C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E2990C5E-BF97-4C7A-AD95-244854F749FA}" type="slidenum">
              <a:rPr lang="en-US" altLang="en-US" sz="1200" b="0" smtClean="0"/>
              <a:pPr/>
              <a:t>16</a:t>
            </a:fld>
            <a:endParaRPr lang="en-US" altLang="en-US"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C7269B4-C68A-DEF6-7A71-0BAB026AE567}"/>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E1C6A37D-E3D1-388C-E9E5-7AD61FE98E4C}"/>
              </a:ext>
            </a:extLst>
          </p:cNvPr>
          <p:cNvSpPr>
            <a:spLocks noGrp="1"/>
          </p:cNvSpPr>
          <p:nvPr>
            <p:ph type="body" idx="1"/>
          </p:nvPr>
        </p:nvSpPr>
        <p:spPr>
          <a:xfrm>
            <a:off x="585853" y="3129143"/>
            <a:ext cx="8856729" cy="4066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1" indent="-342900" algn="l" defTabSz="914400" rtl="0" eaLnBrk="1" fontAlgn="base" latinLnBrk="0" hangingPunct="1">
              <a:lnSpc>
                <a:spcPct val="120000"/>
              </a:lnSpc>
              <a:spcBef>
                <a:spcPct val="30000"/>
              </a:spcBef>
              <a:spcAft>
                <a:spcPct val="0"/>
              </a:spcAft>
              <a:buClrTx/>
              <a:buSzTx/>
              <a:buFontTx/>
              <a:buNone/>
              <a:tabLst/>
              <a:defRPr/>
            </a:pPr>
            <a:r>
              <a:rPr lang="en-AU" sz="2000" b="1" dirty="0"/>
              <a:t>Facilitators Notes</a:t>
            </a:r>
          </a:p>
          <a:p>
            <a:pPr marL="342900" lvl="1" indent="-342900" eaLnBrk="1" hangingPunct="1">
              <a:lnSpc>
                <a:spcPct val="120000"/>
              </a:lnSpc>
            </a:pPr>
            <a:endParaRPr lang="en-AU" altLang="en-US" sz="2000" dirty="0">
              <a:latin typeface="Arial" panose="020B0604020202020204" pitchFamily="34" charset="0"/>
            </a:endParaRPr>
          </a:p>
          <a:p>
            <a:pPr marL="342900" lvl="1" indent="-342900" eaLnBrk="1" hangingPunct="1">
              <a:lnSpc>
                <a:spcPct val="120000"/>
              </a:lnSpc>
            </a:pPr>
            <a:r>
              <a:rPr lang="en-AU" altLang="en-US" sz="2000" dirty="0">
                <a:latin typeface="Arial" panose="020B0604020202020204" pitchFamily="34" charset="0"/>
              </a:rPr>
              <a:t> Project plans should include strategies and activities that can promote and respect rights, rather than just how services can be delivered.</a:t>
            </a:r>
          </a:p>
          <a:p>
            <a:endParaRPr lang="en-AU" altLang="en-US" dirty="0">
              <a:latin typeface="Arial" panose="020B0604020202020204" pitchFamily="34" charset="0"/>
            </a:endParaRPr>
          </a:p>
          <a:p>
            <a:r>
              <a:rPr lang="en-AU" altLang="en-US" dirty="0">
                <a:latin typeface="Arial" panose="020B0604020202020204" pitchFamily="34" charset="0"/>
              </a:rPr>
              <a:t>To fully understand a problem and why it happens we need to look beyond obvious and immediate causes. Obvious and immediate causes these tell us the effects of the problem, not what causes it in the first place. </a:t>
            </a:r>
            <a:endParaRPr lang="en-US" altLang="en-US" dirty="0">
              <a:latin typeface="Arial" panose="020B0604020202020204" pitchFamily="34" charset="0"/>
            </a:endParaRPr>
          </a:p>
          <a:p>
            <a:r>
              <a:rPr lang="en-AU" altLang="en-US" dirty="0">
                <a:latin typeface="Arial" panose="020B0604020202020204" pitchFamily="34" charset="0"/>
              </a:rPr>
              <a:t> </a:t>
            </a:r>
            <a:endParaRPr lang="en-US" altLang="en-US" dirty="0">
              <a:latin typeface="Arial" panose="020B0604020202020204" pitchFamily="34" charset="0"/>
            </a:endParaRPr>
          </a:p>
          <a:p>
            <a:r>
              <a:rPr lang="en-AU" altLang="en-US" dirty="0">
                <a:latin typeface="Arial" panose="020B0604020202020204" pitchFamily="34" charset="0"/>
              </a:rPr>
              <a:t>For example children may not be attending school because their parents cannot afford school fees.</a:t>
            </a:r>
            <a:endParaRPr lang="en-US" altLang="en-US" dirty="0">
              <a:latin typeface="Arial" panose="020B0604020202020204" pitchFamily="34" charset="0"/>
            </a:endParaRPr>
          </a:p>
          <a:p>
            <a:endParaRPr lang="en-AU" altLang="en-US" dirty="0">
              <a:latin typeface="Arial" panose="020B0604020202020204" pitchFamily="34" charset="0"/>
            </a:endParaRPr>
          </a:p>
          <a:p>
            <a:r>
              <a:rPr lang="en-AU" altLang="en-US" dirty="0">
                <a:latin typeface="Arial" panose="020B0604020202020204" pitchFamily="34" charset="0"/>
              </a:rPr>
              <a:t>If we planned project to reduce school fees this may not solve the problem. This is because we need to understand </a:t>
            </a:r>
            <a:r>
              <a:rPr lang="en-AU" altLang="en-US" i="1" dirty="0">
                <a:latin typeface="Arial" panose="020B0604020202020204" pitchFamily="34" charset="0"/>
              </a:rPr>
              <a:t>why</a:t>
            </a:r>
            <a:r>
              <a:rPr lang="en-AU" altLang="en-US" dirty="0">
                <a:latin typeface="Arial" panose="020B0604020202020204" pitchFamily="34" charset="0"/>
              </a:rPr>
              <a:t> parents can’t afford school fees. The reasons may be different reasons for different groups including women, men etc. </a:t>
            </a:r>
            <a:endParaRPr lang="en-US" altLang="en-US" dirty="0">
              <a:latin typeface="Arial" panose="020B0604020202020204" pitchFamily="34" charset="0"/>
            </a:endParaRPr>
          </a:p>
          <a:p>
            <a:r>
              <a:rPr lang="en-AU" altLang="en-US" dirty="0">
                <a:latin typeface="Arial" panose="020B0604020202020204" pitchFamily="34" charset="0"/>
              </a:rPr>
              <a:t> </a:t>
            </a:r>
            <a:endParaRPr lang="en-US" altLang="en-US" dirty="0">
              <a:latin typeface="Arial" panose="020B0604020202020204" pitchFamily="34" charset="0"/>
            </a:endParaRPr>
          </a:p>
          <a:p>
            <a:r>
              <a:rPr lang="en-AU" altLang="en-US" dirty="0">
                <a:latin typeface="Arial" panose="020B0604020202020204" pitchFamily="34" charset="0"/>
              </a:rPr>
              <a:t>Looking at root causes in HRBA enables us to ask what is really happening here? Why are some rights not being fulfilled? </a:t>
            </a:r>
            <a:endParaRPr lang="en-US" altLang="en-US" dirty="0">
              <a:latin typeface="Arial" panose="020B0604020202020204" pitchFamily="34" charset="0"/>
            </a:endParaRPr>
          </a:p>
          <a:p>
            <a:r>
              <a:rPr lang="en-AU" altLang="en-US" dirty="0">
                <a:latin typeface="Arial" panose="020B0604020202020204" pitchFamily="34" charset="0"/>
              </a:rPr>
              <a:t> </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31748" name="Slide Number Placeholder 3">
            <a:extLst>
              <a:ext uri="{FF2B5EF4-FFF2-40B4-BE49-F238E27FC236}">
                <a16:creationId xmlns:a16="http://schemas.microsoft.com/office/drawing/2014/main" id="{8683BA18-08EF-2D33-7335-29C318C9636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9EDD9D64-4FF6-4B27-BCBC-5AE6FCE5D43A}" type="slidenum">
              <a:rPr lang="en-US" altLang="en-US" sz="1200" b="0" smtClean="0"/>
              <a:pPr/>
              <a:t>17</a:t>
            </a:fld>
            <a:endParaRPr lang="en-US" altLang="en-US" sz="1200"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E4A90C8-5F5C-AB3A-8840-F3B5060767E2}"/>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7C7A9831-4F24-2AD0-E064-02F29789EFC2}"/>
              </a:ext>
            </a:extLst>
          </p:cNvPr>
          <p:cNvSpPr>
            <a:spLocks noGrp="1"/>
          </p:cNvSpPr>
          <p:nvPr>
            <p:ph type="body" idx="1"/>
          </p:nvPr>
        </p:nvSpPr>
        <p:spPr>
          <a:xfrm>
            <a:off x="585853" y="3129143"/>
            <a:ext cx="8856729" cy="4066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base" latinLnBrk="0" hangingPunct="1">
              <a:lnSpc>
                <a:spcPct val="120000"/>
              </a:lnSpc>
              <a:spcBef>
                <a:spcPct val="30000"/>
              </a:spcBef>
              <a:spcAft>
                <a:spcPct val="0"/>
              </a:spcAft>
              <a:buClrTx/>
              <a:buSzPct val="70000"/>
              <a:buFontTx/>
              <a:buNone/>
              <a:tabLst/>
              <a:defRPr/>
            </a:pPr>
            <a:r>
              <a:rPr lang="en-AU" sz="1000" b="1" dirty="0"/>
              <a:t>Facilitators Notes</a:t>
            </a:r>
          </a:p>
          <a:p>
            <a:pPr marL="0" lvl="1" eaLnBrk="1" hangingPunct="1">
              <a:lnSpc>
                <a:spcPct val="120000"/>
              </a:lnSpc>
              <a:buSzPct val="70000"/>
            </a:pPr>
            <a:endParaRPr lang="en-AU" altLang="en-US" sz="1000" dirty="0">
              <a:solidFill>
                <a:srgbClr val="FF0000"/>
              </a:solidFill>
              <a:latin typeface="Arial" panose="020B0604020202020204" pitchFamily="34" charset="0"/>
            </a:endParaRPr>
          </a:p>
          <a:p>
            <a:pPr marL="0" lvl="1" eaLnBrk="1" hangingPunct="1">
              <a:lnSpc>
                <a:spcPct val="120000"/>
              </a:lnSpc>
              <a:buSzPct val="70000"/>
            </a:pPr>
            <a:r>
              <a:rPr lang="en-AU" altLang="en-US" sz="2000" dirty="0">
                <a:solidFill>
                  <a:srgbClr val="FF0000"/>
                </a:solidFill>
                <a:latin typeface="Arial" panose="020B0604020202020204" pitchFamily="34" charset="0"/>
              </a:rPr>
              <a:t>People who have power can prevent others from accessing their rights. </a:t>
            </a:r>
            <a:r>
              <a:rPr lang="en-AU" altLang="en-US" sz="2000" dirty="0">
                <a:latin typeface="Arial" panose="020B0604020202020204" pitchFamily="34" charset="0"/>
              </a:rPr>
              <a:t>They might do this because:</a:t>
            </a:r>
          </a:p>
          <a:p>
            <a:pPr marL="0" lvl="1" eaLnBrk="1" hangingPunct="1">
              <a:lnSpc>
                <a:spcPct val="120000"/>
              </a:lnSpc>
              <a:buSzPct val="70000"/>
              <a:buFontTx/>
              <a:buChar char="-"/>
            </a:pPr>
            <a:r>
              <a:rPr lang="en-AU" altLang="en-US" sz="2000" dirty="0">
                <a:latin typeface="Arial" panose="020B0604020202020204" pitchFamily="34" charset="0"/>
              </a:rPr>
              <a:t>They force people to do or not do something.</a:t>
            </a:r>
          </a:p>
          <a:p>
            <a:pPr marL="0" lvl="1" eaLnBrk="1" hangingPunct="1">
              <a:lnSpc>
                <a:spcPct val="120000"/>
              </a:lnSpc>
              <a:buSzPct val="70000"/>
              <a:buFontTx/>
              <a:buChar char="-"/>
            </a:pPr>
            <a:r>
              <a:rPr lang="en-AU" altLang="en-US" sz="2000" dirty="0">
                <a:latin typeface="Arial" panose="020B0604020202020204" pitchFamily="34" charset="0"/>
              </a:rPr>
              <a:t>They have the power to stop people from having their opinions heard.</a:t>
            </a:r>
          </a:p>
          <a:p>
            <a:pPr marL="0" lvl="1" eaLnBrk="1" hangingPunct="1">
              <a:lnSpc>
                <a:spcPct val="120000"/>
              </a:lnSpc>
              <a:buSzPct val="70000"/>
              <a:buFontTx/>
              <a:buChar char="-"/>
            </a:pPr>
            <a:r>
              <a:rPr lang="en-AU" altLang="en-US" sz="2000" dirty="0">
                <a:latin typeface="Arial" panose="020B0604020202020204" pitchFamily="34" charset="0"/>
              </a:rPr>
              <a:t>They make people think that this is the way things should be. People then start to feel that they are not entitled to human rights. </a:t>
            </a:r>
          </a:p>
          <a:p>
            <a:endParaRPr lang="en-AU" altLang="en-US" dirty="0">
              <a:latin typeface="Arial" panose="020B0604020202020204" pitchFamily="34" charset="0"/>
            </a:endParaRPr>
          </a:p>
          <a:p>
            <a:endParaRPr lang="en-AU" altLang="en-US" dirty="0">
              <a:latin typeface="Arial" panose="020B0604020202020204" pitchFamily="34" charset="0"/>
            </a:endParaRPr>
          </a:p>
          <a:p>
            <a:r>
              <a:rPr lang="en-AU" altLang="en-US" dirty="0">
                <a:latin typeface="Arial" panose="020B0604020202020204" pitchFamily="34" charset="0"/>
              </a:rPr>
              <a:t>Power is everywhere. Sometimes it is very obvious, like when someone is forced by another person to do something. Power can also be less obvious – like keeping issues out of the spotlight, or over time making people think that they have no rights or this is the normal way that things should be. </a:t>
            </a:r>
            <a:endParaRPr lang="en-US" altLang="en-US" dirty="0">
              <a:latin typeface="Arial" panose="020B0604020202020204" pitchFamily="34" charset="0"/>
            </a:endParaRPr>
          </a:p>
          <a:p>
            <a:r>
              <a:rPr lang="en-AU" altLang="en-US" dirty="0">
                <a:latin typeface="Arial" panose="020B0604020202020204" pitchFamily="34" charset="0"/>
              </a:rPr>
              <a:t> </a:t>
            </a:r>
            <a:endParaRPr lang="en-US" altLang="en-US" dirty="0">
              <a:latin typeface="Arial" panose="020B0604020202020204" pitchFamily="34" charset="0"/>
            </a:endParaRPr>
          </a:p>
          <a:p>
            <a:r>
              <a:rPr lang="en-AU" altLang="en-US" dirty="0">
                <a:latin typeface="Arial" panose="020B0604020202020204" pitchFamily="34" charset="0"/>
              </a:rPr>
              <a:t>People are marginalised and poor because of other people. It is power that enables some people to benefit at the expense of others. </a:t>
            </a:r>
            <a:endParaRPr lang="en-US" altLang="en-US" dirty="0">
              <a:latin typeface="Arial" panose="020B0604020202020204" pitchFamily="34" charset="0"/>
            </a:endParaRPr>
          </a:p>
          <a:p>
            <a:r>
              <a:rPr lang="en-AU" altLang="en-US" dirty="0">
                <a:latin typeface="Arial" panose="020B0604020202020204" pitchFamily="34" charset="0"/>
              </a:rPr>
              <a:t> </a:t>
            </a:r>
            <a:endParaRPr lang="en-US" altLang="en-US" dirty="0">
              <a:latin typeface="Arial" panose="020B0604020202020204" pitchFamily="34" charset="0"/>
            </a:endParaRPr>
          </a:p>
          <a:p>
            <a:r>
              <a:rPr lang="en-AU" altLang="en-US" dirty="0">
                <a:latin typeface="Arial" panose="020B0604020202020204" pitchFamily="34" charset="0"/>
              </a:rPr>
              <a:t>The denial of human rights is an exercise of power. Therefore we need to think about who has power to stop rights from being fulfilled, why they are doing this (what do they gain? Rarely is any actor neutral, including governments) and how duty bearers can build their own power to influence change.  </a:t>
            </a:r>
            <a:endParaRPr lang="en-US" altLang="en-US" dirty="0">
              <a:latin typeface="Arial" panose="020B0604020202020204" pitchFamily="34" charset="0"/>
            </a:endParaRPr>
          </a:p>
          <a:p>
            <a:pPr marL="0" lvl="1" eaLnBrk="1" hangingPunct="1">
              <a:lnSpc>
                <a:spcPct val="120000"/>
              </a:lnSpc>
              <a:buSzPct val="70000"/>
              <a:buFontTx/>
              <a:buChar char="-"/>
            </a:pPr>
            <a:endParaRPr lang="en-AU" altLang="en-US" sz="2000" dirty="0">
              <a:latin typeface="Arial" panose="020B0604020202020204" pitchFamily="34" charset="0"/>
            </a:endParaRPr>
          </a:p>
          <a:p>
            <a:endParaRPr lang="en-US" altLang="en-US" dirty="0">
              <a:latin typeface="Arial" panose="020B0604020202020204" pitchFamily="34" charset="0"/>
            </a:endParaRPr>
          </a:p>
        </p:txBody>
      </p:sp>
      <p:sp>
        <p:nvSpPr>
          <p:cNvPr id="33796" name="Slide Number Placeholder 3">
            <a:extLst>
              <a:ext uri="{FF2B5EF4-FFF2-40B4-BE49-F238E27FC236}">
                <a16:creationId xmlns:a16="http://schemas.microsoft.com/office/drawing/2014/main" id="{EC253B68-EA29-995D-C24B-74BF7C73668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321F9378-A7BA-4439-83F9-4107FCD96CC7}" type="slidenum">
              <a:rPr lang="en-US" altLang="en-US" sz="1200" b="0" smtClean="0"/>
              <a:pPr/>
              <a:t>18</a:t>
            </a:fld>
            <a:endParaRPr lang="en-US" altLang="en-US" sz="1200"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0604B4C-D0E5-F9C7-5586-C37E28E9AF3F}"/>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037C86CF-06E9-3947-8FF2-C89DDDCE41FF}"/>
              </a:ext>
            </a:extLst>
          </p:cNvPr>
          <p:cNvSpPr>
            <a:spLocks noGrp="1"/>
          </p:cNvSpPr>
          <p:nvPr>
            <p:ph type="body" idx="1"/>
          </p:nvPr>
        </p:nvSpPr>
        <p:spPr>
          <a:xfrm>
            <a:off x="585853" y="3129143"/>
            <a:ext cx="8856729" cy="4066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dirty="0"/>
              <a:t>Facilitators Notes</a:t>
            </a:r>
          </a:p>
          <a:p>
            <a:endParaRPr lang="en-AU" altLang="en-US" dirty="0">
              <a:latin typeface="Arial" panose="020B0604020202020204" pitchFamily="34" charset="0"/>
            </a:endParaRPr>
          </a:p>
          <a:p>
            <a:r>
              <a:rPr lang="en-AU" altLang="en-US" dirty="0">
                <a:latin typeface="Arial" panose="020B0604020202020204" pitchFamily="34" charset="0"/>
              </a:rPr>
              <a:t>Before showing the slide ask the group how people exercise power. </a:t>
            </a:r>
          </a:p>
          <a:p>
            <a:endParaRPr lang="en-AU" altLang="en-US" dirty="0">
              <a:latin typeface="Arial" panose="020B0604020202020204" pitchFamily="34" charset="0"/>
            </a:endParaRPr>
          </a:p>
          <a:p>
            <a:r>
              <a:rPr lang="en-AU" altLang="en-US" dirty="0">
                <a:latin typeface="Arial" panose="020B0604020202020204" pitchFamily="34" charset="0"/>
              </a:rPr>
              <a:t>Ask for examples. Brainstorm these on a whiteboard. </a:t>
            </a:r>
          </a:p>
          <a:p>
            <a:endParaRPr lang="en-US" altLang="en-US" dirty="0">
              <a:latin typeface="Arial" panose="020B0604020202020204" pitchFamily="34" charset="0"/>
            </a:endParaRPr>
          </a:p>
          <a:p>
            <a:pPr>
              <a:buFontTx/>
              <a:buChar char="-"/>
            </a:pPr>
            <a:r>
              <a:rPr lang="en-US" altLang="en-US" dirty="0">
                <a:latin typeface="Arial" panose="020B0604020202020204" pitchFamily="34" charset="0"/>
              </a:rPr>
              <a:t>Authority and position, or roles in society</a:t>
            </a:r>
          </a:p>
          <a:p>
            <a:pPr>
              <a:buFontTx/>
              <a:buChar char="-"/>
            </a:pPr>
            <a:r>
              <a:rPr lang="en-US" altLang="en-US" dirty="0">
                <a:latin typeface="Arial" panose="020B0604020202020204" pitchFamily="34" charset="0"/>
              </a:rPr>
              <a:t>Access to information</a:t>
            </a:r>
          </a:p>
          <a:p>
            <a:pPr>
              <a:buFontTx/>
              <a:buChar char="-"/>
            </a:pPr>
            <a:r>
              <a:rPr lang="en-US" altLang="en-US" dirty="0">
                <a:latin typeface="Arial" panose="020B0604020202020204" pitchFamily="34" charset="0"/>
              </a:rPr>
              <a:t>Access to resources and wealth</a:t>
            </a:r>
          </a:p>
          <a:p>
            <a:pPr>
              <a:buFontTx/>
              <a:buChar char="-"/>
            </a:pPr>
            <a:r>
              <a:rPr lang="en-US" altLang="en-US" dirty="0">
                <a:latin typeface="Arial" panose="020B0604020202020204" pitchFamily="34" charset="0"/>
              </a:rPr>
              <a:t>Networks</a:t>
            </a:r>
          </a:p>
          <a:p>
            <a:pPr>
              <a:buFontTx/>
              <a:buChar char="-"/>
            </a:pPr>
            <a:r>
              <a:rPr lang="en-US" altLang="en-US" dirty="0">
                <a:latin typeface="Arial" panose="020B0604020202020204" pitchFamily="34" charset="0"/>
              </a:rPr>
              <a:t>Skills, education and expertise</a:t>
            </a:r>
          </a:p>
          <a:p>
            <a:pPr marL="342900" lvl="1" indent="-342900" eaLnBrk="1" hangingPunct="1">
              <a:lnSpc>
                <a:spcPct val="120000"/>
              </a:lnSpc>
              <a:buSzPct val="70000"/>
              <a:buFontTx/>
              <a:buChar char="-"/>
            </a:pPr>
            <a:endParaRPr lang="en-AU" altLang="en-US" sz="2000" dirty="0">
              <a:latin typeface="Arial" panose="020B0604020202020204" pitchFamily="34" charset="0"/>
            </a:endParaRPr>
          </a:p>
          <a:p>
            <a:endParaRPr lang="en-US" altLang="en-US" dirty="0">
              <a:latin typeface="Arial" panose="020B0604020202020204" pitchFamily="34" charset="0"/>
            </a:endParaRPr>
          </a:p>
        </p:txBody>
      </p:sp>
      <p:sp>
        <p:nvSpPr>
          <p:cNvPr id="35844" name="Slide Number Placeholder 3">
            <a:extLst>
              <a:ext uri="{FF2B5EF4-FFF2-40B4-BE49-F238E27FC236}">
                <a16:creationId xmlns:a16="http://schemas.microsoft.com/office/drawing/2014/main" id="{79339653-F6BA-3783-8C1A-944214D5C48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A7D312D9-E03A-4E92-AF2F-10D323F07C15}" type="slidenum">
              <a:rPr lang="en-US" altLang="en-US" sz="1200" b="0" smtClean="0"/>
              <a:pPr/>
              <a:t>19</a:t>
            </a:fld>
            <a:endParaRPr lang="en-US" alt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Facilitators Notes</a:t>
            </a:r>
          </a:p>
          <a:p>
            <a:endParaRPr lang="en-AU" dirty="0"/>
          </a:p>
          <a:p>
            <a:r>
              <a:rPr lang="en-AU" dirty="0"/>
              <a:t>The difference between Humanitarian and Development Aid has and continues to be the source of debate in academic literature and in policy and practice.</a:t>
            </a:r>
          </a:p>
          <a:p>
            <a:endParaRPr lang="en-AU" dirty="0"/>
          </a:p>
          <a:p>
            <a:r>
              <a:rPr lang="en-AU" dirty="0"/>
              <a:t>We share this simple definition as a starting point to briefly explore some of the recent policy changes  and why these matter for efforts to advance HRBA based  work with RLOs.</a:t>
            </a:r>
          </a:p>
          <a:p>
            <a:endParaRPr lang="en-AU" dirty="0"/>
          </a:p>
          <a:p>
            <a:r>
              <a:rPr lang="en-AU" dirty="0"/>
              <a:t>As the next slide will highlight- for many years now humanitarian and development policy makers and many practitioners have recognised the need to link these two different approaches. </a:t>
            </a:r>
          </a:p>
          <a:p>
            <a:endParaRPr lang="en-AU" dirty="0"/>
          </a:p>
          <a:p>
            <a:r>
              <a:rPr lang="en-AU" dirty="0"/>
              <a:t>It is important to remember that both humanitarian and development aid are both provided in deeply political contexts and are always impacted by donor and geopolitical interests. Both positively and negatively. </a:t>
            </a:r>
          </a:p>
        </p:txBody>
      </p:sp>
      <p:sp>
        <p:nvSpPr>
          <p:cNvPr id="4" name="Slide Number Placeholder 3"/>
          <p:cNvSpPr>
            <a:spLocks noGrp="1"/>
          </p:cNvSpPr>
          <p:nvPr>
            <p:ph type="sldNum" sz="quarter" idx="5"/>
          </p:nvPr>
        </p:nvSpPr>
        <p:spPr/>
        <p:txBody>
          <a:bodyPr/>
          <a:lstStyle/>
          <a:p>
            <a:pPr>
              <a:defRPr/>
            </a:pPr>
            <a:fld id="{77FF48B7-9B0D-47F8-BE40-92F6AE4E5827}" type="slidenum">
              <a:rPr lang="en-US" altLang="en-US" smtClean="0"/>
              <a:pPr>
                <a:defRPr/>
              </a:pPr>
              <a:t>2</a:t>
            </a:fld>
            <a:endParaRPr lang="en-US" altLang="en-US"/>
          </a:p>
        </p:txBody>
      </p:sp>
    </p:spTree>
    <p:extLst>
      <p:ext uri="{BB962C8B-B14F-4D97-AF65-F5344CB8AC3E}">
        <p14:creationId xmlns:p14="http://schemas.microsoft.com/office/powerpoint/2010/main" val="2930209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566CF57-168C-5640-D4E2-6DD9A8B269B9}"/>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9B1ED0C4-4B60-4672-BB17-4DF5D3FC813D}"/>
              </a:ext>
            </a:extLst>
          </p:cNvPr>
          <p:cNvSpPr>
            <a:spLocks noGrp="1"/>
          </p:cNvSpPr>
          <p:nvPr>
            <p:ph type="body" idx="1"/>
          </p:nvPr>
        </p:nvSpPr>
        <p:spPr>
          <a:xfrm>
            <a:off x="585853" y="3129143"/>
            <a:ext cx="8856729" cy="4066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base" latinLnBrk="0" hangingPunct="1">
              <a:lnSpc>
                <a:spcPct val="120000"/>
              </a:lnSpc>
              <a:spcBef>
                <a:spcPct val="30000"/>
              </a:spcBef>
              <a:spcAft>
                <a:spcPct val="0"/>
              </a:spcAft>
              <a:buClrTx/>
              <a:buSzPct val="70000"/>
              <a:buFont typeface="Arial" panose="020B0604020202020204" pitchFamily="34" charset="0"/>
              <a:buNone/>
              <a:tabLst/>
              <a:defRPr/>
            </a:pPr>
            <a:r>
              <a:rPr lang="en-AU" sz="2000" b="1" dirty="0"/>
              <a:t>Facilitators Notes</a:t>
            </a:r>
          </a:p>
          <a:p>
            <a:pPr marL="0" lvl="1" indent="0" eaLnBrk="1" hangingPunct="1">
              <a:lnSpc>
                <a:spcPct val="120000"/>
              </a:lnSpc>
              <a:buSzPct val="70000"/>
              <a:buFont typeface="Arial" panose="020B0604020202020204" pitchFamily="34" charset="0"/>
              <a:buNone/>
            </a:pPr>
            <a:endParaRPr lang="en-AU" altLang="en-US" sz="2000" dirty="0">
              <a:latin typeface="Arial" panose="020B0604020202020204" pitchFamily="34" charset="0"/>
            </a:endParaRPr>
          </a:p>
          <a:p>
            <a:pPr marL="0" lvl="1" indent="0" eaLnBrk="1" hangingPunct="1">
              <a:lnSpc>
                <a:spcPct val="120000"/>
              </a:lnSpc>
              <a:buSzPct val="70000"/>
              <a:buFont typeface="Arial" panose="020B0604020202020204" pitchFamily="34" charset="0"/>
              <a:buNone/>
            </a:pPr>
            <a:r>
              <a:rPr lang="en-AU" altLang="en-US" sz="2000" dirty="0">
                <a:latin typeface="Arial" panose="020B0604020202020204" pitchFamily="34" charset="0"/>
              </a:rPr>
              <a:t>When someone gives you a gift you can not complain if the gift isn’t what you expected, or what you were promised. This is a welfare/charity way of delivering services.   </a:t>
            </a:r>
          </a:p>
          <a:p>
            <a:pPr marL="0" lvl="1" indent="0" eaLnBrk="1" hangingPunct="1">
              <a:lnSpc>
                <a:spcPct val="120000"/>
              </a:lnSpc>
              <a:buSzPct val="70000"/>
              <a:buFont typeface="Arial" panose="020B0604020202020204" pitchFamily="34" charset="0"/>
              <a:buNone/>
            </a:pPr>
            <a:r>
              <a:rPr lang="en-AU" altLang="en-US" sz="2000" dirty="0">
                <a:latin typeface="Arial" panose="020B0604020202020204" pitchFamily="34" charset="0"/>
              </a:rPr>
              <a:t>When you have a right to something, you should receive what you are entitled to. Someone is responsible for making sure that you receive it as promised. </a:t>
            </a:r>
          </a:p>
          <a:p>
            <a:pPr marL="0" lvl="1" indent="0" eaLnBrk="1" hangingPunct="1">
              <a:lnSpc>
                <a:spcPct val="120000"/>
              </a:lnSpc>
              <a:buSzPct val="70000"/>
              <a:buFont typeface="Arial" panose="020B0604020202020204" pitchFamily="34" charset="0"/>
              <a:buNone/>
            </a:pPr>
            <a:r>
              <a:rPr lang="en-AU" altLang="en-US" sz="2000" dirty="0">
                <a:solidFill>
                  <a:srgbClr val="FF0000"/>
                </a:solidFill>
                <a:latin typeface="Arial" panose="020B0604020202020204" pitchFamily="34" charset="0"/>
              </a:rPr>
              <a:t>A right that is not respected leads to a violation. People can make legal and legitimate claims when a violation happens. </a:t>
            </a:r>
          </a:p>
          <a:p>
            <a:pPr marL="0" lvl="1" indent="0" eaLnBrk="1" hangingPunct="1">
              <a:lnSpc>
                <a:spcPct val="120000"/>
              </a:lnSpc>
              <a:buSzPct val="70000"/>
              <a:buFont typeface="Wingdings" panose="05000000000000000000" pitchFamily="2" charset="2"/>
              <a:buNone/>
            </a:pPr>
            <a:endParaRPr lang="en-AU" altLang="en-US" sz="2000" dirty="0">
              <a:solidFill>
                <a:srgbClr val="FF0000"/>
              </a:solidFill>
              <a:latin typeface="Arial" panose="020B0604020202020204" pitchFamily="34" charset="0"/>
            </a:endParaRPr>
          </a:p>
          <a:p>
            <a:r>
              <a:rPr lang="en-AU" altLang="en-US" dirty="0">
                <a:latin typeface="Arial" panose="020B0604020202020204" pitchFamily="34" charset="0"/>
              </a:rPr>
              <a:t>HRBA  aims to make duty bearers accountable. There are laws and conventions that outline the rights that people are entitled to. Individuals and groups are responsible for fulfilling those obligations. If they don’t, then can be held to account for their actions or failure to act. This is what makes HRBA different from other development approaches.</a:t>
            </a:r>
            <a:endParaRPr lang="en-US" altLang="en-US" dirty="0">
              <a:latin typeface="Arial" panose="020B0604020202020204" pitchFamily="34" charset="0"/>
            </a:endParaRPr>
          </a:p>
          <a:p>
            <a:r>
              <a:rPr lang="en-AU" altLang="en-US" dirty="0">
                <a:latin typeface="Arial" panose="020B0604020202020204" pitchFamily="34" charset="0"/>
              </a:rPr>
              <a:t> </a:t>
            </a:r>
            <a:endParaRPr lang="en-US" altLang="en-US" dirty="0">
              <a:latin typeface="Arial" panose="020B0604020202020204" pitchFamily="34" charset="0"/>
            </a:endParaRPr>
          </a:p>
          <a:p>
            <a:r>
              <a:rPr lang="en-AU" altLang="en-US" dirty="0">
                <a:latin typeface="Arial" panose="020B0604020202020204" pitchFamily="34" charset="0"/>
              </a:rPr>
              <a:t>Ask the group: </a:t>
            </a:r>
            <a:endParaRPr lang="en-US" altLang="en-US" dirty="0">
              <a:latin typeface="Arial" panose="020B0604020202020204" pitchFamily="34" charset="0"/>
            </a:endParaRPr>
          </a:p>
          <a:p>
            <a:r>
              <a:rPr lang="en-AU" altLang="en-US" dirty="0">
                <a:latin typeface="Arial" panose="020B0604020202020204" pitchFamily="34" charset="0"/>
              </a:rPr>
              <a:t> </a:t>
            </a:r>
            <a:endParaRPr lang="en-US" altLang="en-US" dirty="0">
              <a:latin typeface="Arial" panose="020B0604020202020204" pitchFamily="34" charset="0"/>
            </a:endParaRPr>
          </a:p>
          <a:p>
            <a:r>
              <a:rPr lang="en-AU" altLang="en-US" dirty="0">
                <a:latin typeface="Arial" panose="020B0604020202020204" pitchFamily="34" charset="0"/>
              </a:rPr>
              <a:t>- Thinking </a:t>
            </a:r>
            <a:r>
              <a:rPr lang="en-US" altLang="en-US" dirty="0">
                <a:latin typeface="Arial" panose="020B0604020202020204" pitchFamily="34" charset="0"/>
              </a:rPr>
              <a:t>about your </a:t>
            </a:r>
            <a:r>
              <a:rPr lang="en-US" altLang="en-US" dirty="0" err="1">
                <a:latin typeface="Arial" panose="020B0604020202020204" pitchFamily="34" charset="0"/>
              </a:rPr>
              <a:t>organisation</a:t>
            </a:r>
            <a:r>
              <a:rPr lang="en-US" altLang="en-US" dirty="0">
                <a:latin typeface="Arial" panose="020B0604020202020204" pitchFamily="34" charset="0"/>
              </a:rPr>
              <a:t>, how are you accountable to community groups? </a:t>
            </a:r>
          </a:p>
          <a:p>
            <a:r>
              <a:rPr lang="en-US" altLang="en-US" dirty="0">
                <a:latin typeface="Arial" panose="020B0604020202020204" pitchFamily="34" charset="0"/>
              </a:rPr>
              <a:t>- What avenues do they have to complain if they feel they are not being treated properly by a staff member?</a:t>
            </a:r>
          </a:p>
          <a:p>
            <a:r>
              <a:rPr lang="en-US" altLang="en-US" dirty="0">
                <a:latin typeface="Arial" panose="020B0604020202020204" pitchFamily="34" charset="0"/>
              </a:rPr>
              <a:t>- What might prevent them from bringing this up with people who work within your </a:t>
            </a:r>
            <a:r>
              <a:rPr lang="en-US" altLang="en-US" dirty="0" err="1">
                <a:latin typeface="Arial" panose="020B0604020202020204" pitchFamily="34" charset="0"/>
              </a:rPr>
              <a:t>organisation</a:t>
            </a:r>
            <a:r>
              <a:rPr lang="en-US" altLang="en-US" dirty="0">
                <a:latin typeface="Arial" panose="020B0604020202020204" pitchFamily="34" charset="0"/>
              </a:rPr>
              <a:t>? </a:t>
            </a:r>
          </a:p>
          <a:p>
            <a:r>
              <a:rPr lang="en-US" altLang="en-US" dirty="0">
                <a:latin typeface="Arial" panose="020B0604020202020204" pitchFamily="34" charset="0"/>
              </a:rPr>
              <a:t>- Is there anything else your </a:t>
            </a:r>
            <a:r>
              <a:rPr lang="en-US" altLang="en-US" dirty="0" err="1">
                <a:latin typeface="Arial" panose="020B0604020202020204" pitchFamily="34" charset="0"/>
              </a:rPr>
              <a:t>organisation</a:t>
            </a:r>
            <a:r>
              <a:rPr lang="en-US" altLang="en-US" dirty="0">
                <a:latin typeface="Arial" panose="020B0604020202020204" pitchFamily="34" charset="0"/>
              </a:rPr>
              <a:t> could be doing to make it more accountable to the people you support</a:t>
            </a:r>
            <a:r>
              <a:rPr lang="en-AU" altLang="en-US" dirty="0">
                <a:latin typeface="Arial" panose="020B0604020202020204" pitchFamily="34" charset="0"/>
              </a:rPr>
              <a:t>? </a:t>
            </a:r>
            <a:endParaRPr lang="en-AU" altLang="en-US" sz="2000" dirty="0">
              <a:solidFill>
                <a:srgbClr val="FF0000"/>
              </a:solidFill>
              <a:latin typeface="Arial" panose="020B0604020202020204" pitchFamily="34" charset="0"/>
            </a:endParaRPr>
          </a:p>
          <a:p>
            <a:pPr marL="342900" lvl="1" indent="-342900" eaLnBrk="1" hangingPunct="1">
              <a:lnSpc>
                <a:spcPct val="120000"/>
              </a:lnSpc>
            </a:pPr>
            <a:endParaRPr lang="en-AU" altLang="en-US" sz="1000" b="1" dirty="0">
              <a:solidFill>
                <a:srgbClr val="E46C0A"/>
              </a:solidFill>
              <a:latin typeface="Arial" panose="020B0604020202020204" pitchFamily="34" charset="0"/>
            </a:endParaRPr>
          </a:p>
          <a:p>
            <a:pPr marL="342900" lvl="1" indent="-342900" eaLnBrk="1" hangingPunct="1">
              <a:lnSpc>
                <a:spcPct val="120000"/>
              </a:lnSpc>
              <a:buFontTx/>
              <a:buChar char="•"/>
            </a:pPr>
            <a:endParaRPr lang="en-AU" altLang="en-US" sz="2000" dirty="0">
              <a:latin typeface="Arial" panose="020B0604020202020204" pitchFamily="34" charset="0"/>
            </a:endParaRPr>
          </a:p>
          <a:p>
            <a:pPr eaLnBrk="1" hangingPunct="1">
              <a:lnSpc>
                <a:spcPct val="120000"/>
              </a:lnSpc>
            </a:pPr>
            <a:endParaRPr lang="en-AU" altLang="en-US" sz="2000" dirty="0">
              <a:latin typeface="Arial" panose="020B0604020202020204" pitchFamily="34" charset="0"/>
            </a:endParaRPr>
          </a:p>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8EF45F32-0023-920F-7F53-E8684F44E9B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1315FF2D-3549-4D9D-8C2D-938C6830C9FA}" type="slidenum">
              <a:rPr lang="en-US" altLang="en-US" sz="1200" b="0" smtClean="0"/>
              <a:pPr/>
              <a:t>20</a:t>
            </a:fld>
            <a:endParaRPr lang="en-US" altLang="en-US"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789C24B-134C-AD2F-007B-2288EBF1C401}"/>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3BB85750-BCDD-D4E9-AE7C-281DC69B0668}"/>
              </a:ext>
            </a:extLst>
          </p:cNvPr>
          <p:cNvSpPr>
            <a:spLocks noGrp="1"/>
          </p:cNvSpPr>
          <p:nvPr>
            <p:ph type="body" idx="1"/>
          </p:nvPr>
        </p:nvSpPr>
        <p:spPr>
          <a:xfrm>
            <a:off x="585853" y="3129143"/>
            <a:ext cx="8856729" cy="4066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eaLnBrk="1" hangingPunct="1">
              <a:lnSpc>
                <a:spcPct val="120000"/>
              </a:lnSpc>
              <a:buSzPct val="70000"/>
              <a:buFont typeface="Arial" panose="020B0604020202020204" pitchFamily="34" charset="0"/>
              <a:buChar char="−"/>
            </a:pPr>
            <a:r>
              <a:rPr lang="en-AU" altLang="en-US" sz="1000">
                <a:solidFill>
                  <a:srgbClr val="FF0000"/>
                </a:solidFill>
                <a:latin typeface="Arial" panose="020B0604020202020204" pitchFamily="34" charset="0"/>
              </a:rPr>
              <a:t>Individuals, families and communities should participate in decisions that affect them.</a:t>
            </a:r>
          </a:p>
          <a:p>
            <a:pPr marL="342900" lvl="1" indent="-342900" eaLnBrk="1" hangingPunct="1">
              <a:lnSpc>
                <a:spcPct val="120000"/>
              </a:lnSpc>
              <a:buSzPct val="70000"/>
              <a:buFont typeface="Arial" panose="020B0604020202020204" pitchFamily="34" charset="0"/>
              <a:buChar char="−"/>
            </a:pPr>
            <a:r>
              <a:rPr lang="en-AU" altLang="en-US" sz="1000">
                <a:latin typeface="Arial" panose="020B0604020202020204" pitchFamily="34" charset="0"/>
              </a:rPr>
              <a:t>They should also be part of developing and testing solutions. </a:t>
            </a:r>
          </a:p>
          <a:p>
            <a:pPr marL="342900" lvl="1" indent="-342900" eaLnBrk="1" hangingPunct="1">
              <a:lnSpc>
                <a:spcPct val="120000"/>
              </a:lnSpc>
              <a:buSzPct val="70000"/>
              <a:buFont typeface="Arial" panose="020B0604020202020204" pitchFamily="34" charset="0"/>
              <a:buChar char="−"/>
            </a:pPr>
            <a:r>
              <a:rPr lang="en-AU" altLang="en-US" sz="1000">
                <a:latin typeface="Arial" panose="020B0604020202020204" pitchFamily="34" charset="0"/>
              </a:rPr>
              <a:t>This means more than asking people about the most important issues their experience, seeking their feedback on a service, or asking them what services they want. </a:t>
            </a:r>
          </a:p>
          <a:p>
            <a:pPr marL="342900" lvl="1" indent="-342900" eaLnBrk="1" hangingPunct="1">
              <a:lnSpc>
                <a:spcPct val="120000"/>
              </a:lnSpc>
              <a:buSzPct val="70000"/>
              <a:buFont typeface="Arial" panose="020B0604020202020204" pitchFamily="34" charset="0"/>
              <a:buChar char="−"/>
            </a:pPr>
            <a:r>
              <a:rPr lang="en-AU" altLang="en-US" sz="1000">
                <a:latin typeface="Arial" panose="020B0604020202020204" pitchFamily="34" charset="0"/>
              </a:rPr>
              <a:t>It means involving people in making decisions and implementing solutions. </a:t>
            </a:r>
          </a:p>
          <a:p>
            <a:pPr marL="342900" lvl="1" indent="-342900" eaLnBrk="1" hangingPunct="1">
              <a:lnSpc>
                <a:spcPct val="120000"/>
              </a:lnSpc>
              <a:buSzPct val="70000"/>
              <a:buFont typeface="Arial" panose="020B0604020202020204" pitchFamily="34" charset="0"/>
              <a:buChar char="−"/>
            </a:pPr>
            <a:r>
              <a:rPr lang="en-AU" altLang="en-US" sz="1000">
                <a:solidFill>
                  <a:srgbClr val="FF0000"/>
                </a:solidFill>
                <a:latin typeface="Arial" panose="020B0604020202020204" pitchFamily="34" charset="0"/>
              </a:rPr>
              <a:t>Participation must be free and meaningful. It must take into consideration factors that might prevent genuine and equal participation (particularly of those who are most marginalised) including gender, disability and other factors</a:t>
            </a:r>
            <a:r>
              <a:rPr lang="en-AU" altLang="en-US" sz="1000">
                <a:latin typeface="Arial" panose="020B0604020202020204" pitchFamily="34" charset="0"/>
              </a:rPr>
              <a:t>. </a:t>
            </a:r>
          </a:p>
          <a:p>
            <a:r>
              <a:rPr lang="en-AU" altLang="en-US">
                <a:latin typeface="Arial" panose="020B0604020202020204" pitchFamily="34" charset="0"/>
              </a:rPr>
              <a:t>Full and meaningful participation of all groups is essential in HRBA. Meaningful participation is about a two way dialogue. For example a consultation where you ask communities their ideas is a one way street. Communities should make decisions about what programs /projects /service to run, how they should be run and how they should be evaluated. They should have an opportunity to be involved at all stages. </a:t>
            </a:r>
            <a:endParaRPr lang="en-US" altLang="en-US">
              <a:latin typeface="Arial" panose="020B0604020202020204" pitchFamily="34" charset="0"/>
            </a:endParaRPr>
          </a:p>
          <a:p>
            <a:r>
              <a:rPr lang="en-AU" altLang="en-US">
                <a:latin typeface="Arial" panose="020B0604020202020204" pitchFamily="34" charset="0"/>
              </a:rPr>
              <a:t> </a:t>
            </a:r>
            <a:endParaRPr lang="en-US" altLang="en-US">
              <a:latin typeface="Arial" panose="020B0604020202020204" pitchFamily="34" charset="0"/>
            </a:endParaRPr>
          </a:p>
          <a:p>
            <a:r>
              <a:rPr lang="en-AU" altLang="en-US">
                <a:latin typeface="Arial" panose="020B0604020202020204" pitchFamily="34" charset="0"/>
              </a:rPr>
              <a:t>Explain that it is important to think about the factors that might prevent participation for some groups. If people have been invited to participate but they don’t, this does not necessarily mean they are not interested. </a:t>
            </a:r>
            <a:endParaRPr lang="en-US" altLang="en-US">
              <a:latin typeface="Arial" panose="020B0604020202020204" pitchFamily="34" charset="0"/>
            </a:endParaRPr>
          </a:p>
          <a:p>
            <a:r>
              <a:rPr lang="en-AU" altLang="en-US">
                <a:latin typeface="Arial" panose="020B0604020202020204" pitchFamily="34" charset="0"/>
              </a:rPr>
              <a:t> </a:t>
            </a:r>
            <a:endParaRPr lang="en-US" altLang="en-US">
              <a:latin typeface="Arial" panose="020B0604020202020204" pitchFamily="34" charset="0"/>
            </a:endParaRPr>
          </a:p>
          <a:p>
            <a:r>
              <a:rPr lang="en-AU" altLang="en-US">
                <a:latin typeface="Arial" panose="020B0604020202020204" pitchFamily="34" charset="0"/>
              </a:rPr>
              <a:t>Ask the group to think about some of the barriers to participation in their programs and services. Some example might include:</a:t>
            </a:r>
            <a:endParaRPr lang="en-US" altLang="en-US">
              <a:latin typeface="Arial" panose="020B0604020202020204" pitchFamily="34" charset="0"/>
            </a:endParaRPr>
          </a:p>
          <a:p>
            <a:r>
              <a:rPr lang="en-AU" altLang="en-US">
                <a:latin typeface="Arial" panose="020B0604020202020204" pitchFamily="34" charset="0"/>
              </a:rPr>
              <a:t> </a:t>
            </a:r>
            <a:endParaRPr lang="en-US" altLang="en-US">
              <a:latin typeface="Arial" panose="020B0604020202020204" pitchFamily="34" charset="0"/>
            </a:endParaRPr>
          </a:p>
          <a:p>
            <a:r>
              <a:rPr lang="en-AU" altLang="en-US">
                <a:latin typeface="Arial" panose="020B0604020202020204" pitchFamily="34" charset="0"/>
              </a:rPr>
              <a:t>Where </a:t>
            </a:r>
            <a:r>
              <a:rPr lang="en-US" altLang="en-US">
                <a:latin typeface="Arial" panose="020B0604020202020204" pitchFamily="34" charset="0"/>
              </a:rPr>
              <a:t>a meeting is held with community representatives in a venue that does not have disability access</a:t>
            </a:r>
          </a:p>
          <a:p>
            <a:r>
              <a:rPr lang="en-US" altLang="en-US">
                <a:latin typeface="Arial" panose="020B0604020202020204" pitchFamily="34" charset="0"/>
              </a:rPr>
              <a:t>If information is given in written format, and only in English, and feedback requested in writing by email. This will exclude those who communicate through non-written forms, or in languages other than English</a:t>
            </a:r>
          </a:p>
          <a:p>
            <a:r>
              <a:rPr lang="en-US" altLang="en-US">
                <a:latin typeface="Arial" panose="020B0604020202020204" pitchFamily="34" charset="0"/>
              </a:rPr>
              <a:t>Inviting only community leaders to a dialogue assumes they have consulted widely with people in their community about these issues and are representing these diverse views (rather than their own beliefs). It is important to engage not only community leaders, but other views and voices from the community. </a:t>
            </a:r>
          </a:p>
          <a:p>
            <a:r>
              <a:rPr lang="en-US" altLang="en-US">
                <a:latin typeface="Arial" panose="020B0604020202020204" pitchFamily="34" charset="0"/>
              </a:rPr>
              <a:t>If a meeting is held for both men and women, women may be reluctant to share information about their particular experiences in front of</a:t>
            </a:r>
            <a:r>
              <a:rPr lang="en-AU" altLang="en-US">
                <a:latin typeface="Arial" panose="020B0604020202020204" pitchFamily="34" charset="0"/>
              </a:rPr>
              <a:t> men. </a:t>
            </a:r>
            <a:endParaRPr lang="en-US" altLang="en-US">
              <a:latin typeface="Arial" panose="020B0604020202020204" pitchFamily="34" charset="0"/>
            </a:endParaRPr>
          </a:p>
          <a:p>
            <a:r>
              <a:rPr lang="en-AU" altLang="en-US">
                <a:latin typeface="Arial" panose="020B0604020202020204" pitchFamily="34" charset="0"/>
              </a:rPr>
              <a:t> </a:t>
            </a:r>
            <a:endParaRPr lang="en-US" altLang="en-US">
              <a:latin typeface="Arial" panose="020B0604020202020204" pitchFamily="34" charset="0"/>
            </a:endParaRPr>
          </a:p>
          <a:p>
            <a:r>
              <a:rPr lang="en-AU" altLang="en-US">
                <a:latin typeface="Arial" panose="020B0604020202020204" pitchFamily="34" charset="0"/>
              </a:rPr>
              <a:t>Ask the group:</a:t>
            </a:r>
            <a:endParaRPr lang="en-US" altLang="en-US">
              <a:latin typeface="Arial" panose="020B0604020202020204" pitchFamily="34" charset="0"/>
            </a:endParaRPr>
          </a:p>
          <a:p>
            <a:r>
              <a:rPr lang="en-AU" altLang="en-US">
                <a:latin typeface="Arial" panose="020B0604020202020204" pitchFamily="34" charset="0"/>
              </a:rPr>
              <a:t> </a:t>
            </a:r>
            <a:endParaRPr lang="en-US" altLang="en-US">
              <a:latin typeface="Arial" panose="020B0604020202020204" pitchFamily="34" charset="0"/>
            </a:endParaRPr>
          </a:p>
          <a:p>
            <a:r>
              <a:rPr lang="en-AU" altLang="en-US">
                <a:latin typeface="Arial" panose="020B0604020202020204" pitchFamily="34" charset="0"/>
              </a:rPr>
              <a:t>What are some practical thing you could do in the next month to ensure active participation of communities?</a:t>
            </a:r>
            <a:endParaRPr lang="en-US" altLang="en-US">
              <a:latin typeface="Arial" panose="020B0604020202020204" pitchFamily="34" charset="0"/>
            </a:endParaRPr>
          </a:p>
          <a:p>
            <a:pPr marL="342900" lvl="1" indent="-342900" eaLnBrk="1" hangingPunct="1">
              <a:lnSpc>
                <a:spcPct val="120000"/>
              </a:lnSpc>
            </a:pPr>
            <a:endParaRPr lang="en-AU" altLang="en-US" sz="1000" b="1">
              <a:solidFill>
                <a:srgbClr val="E46C0A"/>
              </a:solidFill>
              <a:latin typeface="Arial" panose="020B0604020202020204" pitchFamily="34" charset="0"/>
            </a:endParaRPr>
          </a:p>
          <a:p>
            <a:pPr marL="342900" lvl="1" indent="-342900" eaLnBrk="1" hangingPunct="1">
              <a:lnSpc>
                <a:spcPct val="120000"/>
              </a:lnSpc>
              <a:buFontTx/>
              <a:buChar char="•"/>
            </a:pPr>
            <a:endParaRPr lang="en-AU" altLang="en-US" sz="2000">
              <a:latin typeface="Arial" panose="020B0604020202020204" pitchFamily="34" charset="0"/>
            </a:endParaRPr>
          </a:p>
          <a:p>
            <a:pPr eaLnBrk="1" hangingPunct="1">
              <a:lnSpc>
                <a:spcPct val="120000"/>
              </a:lnSpc>
            </a:pPr>
            <a:endParaRPr lang="en-AU" altLang="en-US" sz="2000">
              <a:latin typeface="Arial" panose="020B0604020202020204" pitchFamily="34" charset="0"/>
            </a:endParaRPr>
          </a:p>
          <a:p>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12593F3F-A1ED-EFE7-F36B-D8D974A80D5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2E9B58AD-DAE2-40F0-A81C-56103A435105}" type="slidenum">
              <a:rPr lang="en-US" altLang="en-US" sz="1200" b="0" smtClean="0"/>
              <a:pPr/>
              <a:t>21</a:t>
            </a:fld>
            <a:endParaRPr lang="en-US" altLang="en-US" sz="1200"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80822B3-FD3E-230A-41F0-13E81FC8B00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B17AC057-7BD9-4C24-9544-0CE9B71D4006}" type="slidenum">
              <a:rPr lang="en-US" altLang="en-US" sz="1200" b="0" smtClean="0"/>
              <a:pPr/>
              <a:t>22</a:t>
            </a:fld>
            <a:endParaRPr lang="en-US" altLang="en-US" sz="1200" b="0"/>
          </a:p>
        </p:txBody>
      </p:sp>
      <p:sp>
        <p:nvSpPr>
          <p:cNvPr id="41987" name="Rectangle 2">
            <a:extLst>
              <a:ext uri="{FF2B5EF4-FFF2-40B4-BE49-F238E27FC236}">
                <a16:creationId xmlns:a16="http://schemas.microsoft.com/office/drawing/2014/main" id="{19A47841-969E-7059-4F20-F629BF67249E}"/>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E7C3BCA-D95D-2D7C-AF6A-463F33833C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dirty="0"/>
              <a:t>Facilitators Notes</a:t>
            </a:r>
          </a:p>
          <a:p>
            <a:endParaRPr lang="en-AU" altLang="en-US" dirty="0">
              <a:latin typeface="Arial" panose="020B0604020202020204" pitchFamily="34" charset="0"/>
            </a:endParaRPr>
          </a:p>
          <a:p>
            <a:endParaRPr lang="en-AU" altLang="en-US" dirty="0">
              <a:latin typeface="Arial" panose="020B0604020202020204" pitchFamily="34" charset="0"/>
            </a:endParaRPr>
          </a:p>
          <a:p>
            <a:r>
              <a:rPr lang="en-AU" altLang="en-US" dirty="0">
                <a:latin typeface="Arial" panose="020B0604020202020204" pitchFamily="34" charset="0"/>
              </a:rPr>
              <a:t>Explain that HRBA should focus on the most vulnerable and marginalised. No one should be left out. It may take considerable effort on the part of organisations to work with the community to identify who is most vulnerable – sometimes it is not those we often think of first.</a:t>
            </a:r>
            <a:endParaRPr lang="en-US" altLang="en-US" dirty="0">
              <a:latin typeface="Arial" panose="020B0604020202020204" pitchFamily="34" charset="0"/>
            </a:endParaRPr>
          </a:p>
          <a:p>
            <a:endParaRPr lang="en-US" altLang="en-US" sz="1000"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95FC777-9393-7D95-B936-0DC140A934AD}"/>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F055D6B1-3357-5B42-5D23-99D69FBB59B0}"/>
              </a:ext>
            </a:extLst>
          </p:cNvPr>
          <p:cNvSpPr>
            <a:spLocks noGrp="1"/>
          </p:cNvSpPr>
          <p:nvPr>
            <p:ph type="body" idx="1"/>
          </p:nvPr>
        </p:nvSpPr>
        <p:spPr>
          <a:xfrm>
            <a:off x="585853" y="3129143"/>
            <a:ext cx="8856729" cy="4066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base" latinLnBrk="0" hangingPunct="1">
              <a:lnSpc>
                <a:spcPct val="120000"/>
              </a:lnSpc>
              <a:spcBef>
                <a:spcPct val="30000"/>
              </a:spcBef>
              <a:spcAft>
                <a:spcPct val="0"/>
              </a:spcAft>
              <a:buClrTx/>
              <a:buSzPct val="70000"/>
              <a:buFont typeface="Arial" panose="020B0604020202020204" pitchFamily="34" charset="0"/>
              <a:buNone/>
              <a:tabLst/>
              <a:defRPr/>
            </a:pPr>
            <a:r>
              <a:rPr lang="en-AU" sz="2000" b="1" dirty="0"/>
              <a:t>Facilitators Notes</a:t>
            </a:r>
          </a:p>
          <a:p>
            <a:pPr marL="0" lvl="1" eaLnBrk="1" hangingPunct="1">
              <a:lnSpc>
                <a:spcPct val="120000"/>
              </a:lnSpc>
              <a:buSzPct val="70000"/>
              <a:buFont typeface="Arial" panose="020B0604020202020204" pitchFamily="34" charset="0"/>
              <a:buNone/>
            </a:pPr>
            <a:endParaRPr lang="en-AU" altLang="en-US" sz="2000" dirty="0">
              <a:solidFill>
                <a:srgbClr val="FF0000"/>
              </a:solidFill>
              <a:latin typeface="Arial" panose="020B0604020202020204" pitchFamily="34" charset="0"/>
            </a:endParaRPr>
          </a:p>
          <a:p>
            <a:r>
              <a:rPr lang="en-AU" altLang="en-US" dirty="0">
                <a:latin typeface="Arial" panose="020B0604020202020204" pitchFamily="34" charset="0"/>
              </a:rPr>
              <a:t>Explain that empowerment is about expanding choices. </a:t>
            </a:r>
          </a:p>
          <a:p>
            <a:endParaRPr lang="en-AU" altLang="en-US" dirty="0">
              <a:latin typeface="Arial" panose="020B0604020202020204" pitchFamily="34" charset="0"/>
            </a:endParaRPr>
          </a:p>
          <a:p>
            <a:r>
              <a:rPr lang="en-AU" altLang="en-US" dirty="0">
                <a:latin typeface="Arial" panose="020B0604020202020204" pitchFamily="34" charset="0"/>
              </a:rPr>
              <a:t>This means that people cannot only think of alternatives, but act on them. It does not mean that people or communities should have to do things on their own with no assistance. It is about service providers and communities working in equal partnership, and sharing decision-making power. Sometimes this is difficult because government contracts and funding streams give us little choice or control. </a:t>
            </a:r>
            <a:endParaRPr lang="en-US" altLang="en-US" dirty="0">
              <a:latin typeface="Arial" panose="020B0604020202020204" pitchFamily="34" charset="0"/>
            </a:endParaRPr>
          </a:p>
          <a:p>
            <a:r>
              <a:rPr lang="en-AU" altLang="en-US" dirty="0">
                <a:latin typeface="Arial" panose="020B0604020202020204" pitchFamily="34" charset="0"/>
              </a:rPr>
              <a:t> </a:t>
            </a:r>
            <a:endParaRPr lang="en-US" altLang="en-US" dirty="0">
              <a:latin typeface="Arial" panose="020B0604020202020204" pitchFamily="34" charset="0"/>
            </a:endParaRPr>
          </a:p>
          <a:p>
            <a:r>
              <a:rPr lang="en-AU" altLang="en-US" dirty="0">
                <a:latin typeface="Arial" panose="020B0604020202020204" pitchFamily="34" charset="0"/>
              </a:rPr>
              <a:t>Ask the group:</a:t>
            </a:r>
            <a:endParaRPr lang="en-US" altLang="en-US" dirty="0">
              <a:latin typeface="Arial" panose="020B0604020202020204" pitchFamily="34" charset="0"/>
            </a:endParaRPr>
          </a:p>
          <a:p>
            <a:r>
              <a:rPr lang="en-AU" altLang="en-US" dirty="0">
                <a:latin typeface="Arial" panose="020B0604020202020204" pitchFamily="34" charset="0"/>
              </a:rPr>
              <a:t> </a:t>
            </a:r>
            <a:endParaRPr lang="en-US" altLang="en-US" dirty="0">
              <a:latin typeface="Arial" panose="020B0604020202020204" pitchFamily="34" charset="0"/>
            </a:endParaRPr>
          </a:p>
          <a:p>
            <a:r>
              <a:rPr lang="en-AU" altLang="en-US" dirty="0">
                <a:latin typeface="Arial" panose="020B0604020202020204" pitchFamily="34" charset="0"/>
              </a:rPr>
              <a:t>Can you think of a </a:t>
            </a:r>
            <a:r>
              <a:rPr lang="en-US" altLang="en-US" dirty="0">
                <a:latin typeface="Arial" panose="020B0604020202020204" pitchFamily="34" charset="0"/>
              </a:rPr>
              <a:t>time when you were not given any choices about something?</a:t>
            </a:r>
          </a:p>
          <a:p>
            <a:r>
              <a:rPr lang="en-US" altLang="en-US" dirty="0">
                <a:latin typeface="Arial" panose="020B0604020202020204" pitchFamily="34" charset="0"/>
              </a:rPr>
              <a:t>How did this make you</a:t>
            </a:r>
            <a:r>
              <a:rPr lang="en-AU" altLang="en-US" dirty="0">
                <a:latin typeface="Arial" panose="020B0604020202020204" pitchFamily="34" charset="0"/>
              </a:rPr>
              <a:t> feel?</a:t>
            </a:r>
            <a:endParaRPr lang="en-US" altLang="en-US" dirty="0">
              <a:latin typeface="Arial" panose="020B0604020202020204" pitchFamily="34" charset="0"/>
            </a:endParaRPr>
          </a:p>
          <a:p>
            <a:r>
              <a:rPr lang="en-AU" altLang="en-US" dirty="0">
                <a:latin typeface="Arial" panose="020B0604020202020204" pitchFamily="34" charset="0"/>
              </a:rPr>
              <a:t> </a:t>
            </a:r>
            <a:endParaRPr lang="en-US" altLang="en-US" dirty="0">
              <a:latin typeface="Arial" panose="020B0604020202020204" pitchFamily="34" charset="0"/>
            </a:endParaRPr>
          </a:p>
          <a:p>
            <a:r>
              <a:rPr lang="en-AU" altLang="en-US" dirty="0">
                <a:latin typeface="Arial" panose="020B0604020202020204" pitchFamily="34" charset="0"/>
              </a:rPr>
              <a:t>Make sure that when people are sharing personal stories that you listen actively and validate their experiences. Thank people for sharing such personal stories and listen with empathy. Feedback how difficult these experiences must have been for them.  </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44036" name="Slide Number Placeholder 3">
            <a:extLst>
              <a:ext uri="{FF2B5EF4-FFF2-40B4-BE49-F238E27FC236}">
                <a16:creationId xmlns:a16="http://schemas.microsoft.com/office/drawing/2014/main" id="{0DEEE877-90B3-96F8-77AB-866AFA39F82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FEC5FE9A-582F-41CF-A9CF-3578C141FEB3}" type="slidenum">
              <a:rPr lang="en-US" altLang="en-US" sz="1200" b="0" smtClean="0"/>
              <a:pPr/>
              <a:t>23</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dirty="0"/>
              <a:t>Facilitators Notes</a:t>
            </a:r>
          </a:p>
          <a:p>
            <a:endParaRPr lang="en-AU" dirty="0"/>
          </a:p>
          <a:p>
            <a:endParaRPr lang="en-AU" dirty="0"/>
          </a:p>
          <a:p>
            <a:r>
              <a:rPr lang="en-AU" dirty="0"/>
              <a:t>We suggest you print these exercise slides as handouts and divide the group into smaller group to discuss and complete the exercise. </a:t>
            </a:r>
          </a:p>
          <a:p>
            <a:endParaRPr lang="en-AU" dirty="0"/>
          </a:p>
          <a:p>
            <a:r>
              <a:rPr lang="en-AU" dirty="0"/>
              <a:t>They should first read this case study and then address the questions on the next slide.</a:t>
            </a:r>
          </a:p>
        </p:txBody>
      </p:sp>
      <p:sp>
        <p:nvSpPr>
          <p:cNvPr id="4" name="Slide Number Placeholder 3"/>
          <p:cNvSpPr>
            <a:spLocks noGrp="1"/>
          </p:cNvSpPr>
          <p:nvPr>
            <p:ph type="sldNum" sz="quarter" idx="5"/>
          </p:nvPr>
        </p:nvSpPr>
        <p:spPr/>
        <p:txBody>
          <a:bodyPr/>
          <a:lstStyle/>
          <a:p>
            <a:pPr>
              <a:defRPr/>
            </a:pPr>
            <a:fld id="{77FF48B7-9B0D-47F8-BE40-92F6AE4E5827}" type="slidenum">
              <a:rPr lang="en-US" altLang="en-US" smtClean="0"/>
              <a:pPr>
                <a:defRPr/>
              </a:pPr>
              <a:t>24</a:t>
            </a:fld>
            <a:endParaRPr lang="en-US" altLang="en-US"/>
          </a:p>
        </p:txBody>
      </p:sp>
    </p:spTree>
    <p:extLst>
      <p:ext uri="{BB962C8B-B14F-4D97-AF65-F5344CB8AC3E}">
        <p14:creationId xmlns:p14="http://schemas.microsoft.com/office/powerpoint/2010/main" val="3339833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23F8A69-5A78-C49D-E1B0-B2DD8B444C2E}"/>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EC89CC05-9EC9-B46C-9BA2-FE434C70F538}"/>
              </a:ext>
            </a:extLst>
          </p:cNvPr>
          <p:cNvSpPr>
            <a:spLocks noGrp="1"/>
          </p:cNvSpPr>
          <p:nvPr>
            <p:ph type="body" idx="1"/>
          </p:nvPr>
        </p:nvSpPr>
        <p:spPr>
          <a:xfrm>
            <a:off x="585853" y="3129143"/>
            <a:ext cx="8856729" cy="4066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dirty="0"/>
              <a:t>Facilitators Notes</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Ask the participants to think carefully about which elements of the program are either clearly rights-based or are aiming towards more rights based practices.  For example with a clear plan for the progressive realization of rights. </a:t>
            </a:r>
          </a:p>
          <a:p>
            <a:endParaRPr lang="en-US" altLang="en-US" dirty="0">
              <a:latin typeface="Arial" panose="020B0604020202020204" pitchFamily="34" charset="0"/>
            </a:endParaRPr>
          </a:p>
          <a:p>
            <a:r>
              <a:rPr lang="en-US" altLang="en-US" dirty="0">
                <a:latin typeface="Arial" panose="020B0604020202020204" pitchFamily="34" charset="0"/>
              </a:rPr>
              <a:t>The checklist on the next slide will assist the group to do this. </a:t>
            </a:r>
          </a:p>
        </p:txBody>
      </p:sp>
      <p:sp>
        <p:nvSpPr>
          <p:cNvPr id="46084" name="Slide Number Placeholder 3">
            <a:extLst>
              <a:ext uri="{FF2B5EF4-FFF2-40B4-BE49-F238E27FC236}">
                <a16:creationId xmlns:a16="http://schemas.microsoft.com/office/drawing/2014/main" id="{A04D29ED-DC3F-67D1-55B5-9FF1E18B66C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fld id="{834E221D-602C-4E3D-A089-1987DAD1A5E0}" type="slidenum">
              <a:rPr lang="en-US" altLang="en-US" sz="1200" b="0" smtClean="0"/>
              <a:pPr/>
              <a:t>25</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7FF48B7-9B0D-47F8-BE40-92F6AE4E5827}" type="slidenum">
              <a:rPr lang="en-US" altLang="en-US" smtClean="0"/>
              <a:pPr>
                <a:defRPr/>
              </a:pPr>
              <a:t>26</a:t>
            </a:fld>
            <a:endParaRPr lang="en-US" altLang="en-US"/>
          </a:p>
        </p:txBody>
      </p:sp>
    </p:spTree>
    <p:extLst>
      <p:ext uri="{BB962C8B-B14F-4D97-AF65-F5344CB8AC3E}">
        <p14:creationId xmlns:p14="http://schemas.microsoft.com/office/powerpoint/2010/main" val="2320003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7FF48B7-9B0D-47F8-BE40-92F6AE4E5827}" type="slidenum">
              <a:rPr lang="en-US" altLang="en-US" smtClean="0"/>
              <a:pPr>
                <a:defRPr/>
              </a:pPr>
              <a:t>27</a:t>
            </a:fld>
            <a:endParaRPr lang="en-US" altLang="en-US"/>
          </a:p>
        </p:txBody>
      </p:sp>
    </p:spTree>
    <p:extLst>
      <p:ext uri="{BB962C8B-B14F-4D97-AF65-F5344CB8AC3E}">
        <p14:creationId xmlns:p14="http://schemas.microsoft.com/office/powerpoint/2010/main" val="919951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Facilitators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effectLst/>
                <a:latin typeface="Arial" panose="020B0604020202020204" pitchFamily="34" charset="0"/>
                <a:ea typeface="Calibri" panose="020F0502020204030204" pitchFamily="34" charset="0"/>
                <a:cs typeface="Times New Roman" panose="02020603050405020304" pitchFamily="18" charset="0"/>
              </a:rPr>
              <a:t>There is significant academic and policy work which explores the aims and challenges associated with this new approach.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Rebecca Roberts (UNRISD) 2020 notes that :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a:t>
            </a:r>
            <a:r>
              <a:rPr lang="en-AU" sz="1800" i="1" dirty="0">
                <a:effectLst/>
                <a:latin typeface="Calibri" panose="020F0502020204030204" pitchFamily="34" charset="0"/>
                <a:ea typeface="Calibri" panose="020F0502020204030204" pitchFamily="34" charset="0"/>
                <a:cs typeface="Times New Roman" panose="02020603050405020304" pitchFamily="18" charset="0"/>
              </a:rPr>
              <a:t>While many of the challenges and unknowns remain, the United Nations, its partners, and UNDP and UNHCR have made structural changes to break down the barriers between their humanitarian, development and peace interventions; created new coordination mechanisms; and instigated systems of information sharing, capacity development and sharing of expertise and research. For example, the UN Secretary-General’s Reform Agenda, the New Ways of Working (</a:t>
            </a:r>
            <a:r>
              <a:rPr lang="en-AU" sz="1800" i="1" dirty="0" err="1">
                <a:effectLst/>
                <a:latin typeface="Calibri" panose="020F0502020204030204" pitchFamily="34" charset="0"/>
                <a:ea typeface="Calibri" panose="020F0502020204030204" pitchFamily="34" charset="0"/>
                <a:cs typeface="Times New Roman" panose="02020603050405020304" pitchFamily="18" charset="0"/>
              </a:rPr>
              <a:t>NWoW</a:t>
            </a:r>
            <a:r>
              <a:rPr lang="en-AU" sz="1800" i="1" dirty="0">
                <a:effectLst/>
                <a:latin typeface="Calibri" panose="020F0502020204030204" pitchFamily="34" charset="0"/>
                <a:ea typeface="Calibri" panose="020F0502020204030204" pitchFamily="34" charset="0"/>
                <a:cs typeface="Times New Roman" panose="02020603050405020304" pitchFamily="18" charset="0"/>
              </a:rPr>
              <a:t>) initiative and the creation of the Joint Steering Committee to Advance Humanitarian and Development Collaboration (JSC) are designed to improve coordination and shared understanding. UNDP and UNHCR have developed a joint action plan, initiated staff exchanges and made specific commitments to the SDGs, the GCR and to working toward long-term solutions to protracted displacement</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Brown and Mena (2021)  have identified some positive progress in application of this principles.  They include:</a:t>
            </a:r>
          </a:p>
          <a:p>
            <a:pPr marL="342900" lvl="0" indent="-342900">
              <a:buSzPts val="1000"/>
              <a:buFont typeface="Symbol" panose="05050102010706020507" pitchFamily="18" charset="2"/>
              <a:buChar char=""/>
              <a:tabLst>
                <a:tab pos="457200" algn="l"/>
              </a:tabLst>
            </a:pPr>
            <a:r>
              <a:rPr lang="en-AU" sz="1800" dirty="0">
                <a:effectLst/>
                <a:latin typeface="Calibri" panose="020F0502020204030204" pitchFamily="34" charset="0"/>
                <a:ea typeface="Calibri" panose="020F0502020204030204" pitchFamily="34" charset="0"/>
                <a:cs typeface="Times New Roman" panose="02020603050405020304" pitchFamily="18" charset="0"/>
              </a:rPr>
              <a:t>Connecting the triple nexus approach to a framework such as resilience, helps to ensure alignment of activities to higher level collective outcomes or long- term change. </a:t>
            </a:r>
          </a:p>
          <a:p>
            <a:pPr marL="342900" lvl="0" indent="-342900">
              <a:buSzPts val="1000"/>
              <a:buFont typeface="Symbol" panose="05050102010706020507" pitchFamily="18" charset="2"/>
              <a:buChar char=""/>
              <a:tabLst>
                <a:tab pos="457200" algn="l"/>
              </a:tabLs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peace component in practice has many different meanings ranging from grassroots peacebuilding</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to security interventions to conflict sensitivity.</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This creates confusion and tensions, particularly among humanitarians, who fear that aid may be instrumentalised for political or security purposes under triple nexus approaches. </a:t>
            </a:r>
          </a:p>
          <a:p>
            <a:pPr marL="342900" lvl="0" indent="-342900">
              <a:buSzPts val="1000"/>
              <a:buFont typeface="Symbol" panose="05050102010706020507" pitchFamily="18" charset="2"/>
              <a:buChar char=""/>
              <a:tabLst>
                <a:tab pos="457200" algn="l"/>
              </a:tabLst>
            </a:pPr>
            <a:r>
              <a:rPr lang="en-AU" sz="1800" dirty="0">
                <a:effectLst/>
                <a:latin typeface="Calibri" panose="020F0502020204030204" pitchFamily="34" charset="0"/>
                <a:ea typeface="Calibri" panose="020F0502020204030204" pitchFamily="34" charset="0"/>
                <a:cs typeface="Times New Roman" panose="02020603050405020304" pitchFamily="18" charset="0"/>
              </a:rPr>
              <a:t>Flexible systems and skills are needed to progress triple nexus programmes. It requires strong and flexible financial systems, management skills, technical expertise, attention, diplomacy, and clear processes that allow for modifications as needs change. </a:t>
            </a:r>
          </a:p>
          <a:p>
            <a:pPr marL="342900" lvl="0" indent="-342900">
              <a:buSzPts val="1000"/>
              <a:buFont typeface="Symbol" panose="05050102010706020507" pitchFamily="18" charset="2"/>
              <a:buChar char=""/>
              <a:tabLst>
                <a:tab pos="457200" algn="l"/>
              </a:tabLst>
            </a:pPr>
            <a:r>
              <a:rPr lang="en-AU" sz="1800" dirty="0">
                <a:effectLst/>
                <a:latin typeface="Calibri" panose="020F0502020204030204" pitchFamily="34" charset="0"/>
                <a:ea typeface="Calibri" panose="020F0502020204030204" pitchFamily="34" charset="0"/>
                <a:cs typeface="Times New Roman" panose="02020603050405020304" pitchFamily="18" charset="0"/>
              </a:rPr>
              <a:t>Long-term partnerships can support increased local ownership through a clear engagement strategy</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with national and local government (as appropriate), community members, and local partners, which focuses on both short-term need and long-term change. </a:t>
            </a:r>
          </a:p>
          <a:p>
            <a:pPr marL="342900" lvl="0" indent="-342900">
              <a:buSzPts val="1000"/>
              <a:buFont typeface="Symbol" panose="05050102010706020507" pitchFamily="18" charset="2"/>
              <a:buChar char=""/>
              <a:tabLst>
                <a:tab pos="457200" algn="l"/>
              </a:tabLs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Pts val="1000"/>
              <a:buFont typeface="Symbol" panose="05050102010706020507" pitchFamily="18" charset="2"/>
              <a:buNone/>
              <a:tabLst>
                <a:tab pos="457200" algn="l"/>
              </a:tabLst>
              <a:defRPr/>
            </a:pPr>
            <a:r>
              <a:rPr lang="en-AU" sz="1800" b="1" dirty="0"/>
              <a:t>References</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SzPts val="1000"/>
              <a:buFont typeface="Symbol" panose="05050102010706020507" pitchFamily="18" charset="2"/>
              <a:buNone/>
              <a:tabLst>
                <a:tab pos="457200" algn="l"/>
              </a:tabLst>
            </a:pPr>
            <a:r>
              <a:rPr lang="en-AU" sz="1800" b="0" dirty="0">
                <a:effectLst/>
                <a:latin typeface="Calibri" panose="020F0502020204030204" pitchFamily="34" charset="0"/>
                <a:ea typeface="Calibri" panose="020F0502020204030204" pitchFamily="34" charset="0"/>
                <a:cs typeface="Times New Roman" panose="02020603050405020304" pitchFamily="18" charset="0"/>
              </a:rPr>
              <a:t>S. Brown and R. Mena (2021) A review of the triple nexus approach in discourse and practice: with a focus on Islamic Relief’s triple nexus programme. Birmingham, UK. Islamic Relief Worldwide </a:t>
            </a:r>
          </a:p>
          <a:p>
            <a:pPr marL="0" lvl="0" indent="0">
              <a:buSzPts val="1000"/>
              <a:buFont typeface="Symbol" panose="05050102010706020507" pitchFamily="18" charset="2"/>
              <a:buNone/>
              <a:tabLst>
                <a:tab pos="457200" algn="l"/>
              </a:tabLst>
            </a:pPr>
            <a:endParaRPr lang="en-AU"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Pts val="1000"/>
              <a:buFont typeface="Symbol" panose="05050102010706020507" pitchFamily="18" charset="2"/>
              <a:buNone/>
              <a:tabLst>
                <a:tab pos="457200" algn="l"/>
              </a:tabLst>
              <a:defRPr/>
            </a:pPr>
            <a:r>
              <a:rPr lang="en-AU" sz="1800" b="0" dirty="0">
                <a:effectLst/>
                <a:latin typeface="Calibri" panose="020F0502020204030204" pitchFamily="34" charset="0"/>
                <a:ea typeface="Calibri" panose="020F0502020204030204" pitchFamily="34" charset="0"/>
                <a:cs typeface="Times New Roman" panose="02020603050405020304" pitchFamily="18" charset="0"/>
              </a:rPr>
              <a:t>Roberts, Rebecca (2020): Responding to protracted displacement using the Humanitarian-Development-Peace nexus approach: Scoping study, UNRISD Working Paper, No. 2020-12, United Nations Research Institute for Social Development (UNRISD), Geneva</a:t>
            </a:r>
          </a:p>
          <a:p>
            <a:pPr marL="0" lvl="0" indent="0">
              <a:buSzPts val="1000"/>
              <a:buFont typeface="Symbol" panose="05050102010706020507" pitchFamily="18" charset="2"/>
              <a:buNone/>
              <a:tabLst>
                <a:tab pos="457200" algn="l"/>
              </a:tabLst>
            </a:pPr>
            <a:endParaRPr lang="en-AU"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AU" dirty="0"/>
          </a:p>
        </p:txBody>
      </p:sp>
      <p:sp>
        <p:nvSpPr>
          <p:cNvPr id="4" name="Slide Number Placeholder 3"/>
          <p:cNvSpPr>
            <a:spLocks noGrp="1"/>
          </p:cNvSpPr>
          <p:nvPr>
            <p:ph type="sldNum" sz="quarter" idx="5"/>
          </p:nvPr>
        </p:nvSpPr>
        <p:spPr/>
        <p:txBody>
          <a:bodyPr/>
          <a:lstStyle/>
          <a:p>
            <a:pPr>
              <a:defRPr/>
            </a:pPr>
            <a:fld id="{77FF48B7-9B0D-47F8-BE40-92F6AE4E5827}" type="slidenum">
              <a:rPr lang="en-US" altLang="en-US" smtClean="0"/>
              <a:pPr>
                <a:defRPr/>
              </a:pPr>
              <a:t>28</a:t>
            </a:fld>
            <a:endParaRPr lang="en-US" altLang="en-US"/>
          </a:p>
        </p:txBody>
      </p:sp>
    </p:spTree>
    <p:extLst>
      <p:ext uri="{BB962C8B-B14F-4D97-AF65-F5344CB8AC3E}">
        <p14:creationId xmlns:p14="http://schemas.microsoft.com/office/powerpoint/2010/main" val="158194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Facilitators Notes</a:t>
            </a:r>
          </a:p>
          <a:p>
            <a:endParaRPr lang="en-AU" dirty="0"/>
          </a:p>
          <a:p>
            <a:pPr algn="l"/>
            <a:endParaRPr lang="en-AU"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r>
              <a:rPr lang="en-US" sz="1800" b="0" i="1" u="none" strike="noStrike" baseline="0" dirty="0">
                <a:solidFill>
                  <a:srgbClr val="000000"/>
                </a:solidFill>
                <a:latin typeface="Calibri" panose="020F0502020204030204" pitchFamily="34" charset="0"/>
              </a:rPr>
              <a:t>The concept of linking relief, rehabilitation and development (LRRD) emerged in the 1990s when practitioners identified a funding gap between humanitarian assistance, relief, and development activities. Since then, agencies, academics and practitioners have attempted to find ways of reconciling the humanitarian-development nexus to provide both effective humanitarian relief, and sustainable medium- and long-term development action. The basic premise of LRRD is the need to link and create synergies between short-term relief measures, with longer term development </a:t>
            </a:r>
            <a:r>
              <a:rPr lang="en-US" sz="1800" b="0" i="1" u="none" strike="noStrike" baseline="0" dirty="0" err="1">
                <a:solidFill>
                  <a:srgbClr val="000000"/>
                </a:solidFill>
                <a:latin typeface="Calibri" panose="020F0502020204030204" pitchFamily="34" charset="0"/>
              </a:rPr>
              <a:t>programmes</a:t>
            </a:r>
            <a:r>
              <a:rPr lang="en-US" sz="1800" b="0" i="1" u="none" strike="noStrike" baseline="0" dirty="0">
                <a:solidFill>
                  <a:srgbClr val="000000"/>
                </a:solidFill>
                <a:latin typeface="Calibri" panose="020F0502020204030204" pitchFamily="34" charset="0"/>
              </a:rPr>
              <a:t> (Hinds 2015:1). </a:t>
            </a:r>
          </a:p>
          <a:p>
            <a:endParaRPr lang="en-US" sz="1800" b="0" i="1"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Mention that since the World Humanitarian Summit in 2019 that the concept of a Triple Nexus has emerged- linking - </a:t>
            </a:r>
            <a:r>
              <a:rPr lang="en-AU" sz="1800" b="0" i="0" u="none" strike="noStrike" baseline="0" dirty="0">
                <a:solidFill>
                  <a:srgbClr val="221E1F"/>
                </a:solidFill>
                <a:latin typeface="DIN Next LT Pro"/>
              </a:rPr>
              <a:t>humanitarian, development and peace approaches,  and that you will return to this a little later in the session. </a:t>
            </a:r>
          </a:p>
          <a:p>
            <a:endParaRPr lang="en-AU" sz="1800" b="0" i="0" u="none" strike="noStrike" baseline="0" dirty="0">
              <a:solidFill>
                <a:srgbClr val="221E1F"/>
              </a:solidFill>
              <a:latin typeface="DIN Next LT Pro"/>
            </a:endParaRPr>
          </a:p>
          <a:p>
            <a:endParaRPr lang="en-AU" sz="1800" b="0" i="0" u="none" strike="noStrike" baseline="0" dirty="0">
              <a:solidFill>
                <a:srgbClr val="221E1F"/>
              </a:solidFill>
              <a:latin typeface="DIN Next LT Pro"/>
            </a:endParaRPr>
          </a:p>
          <a:p>
            <a:r>
              <a:rPr lang="en-AU" b="1" dirty="0"/>
              <a:t>Reference for this slide </a:t>
            </a:r>
          </a:p>
          <a:p>
            <a:endParaRPr lang="en-AU" b="1" i="0" dirty="0"/>
          </a:p>
          <a:p>
            <a:pPr algn="l"/>
            <a:r>
              <a:rPr lang="en-US" sz="1800" b="0" i="0" u="none" strike="noStrike" baseline="0" dirty="0">
                <a:latin typeface="Calibri" panose="020F0502020204030204" pitchFamily="34" charset="0"/>
              </a:rPr>
              <a:t>Hinds, R. (2015). </a:t>
            </a:r>
            <a:r>
              <a:rPr lang="en-US" sz="1800" b="0" i="1" u="none" strike="noStrike" baseline="0" dirty="0">
                <a:latin typeface="Calibri,Italic"/>
              </a:rPr>
              <a:t>Relationship between humanitarian and development aid </a:t>
            </a:r>
            <a:r>
              <a:rPr lang="en-US" sz="1800" b="0" i="0" u="none" strike="noStrike" baseline="0" dirty="0">
                <a:latin typeface="Calibri" panose="020F0502020204030204" pitchFamily="34" charset="0"/>
              </a:rPr>
              <a:t>(GSDRC Helpdesk Research Report 1185). Birmingham, UK: GSDRC, University of Birmingham.</a:t>
            </a:r>
            <a:endParaRPr lang="en-AU" b="1" i="0" dirty="0"/>
          </a:p>
          <a:p>
            <a:endParaRPr lang="en-AU" i="0" dirty="0"/>
          </a:p>
        </p:txBody>
      </p:sp>
      <p:sp>
        <p:nvSpPr>
          <p:cNvPr id="4" name="Slide Number Placeholder 3"/>
          <p:cNvSpPr>
            <a:spLocks noGrp="1"/>
          </p:cNvSpPr>
          <p:nvPr>
            <p:ph type="sldNum" sz="quarter" idx="5"/>
          </p:nvPr>
        </p:nvSpPr>
        <p:spPr/>
        <p:txBody>
          <a:bodyPr/>
          <a:lstStyle/>
          <a:p>
            <a:pPr>
              <a:defRPr/>
            </a:pPr>
            <a:fld id="{77FF48B7-9B0D-47F8-BE40-92F6AE4E5827}" type="slidenum">
              <a:rPr lang="en-US" altLang="en-US" smtClean="0"/>
              <a:pPr>
                <a:defRPr/>
              </a:pPr>
              <a:t>3</a:t>
            </a:fld>
            <a:endParaRPr lang="en-US" altLang="en-US"/>
          </a:p>
        </p:txBody>
      </p:sp>
    </p:spTree>
    <p:extLst>
      <p:ext uri="{BB962C8B-B14F-4D97-AF65-F5344CB8AC3E}">
        <p14:creationId xmlns:p14="http://schemas.microsoft.com/office/powerpoint/2010/main" val="2176516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Facilitators Notes</a:t>
            </a:r>
          </a:p>
          <a:p>
            <a:endParaRPr lang="en-AU" dirty="0"/>
          </a:p>
          <a:p>
            <a:r>
              <a:rPr lang="en-AU" dirty="0"/>
              <a:t>These tensions and challenges have received some attention in the academic literature and if you wish to explore these debates in greater detail a number of articles are included or referenced in the Background reading materials. </a:t>
            </a:r>
          </a:p>
          <a:p>
            <a:endParaRPr lang="en-AU" dirty="0"/>
          </a:p>
          <a:p>
            <a:endParaRPr lang="en-AU" dirty="0"/>
          </a:p>
          <a:p>
            <a:r>
              <a:rPr lang="en-AU" b="1" dirty="0"/>
              <a:t>Reference for this slide (Open access)</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dirty="0">
                <a:solidFill>
                  <a:schemeClr val="accent2">
                    <a:lumMod val="50000"/>
                  </a:schemeClr>
                </a:solidFill>
                <a:effectLst/>
                <a:highlight>
                  <a:srgbClr val="FCFCFC"/>
                </a:highlight>
                <a:ea typeface="Cambria" panose="02040503050406030204" pitchFamily="18" charset="0"/>
              </a:rPr>
              <a:t>J.H.S. Lie 2020 </a:t>
            </a:r>
            <a:r>
              <a:rPr lang="en-AU" sz="1200" b="0" kern="1800" dirty="0">
                <a:solidFill>
                  <a:schemeClr val="accent2">
                    <a:lumMod val="50000"/>
                  </a:schemeClr>
                </a:solidFill>
                <a:effectLst/>
                <a:highlight>
                  <a:srgbClr val="FCFCFC"/>
                </a:highlight>
                <a:ea typeface="Cambria" panose="02040503050406030204" pitchFamily="18" charset="0"/>
              </a:rPr>
              <a:t>The humanitarian-development nexus: humanitarian principles, practice, and pragmatics </a:t>
            </a:r>
            <a:r>
              <a:rPr lang="en-AU" sz="1200" b="0" i="1" u="sng" dirty="0">
                <a:solidFill>
                  <a:schemeClr val="accent2">
                    <a:lumMod val="50000"/>
                  </a:schemeClr>
                </a:solidFill>
                <a:effectLst/>
                <a:highlight>
                  <a:srgbClr val="FCFCFC"/>
                </a:highlight>
                <a:ea typeface="Cambria" panose="02040503050406030204" pitchFamily="18" charset="0"/>
                <a:hlinkClick r:id="rId3">
                  <a:extLst>
                    <a:ext uri="{A12FA001-AC4F-418D-AE19-62706E023703}">
                      <ahyp:hlinkClr xmlns:ahyp="http://schemas.microsoft.com/office/drawing/2018/hyperlinkcolor" val="tx"/>
                    </a:ext>
                  </a:extLst>
                </a:hlinkClick>
              </a:rPr>
              <a:t>Journal of International Humanitarian Action</a:t>
            </a:r>
            <a:r>
              <a:rPr lang="en-AU" sz="1200" b="0" dirty="0">
                <a:solidFill>
                  <a:schemeClr val="accent2">
                    <a:lumMod val="50000"/>
                  </a:schemeClr>
                </a:solidFill>
                <a:effectLst/>
                <a:highlight>
                  <a:srgbClr val="FCFCFC"/>
                </a:highlight>
                <a:ea typeface="Cambria" panose="02040503050406030204" pitchFamily="18" charset="0"/>
              </a:rPr>
              <a:t> volume 5, Article number: 18 (2020) https://jhumanitarianaction.springeropen.com/articles/10.1186/s41018-020-00086-0</a:t>
            </a:r>
          </a:p>
          <a:p>
            <a:endParaRPr lang="en-AU" dirty="0"/>
          </a:p>
        </p:txBody>
      </p:sp>
      <p:sp>
        <p:nvSpPr>
          <p:cNvPr id="4" name="Slide Number Placeholder 3"/>
          <p:cNvSpPr>
            <a:spLocks noGrp="1"/>
          </p:cNvSpPr>
          <p:nvPr>
            <p:ph type="sldNum" sz="quarter" idx="5"/>
          </p:nvPr>
        </p:nvSpPr>
        <p:spPr/>
        <p:txBody>
          <a:bodyPr/>
          <a:lstStyle/>
          <a:p>
            <a:pPr>
              <a:defRPr/>
            </a:pPr>
            <a:fld id="{77FF48B7-9B0D-47F8-BE40-92F6AE4E5827}" type="slidenum">
              <a:rPr lang="en-US" altLang="en-US" smtClean="0"/>
              <a:pPr>
                <a:defRPr/>
              </a:pPr>
              <a:t>4</a:t>
            </a:fld>
            <a:endParaRPr lang="en-US" altLang="en-US"/>
          </a:p>
        </p:txBody>
      </p:sp>
    </p:spTree>
    <p:extLst>
      <p:ext uri="{BB962C8B-B14F-4D97-AF65-F5344CB8AC3E}">
        <p14:creationId xmlns:p14="http://schemas.microsoft.com/office/powerpoint/2010/main" val="3190596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Facilitators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1" dirty="0">
              <a:solidFill>
                <a:schemeClr val="accent2">
                  <a:lumMod val="50000"/>
                </a:schemeClr>
              </a:solidFill>
              <a:effectLst/>
              <a:highlight>
                <a:srgbClr val="FCFCFC"/>
              </a:highlight>
              <a:ea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In this and the next few slides  we briefly consider some of the challenges before continuing to explore ways, despite these challenges we might apply an HRBA approach in both humanitarian and development contexts.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1" dirty="0">
              <a:solidFill>
                <a:schemeClr val="accent2">
                  <a:lumMod val="50000"/>
                </a:schemeClr>
              </a:solidFill>
              <a:effectLst/>
              <a:highlight>
                <a:srgbClr val="FCFCFC"/>
              </a:highlight>
              <a:ea typeface="Cambria" panose="02040503050406030204" pitchFamily="18" charset="0"/>
            </a:endParaRPr>
          </a:p>
          <a:p>
            <a:endParaRPr lang="en-AU" dirty="0"/>
          </a:p>
          <a:p>
            <a:r>
              <a:rPr lang="en-AU" b="1" dirty="0"/>
              <a:t>Reference for this slide (Open access)</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dirty="0">
                <a:solidFill>
                  <a:schemeClr val="accent2">
                    <a:lumMod val="50000"/>
                  </a:schemeClr>
                </a:solidFill>
                <a:effectLst/>
                <a:highlight>
                  <a:srgbClr val="FCFCFC"/>
                </a:highlight>
                <a:ea typeface="Cambria" panose="02040503050406030204" pitchFamily="18" charset="0"/>
              </a:rPr>
              <a:t>J.H.S. Lie 2020 </a:t>
            </a:r>
            <a:r>
              <a:rPr lang="en-AU" sz="1200" b="0" kern="1800" dirty="0">
                <a:solidFill>
                  <a:schemeClr val="accent2">
                    <a:lumMod val="50000"/>
                  </a:schemeClr>
                </a:solidFill>
                <a:effectLst/>
                <a:highlight>
                  <a:srgbClr val="FCFCFC"/>
                </a:highlight>
                <a:ea typeface="Cambria" panose="02040503050406030204" pitchFamily="18" charset="0"/>
              </a:rPr>
              <a:t>The humanitarian-development nexus: humanitarian principles, practice, and pragmatics </a:t>
            </a:r>
            <a:r>
              <a:rPr lang="en-AU" sz="1200" b="0" i="1" u="sng" dirty="0">
                <a:solidFill>
                  <a:schemeClr val="accent2">
                    <a:lumMod val="50000"/>
                  </a:schemeClr>
                </a:solidFill>
                <a:effectLst/>
                <a:highlight>
                  <a:srgbClr val="FCFCFC"/>
                </a:highlight>
                <a:ea typeface="Cambria" panose="02040503050406030204" pitchFamily="18" charset="0"/>
                <a:hlinkClick r:id="rId3">
                  <a:extLst>
                    <a:ext uri="{A12FA001-AC4F-418D-AE19-62706E023703}">
                      <ahyp:hlinkClr xmlns:ahyp="http://schemas.microsoft.com/office/drawing/2018/hyperlinkcolor" val="tx"/>
                    </a:ext>
                  </a:extLst>
                </a:hlinkClick>
              </a:rPr>
              <a:t>Journal of International Humanitarian Action</a:t>
            </a:r>
            <a:r>
              <a:rPr lang="en-AU" sz="1200" b="0" dirty="0">
                <a:solidFill>
                  <a:schemeClr val="accent2">
                    <a:lumMod val="50000"/>
                  </a:schemeClr>
                </a:solidFill>
                <a:effectLst/>
                <a:highlight>
                  <a:srgbClr val="FCFCFC"/>
                </a:highlight>
                <a:ea typeface="Cambria" panose="02040503050406030204" pitchFamily="18" charset="0"/>
              </a:rPr>
              <a:t> volume 5, Article number: 18 (2020) https://jhumanitarianaction.springeropen.com/articles/10.1186/s41018-020-00086-0</a:t>
            </a:r>
          </a:p>
          <a:p>
            <a:endParaRPr lang="en-AU" dirty="0"/>
          </a:p>
        </p:txBody>
      </p:sp>
      <p:sp>
        <p:nvSpPr>
          <p:cNvPr id="4" name="Slide Number Placeholder 3"/>
          <p:cNvSpPr>
            <a:spLocks noGrp="1"/>
          </p:cNvSpPr>
          <p:nvPr>
            <p:ph type="sldNum" sz="quarter" idx="5"/>
          </p:nvPr>
        </p:nvSpPr>
        <p:spPr/>
        <p:txBody>
          <a:bodyPr/>
          <a:lstStyle/>
          <a:p>
            <a:pPr>
              <a:defRPr/>
            </a:pPr>
            <a:fld id="{77FF48B7-9B0D-47F8-BE40-92F6AE4E5827}" type="slidenum">
              <a:rPr lang="en-US" altLang="en-US" smtClean="0"/>
              <a:pPr>
                <a:defRPr/>
              </a:pPr>
              <a:t>5</a:t>
            </a:fld>
            <a:endParaRPr lang="en-US" altLang="en-US"/>
          </a:p>
        </p:txBody>
      </p:sp>
    </p:spTree>
    <p:extLst>
      <p:ext uri="{BB962C8B-B14F-4D97-AF65-F5344CB8AC3E}">
        <p14:creationId xmlns:p14="http://schemas.microsoft.com/office/powerpoint/2010/main" val="140828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Facilitators Notes</a:t>
            </a:r>
          </a:p>
          <a:p>
            <a:endParaRPr lang="en-AU" dirty="0"/>
          </a:p>
          <a:p>
            <a:r>
              <a:rPr lang="en-AU" dirty="0"/>
              <a:t>Despite these debates it is clear that in recent years both Humanitarian and Development Aid have adopted the language of HRBA, however as many scholars point out what is far less clear is the extent to which this has positively. or consistently influenced practice, particularly in the Humanitarian sector.  </a:t>
            </a:r>
          </a:p>
          <a:p>
            <a:endParaRPr lang="en-AU" dirty="0"/>
          </a:p>
          <a:p>
            <a:r>
              <a:rPr lang="en-AU" b="1" dirty="0"/>
              <a:t>Reference for this slide </a:t>
            </a:r>
          </a:p>
          <a:p>
            <a:pPr algn="l"/>
            <a:r>
              <a:rPr lang="en-AU" sz="1800" b="0" i="0" u="none" strike="noStrike" baseline="0" dirty="0" err="1">
                <a:latin typeface="OpenSans"/>
              </a:rPr>
              <a:t>Kaja</a:t>
            </a:r>
            <a:r>
              <a:rPr lang="en-AU" sz="1800" b="0" i="0" u="none" strike="noStrike" baseline="0" dirty="0">
                <a:latin typeface="OpenSans"/>
              </a:rPr>
              <a:t> </a:t>
            </a:r>
            <a:r>
              <a:rPr lang="en-AU" sz="1800" b="0" i="0" u="none" strike="noStrike" baseline="0" dirty="0" err="1">
                <a:latin typeface="OpenSans"/>
              </a:rPr>
              <a:t>Borgrevink</a:t>
            </a:r>
            <a:r>
              <a:rPr lang="en-AU" sz="1800" b="0" i="0" u="none" strike="noStrike" baseline="0" dirty="0">
                <a:latin typeface="OpenSans"/>
              </a:rPr>
              <a:t> &amp; Kristin </a:t>
            </a:r>
            <a:r>
              <a:rPr lang="en-AU" sz="1800" b="0" i="0" u="none" strike="noStrike" baseline="0" dirty="0" err="1">
                <a:latin typeface="OpenSans"/>
              </a:rPr>
              <a:t>Bergtora</a:t>
            </a:r>
            <a:r>
              <a:rPr lang="en-AU" sz="1800" b="0" i="0" u="none" strike="noStrike" baseline="0" dirty="0">
                <a:latin typeface="OpenSans"/>
              </a:rPr>
              <a:t> Sandvik (2022) The afterlife of </a:t>
            </a:r>
            <a:r>
              <a:rPr lang="en-US" sz="1800" b="0" i="0" u="none" strike="noStrike" baseline="0" dirty="0">
                <a:latin typeface="OpenSans"/>
              </a:rPr>
              <a:t>buzzwords: the journey of rights-based approaches through the humanitarian sector, The</a:t>
            </a:r>
          </a:p>
          <a:p>
            <a:pPr algn="l"/>
            <a:r>
              <a:rPr lang="en-US" sz="1800" b="0" i="1" u="none" strike="noStrike" baseline="0" dirty="0">
                <a:latin typeface="OpenSans"/>
              </a:rPr>
              <a:t>International Journal of Human Rights</a:t>
            </a:r>
            <a:r>
              <a:rPr lang="en-US" sz="1800" b="0" i="0" u="none" strike="noStrike" baseline="0" dirty="0">
                <a:latin typeface="OpenSans"/>
              </a:rPr>
              <a:t>, 26:2, 285-305, DOI: 10.1080/13642987.2021.1916476. https://www.tandfonline.com/doi/full/10.1080/13642987.2021.191647 </a:t>
            </a:r>
            <a:endParaRPr lang="en-AU" dirty="0"/>
          </a:p>
        </p:txBody>
      </p:sp>
      <p:sp>
        <p:nvSpPr>
          <p:cNvPr id="4" name="Slide Number Placeholder 3"/>
          <p:cNvSpPr>
            <a:spLocks noGrp="1"/>
          </p:cNvSpPr>
          <p:nvPr>
            <p:ph type="sldNum" sz="quarter" idx="5"/>
          </p:nvPr>
        </p:nvSpPr>
        <p:spPr/>
        <p:txBody>
          <a:bodyPr/>
          <a:lstStyle/>
          <a:p>
            <a:pPr>
              <a:defRPr/>
            </a:pPr>
            <a:fld id="{77FF48B7-9B0D-47F8-BE40-92F6AE4E5827}" type="slidenum">
              <a:rPr lang="en-US" altLang="en-US" smtClean="0"/>
              <a:pPr>
                <a:defRPr/>
              </a:pPr>
              <a:t>6</a:t>
            </a:fld>
            <a:endParaRPr lang="en-US" altLang="en-US"/>
          </a:p>
        </p:txBody>
      </p:sp>
    </p:spTree>
    <p:extLst>
      <p:ext uri="{BB962C8B-B14F-4D97-AF65-F5344CB8AC3E}">
        <p14:creationId xmlns:p14="http://schemas.microsoft.com/office/powerpoint/2010/main" val="3846813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Facilitators Notes</a:t>
            </a:r>
          </a:p>
          <a:p>
            <a:endParaRPr lang="en-AU" b="1" dirty="0"/>
          </a:p>
          <a:p>
            <a:pPr algn="l"/>
            <a:r>
              <a:rPr lang="en-AU" b="0" dirty="0"/>
              <a:t>These are some of the findings of research undertaken by </a:t>
            </a:r>
            <a:r>
              <a:rPr lang="en-AU" sz="1200" b="0" i="0" u="none" strike="noStrike" baseline="0" dirty="0" err="1">
                <a:latin typeface="OpenSans"/>
              </a:rPr>
              <a:t>Kaja</a:t>
            </a:r>
            <a:r>
              <a:rPr lang="en-AU" sz="1200" b="0" i="0" u="none" strike="noStrike" baseline="0" dirty="0">
                <a:latin typeface="OpenSans"/>
              </a:rPr>
              <a:t> </a:t>
            </a:r>
            <a:r>
              <a:rPr lang="en-AU" sz="1200" b="0" i="0" u="none" strike="noStrike" baseline="0" dirty="0" err="1">
                <a:latin typeface="OpenSans"/>
              </a:rPr>
              <a:t>Borgrevink</a:t>
            </a:r>
            <a:r>
              <a:rPr lang="en-AU" sz="1200" b="0" i="0" u="none" strike="noStrike" baseline="0" dirty="0">
                <a:latin typeface="OpenSans"/>
              </a:rPr>
              <a:t> &amp; Kristin </a:t>
            </a:r>
            <a:r>
              <a:rPr lang="en-AU" sz="1200" b="0" i="0" u="none" strike="noStrike" baseline="0" dirty="0" err="1">
                <a:latin typeface="OpenSans"/>
              </a:rPr>
              <a:t>Bergtora</a:t>
            </a:r>
            <a:r>
              <a:rPr lang="en-AU" sz="1200" b="0" i="0" u="none" strike="noStrike" baseline="0" dirty="0">
                <a:latin typeface="OpenSans"/>
              </a:rPr>
              <a:t> Sandvik  as part of a recent project to explore the application  </a:t>
            </a:r>
            <a:r>
              <a:rPr lang="en-US" sz="1800" b="0" i="0" u="none" strike="noStrike" baseline="0" dirty="0">
                <a:latin typeface="AdvOT46dcae81"/>
              </a:rPr>
              <a:t>of a HRBA in Norwegian humanitarian policy and in Norwegian-funded aid in Colombia, Palestine, Myanmar </a:t>
            </a:r>
            <a:r>
              <a:rPr lang="en-AU" sz="1800" b="0" i="0" u="none" strike="noStrike" baseline="0" dirty="0">
                <a:latin typeface="AdvOT46dcae81"/>
              </a:rPr>
              <a:t>and Pakistan.</a:t>
            </a:r>
          </a:p>
          <a:p>
            <a:pPr algn="l"/>
            <a:endParaRPr lang="en-AU" b="0" dirty="0"/>
          </a:p>
          <a:p>
            <a:r>
              <a:rPr lang="en-AU" b="0" dirty="0"/>
              <a:t>Continued on the next slide</a:t>
            </a:r>
          </a:p>
          <a:p>
            <a:endParaRPr lang="en-AU" b="1" dirty="0"/>
          </a:p>
          <a:p>
            <a:endParaRPr lang="en-AU" b="1" dirty="0"/>
          </a:p>
          <a:p>
            <a:r>
              <a:rPr lang="en-AU" b="1" dirty="0"/>
              <a:t>Reference for this slide </a:t>
            </a:r>
          </a:p>
          <a:p>
            <a:pPr algn="l"/>
            <a:r>
              <a:rPr lang="en-AU" sz="1200" b="0" i="0" u="none" strike="noStrike" baseline="0" dirty="0" err="1">
                <a:latin typeface="OpenSans"/>
              </a:rPr>
              <a:t>Kaja</a:t>
            </a:r>
            <a:r>
              <a:rPr lang="en-AU" sz="1200" b="0" i="0" u="none" strike="noStrike" baseline="0" dirty="0">
                <a:latin typeface="OpenSans"/>
              </a:rPr>
              <a:t> </a:t>
            </a:r>
            <a:r>
              <a:rPr lang="en-AU" sz="1200" b="0" i="0" u="none" strike="noStrike" baseline="0" dirty="0" err="1">
                <a:latin typeface="OpenSans"/>
              </a:rPr>
              <a:t>Borgrevink</a:t>
            </a:r>
            <a:r>
              <a:rPr lang="en-AU" sz="1200" b="0" i="0" u="none" strike="noStrike" baseline="0" dirty="0">
                <a:latin typeface="OpenSans"/>
              </a:rPr>
              <a:t> &amp; Kristin </a:t>
            </a:r>
            <a:r>
              <a:rPr lang="en-AU" sz="1200" b="0" i="0" u="none" strike="noStrike" baseline="0" dirty="0" err="1">
                <a:latin typeface="OpenSans"/>
              </a:rPr>
              <a:t>Bergtora</a:t>
            </a:r>
            <a:r>
              <a:rPr lang="en-AU" sz="1200" b="0" i="0" u="none" strike="noStrike" baseline="0" dirty="0">
                <a:latin typeface="OpenSans"/>
              </a:rPr>
              <a:t> Sandvik (2022) The afterlife of </a:t>
            </a:r>
            <a:r>
              <a:rPr lang="en-US" sz="1200" b="0" i="0" u="none" strike="noStrike" baseline="0" dirty="0">
                <a:latin typeface="OpenSans"/>
              </a:rPr>
              <a:t>buzzwords: the journey of rights-based approaches through the humanitarian sector, The</a:t>
            </a:r>
          </a:p>
          <a:p>
            <a:pPr algn="l"/>
            <a:r>
              <a:rPr lang="en-US" sz="1200" b="0" i="1" u="none" strike="noStrike" baseline="0" dirty="0">
                <a:latin typeface="OpenSans"/>
              </a:rPr>
              <a:t>International Journal of Human Rights</a:t>
            </a:r>
            <a:r>
              <a:rPr lang="en-US" sz="1200" b="0" i="0" u="none" strike="noStrike" baseline="0" dirty="0">
                <a:latin typeface="OpenSans"/>
              </a:rPr>
              <a:t>, 26:2, 285-305, DOI: 10.1080/13642987.2021.1916476. https://www.tandfonline.com/doi/full/10.1080/13642987.2021.191647 </a:t>
            </a:r>
            <a:endParaRPr lang="en-AU" dirty="0"/>
          </a:p>
          <a:p>
            <a:endParaRPr lang="en-AU" dirty="0"/>
          </a:p>
        </p:txBody>
      </p:sp>
      <p:sp>
        <p:nvSpPr>
          <p:cNvPr id="4" name="Slide Number Placeholder 3"/>
          <p:cNvSpPr>
            <a:spLocks noGrp="1"/>
          </p:cNvSpPr>
          <p:nvPr>
            <p:ph type="sldNum" sz="quarter" idx="5"/>
          </p:nvPr>
        </p:nvSpPr>
        <p:spPr/>
        <p:txBody>
          <a:bodyPr/>
          <a:lstStyle/>
          <a:p>
            <a:pPr>
              <a:defRPr/>
            </a:pPr>
            <a:fld id="{77FF48B7-9B0D-47F8-BE40-92F6AE4E5827}" type="slidenum">
              <a:rPr lang="en-US" altLang="en-US" smtClean="0"/>
              <a:pPr>
                <a:defRPr/>
              </a:pPr>
              <a:t>7</a:t>
            </a:fld>
            <a:endParaRPr lang="en-US" altLang="en-US"/>
          </a:p>
        </p:txBody>
      </p:sp>
    </p:spTree>
    <p:extLst>
      <p:ext uri="{BB962C8B-B14F-4D97-AF65-F5344CB8AC3E}">
        <p14:creationId xmlns:p14="http://schemas.microsoft.com/office/powerpoint/2010/main" val="1110444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Facilitators Notes</a:t>
            </a:r>
          </a:p>
          <a:p>
            <a:endParaRPr lang="en-AU" b="1" dirty="0"/>
          </a:p>
          <a:p>
            <a:r>
              <a:rPr lang="en-AU" b="0" dirty="0"/>
              <a:t>In practice INGOs and NGOs will often use a range of different strategies and approaches based both on their own mandates, organisational philosophies, the nature of the crises and political contexts.</a:t>
            </a:r>
          </a:p>
          <a:p>
            <a:endParaRPr lang="en-AU" b="0" dirty="0"/>
          </a:p>
          <a:p>
            <a:r>
              <a:rPr lang="en-AU" b="0" dirty="0"/>
              <a:t>In fact the same organisation may use different approaches at different times and in different contexts. </a:t>
            </a:r>
          </a:p>
          <a:p>
            <a:endParaRPr lang="en-AU" b="1" dirty="0"/>
          </a:p>
          <a:p>
            <a:endParaRPr lang="en-AU" b="1" dirty="0"/>
          </a:p>
          <a:p>
            <a:r>
              <a:rPr lang="en-AU" b="1" dirty="0"/>
              <a:t>Reference for this slide </a:t>
            </a:r>
          </a:p>
          <a:p>
            <a:pPr algn="l"/>
            <a:r>
              <a:rPr lang="en-AU" sz="1200" b="0" i="0" u="none" strike="noStrike" baseline="0" dirty="0" err="1">
                <a:latin typeface="OpenSans"/>
              </a:rPr>
              <a:t>Kaja</a:t>
            </a:r>
            <a:r>
              <a:rPr lang="en-AU" sz="1200" b="0" i="0" u="none" strike="noStrike" baseline="0" dirty="0">
                <a:latin typeface="OpenSans"/>
              </a:rPr>
              <a:t> </a:t>
            </a:r>
            <a:r>
              <a:rPr lang="en-AU" sz="1200" b="0" i="0" u="none" strike="noStrike" baseline="0" dirty="0" err="1">
                <a:latin typeface="OpenSans"/>
              </a:rPr>
              <a:t>Borgrevink</a:t>
            </a:r>
            <a:r>
              <a:rPr lang="en-AU" sz="1200" b="0" i="0" u="none" strike="noStrike" baseline="0" dirty="0">
                <a:latin typeface="OpenSans"/>
              </a:rPr>
              <a:t> &amp; Kristin </a:t>
            </a:r>
            <a:r>
              <a:rPr lang="en-AU" sz="1200" b="0" i="0" u="none" strike="noStrike" baseline="0" dirty="0" err="1">
                <a:latin typeface="OpenSans"/>
              </a:rPr>
              <a:t>Bergtora</a:t>
            </a:r>
            <a:r>
              <a:rPr lang="en-AU" sz="1200" b="0" i="0" u="none" strike="noStrike" baseline="0" dirty="0">
                <a:latin typeface="OpenSans"/>
              </a:rPr>
              <a:t> Sandvik (2022) The afterlife of </a:t>
            </a:r>
            <a:r>
              <a:rPr lang="en-US" sz="1200" b="0" i="0" u="none" strike="noStrike" baseline="0" dirty="0">
                <a:latin typeface="OpenSans"/>
              </a:rPr>
              <a:t>buzzwords: the journey of rights-based approaches through the humanitarian sector, The</a:t>
            </a:r>
          </a:p>
          <a:p>
            <a:pPr algn="l"/>
            <a:r>
              <a:rPr lang="en-US" sz="1200" b="0" i="1" u="none" strike="noStrike" baseline="0" dirty="0">
                <a:latin typeface="OpenSans"/>
              </a:rPr>
              <a:t>International Journal of Human Rights</a:t>
            </a:r>
            <a:r>
              <a:rPr lang="en-US" sz="1200" b="0" i="0" u="none" strike="noStrike" baseline="0" dirty="0">
                <a:latin typeface="OpenSans"/>
              </a:rPr>
              <a:t>, 26:2, 285-305, DOI: 10.1080/13642987.2021.1916476. https://www.tandfonline.com/doi/full/10.1080/13642987.2021.191647 </a:t>
            </a:r>
            <a:endParaRPr lang="en-AU" dirty="0"/>
          </a:p>
          <a:p>
            <a:endParaRPr lang="en-AU" dirty="0"/>
          </a:p>
        </p:txBody>
      </p:sp>
      <p:sp>
        <p:nvSpPr>
          <p:cNvPr id="4" name="Slide Number Placeholder 3"/>
          <p:cNvSpPr>
            <a:spLocks noGrp="1"/>
          </p:cNvSpPr>
          <p:nvPr>
            <p:ph type="sldNum" sz="quarter" idx="5"/>
          </p:nvPr>
        </p:nvSpPr>
        <p:spPr/>
        <p:txBody>
          <a:bodyPr/>
          <a:lstStyle/>
          <a:p>
            <a:pPr>
              <a:defRPr/>
            </a:pPr>
            <a:fld id="{77FF48B7-9B0D-47F8-BE40-92F6AE4E5827}" type="slidenum">
              <a:rPr lang="en-US" altLang="en-US" smtClean="0"/>
              <a:pPr>
                <a:defRPr/>
              </a:pPr>
              <a:t>8</a:t>
            </a:fld>
            <a:endParaRPr lang="en-US" altLang="en-US"/>
          </a:p>
        </p:txBody>
      </p:sp>
    </p:spTree>
    <p:extLst>
      <p:ext uri="{BB962C8B-B14F-4D97-AF65-F5344CB8AC3E}">
        <p14:creationId xmlns:p14="http://schemas.microsoft.com/office/powerpoint/2010/main" val="266867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Facilitators Notes</a:t>
            </a:r>
          </a:p>
          <a:p>
            <a:endParaRPr lang="en-AU" dirty="0"/>
          </a:p>
          <a:p>
            <a:r>
              <a:rPr lang="en-AU" dirty="0"/>
              <a:t>While recognising all of the political  and philosophical complexities  we advocate an approach in the line with the core principle underpinning the development of this resource kit.  </a:t>
            </a:r>
          </a:p>
          <a:p>
            <a:endParaRPr lang="en-AU" dirty="0"/>
          </a:p>
          <a:p>
            <a:r>
              <a:rPr lang="en-AU" dirty="0"/>
              <a:t> That is the principle that while ‘one size does not fit all’  when it comes to the approach taken to implement an HRBA that the core principles of human rights must and can inform all approaches.</a:t>
            </a:r>
          </a:p>
          <a:p>
            <a:endParaRPr lang="en-AU" dirty="0"/>
          </a:p>
          <a:p>
            <a:r>
              <a:rPr lang="en-AU" dirty="0"/>
              <a:t> To do this we draw on one of the core human rights principles which recognises that the implementation of human rights can be progressive and on the core community development principle of a bottom-up approach. </a:t>
            </a:r>
          </a:p>
          <a:p>
            <a:endParaRPr lang="en-AU" dirty="0"/>
          </a:p>
          <a:p>
            <a:r>
              <a:rPr lang="en-AU" dirty="0"/>
              <a:t> In short applying an HRBA approach in both Humanitarian and Development work requires both bottom-up, community engaged work as well as more top-down higher- level advocacy work.</a:t>
            </a:r>
          </a:p>
          <a:p>
            <a:endParaRPr lang="en-AU" dirty="0"/>
          </a:p>
          <a:p>
            <a:r>
              <a:rPr lang="en-AU" dirty="0"/>
              <a:t> What is possible and what is prioritised will depend both on community priorities as well as higher level political considerations.  In the mean time key stakeholders at every level from UN agencies to refugee-led organisations and academics  can all focus on getting ‘our own houses’ in order to ensure that core human rights principles including self-determination, agency, gender, race, class equality, inclusivity inform all of our work with refugees and RLOs and indeed will all communities. </a:t>
            </a:r>
          </a:p>
        </p:txBody>
      </p:sp>
      <p:sp>
        <p:nvSpPr>
          <p:cNvPr id="4" name="Slide Number Placeholder 3"/>
          <p:cNvSpPr>
            <a:spLocks noGrp="1"/>
          </p:cNvSpPr>
          <p:nvPr>
            <p:ph type="sldNum" sz="quarter" idx="5"/>
          </p:nvPr>
        </p:nvSpPr>
        <p:spPr/>
        <p:txBody>
          <a:bodyPr/>
          <a:lstStyle/>
          <a:p>
            <a:pPr>
              <a:defRPr/>
            </a:pPr>
            <a:fld id="{77FF48B7-9B0D-47F8-BE40-92F6AE4E5827}" type="slidenum">
              <a:rPr lang="en-US" altLang="en-US" smtClean="0"/>
              <a:pPr>
                <a:defRPr/>
              </a:pPr>
              <a:t>9</a:t>
            </a:fld>
            <a:endParaRPr lang="en-US" altLang="en-US"/>
          </a:p>
        </p:txBody>
      </p:sp>
    </p:spTree>
    <p:extLst>
      <p:ext uri="{BB962C8B-B14F-4D97-AF65-F5344CB8AC3E}">
        <p14:creationId xmlns:p14="http://schemas.microsoft.com/office/powerpoint/2010/main" val="117825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0"/>
            <a:ext cx="8420100" cy="1470025"/>
          </a:xfrm>
          <a:prstGeom prst="rect">
            <a:avLst/>
          </a:prstGeom>
        </p:spPr>
        <p:txBody>
          <a:bodyPr/>
          <a:lstStyle/>
          <a:p>
            <a:r>
              <a:rPr lang="en-AU"/>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p>
        </p:txBody>
      </p:sp>
    </p:spTree>
    <p:extLst>
      <p:ext uri="{BB962C8B-B14F-4D97-AF65-F5344CB8AC3E}">
        <p14:creationId xmlns:p14="http://schemas.microsoft.com/office/powerpoint/2010/main" val="84295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93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65"/>
            <a:ext cx="8905081" cy="1135063"/>
          </a:xfrm>
          <a:prstGeom prst="rect">
            <a:avLst/>
          </a:prstGeom>
        </p:spPr>
        <p:txBody>
          <a:bodyPr/>
          <a:lstStyle/>
          <a:p>
            <a:r>
              <a:rPr lang="en-AU"/>
              <a:t>Click to edit Master title style</a:t>
            </a:r>
          </a:p>
        </p:txBody>
      </p:sp>
    </p:spTree>
    <p:extLst>
      <p:ext uri="{BB962C8B-B14F-4D97-AF65-F5344CB8AC3E}">
        <p14:creationId xmlns:p14="http://schemas.microsoft.com/office/powerpoint/2010/main" val="982047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246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278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756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3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543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619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931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13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65"/>
            <a:ext cx="8905081" cy="1135063"/>
          </a:xfrm>
          <a:prstGeom prst="rect">
            <a:avLst/>
          </a:prstGeom>
        </p:spPr>
        <p:txBody>
          <a:bodyPr/>
          <a:lstStyle>
            <a:lvl1pPr>
              <a:defRPr sz="3600" b="1">
                <a:latin typeface="Calibri"/>
                <a:cs typeface="Calibri"/>
              </a:defRPr>
            </a:lvl1pPr>
          </a:lstStyle>
          <a:p>
            <a:r>
              <a:rPr lang="en-AU" dirty="0"/>
              <a:t>Click to edit Master title style</a:t>
            </a:r>
          </a:p>
        </p:txBody>
      </p:sp>
      <p:sp>
        <p:nvSpPr>
          <p:cNvPr id="3" name="Content Placeholder 2"/>
          <p:cNvSpPr>
            <a:spLocks noGrp="1"/>
          </p:cNvSpPr>
          <p:nvPr>
            <p:ph idx="1"/>
          </p:nvPr>
        </p:nvSpPr>
        <p:spPr>
          <a:xfrm>
            <a:off x="584523" y="1628800"/>
            <a:ext cx="8905081" cy="4516437"/>
          </a:xfrm>
          <a:prstGeom prst="rect">
            <a:avLst/>
          </a:prstGeom>
        </p:spPr>
        <p:txBody>
          <a:bodyPr/>
          <a:lstStyle>
            <a:lvl1pPr>
              <a:defRPr sz="2800">
                <a:latin typeface="Calibri"/>
                <a:cs typeface="Calibri"/>
              </a:defRPr>
            </a:lvl1pPr>
            <a:lvl2pPr>
              <a:defRPr sz="2600">
                <a:latin typeface="Calibri"/>
                <a:cs typeface="Calibri"/>
              </a:defRPr>
            </a:lvl2pPr>
            <a:lvl3pPr>
              <a:defRPr>
                <a:latin typeface="Calibri"/>
                <a:cs typeface="Calibri"/>
              </a:defRPr>
            </a:lvl3pPr>
            <a:lvl4pPr>
              <a:defRPr/>
            </a:lvl4pPr>
            <a:lvl5pPr>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extLst>
      <p:ext uri="{BB962C8B-B14F-4D97-AF65-F5344CB8AC3E}">
        <p14:creationId xmlns:p14="http://schemas.microsoft.com/office/powerpoint/2010/main" val="2349006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615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124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95300" y="1535113"/>
            <a:ext cx="437687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5032115" y="1535113"/>
            <a:ext cx="437859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5032115" y="2174875"/>
            <a:ext cx="437859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550772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710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7"/>
            <a:ext cx="84201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a:extLst>
              <a:ext uri="{FF2B5EF4-FFF2-40B4-BE49-F238E27FC236}">
                <a16:creationId xmlns:a16="http://schemas.microsoft.com/office/drawing/2014/main" id="{070E73BC-98C7-0467-282A-3D6836567CC9}"/>
              </a:ext>
            </a:extLst>
          </p:cNvPr>
          <p:cNvSpPr>
            <a:spLocks noGrp="1"/>
          </p:cNvSpPr>
          <p:nvPr>
            <p:ph type="dt" sz="half" idx="10"/>
          </p:nvPr>
        </p:nvSpPr>
        <p:spPr/>
        <p:txBody>
          <a:bodyPr/>
          <a:lstStyle>
            <a:lvl1pPr>
              <a:defRPr/>
            </a:lvl1pPr>
          </a:lstStyle>
          <a:p>
            <a:pPr>
              <a:defRPr/>
            </a:pPr>
            <a:fld id="{DEEDB8C4-7C50-4EAE-9F58-D45D08F935BC}"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E6676249-FDAC-C146-7E0A-2E165EA630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120820-0D3A-55A2-8031-533FCFC440DD}"/>
              </a:ext>
            </a:extLst>
          </p:cNvPr>
          <p:cNvSpPr>
            <a:spLocks noGrp="1"/>
          </p:cNvSpPr>
          <p:nvPr>
            <p:ph type="sldNum" sz="quarter" idx="12"/>
          </p:nvPr>
        </p:nvSpPr>
        <p:spPr/>
        <p:txBody>
          <a:bodyPr/>
          <a:lstStyle>
            <a:lvl1pPr>
              <a:defRPr/>
            </a:lvl1pPr>
          </a:lstStyle>
          <a:p>
            <a:pPr>
              <a:defRPr/>
            </a:pPr>
            <a:fld id="{E796775F-2ACE-4A6A-BF67-BBDC36EA035C}" type="slidenum">
              <a:rPr lang="en-US" altLang="en-US"/>
              <a:pPr>
                <a:defRPr/>
              </a:pPr>
              <a:t>‹#›</a:t>
            </a:fld>
            <a:endParaRPr lang="en-US" altLang="en-US"/>
          </a:p>
        </p:txBody>
      </p:sp>
    </p:spTree>
    <p:extLst>
      <p:ext uri="{BB962C8B-B14F-4D97-AF65-F5344CB8AC3E}">
        <p14:creationId xmlns:p14="http://schemas.microsoft.com/office/powerpoint/2010/main" val="1113910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6A1F0015-C505-C6B3-88FD-007639885E45}"/>
              </a:ext>
            </a:extLst>
          </p:cNvPr>
          <p:cNvSpPr>
            <a:spLocks noGrp="1"/>
          </p:cNvSpPr>
          <p:nvPr>
            <p:ph type="dt" sz="half" idx="10"/>
          </p:nvPr>
        </p:nvSpPr>
        <p:spPr/>
        <p:txBody>
          <a:bodyPr/>
          <a:lstStyle>
            <a:lvl1pPr>
              <a:defRPr/>
            </a:lvl1pPr>
          </a:lstStyle>
          <a:p>
            <a:pPr>
              <a:defRPr/>
            </a:pPr>
            <a:fld id="{02D2B9F5-B52F-4744-A944-35D33C2FFB66}"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7D9F9935-CC66-5E1F-3BB8-2F8CACF29A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6DF708-424B-5F70-B9BE-5EF5BC56EC14}"/>
              </a:ext>
            </a:extLst>
          </p:cNvPr>
          <p:cNvSpPr>
            <a:spLocks noGrp="1"/>
          </p:cNvSpPr>
          <p:nvPr>
            <p:ph type="sldNum" sz="quarter" idx="12"/>
          </p:nvPr>
        </p:nvSpPr>
        <p:spPr/>
        <p:txBody>
          <a:bodyPr/>
          <a:lstStyle>
            <a:lvl1pPr>
              <a:defRPr/>
            </a:lvl1pPr>
          </a:lstStyle>
          <a:p>
            <a:pPr>
              <a:defRPr/>
            </a:pPr>
            <a:fld id="{9359B583-8E9F-4CE0-A986-D2CF95B29283}" type="slidenum">
              <a:rPr lang="en-US" altLang="en-US"/>
              <a:pPr>
                <a:defRPr/>
              </a:pPr>
              <a:t>‹#›</a:t>
            </a:fld>
            <a:endParaRPr lang="en-US" altLang="en-US"/>
          </a:p>
        </p:txBody>
      </p:sp>
    </p:spTree>
    <p:extLst>
      <p:ext uri="{BB962C8B-B14F-4D97-AF65-F5344CB8AC3E}">
        <p14:creationId xmlns:p14="http://schemas.microsoft.com/office/powerpoint/2010/main" val="3773362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2"/>
            <a:ext cx="84201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a:extLst>
              <a:ext uri="{FF2B5EF4-FFF2-40B4-BE49-F238E27FC236}">
                <a16:creationId xmlns:a16="http://schemas.microsoft.com/office/drawing/2014/main" id="{6DD57FB4-925E-D0E2-94A7-AB5F1B62ACA6}"/>
              </a:ext>
            </a:extLst>
          </p:cNvPr>
          <p:cNvSpPr>
            <a:spLocks noGrp="1"/>
          </p:cNvSpPr>
          <p:nvPr>
            <p:ph type="dt" sz="half" idx="10"/>
          </p:nvPr>
        </p:nvSpPr>
        <p:spPr/>
        <p:txBody>
          <a:bodyPr/>
          <a:lstStyle>
            <a:lvl1pPr>
              <a:defRPr/>
            </a:lvl1pPr>
          </a:lstStyle>
          <a:p>
            <a:pPr>
              <a:defRPr/>
            </a:pPr>
            <a:fld id="{4E328646-16FC-4272-A026-8D3544F27950}"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3D8449ED-DB0D-E75C-931E-A04A692C88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248E53-845B-95D2-2532-686EF81DE171}"/>
              </a:ext>
            </a:extLst>
          </p:cNvPr>
          <p:cNvSpPr>
            <a:spLocks noGrp="1"/>
          </p:cNvSpPr>
          <p:nvPr>
            <p:ph type="sldNum" sz="quarter" idx="12"/>
          </p:nvPr>
        </p:nvSpPr>
        <p:spPr/>
        <p:txBody>
          <a:bodyPr/>
          <a:lstStyle>
            <a:lvl1pPr>
              <a:defRPr/>
            </a:lvl1pPr>
          </a:lstStyle>
          <a:p>
            <a:pPr>
              <a:defRPr/>
            </a:pPr>
            <a:fld id="{28E7567D-3073-4F1B-94CF-19CC8D29CEA6}" type="slidenum">
              <a:rPr lang="en-US" altLang="en-US"/>
              <a:pPr>
                <a:defRPr/>
              </a:pPr>
              <a:t>‹#›</a:t>
            </a:fld>
            <a:endParaRPr lang="en-US" altLang="en-US"/>
          </a:p>
        </p:txBody>
      </p:sp>
    </p:spTree>
    <p:extLst>
      <p:ext uri="{BB962C8B-B14F-4D97-AF65-F5344CB8AC3E}">
        <p14:creationId xmlns:p14="http://schemas.microsoft.com/office/powerpoint/2010/main" val="3361858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a:extLst>
              <a:ext uri="{FF2B5EF4-FFF2-40B4-BE49-F238E27FC236}">
                <a16:creationId xmlns:a16="http://schemas.microsoft.com/office/drawing/2014/main" id="{1B73F521-98C9-2DDF-BE6A-0485BD962D13}"/>
              </a:ext>
            </a:extLst>
          </p:cNvPr>
          <p:cNvSpPr>
            <a:spLocks noGrp="1"/>
          </p:cNvSpPr>
          <p:nvPr>
            <p:ph type="dt" sz="half" idx="10"/>
          </p:nvPr>
        </p:nvSpPr>
        <p:spPr/>
        <p:txBody>
          <a:bodyPr/>
          <a:lstStyle>
            <a:lvl1pPr>
              <a:defRPr/>
            </a:lvl1pPr>
          </a:lstStyle>
          <a:p>
            <a:pPr>
              <a:defRPr/>
            </a:pPr>
            <a:fld id="{3F72FC13-1CAE-4D0B-BCBC-2CA45F1169C5}" type="datetimeFigureOut">
              <a:rPr lang="en-US" altLang="en-US"/>
              <a:pPr>
                <a:defRPr/>
              </a:pPr>
              <a:t>7/12/2024</a:t>
            </a:fld>
            <a:endParaRPr lang="en-US" altLang="en-US"/>
          </a:p>
        </p:txBody>
      </p:sp>
      <p:sp>
        <p:nvSpPr>
          <p:cNvPr id="6" name="Footer Placeholder 4">
            <a:extLst>
              <a:ext uri="{FF2B5EF4-FFF2-40B4-BE49-F238E27FC236}">
                <a16:creationId xmlns:a16="http://schemas.microsoft.com/office/drawing/2014/main" id="{2B65B27C-8A3E-ABF1-2199-E960B7EC17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BB7F44-AE4B-B54A-74C5-4C503834645C}"/>
              </a:ext>
            </a:extLst>
          </p:cNvPr>
          <p:cNvSpPr>
            <a:spLocks noGrp="1"/>
          </p:cNvSpPr>
          <p:nvPr>
            <p:ph type="sldNum" sz="quarter" idx="12"/>
          </p:nvPr>
        </p:nvSpPr>
        <p:spPr/>
        <p:txBody>
          <a:bodyPr/>
          <a:lstStyle>
            <a:lvl1pPr>
              <a:defRPr/>
            </a:lvl1pPr>
          </a:lstStyle>
          <a:p>
            <a:pPr>
              <a:defRPr/>
            </a:pPr>
            <a:fld id="{EA5A01BD-9C9C-4184-9CE8-4A5ECD3E058C}" type="slidenum">
              <a:rPr lang="en-US" altLang="en-US"/>
              <a:pPr>
                <a:defRPr/>
              </a:pPr>
              <a:t>‹#›</a:t>
            </a:fld>
            <a:endParaRPr lang="en-US" altLang="en-US"/>
          </a:p>
        </p:txBody>
      </p:sp>
    </p:spTree>
    <p:extLst>
      <p:ext uri="{BB962C8B-B14F-4D97-AF65-F5344CB8AC3E}">
        <p14:creationId xmlns:p14="http://schemas.microsoft.com/office/powerpoint/2010/main" val="2198938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5032382"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5032382"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a:extLst>
              <a:ext uri="{FF2B5EF4-FFF2-40B4-BE49-F238E27FC236}">
                <a16:creationId xmlns:a16="http://schemas.microsoft.com/office/drawing/2014/main" id="{CF141C22-C761-6DE8-DC96-B6399B6E4BF6}"/>
              </a:ext>
            </a:extLst>
          </p:cNvPr>
          <p:cNvSpPr>
            <a:spLocks noGrp="1"/>
          </p:cNvSpPr>
          <p:nvPr>
            <p:ph type="dt" sz="half" idx="10"/>
          </p:nvPr>
        </p:nvSpPr>
        <p:spPr/>
        <p:txBody>
          <a:bodyPr/>
          <a:lstStyle>
            <a:lvl1pPr>
              <a:defRPr/>
            </a:lvl1pPr>
          </a:lstStyle>
          <a:p>
            <a:pPr>
              <a:defRPr/>
            </a:pPr>
            <a:fld id="{FC20DF86-2B3F-40F2-8167-4E3293C0E755}" type="datetimeFigureOut">
              <a:rPr lang="en-US" altLang="en-US"/>
              <a:pPr>
                <a:defRPr/>
              </a:pPr>
              <a:t>7/12/2024</a:t>
            </a:fld>
            <a:endParaRPr lang="en-US" altLang="en-US"/>
          </a:p>
        </p:txBody>
      </p:sp>
      <p:sp>
        <p:nvSpPr>
          <p:cNvPr id="8" name="Footer Placeholder 4">
            <a:extLst>
              <a:ext uri="{FF2B5EF4-FFF2-40B4-BE49-F238E27FC236}">
                <a16:creationId xmlns:a16="http://schemas.microsoft.com/office/drawing/2014/main" id="{7E977A60-05E5-2A30-9705-1EFE6DE6587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6B527F6-B3D1-FDA8-5934-EEFEB8057157}"/>
              </a:ext>
            </a:extLst>
          </p:cNvPr>
          <p:cNvSpPr>
            <a:spLocks noGrp="1"/>
          </p:cNvSpPr>
          <p:nvPr>
            <p:ph type="sldNum" sz="quarter" idx="12"/>
          </p:nvPr>
        </p:nvSpPr>
        <p:spPr/>
        <p:txBody>
          <a:bodyPr/>
          <a:lstStyle>
            <a:lvl1pPr>
              <a:defRPr/>
            </a:lvl1pPr>
          </a:lstStyle>
          <a:p>
            <a:pPr>
              <a:defRPr/>
            </a:pPr>
            <a:fld id="{75BCEB84-28D9-41AF-A6A8-DCECA7BFA496}" type="slidenum">
              <a:rPr lang="en-US" altLang="en-US"/>
              <a:pPr>
                <a:defRPr/>
              </a:pPr>
              <a:t>‹#›</a:t>
            </a:fld>
            <a:endParaRPr lang="en-US" altLang="en-US"/>
          </a:p>
        </p:txBody>
      </p:sp>
    </p:spTree>
    <p:extLst>
      <p:ext uri="{BB962C8B-B14F-4D97-AF65-F5344CB8AC3E}">
        <p14:creationId xmlns:p14="http://schemas.microsoft.com/office/powerpoint/2010/main" val="897235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a:extLst>
              <a:ext uri="{FF2B5EF4-FFF2-40B4-BE49-F238E27FC236}">
                <a16:creationId xmlns:a16="http://schemas.microsoft.com/office/drawing/2014/main" id="{22790C65-24B1-023B-8669-A1E5C52DFFAB}"/>
              </a:ext>
            </a:extLst>
          </p:cNvPr>
          <p:cNvSpPr>
            <a:spLocks noGrp="1"/>
          </p:cNvSpPr>
          <p:nvPr>
            <p:ph type="dt" sz="half" idx="10"/>
          </p:nvPr>
        </p:nvSpPr>
        <p:spPr/>
        <p:txBody>
          <a:bodyPr/>
          <a:lstStyle>
            <a:lvl1pPr>
              <a:defRPr/>
            </a:lvl1pPr>
          </a:lstStyle>
          <a:p>
            <a:pPr>
              <a:defRPr/>
            </a:pPr>
            <a:fld id="{708A2F84-4C95-4A8D-89F4-4B42CFEC0B76}" type="datetimeFigureOut">
              <a:rPr lang="en-US" altLang="en-US"/>
              <a:pPr>
                <a:defRPr/>
              </a:pPr>
              <a:t>7/12/2024</a:t>
            </a:fld>
            <a:endParaRPr lang="en-US" altLang="en-US"/>
          </a:p>
        </p:txBody>
      </p:sp>
      <p:sp>
        <p:nvSpPr>
          <p:cNvPr id="4" name="Footer Placeholder 4">
            <a:extLst>
              <a:ext uri="{FF2B5EF4-FFF2-40B4-BE49-F238E27FC236}">
                <a16:creationId xmlns:a16="http://schemas.microsoft.com/office/drawing/2014/main" id="{369C3340-40D7-3F9C-0447-05E032B99CC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8D739A9-CD73-24F7-DF2A-53DC61DF2FDA}"/>
              </a:ext>
            </a:extLst>
          </p:cNvPr>
          <p:cNvSpPr>
            <a:spLocks noGrp="1"/>
          </p:cNvSpPr>
          <p:nvPr>
            <p:ph type="sldNum" sz="quarter" idx="12"/>
          </p:nvPr>
        </p:nvSpPr>
        <p:spPr/>
        <p:txBody>
          <a:bodyPr/>
          <a:lstStyle>
            <a:lvl1pPr>
              <a:defRPr/>
            </a:lvl1pPr>
          </a:lstStyle>
          <a:p>
            <a:pPr>
              <a:defRPr/>
            </a:pPr>
            <a:fld id="{9783D7DB-2C4C-4599-BC97-0F3B26878B07}" type="slidenum">
              <a:rPr lang="en-US" altLang="en-US"/>
              <a:pPr>
                <a:defRPr/>
              </a:pPr>
              <a:t>‹#›</a:t>
            </a:fld>
            <a:endParaRPr lang="en-US" altLang="en-US"/>
          </a:p>
        </p:txBody>
      </p:sp>
    </p:spTree>
    <p:extLst>
      <p:ext uri="{BB962C8B-B14F-4D97-AF65-F5344CB8AC3E}">
        <p14:creationId xmlns:p14="http://schemas.microsoft.com/office/powerpoint/2010/main" val="81039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716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105DC-AAFC-EBE7-42FF-60597D650D8D}"/>
              </a:ext>
            </a:extLst>
          </p:cNvPr>
          <p:cNvSpPr>
            <a:spLocks noGrp="1"/>
          </p:cNvSpPr>
          <p:nvPr>
            <p:ph type="dt" sz="half" idx="10"/>
          </p:nvPr>
        </p:nvSpPr>
        <p:spPr/>
        <p:txBody>
          <a:bodyPr/>
          <a:lstStyle>
            <a:lvl1pPr>
              <a:defRPr/>
            </a:lvl1pPr>
          </a:lstStyle>
          <a:p>
            <a:pPr>
              <a:defRPr/>
            </a:pPr>
            <a:fld id="{EF2BCB1E-1183-4D4F-A92D-B430339C353F}" type="datetimeFigureOut">
              <a:rPr lang="en-US" altLang="en-US"/>
              <a:pPr>
                <a:defRPr/>
              </a:pPr>
              <a:t>7/12/2024</a:t>
            </a:fld>
            <a:endParaRPr lang="en-US" altLang="en-US"/>
          </a:p>
        </p:txBody>
      </p:sp>
      <p:sp>
        <p:nvSpPr>
          <p:cNvPr id="3" name="Footer Placeholder 4">
            <a:extLst>
              <a:ext uri="{FF2B5EF4-FFF2-40B4-BE49-F238E27FC236}">
                <a16:creationId xmlns:a16="http://schemas.microsoft.com/office/drawing/2014/main" id="{0AE0F50C-C998-2F71-9798-938C9894340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5EF5D05-C3FE-D5AD-0154-29DB17680BE5}"/>
              </a:ext>
            </a:extLst>
          </p:cNvPr>
          <p:cNvSpPr>
            <a:spLocks noGrp="1"/>
          </p:cNvSpPr>
          <p:nvPr>
            <p:ph type="sldNum" sz="quarter" idx="12"/>
          </p:nvPr>
        </p:nvSpPr>
        <p:spPr/>
        <p:txBody>
          <a:bodyPr/>
          <a:lstStyle>
            <a:lvl1pPr>
              <a:defRPr/>
            </a:lvl1pPr>
          </a:lstStyle>
          <a:p>
            <a:pPr>
              <a:defRPr/>
            </a:pPr>
            <a:fld id="{1B3FF9B3-8C92-4411-9FD1-80AC62E36948}" type="slidenum">
              <a:rPr lang="en-US" altLang="en-US"/>
              <a:pPr>
                <a:defRPr/>
              </a:pPr>
              <a:t>‹#›</a:t>
            </a:fld>
            <a:endParaRPr lang="en-US" altLang="en-US"/>
          </a:p>
        </p:txBody>
      </p:sp>
    </p:spTree>
    <p:extLst>
      <p:ext uri="{BB962C8B-B14F-4D97-AF65-F5344CB8AC3E}">
        <p14:creationId xmlns:p14="http://schemas.microsoft.com/office/powerpoint/2010/main" val="1779240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6" y="273050"/>
            <a:ext cx="3259138"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873499" y="27306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95306"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BC505DF8-3FB6-4921-249B-28517D509A62}"/>
              </a:ext>
            </a:extLst>
          </p:cNvPr>
          <p:cNvSpPr>
            <a:spLocks noGrp="1"/>
          </p:cNvSpPr>
          <p:nvPr>
            <p:ph type="dt" sz="half" idx="10"/>
          </p:nvPr>
        </p:nvSpPr>
        <p:spPr/>
        <p:txBody>
          <a:bodyPr/>
          <a:lstStyle>
            <a:lvl1pPr>
              <a:defRPr/>
            </a:lvl1pPr>
          </a:lstStyle>
          <a:p>
            <a:pPr>
              <a:defRPr/>
            </a:pPr>
            <a:fld id="{923BCB32-67E7-4428-86BF-B4B003CEE147}" type="datetimeFigureOut">
              <a:rPr lang="en-US" altLang="en-US"/>
              <a:pPr>
                <a:defRPr/>
              </a:pPr>
              <a:t>7/12/2024</a:t>
            </a:fld>
            <a:endParaRPr lang="en-US" altLang="en-US"/>
          </a:p>
        </p:txBody>
      </p:sp>
      <p:sp>
        <p:nvSpPr>
          <p:cNvPr id="6" name="Footer Placeholder 4">
            <a:extLst>
              <a:ext uri="{FF2B5EF4-FFF2-40B4-BE49-F238E27FC236}">
                <a16:creationId xmlns:a16="http://schemas.microsoft.com/office/drawing/2014/main" id="{0B9AF680-03FD-E100-A615-71DE77F9F8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CED840-6134-1508-D2FA-4F866DE80B71}"/>
              </a:ext>
            </a:extLst>
          </p:cNvPr>
          <p:cNvSpPr>
            <a:spLocks noGrp="1"/>
          </p:cNvSpPr>
          <p:nvPr>
            <p:ph type="sldNum" sz="quarter" idx="12"/>
          </p:nvPr>
        </p:nvSpPr>
        <p:spPr/>
        <p:txBody>
          <a:bodyPr/>
          <a:lstStyle>
            <a:lvl1pPr>
              <a:defRPr/>
            </a:lvl1pPr>
          </a:lstStyle>
          <a:p>
            <a:pPr>
              <a:defRPr/>
            </a:pPr>
            <a:fld id="{EB12A5D1-1A67-4D89-A759-51550440ED5B}" type="slidenum">
              <a:rPr lang="en-US" altLang="en-US"/>
              <a:pPr>
                <a:defRPr/>
              </a:pPr>
              <a:t>‹#›</a:t>
            </a:fld>
            <a:endParaRPr lang="en-US" altLang="en-US"/>
          </a:p>
        </p:txBody>
      </p:sp>
    </p:spTree>
    <p:extLst>
      <p:ext uri="{BB962C8B-B14F-4D97-AF65-F5344CB8AC3E}">
        <p14:creationId xmlns:p14="http://schemas.microsoft.com/office/powerpoint/2010/main" val="1116564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BEC32E9B-05C7-26BC-27F6-FB56F7575E55}"/>
              </a:ext>
            </a:extLst>
          </p:cNvPr>
          <p:cNvSpPr>
            <a:spLocks noGrp="1"/>
          </p:cNvSpPr>
          <p:nvPr>
            <p:ph type="dt" sz="half" idx="10"/>
          </p:nvPr>
        </p:nvSpPr>
        <p:spPr/>
        <p:txBody>
          <a:bodyPr/>
          <a:lstStyle>
            <a:lvl1pPr>
              <a:defRPr/>
            </a:lvl1pPr>
          </a:lstStyle>
          <a:p>
            <a:pPr>
              <a:defRPr/>
            </a:pPr>
            <a:fld id="{37CC74BF-3FF1-48E0-A5B0-75CB29FE9C40}" type="datetimeFigureOut">
              <a:rPr lang="en-US" altLang="en-US"/>
              <a:pPr>
                <a:defRPr/>
              </a:pPr>
              <a:t>7/12/2024</a:t>
            </a:fld>
            <a:endParaRPr lang="en-US" altLang="en-US"/>
          </a:p>
        </p:txBody>
      </p:sp>
      <p:sp>
        <p:nvSpPr>
          <p:cNvPr id="6" name="Footer Placeholder 4">
            <a:extLst>
              <a:ext uri="{FF2B5EF4-FFF2-40B4-BE49-F238E27FC236}">
                <a16:creationId xmlns:a16="http://schemas.microsoft.com/office/drawing/2014/main" id="{126A44C8-7B87-FFC7-98D5-F2776F4DC5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60C7C24-262B-AE26-0B98-BB146B2C248A}"/>
              </a:ext>
            </a:extLst>
          </p:cNvPr>
          <p:cNvSpPr>
            <a:spLocks noGrp="1"/>
          </p:cNvSpPr>
          <p:nvPr>
            <p:ph type="sldNum" sz="quarter" idx="12"/>
          </p:nvPr>
        </p:nvSpPr>
        <p:spPr/>
        <p:txBody>
          <a:bodyPr/>
          <a:lstStyle>
            <a:lvl1pPr>
              <a:defRPr/>
            </a:lvl1pPr>
          </a:lstStyle>
          <a:p>
            <a:pPr>
              <a:defRPr/>
            </a:pPr>
            <a:fld id="{647AE860-50C6-45F8-80DF-643B0F034964}" type="slidenum">
              <a:rPr lang="en-US" altLang="en-US"/>
              <a:pPr>
                <a:defRPr/>
              </a:pPr>
              <a:t>‹#›</a:t>
            </a:fld>
            <a:endParaRPr lang="en-US" altLang="en-US"/>
          </a:p>
        </p:txBody>
      </p:sp>
    </p:spTree>
    <p:extLst>
      <p:ext uri="{BB962C8B-B14F-4D97-AF65-F5344CB8AC3E}">
        <p14:creationId xmlns:p14="http://schemas.microsoft.com/office/powerpoint/2010/main" val="3242484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ABF9D5EE-9C5D-967B-E440-5FF2DC409D02}"/>
              </a:ext>
            </a:extLst>
          </p:cNvPr>
          <p:cNvSpPr>
            <a:spLocks noGrp="1"/>
          </p:cNvSpPr>
          <p:nvPr>
            <p:ph type="dt" sz="half" idx="10"/>
          </p:nvPr>
        </p:nvSpPr>
        <p:spPr/>
        <p:txBody>
          <a:bodyPr/>
          <a:lstStyle>
            <a:lvl1pPr>
              <a:defRPr/>
            </a:lvl1pPr>
          </a:lstStyle>
          <a:p>
            <a:pPr>
              <a:defRPr/>
            </a:pPr>
            <a:fld id="{206B680D-3F00-4266-9CB8-70370B1DA736}"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71B589B4-DAEF-29A6-1054-0488A76699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FE5521-2E4E-47EE-9A10-EB85105B5657}"/>
              </a:ext>
            </a:extLst>
          </p:cNvPr>
          <p:cNvSpPr>
            <a:spLocks noGrp="1"/>
          </p:cNvSpPr>
          <p:nvPr>
            <p:ph type="sldNum" sz="quarter" idx="12"/>
          </p:nvPr>
        </p:nvSpPr>
        <p:spPr/>
        <p:txBody>
          <a:bodyPr/>
          <a:lstStyle>
            <a:lvl1pPr>
              <a:defRPr/>
            </a:lvl1pPr>
          </a:lstStyle>
          <a:p>
            <a:pPr>
              <a:defRPr/>
            </a:pPr>
            <a:fld id="{8700FEA4-A453-4C61-AA82-6966E33DB34D}" type="slidenum">
              <a:rPr lang="en-US" altLang="en-US"/>
              <a:pPr>
                <a:defRPr/>
              </a:pPr>
              <a:t>‹#›</a:t>
            </a:fld>
            <a:endParaRPr lang="en-US" altLang="en-US"/>
          </a:p>
        </p:txBody>
      </p:sp>
    </p:spTree>
    <p:extLst>
      <p:ext uri="{BB962C8B-B14F-4D97-AF65-F5344CB8AC3E}">
        <p14:creationId xmlns:p14="http://schemas.microsoft.com/office/powerpoint/2010/main" val="2733848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0"/>
            <a:ext cx="222885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95306" y="274650"/>
            <a:ext cx="653415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A2B51DCE-63BA-2BDE-31BF-970AF082125F}"/>
              </a:ext>
            </a:extLst>
          </p:cNvPr>
          <p:cNvSpPr>
            <a:spLocks noGrp="1"/>
          </p:cNvSpPr>
          <p:nvPr>
            <p:ph type="dt" sz="half" idx="10"/>
          </p:nvPr>
        </p:nvSpPr>
        <p:spPr/>
        <p:txBody>
          <a:bodyPr/>
          <a:lstStyle>
            <a:lvl1pPr>
              <a:defRPr/>
            </a:lvl1pPr>
          </a:lstStyle>
          <a:p>
            <a:pPr>
              <a:defRPr/>
            </a:pPr>
            <a:fld id="{95EE7B17-9E3C-47FA-A0AD-86C6023BA9ED}"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E4175641-718D-3641-D456-836D23B653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354583-0293-7B5D-C9E2-1B8F4D53A34C}"/>
              </a:ext>
            </a:extLst>
          </p:cNvPr>
          <p:cNvSpPr>
            <a:spLocks noGrp="1"/>
          </p:cNvSpPr>
          <p:nvPr>
            <p:ph type="sldNum" sz="quarter" idx="12"/>
          </p:nvPr>
        </p:nvSpPr>
        <p:spPr/>
        <p:txBody>
          <a:bodyPr/>
          <a:lstStyle>
            <a:lvl1pPr>
              <a:defRPr/>
            </a:lvl1pPr>
          </a:lstStyle>
          <a:p>
            <a:pPr>
              <a:defRPr/>
            </a:pPr>
            <a:fld id="{C3057105-2FD0-45FD-A839-AC5EC5BF2A91}" type="slidenum">
              <a:rPr lang="en-US" altLang="en-US"/>
              <a:pPr>
                <a:defRPr/>
              </a:pPr>
              <a:t>‹#›</a:t>
            </a:fld>
            <a:endParaRPr lang="en-US" altLang="en-US"/>
          </a:p>
        </p:txBody>
      </p:sp>
    </p:spTree>
    <p:extLst>
      <p:ext uri="{BB962C8B-B14F-4D97-AF65-F5344CB8AC3E}">
        <p14:creationId xmlns:p14="http://schemas.microsoft.com/office/powerpoint/2010/main" val="3435978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7"/>
            <a:ext cx="84201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a:extLst>
              <a:ext uri="{FF2B5EF4-FFF2-40B4-BE49-F238E27FC236}">
                <a16:creationId xmlns:a16="http://schemas.microsoft.com/office/drawing/2014/main" id="{F818D368-3E7C-A493-8824-646772D29A57}"/>
              </a:ext>
            </a:extLst>
          </p:cNvPr>
          <p:cNvSpPr>
            <a:spLocks noGrp="1"/>
          </p:cNvSpPr>
          <p:nvPr>
            <p:ph type="dt" sz="half" idx="10"/>
          </p:nvPr>
        </p:nvSpPr>
        <p:spPr/>
        <p:txBody>
          <a:bodyPr/>
          <a:lstStyle>
            <a:lvl1pPr>
              <a:defRPr/>
            </a:lvl1pPr>
          </a:lstStyle>
          <a:p>
            <a:pPr>
              <a:defRPr/>
            </a:pPr>
            <a:fld id="{57A00406-8A95-492A-89A5-344514A78DB7}"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88E3EA4D-7261-2920-03D9-2D038CB938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1C6E18-6438-DF72-F779-E5085A68250E}"/>
              </a:ext>
            </a:extLst>
          </p:cNvPr>
          <p:cNvSpPr>
            <a:spLocks noGrp="1"/>
          </p:cNvSpPr>
          <p:nvPr>
            <p:ph type="sldNum" sz="quarter" idx="12"/>
          </p:nvPr>
        </p:nvSpPr>
        <p:spPr/>
        <p:txBody>
          <a:bodyPr/>
          <a:lstStyle>
            <a:lvl1pPr>
              <a:defRPr/>
            </a:lvl1pPr>
          </a:lstStyle>
          <a:p>
            <a:pPr>
              <a:defRPr/>
            </a:pPr>
            <a:fld id="{4E6D0FF1-8316-4694-B77B-03F477D82D95}" type="slidenum">
              <a:rPr lang="en-US" altLang="en-US"/>
              <a:pPr>
                <a:defRPr/>
              </a:pPr>
              <a:t>‹#›</a:t>
            </a:fld>
            <a:endParaRPr lang="en-US" altLang="en-US"/>
          </a:p>
        </p:txBody>
      </p:sp>
    </p:spTree>
    <p:extLst>
      <p:ext uri="{BB962C8B-B14F-4D97-AF65-F5344CB8AC3E}">
        <p14:creationId xmlns:p14="http://schemas.microsoft.com/office/powerpoint/2010/main" val="3967295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BD733EAF-571F-3B1C-77F9-E98A7E37F329}"/>
              </a:ext>
            </a:extLst>
          </p:cNvPr>
          <p:cNvSpPr>
            <a:spLocks noGrp="1"/>
          </p:cNvSpPr>
          <p:nvPr>
            <p:ph type="dt" sz="half" idx="10"/>
          </p:nvPr>
        </p:nvSpPr>
        <p:spPr/>
        <p:txBody>
          <a:bodyPr/>
          <a:lstStyle>
            <a:lvl1pPr>
              <a:defRPr/>
            </a:lvl1pPr>
          </a:lstStyle>
          <a:p>
            <a:pPr>
              <a:defRPr/>
            </a:pPr>
            <a:fld id="{30017838-7FE6-4B3C-B405-BEB201AF333C}"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81AFA523-458D-DE2A-6694-CBE807DEBE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7CDA80-2C23-8F64-05A3-EC361E0F99D8}"/>
              </a:ext>
            </a:extLst>
          </p:cNvPr>
          <p:cNvSpPr>
            <a:spLocks noGrp="1"/>
          </p:cNvSpPr>
          <p:nvPr>
            <p:ph type="sldNum" sz="quarter" idx="12"/>
          </p:nvPr>
        </p:nvSpPr>
        <p:spPr/>
        <p:txBody>
          <a:bodyPr/>
          <a:lstStyle>
            <a:lvl1pPr>
              <a:defRPr/>
            </a:lvl1pPr>
          </a:lstStyle>
          <a:p>
            <a:pPr>
              <a:defRPr/>
            </a:pPr>
            <a:fld id="{BBCE3670-44F9-442A-8EE3-2448DFB69D09}" type="slidenum">
              <a:rPr lang="en-US" altLang="en-US"/>
              <a:pPr>
                <a:defRPr/>
              </a:pPr>
              <a:t>‹#›</a:t>
            </a:fld>
            <a:endParaRPr lang="en-US" altLang="en-US"/>
          </a:p>
        </p:txBody>
      </p:sp>
    </p:spTree>
    <p:extLst>
      <p:ext uri="{BB962C8B-B14F-4D97-AF65-F5344CB8AC3E}">
        <p14:creationId xmlns:p14="http://schemas.microsoft.com/office/powerpoint/2010/main" val="3384927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2"/>
            <a:ext cx="84201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a:extLst>
              <a:ext uri="{FF2B5EF4-FFF2-40B4-BE49-F238E27FC236}">
                <a16:creationId xmlns:a16="http://schemas.microsoft.com/office/drawing/2014/main" id="{FC5CDF4F-D412-4EF0-43AE-133DF543FB8D}"/>
              </a:ext>
            </a:extLst>
          </p:cNvPr>
          <p:cNvSpPr>
            <a:spLocks noGrp="1"/>
          </p:cNvSpPr>
          <p:nvPr>
            <p:ph type="dt" sz="half" idx="10"/>
          </p:nvPr>
        </p:nvSpPr>
        <p:spPr/>
        <p:txBody>
          <a:bodyPr/>
          <a:lstStyle>
            <a:lvl1pPr>
              <a:defRPr/>
            </a:lvl1pPr>
          </a:lstStyle>
          <a:p>
            <a:pPr>
              <a:defRPr/>
            </a:pPr>
            <a:fld id="{A8AA2C78-F00C-4A30-8CE9-10F2F8E8BE4C}"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CCAF8187-1E08-7A7E-29F3-37DCFF26D5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99BBFA-B715-AC03-CF6F-97EB8A3929F2}"/>
              </a:ext>
            </a:extLst>
          </p:cNvPr>
          <p:cNvSpPr>
            <a:spLocks noGrp="1"/>
          </p:cNvSpPr>
          <p:nvPr>
            <p:ph type="sldNum" sz="quarter" idx="12"/>
          </p:nvPr>
        </p:nvSpPr>
        <p:spPr/>
        <p:txBody>
          <a:bodyPr/>
          <a:lstStyle>
            <a:lvl1pPr>
              <a:defRPr/>
            </a:lvl1pPr>
          </a:lstStyle>
          <a:p>
            <a:pPr>
              <a:defRPr/>
            </a:pPr>
            <a:fld id="{D89302A0-7859-4313-B42D-71D9CD1389B9}" type="slidenum">
              <a:rPr lang="en-US" altLang="en-US"/>
              <a:pPr>
                <a:defRPr/>
              </a:pPr>
              <a:t>‹#›</a:t>
            </a:fld>
            <a:endParaRPr lang="en-US" altLang="en-US"/>
          </a:p>
        </p:txBody>
      </p:sp>
    </p:spTree>
    <p:extLst>
      <p:ext uri="{BB962C8B-B14F-4D97-AF65-F5344CB8AC3E}">
        <p14:creationId xmlns:p14="http://schemas.microsoft.com/office/powerpoint/2010/main" val="1029284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a:extLst>
              <a:ext uri="{FF2B5EF4-FFF2-40B4-BE49-F238E27FC236}">
                <a16:creationId xmlns:a16="http://schemas.microsoft.com/office/drawing/2014/main" id="{B2FD8C18-576A-9DCA-A833-9AD9409921D5}"/>
              </a:ext>
            </a:extLst>
          </p:cNvPr>
          <p:cNvSpPr>
            <a:spLocks noGrp="1"/>
          </p:cNvSpPr>
          <p:nvPr>
            <p:ph type="dt" sz="half" idx="10"/>
          </p:nvPr>
        </p:nvSpPr>
        <p:spPr/>
        <p:txBody>
          <a:bodyPr/>
          <a:lstStyle>
            <a:lvl1pPr>
              <a:defRPr/>
            </a:lvl1pPr>
          </a:lstStyle>
          <a:p>
            <a:pPr>
              <a:defRPr/>
            </a:pPr>
            <a:fld id="{3AD28444-6009-44FA-8AA1-5BE33A4925F4}" type="datetimeFigureOut">
              <a:rPr lang="en-US" altLang="en-US"/>
              <a:pPr>
                <a:defRPr/>
              </a:pPr>
              <a:t>7/12/2024</a:t>
            </a:fld>
            <a:endParaRPr lang="en-US" altLang="en-US"/>
          </a:p>
        </p:txBody>
      </p:sp>
      <p:sp>
        <p:nvSpPr>
          <p:cNvPr id="6" name="Footer Placeholder 4">
            <a:extLst>
              <a:ext uri="{FF2B5EF4-FFF2-40B4-BE49-F238E27FC236}">
                <a16:creationId xmlns:a16="http://schemas.microsoft.com/office/drawing/2014/main" id="{7D23C0C2-802B-B3F6-47DF-03992F0F08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E463F49-F340-AC92-3A3F-21AE1BCEE5B2}"/>
              </a:ext>
            </a:extLst>
          </p:cNvPr>
          <p:cNvSpPr>
            <a:spLocks noGrp="1"/>
          </p:cNvSpPr>
          <p:nvPr>
            <p:ph type="sldNum" sz="quarter" idx="12"/>
          </p:nvPr>
        </p:nvSpPr>
        <p:spPr/>
        <p:txBody>
          <a:bodyPr/>
          <a:lstStyle>
            <a:lvl1pPr>
              <a:defRPr/>
            </a:lvl1pPr>
          </a:lstStyle>
          <a:p>
            <a:pPr>
              <a:defRPr/>
            </a:pPr>
            <a:fld id="{BAFE3F17-891A-405E-8B44-876E89CC99A1}" type="slidenum">
              <a:rPr lang="en-US" altLang="en-US"/>
              <a:pPr>
                <a:defRPr/>
              </a:pPr>
              <a:t>‹#›</a:t>
            </a:fld>
            <a:endParaRPr lang="en-US" altLang="en-US"/>
          </a:p>
        </p:txBody>
      </p:sp>
    </p:spTree>
    <p:extLst>
      <p:ext uri="{BB962C8B-B14F-4D97-AF65-F5344CB8AC3E}">
        <p14:creationId xmlns:p14="http://schemas.microsoft.com/office/powerpoint/2010/main" val="507957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5032382"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5032382"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a:extLst>
              <a:ext uri="{FF2B5EF4-FFF2-40B4-BE49-F238E27FC236}">
                <a16:creationId xmlns:a16="http://schemas.microsoft.com/office/drawing/2014/main" id="{0CD80E98-1C36-7FCE-D00C-9D94348EB879}"/>
              </a:ext>
            </a:extLst>
          </p:cNvPr>
          <p:cNvSpPr>
            <a:spLocks noGrp="1"/>
          </p:cNvSpPr>
          <p:nvPr>
            <p:ph type="dt" sz="half" idx="10"/>
          </p:nvPr>
        </p:nvSpPr>
        <p:spPr/>
        <p:txBody>
          <a:bodyPr/>
          <a:lstStyle>
            <a:lvl1pPr>
              <a:defRPr/>
            </a:lvl1pPr>
          </a:lstStyle>
          <a:p>
            <a:pPr>
              <a:defRPr/>
            </a:pPr>
            <a:fld id="{77A3D23B-579B-4666-B909-4264528554D4}" type="datetimeFigureOut">
              <a:rPr lang="en-US" altLang="en-US"/>
              <a:pPr>
                <a:defRPr/>
              </a:pPr>
              <a:t>7/12/2024</a:t>
            </a:fld>
            <a:endParaRPr lang="en-US" altLang="en-US"/>
          </a:p>
        </p:txBody>
      </p:sp>
      <p:sp>
        <p:nvSpPr>
          <p:cNvPr id="8" name="Footer Placeholder 4">
            <a:extLst>
              <a:ext uri="{FF2B5EF4-FFF2-40B4-BE49-F238E27FC236}">
                <a16:creationId xmlns:a16="http://schemas.microsoft.com/office/drawing/2014/main" id="{579DBA98-239D-47F5-A71C-2B0C547FEB6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D6B3544-31EC-B271-3FAB-AD7DF36C45AC}"/>
              </a:ext>
            </a:extLst>
          </p:cNvPr>
          <p:cNvSpPr>
            <a:spLocks noGrp="1"/>
          </p:cNvSpPr>
          <p:nvPr>
            <p:ph type="sldNum" sz="quarter" idx="12"/>
          </p:nvPr>
        </p:nvSpPr>
        <p:spPr/>
        <p:txBody>
          <a:bodyPr/>
          <a:lstStyle>
            <a:lvl1pPr>
              <a:defRPr/>
            </a:lvl1pPr>
          </a:lstStyle>
          <a:p>
            <a:pPr>
              <a:defRPr/>
            </a:pPr>
            <a:fld id="{D3E77A15-09EE-48F1-B97E-23690462BCD6}" type="slidenum">
              <a:rPr lang="en-US" altLang="en-US"/>
              <a:pPr>
                <a:defRPr/>
              </a:pPr>
              <a:t>‹#›</a:t>
            </a:fld>
            <a:endParaRPr lang="en-US" altLang="en-US"/>
          </a:p>
        </p:txBody>
      </p:sp>
    </p:spTree>
    <p:extLst>
      <p:ext uri="{BB962C8B-B14F-4D97-AF65-F5344CB8AC3E}">
        <p14:creationId xmlns:p14="http://schemas.microsoft.com/office/powerpoint/2010/main" val="397966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65"/>
            <a:ext cx="8905081" cy="1135063"/>
          </a:xfrm>
          <a:prstGeom prst="rect">
            <a:avLst/>
          </a:prstGeom>
        </p:spPr>
        <p:txBody>
          <a:bodyPr/>
          <a:lstStyle/>
          <a:p>
            <a:r>
              <a:rPr lang="en-AU"/>
              <a:t>Click to edit Master title style</a:t>
            </a:r>
          </a:p>
        </p:txBody>
      </p:sp>
    </p:spTree>
    <p:extLst>
      <p:ext uri="{BB962C8B-B14F-4D97-AF65-F5344CB8AC3E}">
        <p14:creationId xmlns:p14="http://schemas.microsoft.com/office/powerpoint/2010/main" val="469890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a:extLst>
              <a:ext uri="{FF2B5EF4-FFF2-40B4-BE49-F238E27FC236}">
                <a16:creationId xmlns:a16="http://schemas.microsoft.com/office/drawing/2014/main" id="{E292355D-CF78-D5F5-3217-2916E8280168}"/>
              </a:ext>
            </a:extLst>
          </p:cNvPr>
          <p:cNvSpPr>
            <a:spLocks noGrp="1"/>
          </p:cNvSpPr>
          <p:nvPr>
            <p:ph type="dt" sz="half" idx="10"/>
          </p:nvPr>
        </p:nvSpPr>
        <p:spPr/>
        <p:txBody>
          <a:bodyPr/>
          <a:lstStyle>
            <a:lvl1pPr>
              <a:defRPr/>
            </a:lvl1pPr>
          </a:lstStyle>
          <a:p>
            <a:pPr>
              <a:defRPr/>
            </a:pPr>
            <a:fld id="{75F03826-E3B3-4BF9-8839-D8E9C0E2D88B}" type="datetimeFigureOut">
              <a:rPr lang="en-US" altLang="en-US"/>
              <a:pPr>
                <a:defRPr/>
              </a:pPr>
              <a:t>7/12/2024</a:t>
            </a:fld>
            <a:endParaRPr lang="en-US" altLang="en-US"/>
          </a:p>
        </p:txBody>
      </p:sp>
      <p:sp>
        <p:nvSpPr>
          <p:cNvPr id="4" name="Footer Placeholder 4">
            <a:extLst>
              <a:ext uri="{FF2B5EF4-FFF2-40B4-BE49-F238E27FC236}">
                <a16:creationId xmlns:a16="http://schemas.microsoft.com/office/drawing/2014/main" id="{BB9FC9B9-3F19-C055-2E2F-26B8A59BD5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61241CD-4D46-F0F9-A477-83D328142A05}"/>
              </a:ext>
            </a:extLst>
          </p:cNvPr>
          <p:cNvSpPr>
            <a:spLocks noGrp="1"/>
          </p:cNvSpPr>
          <p:nvPr>
            <p:ph type="sldNum" sz="quarter" idx="12"/>
          </p:nvPr>
        </p:nvSpPr>
        <p:spPr/>
        <p:txBody>
          <a:bodyPr/>
          <a:lstStyle>
            <a:lvl1pPr>
              <a:defRPr/>
            </a:lvl1pPr>
          </a:lstStyle>
          <a:p>
            <a:pPr>
              <a:defRPr/>
            </a:pPr>
            <a:fld id="{21F31392-E048-457B-BF67-3B8602847577}" type="slidenum">
              <a:rPr lang="en-US" altLang="en-US"/>
              <a:pPr>
                <a:defRPr/>
              </a:pPr>
              <a:t>‹#›</a:t>
            </a:fld>
            <a:endParaRPr lang="en-US" altLang="en-US"/>
          </a:p>
        </p:txBody>
      </p:sp>
    </p:spTree>
    <p:extLst>
      <p:ext uri="{BB962C8B-B14F-4D97-AF65-F5344CB8AC3E}">
        <p14:creationId xmlns:p14="http://schemas.microsoft.com/office/powerpoint/2010/main" val="3943873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E683AE2-D8C5-A72A-564E-1093D7ED74A9}"/>
              </a:ext>
            </a:extLst>
          </p:cNvPr>
          <p:cNvSpPr>
            <a:spLocks noGrp="1"/>
          </p:cNvSpPr>
          <p:nvPr>
            <p:ph type="dt" sz="half" idx="10"/>
          </p:nvPr>
        </p:nvSpPr>
        <p:spPr/>
        <p:txBody>
          <a:bodyPr/>
          <a:lstStyle>
            <a:lvl1pPr>
              <a:defRPr/>
            </a:lvl1pPr>
          </a:lstStyle>
          <a:p>
            <a:pPr>
              <a:defRPr/>
            </a:pPr>
            <a:fld id="{3CEBE02F-45BE-4BA3-8B37-4151AC05868D}" type="datetimeFigureOut">
              <a:rPr lang="en-US" altLang="en-US"/>
              <a:pPr>
                <a:defRPr/>
              </a:pPr>
              <a:t>7/12/2024</a:t>
            </a:fld>
            <a:endParaRPr lang="en-US" altLang="en-US"/>
          </a:p>
        </p:txBody>
      </p:sp>
      <p:sp>
        <p:nvSpPr>
          <p:cNvPr id="3" name="Footer Placeholder 4">
            <a:extLst>
              <a:ext uri="{FF2B5EF4-FFF2-40B4-BE49-F238E27FC236}">
                <a16:creationId xmlns:a16="http://schemas.microsoft.com/office/drawing/2014/main" id="{859776E5-138B-A7A2-B94F-30E1BF4918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8FAB51C-86B8-A009-6D89-FB5F5873E8C6}"/>
              </a:ext>
            </a:extLst>
          </p:cNvPr>
          <p:cNvSpPr>
            <a:spLocks noGrp="1"/>
          </p:cNvSpPr>
          <p:nvPr>
            <p:ph type="sldNum" sz="quarter" idx="12"/>
          </p:nvPr>
        </p:nvSpPr>
        <p:spPr/>
        <p:txBody>
          <a:bodyPr/>
          <a:lstStyle>
            <a:lvl1pPr>
              <a:defRPr/>
            </a:lvl1pPr>
          </a:lstStyle>
          <a:p>
            <a:pPr>
              <a:defRPr/>
            </a:pPr>
            <a:fld id="{26DCA270-10AB-4E22-970D-B78F3DD7256F}" type="slidenum">
              <a:rPr lang="en-US" altLang="en-US"/>
              <a:pPr>
                <a:defRPr/>
              </a:pPr>
              <a:t>‹#›</a:t>
            </a:fld>
            <a:endParaRPr lang="en-US" altLang="en-US"/>
          </a:p>
        </p:txBody>
      </p:sp>
    </p:spTree>
    <p:extLst>
      <p:ext uri="{BB962C8B-B14F-4D97-AF65-F5344CB8AC3E}">
        <p14:creationId xmlns:p14="http://schemas.microsoft.com/office/powerpoint/2010/main" val="12987430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6" y="273050"/>
            <a:ext cx="3259138"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873499" y="27306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95306"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91F077DE-DD64-605F-7694-A7D272651827}"/>
              </a:ext>
            </a:extLst>
          </p:cNvPr>
          <p:cNvSpPr>
            <a:spLocks noGrp="1"/>
          </p:cNvSpPr>
          <p:nvPr>
            <p:ph type="dt" sz="half" idx="10"/>
          </p:nvPr>
        </p:nvSpPr>
        <p:spPr/>
        <p:txBody>
          <a:bodyPr/>
          <a:lstStyle>
            <a:lvl1pPr>
              <a:defRPr/>
            </a:lvl1pPr>
          </a:lstStyle>
          <a:p>
            <a:pPr>
              <a:defRPr/>
            </a:pPr>
            <a:fld id="{760968CD-9501-45C9-8141-A9F2152F4D2A}" type="datetimeFigureOut">
              <a:rPr lang="en-US" altLang="en-US"/>
              <a:pPr>
                <a:defRPr/>
              </a:pPr>
              <a:t>7/12/2024</a:t>
            </a:fld>
            <a:endParaRPr lang="en-US" altLang="en-US"/>
          </a:p>
        </p:txBody>
      </p:sp>
      <p:sp>
        <p:nvSpPr>
          <p:cNvPr id="6" name="Footer Placeholder 4">
            <a:extLst>
              <a:ext uri="{FF2B5EF4-FFF2-40B4-BE49-F238E27FC236}">
                <a16:creationId xmlns:a16="http://schemas.microsoft.com/office/drawing/2014/main" id="{3BF76833-4546-28C8-D36C-435A79291D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8929C6-B438-E0C2-4FBA-B531EF4F37E4}"/>
              </a:ext>
            </a:extLst>
          </p:cNvPr>
          <p:cNvSpPr>
            <a:spLocks noGrp="1"/>
          </p:cNvSpPr>
          <p:nvPr>
            <p:ph type="sldNum" sz="quarter" idx="12"/>
          </p:nvPr>
        </p:nvSpPr>
        <p:spPr/>
        <p:txBody>
          <a:bodyPr/>
          <a:lstStyle>
            <a:lvl1pPr>
              <a:defRPr/>
            </a:lvl1pPr>
          </a:lstStyle>
          <a:p>
            <a:pPr>
              <a:defRPr/>
            </a:pPr>
            <a:fld id="{0B1DB2EA-2FA9-483D-B04F-5637BE1EAE55}" type="slidenum">
              <a:rPr lang="en-US" altLang="en-US"/>
              <a:pPr>
                <a:defRPr/>
              </a:pPr>
              <a:t>‹#›</a:t>
            </a:fld>
            <a:endParaRPr lang="en-US" altLang="en-US"/>
          </a:p>
        </p:txBody>
      </p:sp>
    </p:spTree>
    <p:extLst>
      <p:ext uri="{BB962C8B-B14F-4D97-AF65-F5344CB8AC3E}">
        <p14:creationId xmlns:p14="http://schemas.microsoft.com/office/powerpoint/2010/main" val="3227729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56B74DAF-D3E1-D892-7848-C3617E38F9B0}"/>
              </a:ext>
            </a:extLst>
          </p:cNvPr>
          <p:cNvSpPr>
            <a:spLocks noGrp="1"/>
          </p:cNvSpPr>
          <p:nvPr>
            <p:ph type="dt" sz="half" idx="10"/>
          </p:nvPr>
        </p:nvSpPr>
        <p:spPr/>
        <p:txBody>
          <a:bodyPr/>
          <a:lstStyle>
            <a:lvl1pPr>
              <a:defRPr/>
            </a:lvl1pPr>
          </a:lstStyle>
          <a:p>
            <a:pPr>
              <a:defRPr/>
            </a:pPr>
            <a:fld id="{C64F8951-1765-408B-815C-EAF827FBD33D}" type="datetimeFigureOut">
              <a:rPr lang="en-US" altLang="en-US"/>
              <a:pPr>
                <a:defRPr/>
              </a:pPr>
              <a:t>7/12/2024</a:t>
            </a:fld>
            <a:endParaRPr lang="en-US" altLang="en-US"/>
          </a:p>
        </p:txBody>
      </p:sp>
      <p:sp>
        <p:nvSpPr>
          <p:cNvPr id="6" name="Footer Placeholder 4">
            <a:extLst>
              <a:ext uri="{FF2B5EF4-FFF2-40B4-BE49-F238E27FC236}">
                <a16:creationId xmlns:a16="http://schemas.microsoft.com/office/drawing/2014/main" id="{86CAA79B-E834-CC50-7D36-3EE0EE1D681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83FA5C-5291-840B-1392-F5B2234676FE}"/>
              </a:ext>
            </a:extLst>
          </p:cNvPr>
          <p:cNvSpPr>
            <a:spLocks noGrp="1"/>
          </p:cNvSpPr>
          <p:nvPr>
            <p:ph type="sldNum" sz="quarter" idx="12"/>
          </p:nvPr>
        </p:nvSpPr>
        <p:spPr/>
        <p:txBody>
          <a:bodyPr/>
          <a:lstStyle>
            <a:lvl1pPr>
              <a:defRPr/>
            </a:lvl1pPr>
          </a:lstStyle>
          <a:p>
            <a:pPr>
              <a:defRPr/>
            </a:pPr>
            <a:fld id="{7324FD13-19A2-431A-8936-6182735E6265}" type="slidenum">
              <a:rPr lang="en-US" altLang="en-US"/>
              <a:pPr>
                <a:defRPr/>
              </a:pPr>
              <a:t>‹#›</a:t>
            </a:fld>
            <a:endParaRPr lang="en-US" altLang="en-US"/>
          </a:p>
        </p:txBody>
      </p:sp>
    </p:spTree>
    <p:extLst>
      <p:ext uri="{BB962C8B-B14F-4D97-AF65-F5344CB8AC3E}">
        <p14:creationId xmlns:p14="http://schemas.microsoft.com/office/powerpoint/2010/main" val="3072586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A5EC7E02-4FC1-9E57-BE08-6A4D2831AFDA}"/>
              </a:ext>
            </a:extLst>
          </p:cNvPr>
          <p:cNvSpPr>
            <a:spLocks noGrp="1"/>
          </p:cNvSpPr>
          <p:nvPr>
            <p:ph type="dt" sz="half" idx="10"/>
          </p:nvPr>
        </p:nvSpPr>
        <p:spPr/>
        <p:txBody>
          <a:bodyPr/>
          <a:lstStyle>
            <a:lvl1pPr>
              <a:defRPr/>
            </a:lvl1pPr>
          </a:lstStyle>
          <a:p>
            <a:pPr>
              <a:defRPr/>
            </a:pPr>
            <a:fld id="{8F505C75-F17F-417D-912A-87AE1C9CEF65}"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05097E60-6DAF-28FC-0992-ACA68870E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E62D49-886B-ED48-07B7-102EDF3F5788}"/>
              </a:ext>
            </a:extLst>
          </p:cNvPr>
          <p:cNvSpPr>
            <a:spLocks noGrp="1"/>
          </p:cNvSpPr>
          <p:nvPr>
            <p:ph type="sldNum" sz="quarter" idx="12"/>
          </p:nvPr>
        </p:nvSpPr>
        <p:spPr/>
        <p:txBody>
          <a:bodyPr/>
          <a:lstStyle>
            <a:lvl1pPr>
              <a:defRPr/>
            </a:lvl1pPr>
          </a:lstStyle>
          <a:p>
            <a:pPr>
              <a:defRPr/>
            </a:pPr>
            <a:fld id="{43689BAB-1D63-408F-88E5-211C6BA55B4C}" type="slidenum">
              <a:rPr lang="en-US" altLang="en-US"/>
              <a:pPr>
                <a:defRPr/>
              </a:pPr>
              <a:t>‹#›</a:t>
            </a:fld>
            <a:endParaRPr lang="en-US" altLang="en-US"/>
          </a:p>
        </p:txBody>
      </p:sp>
    </p:spTree>
    <p:extLst>
      <p:ext uri="{BB962C8B-B14F-4D97-AF65-F5344CB8AC3E}">
        <p14:creationId xmlns:p14="http://schemas.microsoft.com/office/powerpoint/2010/main" val="1791528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0"/>
            <a:ext cx="222885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95306" y="274650"/>
            <a:ext cx="653415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BD82DF8B-7B80-D958-453E-6A43C68770DA}"/>
              </a:ext>
            </a:extLst>
          </p:cNvPr>
          <p:cNvSpPr>
            <a:spLocks noGrp="1"/>
          </p:cNvSpPr>
          <p:nvPr>
            <p:ph type="dt" sz="half" idx="10"/>
          </p:nvPr>
        </p:nvSpPr>
        <p:spPr/>
        <p:txBody>
          <a:bodyPr/>
          <a:lstStyle>
            <a:lvl1pPr>
              <a:defRPr/>
            </a:lvl1pPr>
          </a:lstStyle>
          <a:p>
            <a:pPr>
              <a:defRPr/>
            </a:pPr>
            <a:fld id="{4FE81B92-F4B4-4F99-8ECA-DAE4B7320BED}"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DED2288F-FEC0-5D7A-F1D6-FAE5DA7688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B99DAD-5C53-25A2-1937-F26C844D9116}"/>
              </a:ext>
            </a:extLst>
          </p:cNvPr>
          <p:cNvSpPr>
            <a:spLocks noGrp="1"/>
          </p:cNvSpPr>
          <p:nvPr>
            <p:ph type="sldNum" sz="quarter" idx="12"/>
          </p:nvPr>
        </p:nvSpPr>
        <p:spPr/>
        <p:txBody>
          <a:bodyPr/>
          <a:lstStyle>
            <a:lvl1pPr>
              <a:defRPr/>
            </a:lvl1pPr>
          </a:lstStyle>
          <a:p>
            <a:pPr>
              <a:defRPr/>
            </a:pPr>
            <a:fld id="{A671C4AC-9559-4B16-A427-D9943885A9B8}" type="slidenum">
              <a:rPr lang="en-US" altLang="en-US"/>
              <a:pPr>
                <a:defRPr/>
              </a:pPr>
              <a:t>‹#›</a:t>
            </a:fld>
            <a:endParaRPr lang="en-US" altLang="en-US"/>
          </a:p>
        </p:txBody>
      </p:sp>
    </p:spTree>
    <p:extLst>
      <p:ext uri="{BB962C8B-B14F-4D97-AF65-F5344CB8AC3E}">
        <p14:creationId xmlns:p14="http://schemas.microsoft.com/office/powerpoint/2010/main" val="38942110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7"/>
            <a:ext cx="84201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a:extLst>
              <a:ext uri="{FF2B5EF4-FFF2-40B4-BE49-F238E27FC236}">
                <a16:creationId xmlns:a16="http://schemas.microsoft.com/office/drawing/2014/main" id="{C7C3059C-75A1-FFB5-209A-9EFB9B35D8D7}"/>
              </a:ext>
            </a:extLst>
          </p:cNvPr>
          <p:cNvSpPr>
            <a:spLocks noGrp="1"/>
          </p:cNvSpPr>
          <p:nvPr>
            <p:ph type="dt" sz="half" idx="10"/>
          </p:nvPr>
        </p:nvSpPr>
        <p:spPr/>
        <p:txBody>
          <a:bodyPr/>
          <a:lstStyle>
            <a:lvl1pPr>
              <a:defRPr/>
            </a:lvl1pPr>
          </a:lstStyle>
          <a:p>
            <a:pPr>
              <a:defRPr/>
            </a:pPr>
            <a:fld id="{66974199-B301-476F-B20B-05FBDB3725AF}"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3B887F24-DCEB-3916-077A-BC1E4BA94F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3A1249-B673-97FB-D049-8612C4C03FE7}"/>
              </a:ext>
            </a:extLst>
          </p:cNvPr>
          <p:cNvSpPr>
            <a:spLocks noGrp="1"/>
          </p:cNvSpPr>
          <p:nvPr>
            <p:ph type="sldNum" sz="quarter" idx="12"/>
          </p:nvPr>
        </p:nvSpPr>
        <p:spPr/>
        <p:txBody>
          <a:bodyPr/>
          <a:lstStyle>
            <a:lvl1pPr>
              <a:defRPr/>
            </a:lvl1pPr>
          </a:lstStyle>
          <a:p>
            <a:pPr>
              <a:defRPr/>
            </a:pPr>
            <a:fld id="{54401B83-DBD2-4E29-9C1C-092965145DD1}" type="slidenum">
              <a:rPr lang="en-US" altLang="en-US"/>
              <a:pPr>
                <a:defRPr/>
              </a:pPr>
              <a:t>‹#›</a:t>
            </a:fld>
            <a:endParaRPr lang="en-US" altLang="en-US"/>
          </a:p>
        </p:txBody>
      </p:sp>
    </p:spTree>
    <p:extLst>
      <p:ext uri="{BB962C8B-B14F-4D97-AF65-F5344CB8AC3E}">
        <p14:creationId xmlns:p14="http://schemas.microsoft.com/office/powerpoint/2010/main" val="728374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28515D60-1E30-9C44-4222-7711FBB223B3}"/>
              </a:ext>
            </a:extLst>
          </p:cNvPr>
          <p:cNvSpPr>
            <a:spLocks noGrp="1"/>
          </p:cNvSpPr>
          <p:nvPr>
            <p:ph type="dt" sz="half" idx="10"/>
          </p:nvPr>
        </p:nvSpPr>
        <p:spPr/>
        <p:txBody>
          <a:bodyPr/>
          <a:lstStyle>
            <a:lvl1pPr>
              <a:defRPr/>
            </a:lvl1pPr>
          </a:lstStyle>
          <a:p>
            <a:pPr>
              <a:defRPr/>
            </a:pPr>
            <a:fld id="{42491EDC-3BB0-42D9-982E-D367498E3046}"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2716FB54-733F-B359-0A59-9C1C7959D7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46012E-4896-B99E-0A11-F6415A842EF6}"/>
              </a:ext>
            </a:extLst>
          </p:cNvPr>
          <p:cNvSpPr>
            <a:spLocks noGrp="1"/>
          </p:cNvSpPr>
          <p:nvPr>
            <p:ph type="sldNum" sz="quarter" idx="12"/>
          </p:nvPr>
        </p:nvSpPr>
        <p:spPr/>
        <p:txBody>
          <a:bodyPr/>
          <a:lstStyle>
            <a:lvl1pPr>
              <a:defRPr/>
            </a:lvl1pPr>
          </a:lstStyle>
          <a:p>
            <a:pPr>
              <a:defRPr/>
            </a:pPr>
            <a:fld id="{07F4A258-8E0C-486A-8640-9117A369F56D}" type="slidenum">
              <a:rPr lang="en-US" altLang="en-US"/>
              <a:pPr>
                <a:defRPr/>
              </a:pPr>
              <a:t>‹#›</a:t>
            </a:fld>
            <a:endParaRPr lang="en-US" altLang="en-US"/>
          </a:p>
        </p:txBody>
      </p:sp>
    </p:spTree>
    <p:extLst>
      <p:ext uri="{BB962C8B-B14F-4D97-AF65-F5344CB8AC3E}">
        <p14:creationId xmlns:p14="http://schemas.microsoft.com/office/powerpoint/2010/main" val="1746848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2"/>
            <a:ext cx="84201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a:extLst>
              <a:ext uri="{FF2B5EF4-FFF2-40B4-BE49-F238E27FC236}">
                <a16:creationId xmlns:a16="http://schemas.microsoft.com/office/drawing/2014/main" id="{7329D9E1-471A-331C-10ED-F13A3EE53218}"/>
              </a:ext>
            </a:extLst>
          </p:cNvPr>
          <p:cNvSpPr>
            <a:spLocks noGrp="1"/>
          </p:cNvSpPr>
          <p:nvPr>
            <p:ph type="dt" sz="half" idx="10"/>
          </p:nvPr>
        </p:nvSpPr>
        <p:spPr/>
        <p:txBody>
          <a:bodyPr/>
          <a:lstStyle>
            <a:lvl1pPr>
              <a:defRPr/>
            </a:lvl1pPr>
          </a:lstStyle>
          <a:p>
            <a:pPr>
              <a:defRPr/>
            </a:pPr>
            <a:fld id="{0CF82060-5664-4F27-9116-42D3CBB297AE}"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791CBD23-CE56-115E-4694-CC0685C7F4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219791-E960-F688-24BC-0F5B49045D13}"/>
              </a:ext>
            </a:extLst>
          </p:cNvPr>
          <p:cNvSpPr>
            <a:spLocks noGrp="1"/>
          </p:cNvSpPr>
          <p:nvPr>
            <p:ph type="sldNum" sz="quarter" idx="12"/>
          </p:nvPr>
        </p:nvSpPr>
        <p:spPr/>
        <p:txBody>
          <a:bodyPr/>
          <a:lstStyle>
            <a:lvl1pPr>
              <a:defRPr/>
            </a:lvl1pPr>
          </a:lstStyle>
          <a:p>
            <a:pPr>
              <a:defRPr/>
            </a:pPr>
            <a:fld id="{8A7377BE-36BF-4CD8-9004-12042B273D64}" type="slidenum">
              <a:rPr lang="en-US" altLang="en-US"/>
              <a:pPr>
                <a:defRPr/>
              </a:pPr>
              <a:t>‹#›</a:t>
            </a:fld>
            <a:endParaRPr lang="en-US" altLang="en-US"/>
          </a:p>
        </p:txBody>
      </p:sp>
    </p:spTree>
    <p:extLst>
      <p:ext uri="{BB962C8B-B14F-4D97-AF65-F5344CB8AC3E}">
        <p14:creationId xmlns:p14="http://schemas.microsoft.com/office/powerpoint/2010/main" val="589895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a:extLst>
              <a:ext uri="{FF2B5EF4-FFF2-40B4-BE49-F238E27FC236}">
                <a16:creationId xmlns:a16="http://schemas.microsoft.com/office/drawing/2014/main" id="{C3CAC7D2-95B7-EA83-28D6-DA9BB4D29393}"/>
              </a:ext>
            </a:extLst>
          </p:cNvPr>
          <p:cNvSpPr>
            <a:spLocks noGrp="1"/>
          </p:cNvSpPr>
          <p:nvPr>
            <p:ph type="dt" sz="half" idx="10"/>
          </p:nvPr>
        </p:nvSpPr>
        <p:spPr/>
        <p:txBody>
          <a:bodyPr/>
          <a:lstStyle>
            <a:lvl1pPr>
              <a:defRPr/>
            </a:lvl1pPr>
          </a:lstStyle>
          <a:p>
            <a:pPr>
              <a:defRPr/>
            </a:pPr>
            <a:fld id="{79549618-F378-45CD-83AC-7585575510F0}" type="datetimeFigureOut">
              <a:rPr lang="en-US" altLang="en-US"/>
              <a:pPr>
                <a:defRPr/>
              </a:pPr>
              <a:t>7/12/2024</a:t>
            </a:fld>
            <a:endParaRPr lang="en-US" altLang="en-US"/>
          </a:p>
        </p:txBody>
      </p:sp>
      <p:sp>
        <p:nvSpPr>
          <p:cNvPr id="6" name="Footer Placeholder 4">
            <a:extLst>
              <a:ext uri="{FF2B5EF4-FFF2-40B4-BE49-F238E27FC236}">
                <a16:creationId xmlns:a16="http://schemas.microsoft.com/office/drawing/2014/main" id="{C3179FC0-C526-3CA6-959F-11A61D95FE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ABFCC1-447F-B96B-F18B-37D6E3A9F5AC}"/>
              </a:ext>
            </a:extLst>
          </p:cNvPr>
          <p:cNvSpPr>
            <a:spLocks noGrp="1"/>
          </p:cNvSpPr>
          <p:nvPr>
            <p:ph type="sldNum" sz="quarter" idx="12"/>
          </p:nvPr>
        </p:nvSpPr>
        <p:spPr/>
        <p:txBody>
          <a:bodyPr/>
          <a:lstStyle>
            <a:lvl1pPr>
              <a:defRPr/>
            </a:lvl1pPr>
          </a:lstStyle>
          <a:p>
            <a:pPr>
              <a:defRPr/>
            </a:pPr>
            <a:fld id="{FEA8E060-F990-47A7-8140-A6B8977C146F}" type="slidenum">
              <a:rPr lang="en-US" altLang="en-US"/>
              <a:pPr>
                <a:defRPr/>
              </a:pPr>
              <a:t>‹#›</a:t>
            </a:fld>
            <a:endParaRPr lang="en-US" altLang="en-US"/>
          </a:p>
        </p:txBody>
      </p:sp>
    </p:spTree>
    <p:extLst>
      <p:ext uri="{BB962C8B-B14F-4D97-AF65-F5344CB8AC3E}">
        <p14:creationId xmlns:p14="http://schemas.microsoft.com/office/powerpoint/2010/main" val="232423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676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5032382"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5032382"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a:extLst>
              <a:ext uri="{FF2B5EF4-FFF2-40B4-BE49-F238E27FC236}">
                <a16:creationId xmlns:a16="http://schemas.microsoft.com/office/drawing/2014/main" id="{5CD3BEB8-C613-B957-95DE-345F4F5E0472}"/>
              </a:ext>
            </a:extLst>
          </p:cNvPr>
          <p:cNvSpPr>
            <a:spLocks noGrp="1"/>
          </p:cNvSpPr>
          <p:nvPr>
            <p:ph type="dt" sz="half" idx="10"/>
          </p:nvPr>
        </p:nvSpPr>
        <p:spPr/>
        <p:txBody>
          <a:bodyPr/>
          <a:lstStyle>
            <a:lvl1pPr>
              <a:defRPr/>
            </a:lvl1pPr>
          </a:lstStyle>
          <a:p>
            <a:pPr>
              <a:defRPr/>
            </a:pPr>
            <a:fld id="{BBB84040-5511-49AB-B32D-9436EAFF6E75}" type="datetimeFigureOut">
              <a:rPr lang="en-US" altLang="en-US"/>
              <a:pPr>
                <a:defRPr/>
              </a:pPr>
              <a:t>7/12/2024</a:t>
            </a:fld>
            <a:endParaRPr lang="en-US" altLang="en-US"/>
          </a:p>
        </p:txBody>
      </p:sp>
      <p:sp>
        <p:nvSpPr>
          <p:cNvPr id="8" name="Footer Placeholder 4">
            <a:extLst>
              <a:ext uri="{FF2B5EF4-FFF2-40B4-BE49-F238E27FC236}">
                <a16:creationId xmlns:a16="http://schemas.microsoft.com/office/drawing/2014/main" id="{C989CB44-C8F6-282E-1A7F-147EA00365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5442903-A779-B561-C3A9-5678F2FED754}"/>
              </a:ext>
            </a:extLst>
          </p:cNvPr>
          <p:cNvSpPr>
            <a:spLocks noGrp="1"/>
          </p:cNvSpPr>
          <p:nvPr>
            <p:ph type="sldNum" sz="quarter" idx="12"/>
          </p:nvPr>
        </p:nvSpPr>
        <p:spPr/>
        <p:txBody>
          <a:bodyPr/>
          <a:lstStyle>
            <a:lvl1pPr>
              <a:defRPr/>
            </a:lvl1pPr>
          </a:lstStyle>
          <a:p>
            <a:pPr>
              <a:defRPr/>
            </a:pPr>
            <a:fld id="{5CD3CEB8-8A39-4BE6-B1F6-5FDEC7FC213F}" type="slidenum">
              <a:rPr lang="en-US" altLang="en-US"/>
              <a:pPr>
                <a:defRPr/>
              </a:pPr>
              <a:t>‹#›</a:t>
            </a:fld>
            <a:endParaRPr lang="en-US" altLang="en-US"/>
          </a:p>
        </p:txBody>
      </p:sp>
    </p:spTree>
    <p:extLst>
      <p:ext uri="{BB962C8B-B14F-4D97-AF65-F5344CB8AC3E}">
        <p14:creationId xmlns:p14="http://schemas.microsoft.com/office/powerpoint/2010/main" val="10468367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a:extLst>
              <a:ext uri="{FF2B5EF4-FFF2-40B4-BE49-F238E27FC236}">
                <a16:creationId xmlns:a16="http://schemas.microsoft.com/office/drawing/2014/main" id="{D7BB7ABC-1A32-FA29-F30E-01238A4B97FF}"/>
              </a:ext>
            </a:extLst>
          </p:cNvPr>
          <p:cNvSpPr>
            <a:spLocks noGrp="1"/>
          </p:cNvSpPr>
          <p:nvPr>
            <p:ph type="dt" sz="half" idx="10"/>
          </p:nvPr>
        </p:nvSpPr>
        <p:spPr/>
        <p:txBody>
          <a:bodyPr/>
          <a:lstStyle>
            <a:lvl1pPr>
              <a:defRPr/>
            </a:lvl1pPr>
          </a:lstStyle>
          <a:p>
            <a:pPr>
              <a:defRPr/>
            </a:pPr>
            <a:fld id="{001D294D-C5BA-47C7-80A4-C0223E6F843E}" type="datetimeFigureOut">
              <a:rPr lang="en-US" altLang="en-US"/>
              <a:pPr>
                <a:defRPr/>
              </a:pPr>
              <a:t>7/12/2024</a:t>
            </a:fld>
            <a:endParaRPr lang="en-US" altLang="en-US"/>
          </a:p>
        </p:txBody>
      </p:sp>
      <p:sp>
        <p:nvSpPr>
          <p:cNvPr id="4" name="Footer Placeholder 4">
            <a:extLst>
              <a:ext uri="{FF2B5EF4-FFF2-40B4-BE49-F238E27FC236}">
                <a16:creationId xmlns:a16="http://schemas.microsoft.com/office/drawing/2014/main" id="{81991491-216A-32DA-2EB8-C2E95351066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D697BF1-E0CF-8316-58C7-0AF5D7EBFAF9}"/>
              </a:ext>
            </a:extLst>
          </p:cNvPr>
          <p:cNvSpPr>
            <a:spLocks noGrp="1"/>
          </p:cNvSpPr>
          <p:nvPr>
            <p:ph type="sldNum" sz="quarter" idx="12"/>
          </p:nvPr>
        </p:nvSpPr>
        <p:spPr/>
        <p:txBody>
          <a:bodyPr/>
          <a:lstStyle>
            <a:lvl1pPr>
              <a:defRPr/>
            </a:lvl1pPr>
          </a:lstStyle>
          <a:p>
            <a:pPr>
              <a:defRPr/>
            </a:pPr>
            <a:fld id="{B707BCE4-5C00-48A7-96B6-5D4113B5A978}" type="slidenum">
              <a:rPr lang="en-US" altLang="en-US"/>
              <a:pPr>
                <a:defRPr/>
              </a:pPr>
              <a:t>‹#›</a:t>
            </a:fld>
            <a:endParaRPr lang="en-US" altLang="en-US"/>
          </a:p>
        </p:txBody>
      </p:sp>
    </p:spTree>
    <p:extLst>
      <p:ext uri="{BB962C8B-B14F-4D97-AF65-F5344CB8AC3E}">
        <p14:creationId xmlns:p14="http://schemas.microsoft.com/office/powerpoint/2010/main" val="2869614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0003067-FFFA-0B77-F2B1-2A4082885DFA}"/>
              </a:ext>
            </a:extLst>
          </p:cNvPr>
          <p:cNvSpPr>
            <a:spLocks noGrp="1"/>
          </p:cNvSpPr>
          <p:nvPr>
            <p:ph type="dt" sz="half" idx="10"/>
          </p:nvPr>
        </p:nvSpPr>
        <p:spPr/>
        <p:txBody>
          <a:bodyPr/>
          <a:lstStyle>
            <a:lvl1pPr>
              <a:defRPr/>
            </a:lvl1pPr>
          </a:lstStyle>
          <a:p>
            <a:pPr>
              <a:defRPr/>
            </a:pPr>
            <a:fld id="{3ACF10D7-19CC-445B-8CC5-8732D4ADF978}" type="datetimeFigureOut">
              <a:rPr lang="en-US" altLang="en-US"/>
              <a:pPr>
                <a:defRPr/>
              </a:pPr>
              <a:t>7/12/2024</a:t>
            </a:fld>
            <a:endParaRPr lang="en-US" altLang="en-US"/>
          </a:p>
        </p:txBody>
      </p:sp>
      <p:sp>
        <p:nvSpPr>
          <p:cNvPr id="3" name="Footer Placeholder 4">
            <a:extLst>
              <a:ext uri="{FF2B5EF4-FFF2-40B4-BE49-F238E27FC236}">
                <a16:creationId xmlns:a16="http://schemas.microsoft.com/office/drawing/2014/main" id="{15F0A2EC-83AE-BFC4-2D28-0C0880359A2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93AE0A2-50CC-2809-5B3A-A04A5D18E4D8}"/>
              </a:ext>
            </a:extLst>
          </p:cNvPr>
          <p:cNvSpPr>
            <a:spLocks noGrp="1"/>
          </p:cNvSpPr>
          <p:nvPr>
            <p:ph type="sldNum" sz="quarter" idx="12"/>
          </p:nvPr>
        </p:nvSpPr>
        <p:spPr/>
        <p:txBody>
          <a:bodyPr/>
          <a:lstStyle>
            <a:lvl1pPr>
              <a:defRPr/>
            </a:lvl1pPr>
          </a:lstStyle>
          <a:p>
            <a:pPr>
              <a:defRPr/>
            </a:pPr>
            <a:fld id="{9A29E069-A28D-433F-B719-DD00A112FBE7}" type="slidenum">
              <a:rPr lang="en-US" altLang="en-US"/>
              <a:pPr>
                <a:defRPr/>
              </a:pPr>
              <a:t>‹#›</a:t>
            </a:fld>
            <a:endParaRPr lang="en-US" altLang="en-US"/>
          </a:p>
        </p:txBody>
      </p:sp>
    </p:spTree>
    <p:extLst>
      <p:ext uri="{BB962C8B-B14F-4D97-AF65-F5344CB8AC3E}">
        <p14:creationId xmlns:p14="http://schemas.microsoft.com/office/powerpoint/2010/main" val="3021763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6" y="273050"/>
            <a:ext cx="3259138"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873499" y="27306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95306"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61A3A026-FE03-67A8-D954-F213273160FE}"/>
              </a:ext>
            </a:extLst>
          </p:cNvPr>
          <p:cNvSpPr>
            <a:spLocks noGrp="1"/>
          </p:cNvSpPr>
          <p:nvPr>
            <p:ph type="dt" sz="half" idx="10"/>
          </p:nvPr>
        </p:nvSpPr>
        <p:spPr/>
        <p:txBody>
          <a:bodyPr/>
          <a:lstStyle>
            <a:lvl1pPr>
              <a:defRPr/>
            </a:lvl1pPr>
          </a:lstStyle>
          <a:p>
            <a:pPr>
              <a:defRPr/>
            </a:pPr>
            <a:fld id="{D71FE5D2-A3FD-4102-8201-387BC4121FD6}" type="datetimeFigureOut">
              <a:rPr lang="en-US" altLang="en-US"/>
              <a:pPr>
                <a:defRPr/>
              </a:pPr>
              <a:t>7/12/2024</a:t>
            </a:fld>
            <a:endParaRPr lang="en-US" altLang="en-US"/>
          </a:p>
        </p:txBody>
      </p:sp>
      <p:sp>
        <p:nvSpPr>
          <p:cNvPr id="6" name="Footer Placeholder 4">
            <a:extLst>
              <a:ext uri="{FF2B5EF4-FFF2-40B4-BE49-F238E27FC236}">
                <a16:creationId xmlns:a16="http://schemas.microsoft.com/office/drawing/2014/main" id="{62B971A5-D794-43C9-0815-D5AD0FF837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FD137B-D09F-3F29-D21E-4112D9392A39}"/>
              </a:ext>
            </a:extLst>
          </p:cNvPr>
          <p:cNvSpPr>
            <a:spLocks noGrp="1"/>
          </p:cNvSpPr>
          <p:nvPr>
            <p:ph type="sldNum" sz="quarter" idx="12"/>
          </p:nvPr>
        </p:nvSpPr>
        <p:spPr/>
        <p:txBody>
          <a:bodyPr/>
          <a:lstStyle>
            <a:lvl1pPr>
              <a:defRPr/>
            </a:lvl1pPr>
          </a:lstStyle>
          <a:p>
            <a:pPr>
              <a:defRPr/>
            </a:pPr>
            <a:fld id="{EC7E0DCA-0EEB-49AC-8722-FE8575A7542A}" type="slidenum">
              <a:rPr lang="en-US" altLang="en-US"/>
              <a:pPr>
                <a:defRPr/>
              </a:pPr>
              <a:t>‹#›</a:t>
            </a:fld>
            <a:endParaRPr lang="en-US" altLang="en-US"/>
          </a:p>
        </p:txBody>
      </p:sp>
    </p:spTree>
    <p:extLst>
      <p:ext uri="{BB962C8B-B14F-4D97-AF65-F5344CB8AC3E}">
        <p14:creationId xmlns:p14="http://schemas.microsoft.com/office/powerpoint/2010/main" val="29300496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4DC5DB3A-7944-C14A-3F1B-7A208DC11AD5}"/>
              </a:ext>
            </a:extLst>
          </p:cNvPr>
          <p:cNvSpPr>
            <a:spLocks noGrp="1"/>
          </p:cNvSpPr>
          <p:nvPr>
            <p:ph type="dt" sz="half" idx="10"/>
          </p:nvPr>
        </p:nvSpPr>
        <p:spPr/>
        <p:txBody>
          <a:bodyPr/>
          <a:lstStyle>
            <a:lvl1pPr>
              <a:defRPr/>
            </a:lvl1pPr>
          </a:lstStyle>
          <a:p>
            <a:pPr>
              <a:defRPr/>
            </a:pPr>
            <a:fld id="{CDB92A80-E30E-45EF-BB84-E52471DF6183}" type="datetimeFigureOut">
              <a:rPr lang="en-US" altLang="en-US"/>
              <a:pPr>
                <a:defRPr/>
              </a:pPr>
              <a:t>7/12/2024</a:t>
            </a:fld>
            <a:endParaRPr lang="en-US" altLang="en-US"/>
          </a:p>
        </p:txBody>
      </p:sp>
      <p:sp>
        <p:nvSpPr>
          <p:cNvPr id="6" name="Footer Placeholder 4">
            <a:extLst>
              <a:ext uri="{FF2B5EF4-FFF2-40B4-BE49-F238E27FC236}">
                <a16:creationId xmlns:a16="http://schemas.microsoft.com/office/drawing/2014/main" id="{DD0008B4-C2B0-1C8A-0522-BA826A625B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4C68C0-EDAE-3705-76AB-4727CC2BCAE8}"/>
              </a:ext>
            </a:extLst>
          </p:cNvPr>
          <p:cNvSpPr>
            <a:spLocks noGrp="1"/>
          </p:cNvSpPr>
          <p:nvPr>
            <p:ph type="sldNum" sz="quarter" idx="12"/>
          </p:nvPr>
        </p:nvSpPr>
        <p:spPr/>
        <p:txBody>
          <a:bodyPr/>
          <a:lstStyle>
            <a:lvl1pPr>
              <a:defRPr/>
            </a:lvl1pPr>
          </a:lstStyle>
          <a:p>
            <a:pPr>
              <a:defRPr/>
            </a:pPr>
            <a:fld id="{040F62DF-437D-48BE-9695-70A09A96B2F3}" type="slidenum">
              <a:rPr lang="en-US" altLang="en-US"/>
              <a:pPr>
                <a:defRPr/>
              </a:pPr>
              <a:t>‹#›</a:t>
            </a:fld>
            <a:endParaRPr lang="en-US" altLang="en-US"/>
          </a:p>
        </p:txBody>
      </p:sp>
    </p:spTree>
    <p:extLst>
      <p:ext uri="{BB962C8B-B14F-4D97-AF65-F5344CB8AC3E}">
        <p14:creationId xmlns:p14="http://schemas.microsoft.com/office/powerpoint/2010/main" val="637897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594DA592-E4C5-BF75-56D0-B9A874F59401}"/>
              </a:ext>
            </a:extLst>
          </p:cNvPr>
          <p:cNvSpPr>
            <a:spLocks noGrp="1"/>
          </p:cNvSpPr>
          <p:nvPr>
            <p:ph type="dt" sz="half" idx="10"/>
          </p:nvPr>
        </p:nvSpPr>
        <p:spPr/>
        <p:txBody>
          <a:bodyPr/>
          <a:lstStyle>
            <a:lvl1pPr>
              <a:defRPr/>
            </a:lvl1pPr>
          </a:lstStyle>
          <a:p>
            <a:pPr>
              <a:defRPr/>
            </a:pPr>
            <a:fld id="{F8908106-BF92-4437-9419-F8EDC22336A3}"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CD899E76-7323-74F7-9FAA-9E6DD015CC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D9232C-9ACD-58E3-181D-BFFC9585B5FE}"/>
              </a:ext>
            </a:extLst>
          </p:cNvPr>
          <p:cNvSpPr>
            <a:spLocks noGrp="1"/>
          </p:cNvSpPr>
          <p:nvPr>
            <p:ph type="sldNum" sz="quarter" idx="12"/>
          </p:nvPr>
        </p:nvSpPr>
        <p:spPr/>
        <p:txBody>
          <a:bodyPr/>
          <a:lstStyle>
            <a:lvl1pPr>
              <a:defRPr/>
            </a:lvl1pPr>
          </a:lstStyle>
          <a:p>
            <a:pPr>
              <a:defRPr/>
            </a:pPr>
            <a:fld id="{3DB87D46-615E-49B0-84AD-C940B118BE42}" type="slidenum">
              <a:rPr lang="en-US" altLang="en-US"/>
              <a:pPr>
                <a:defRPr/>
              </a:pPr>
              <a:t>‹#›</a:t>
            </a:fld>
            <a:endParaRPr lang="en-US" altLang="en-US"/>
          </a:p>
        </p:txBody>
      </p:sp>
    </p:spTree>
    <p:extLst>
      <p:ext uri="{BB962C8B-B14F-4D97-AF65-F5344CB8AC3E}">
        <p14:creationId xmlns:p14="http://schemas.microsoft.com/office/powerpoint/2010/main" val="3644768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0"/>
            <a:ext cx="222885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95306" y="274650"/>
            <a:ext cx="653415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2D07BD7E-D21F-E790-1690-7F96DF314901}"/>
              </a:ext>
            </a:extLst>
          </p:cNvPr>
          <p:cNvSpPr>
            <a:spLocks noGrp="1"/>
          </p:cNvSpPr>
          <p:nvPr>
            <p:ph type="dt" sz="half" idx="10"/>
          </p:nvPr>
        </p:nvSpPr>
        <p:spPr/>
        <p:txBody>
          <a:bodyPr/>
          <a:lstStyle>
            <a:lvl1pPr>
              <a:defRPr/>
            </a:lvl1pPr>
          </a:lstStyle>
          <a:p>
            <a:pPr>
              <a:defRPr/>
            </a:pPr>
            <a:fld id="{8CCBEBDE-6A04-4C0B-8A66-FE49A753EB0E}"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20D5D6AA-B100-1793-B966-0A6BB76C97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DB2AB7-C644-F54C-74CD-2FEFCFD1EF69}"/>
              </a:ext>
            </a:extLst>
          </p:cNvPr>
          <p:cNvSpPr>
            <a:spLocks noGrp="1"/>
          </p:cNvSpPr>
          <p:nvPr>
            <p:ph type="sldNum" sz="quarter" idx="12"/>
          </p:nvPr>
        </p:nvSpPr>
        <p:spPr/>
        <p:txBody>
          <a:bodyPr/>
          <a:lstStyle>
            <a:lvl1pPr>
              <a:defRPr/>
            </a:lvl1pPr>
          </a:lstStyle>
          <a:p>
            <a:pPr>
              <a:defRPr/>
            </a:pPr>
            <a:fld id="{BEA3FA59-6F07-49A5-97B0-DB293CA77605}" type="slidenum">
              <a:rPr lang="en-US" altLang="en-US"/>
              <a:pPr>
                <a:defRPr/>
              </a:pPr>
              <a:t>‹#›</a:t>
            </a:fld>
            <a:endParaRPr lang="en-US" altLang="en-US"/>
          </a:p>
        </p:txBody>
      </p:sp>
    </p:spTree>
    <p:extLst>
      <p:ext uri="{BB962C8B-B14F-4D97-AF65-F5344CB8AC3E}">
        <p14:creationId xmlns:p14="http://schemas.microsoft.com/office/powerpoint/2010/main" val="30576338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4"/>
            <a:ext cx="84201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a:extLst>
              <a:ext uri="{FF2B5EF4-FFF2-40B4-BE49-F238E27FC236}">
                <a16:creationId xmlns:a16="http://schemas.microsoft.com/office/drawing/2014/main" id="{A64FED04-3F6F-340C-2CA3-DDD03240A099}"/>
              </a:ext>
            </a:extLst>
          </p:cNvPr>
          <p:cNvSpPr>
            <a:spLocks noGrp="1"/>
          </p:cNvSpPr>
          <p:nvPr>
            <p:ph type="dt" sz="half" idx="10"/>
          </p:nvPr>
        </p:nvSpPr>
        <p:spPr/>
        <p:txBody>
          <a:bodyPr/>
          <a:lstStyle>
            <a:lvl1pPr>
              <a:defRPr/>
            </a:lvl1pPr>
          </a:lstStyle>
          <a:p>
            <a:pPr>
              <a:defRPr/>
            </a:pPr>
            <a:fld id="{3AB277F1-6C2E-490A-B212-219B0B0D3A35}"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69537D36-7A75-8C67-9B25-04E606EA70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250F89-10B5-F8C5-3206-4E76973DA87E}"/>
              </a:ext>
            </a:extLst>
          </p:cNvPr>
          <p:cNvSpPr>
            <a:spLocks noGrp="1"/>
          </p:cNvSpPr>
          <p:nvPr>
            <p:ph type="sldNum" sz="quarter" idx="12"/>
          </p:nvPr>
        </p:nvSpPr>
        <p:spPr/>
        <p:txBody>
          <a:bodyPr/>
          <a:lstStyle>
            <a:lvl1pPr>
              <a:defRPr/>
            </a:lvl1pPr>
          </a:lstStyle>
          <a:p>
            <a:pPr>
              <a:defRPr/>
            </a:pPr>
            <a:fld id="{9392E335-6465-4298-90C2-BC328F2D6398}" type="slidenum">
              <a:rPr lang="en-US" altLang="en-US"/>
              <a:pPr>
                <a:defRPr/>
              </a:pPr>
              <a:t>‹#›</a:t>
            </a:fld>
            <a:endParaRPr lang="en-US" altLang="en-US"/>
          </a:p>
        </p:txBody>
      </p:sp>
    </p:spTree>
    <p:extLst>
      <p:ext uri="{BB962C8B-B14F-4D97-AF65-F5344CB8AC3E}">
        <p14:creationId xmlns:p14="http://schemas.microsoft.com/office/powerpoint/2010/main" val="4591323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B1809C4E-29AE-273D-A2E2-92FBEF20647C}"/>
              </a:ext>
            </a:extLst>
          </p:cNvPr>
          <p:cNvSpPr>
            <a:spLocks noGrp="1"/>
          </p:cNvSpPr>
          <p:nvPr>
            <p:ph type="dt" sz="half" idx="10"/>
          </p:nvPr>
        </p:nvSpPr>
        <p:spPr/>
        <p:txBody>
          <a:bodyPr/>
          <a:lstStyle>
            <a:lvl1pPr>
              <a:defRPr/>
            </a:lvl1pPr>
          </a:lstStyle>
          <a:p>
            <a:pPr>
              <a:defRPr/>
            </a:pPr>
            <a:fld id="{83798A41-037E-4457-9369-31223BA2A43B}"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7C6CE258-F506-5AD8-D420-FFAB2EDF1F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CA0FA7-77E8-53A2-B228-535504D28B74}"/>
              </a:ext>
            </a:extLst>
          </p:cNvPr>
          <p:cNvSpPr>
            <a:spLocks noGrp="1"/>
          </p:cNvSpPr>
          <p:nvPr>
            <p:ph type="sldNum" sz="quarter" idx="12"/>
          </p:nvPr>
        </p:nvSpPr>
        <p:spPr/>
        <p:txBody>
          <a:bodyPr/>
          <a:lstStyle>
            <a:lvl1pPr>
              <a:defRPr/>
            </a:lvl1pPr>
          </a:lstStyle>
          <a:p>
            <a:pPr>
              <a:defRPr/>
            </a:pPr>
            <a:fld id="{2EA2BC15-6252-49AE-8DF4-8ADBD94CD6ED}" type="slidenum">
              <a:rPr lang="en-US" altLang="en-US"/>
              <a:pPr>
                <a:defRPr/>
              </a:pPr>
              <a:t>‹#›</a:t>
            </a:fld>
            <a:endParaRPr lang="en-US" altLang="en-US"/>
          </a:p>
        </p:txBody>
      </p:sp>
    </p:spTree>
    <p:extLst>
      <p:ext uri="{BB962C8B-B14F-4D97-AF65-F5344CB8AC3E}">
        <p14:creationId xmlns:p14="http://schemas.microsoft.com/office/powerpoint/2010/main" val="551246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9"/>
            <a:ext cx="84201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a:extLst>
              <a:ext uri="{FF2B5EF4-FFF2-40B4-BE49-F238E27FC236}">
                <a16:creationId xmlns:a16="http://schemas.microsoft.com/office/drawing/2014/main" id="{2A13DE8B-6311-6DE9-52EB-2540FEAE3C35}"/>
              </a:ext>
            </a:extLst>
          </p:cNvPr>
          <p:cNvSpPr>
            <a:spLocks noGrp="1"/>
          </p:cNvSpPr>
          <p:nvPr>
            <p:ph type="dt" sz="half" idx="10"/>
          </p:nvPr>
        </p:nvSpPr>
        <p:spPr/>
        <p:txBody>
          <a:bodyPr/>
          <a:lstStyle>
            <a:lvl1pPr>
              <a:defRPr/>
            </a:lvl1pPr>
          </a:lstStyle>
          <a:p>
            <a:pPr>
              <a:defRPr/>
            </a:pPr>
            <a:fld id="{4B835805-A974-403B-9D9B-0B0812BF4E82}"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2DDFC7E8-3975-7C24-0679-F3B2189EC4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DB6916-8CAB-C8E3-BA10-0C35B36C04F0}"/>
              </a:ext>
            </a:extLst>
          </p:cNvPr>
          <p:cNvSpPr>
            <a:spLocks noGrp="1"/>
          </p:cNvSpPr>
          <p:nvPr>
            <p:ph type="sldNum" sz="quarter" idx="12"/>
          </p:nvPr>
        </p:nvSpPr>
        <p:spPr/>
        <p:txBody>
          <a:bodyPr/>
          <a:lstStyle>
            <a:lvl1pPr>
              <a:defRPr/>
            </a:lvl1pPr>
          </a:lstStyle>
          <a:p>
            <a:pPr>
              <a:defRPr/>
            </a:pPr>
            <a:fld id="{EFDCB2D2-75D1-4C24-BCA8-2E50DE4992B7}" type="slidenum">
              <a:rPr lang="en-US" altLang="en-US"/>
              <a:pPr>
                <a:defRPr/>
              </a:pPr>
              <a:t>‹#›</a:t>
            </a:fld>
            <a:endParaRPr lang="en-US" altLang="en-US"/>
          </a:p>
        </p:txBody>
      </p:sp>
    </p:spTree>
    <p:extLst>
      <p:ext uri="{BB962C8B-B14F-4D97-AF65-F5344CB8AC3E}">
        <p14:creationId xmlns:p14="http://schemas.microsoft.com/office/powerpoint/2010/main" val="324022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286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a:extLst>
              <a:ext uri="{FF2B5EF4-FFF2-40B4-BE49-F238E27FC236}">
                <a16:creationId xmlns:a16="http://schemas.microsoft.com/office/drawing/2014/main" id="{8C47229C-B489-51A9-6266-D38429EE773A}"/>
              </a:ext>
            </a:extLst>
          </p:cNvPr>
          <p:cNvSpPr>
            <a:spLocks noGrp="1"/>
          </p:cNvSpPr>
          <p:nvPr>
            <p:ph type="dt" sz="half" idx="10"/>
          </p:nvPr>
        </p:nvSpPr>
        <p:spPr/>
        <p:txBody>
          <a:bodyPr/>
          <a:lstStyle>
            <a:lvl1pPr>
              <a:defRPr/>
            </a:lvl1pPr>
          </a:lstStyle>
          <a:p>
            <a:pPr>
              <a:defRPr/>
            </a:pPr>
            <a:fld id="{635B13BE-3933-4BE0-8DBC-D787E8DE3AB6}" type="datetimeFigureOut">
              <a:rPr lang="en-US" altLang="en-US"/>
              <a:pPr>
                <a:defRPr/>
              </a:pPr>
              <a:t>7/12/2024</a:t>
            </a:fld>
            <a:endParaRPr lang="en-US" altLang="en-US"/>
          </a:p>
        </p:txBody>
      </p:sp>
      <p:sp>
        <p:nvSpPr>
          <p:cNvPr id="6" name="Footer Placeholder 4">
            <a:extLst>
              <a:ext uri="{FF2B5EF4-FFF2-40B4-BE49-F238E27FC236}">
                <a16:creationId xmlns:a16="http://schemas.microsoft.com/office/drawing/2014/main" id="{92ED389F-1CF7-E085-0706-EA4D9990B6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FDBF82-D1E3-47A2-CC7F-9F9E7D6B14DF}"/>
              </a:ext>
            </a:extLst>
          </p:cNvPr>
          <p:cNvSpPr>
            <a:spLocks noGrp="1"/>
          </p:cNvSpPr>
          <p:nvPr>
            <p:ph type="sldNum" sz="quarter" idx="12"/>
          </p:nvPr>
        </p:nvSpPr>
        <p:spPr/>
        <p:txBody>
          <a:bodyPr/>
          <a:lstStyle>
            <a:lvl1pPr>
              <a:defRPr/>
            </a:lvl1pPr>
          </a:lstStyle>
          <a:p>
            <a:pPr>
              <a:defRPr/>
            </a:pPr>
            <a:fld id="{50340C48-B29F-48B0-878C-EB134671B229}" type="slidenum">
              <a:rPr lang="en-US" altLang="en-US"/>
              <a:pPr>
                <a:defRPr/>
              </a:pPr>
              <a:t>‹#›</a:t>
            </a:fld>
            <a:endParaRPr lang="en-US" altLang="en-US"/>
          </a:p>
        </p:txBody>
      </p:sp>
    </p:spTree>
    <p:extLst>
      <p:ext uri="{BB962C8B-B14F-4D97-AF65-F5344CB8AC3E}">
        <p14:creationId xmlns:p14="http://schemas.microsoft.com/office/powerpoint/2010/main" val="11678729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a:extLst>
              <a:ext uri="{FF2B5EF4-FFF2-40B4-BE49-F238E27FC236}">
                <a16:creationId xmlns:a16="http://schemas.microsoft.com/office/drawing/2014/main" id="{08A6C3E2-1B03-BE09-8FDD-78451236FF68}"/>
              </a:ext>
            </a:extLst>
          </p:cNvPr>
          <p:cNvSpPr>
            <a:spLocks noGrp="1"/>
          </p:cNvSpPr>
          <p:nvPr>
            <p:ph type="dt" sz="half" idx="10"/>
          </p:nvPr>
        </p:nvSpPr>
        <p:spPr/>
        <p:txBody>
          <a:bodyPr/>
          <a:lstStyle>
            <a:lvl1pPr>
              <a:defRPr/>
            </a:lvl1pPr>
          </a:lstStyle>
          <a:p>
            <a:pPr>
              <a:defRPr/>
            </a:pPr>
            <a:fld id="{EA98CF62-96A0-4797-97DB-CB4D4EDCDFBA}" type="datetimeFigureOut">
              <a:rPr lang="en-US" altLang="en-US"/>
              <a:pPr>
                <a:defRPr/>
              </a:pPr>
              <a:t>7/12/2024</a:t>
            </a:fld>
            <a:endParaRPr lang="en-US" altLang="en-US"/>
          </a:p>
        </p:txBody>
      </p:sp>
      <p:sp>
        <p:nvSpPr>
          <p:cNvPr id="8" name="Footer Placeholder 4">
            <a:extLst>
              <a:ext uri="{FF2B5EF4-FFF2-40B4-BE49-F238E27FC236}">
                <a16:creationId xmlns:a16="http://schemas.microsoft.com/office/drawing/2014/main" id="{1481AAFC-DB22-DC6A-9BA0-D1BF2435B9D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10D04A1-C64E-A335-F676-8DC91BAD11C3}"/>
              </a:ext>
            </a:extLst>
          </p:cNvPr>
          <p:cNvSpPr>
            <a:spLocks noGrp="1"/>
          </p:cNvSpPr>
          <p:nvPr>
            <p:ph type="sldNum" sz="quarter" idx="12"/>
          </p:nvPr>
        </p:nvSpPr>
        <p:spPr/>
        <p:txBody>
          <a:bodyPr/>
          <a:lstStyle>
            <a:lvl1pPr>
              <a:defRPr/>
            </a:lvl1pPr>
          </a:lstStyle>
          <a:p>
            <a:pPr>
              <a:defRPr/>
            </a:pPr>
            <a:fld id="{C6CC80A2-09FE-42B9-9E05-6DD7F067CA9A}" type="slidenum">
              <a:rPr lang="en-US" altLang="en-US"/>
              <a:pPr>
                <a:defRPr/>
              </a:pPr>
              <a:t>‹#›</a:t>
            </a:fld>
            <a:endParaRPr lang="en-US" altLang="en-US"/>
          </a:p>
        </p:txBody>
      </p:sp>
    </p:spTree>
    <p:extLst>
      <p:ext uri="{BB962C8B-B14F-4D97-AF65-F5344CB8AC3E}">
        <p14:creationId xmlns:p14="http://schemas.microsoft.com/office/powerpoint/2010/main" val="40278776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a:extLst>
              <a:ext uri="{FF2B5EF4-FFF2-40B4-BE49-F238E27FC236}">
                <a16:creationId xmlns:a16="http://schemas.microsoft.com/office/drawing/2014/main" id="{1FDC0125-AD75-8CAE-744C-9B7B7A2071FA}"/>
              </a:ext>
            </a:extLst>
          </p:cNvPr>
          <p:cNvSpPr>
            <a:spLocks noGrp="1"/>
          </p:cNvSpPr>
          <p:nvPr>
            <p:ph type="dt" sz="half" idx="10"/>
          </p:nvPr>
        </p:nvSpPr>
        <p:spPr/>
        <p:txBody>
          <a:bodyPr/>
          <a:lstStyle>
            <a:lvl1pPr>
              <a:defRPr/>
            </a:lvl1pPr>
          </a:lstStyle>
          <a:p>
            <a:pPr>
              <a:defRPr/>
            </a:pPr>
            <a:fld id="{1175408E-E4E7-41DA-B212-FFB6DFF984A1}" type="datetimeFigureOut">
              <a:rPr lang="en-US" altLang="en-US"/>
              <a:pPr>
                <a:defRPr/>
              </a:pPr>
              <a:t>7/12/2024</a:t>
            </a:fld>
            <a:endParaRPr lang="en-US" altLang="en-US"/>
          </a:p>
        </p:txBody>
      </p:sp>
      <p:sp>
        <p:nvSpPr>
          <p:cNvPr id="4" name="Footer Placeholder 4">
            <a:extLst>
              <a:ext uri="{FF2B5EF4-FFF2-40B4-BE49-F238E27FC236}">
                <a16:creationId xmlns:a16="http://schemas.microsoft.com/office/drawing/2014/main" id="{F92998BD-F096-1203-5AEF-C74321386C6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F9C3E05-4EC2-CB61-8A98-B9B6AB23C972}"/>
              </a:ext>
            </a:extLst>
          </p:cNvPr>
          <p:cNvSpPr>
            <a:spLocks noGrp="1"/>
          </p:cNvSpPr>
          <p:nvPr>
            <p:ph type="sldNum" sz="quarter" idx="12"/>
          </p:nvPr>
        </p:nvSpPr>
        <p:spPr/>
        <p:txBody>
          <a:bodyPr/>
          <a:lstStyle>
            <a:lvl1pPr>
              <a:defRPr/>
            </a:lvl1pPr>
          </a:lstStyle>
          <a:p>
            <a:pPr>
              <a:defRPr/>
            </a:pPr>
            <a:fld id="{E149C55B-5B85-46F9-B4A6-39CC4D2C35B3}" type="slidenum">
              <a:rPr lang="en-US" altLang="en-US"/>
              <a:pPr>
                <a:defRPr/>
              </a:pPr>
              <a:t>‹#›</a:t>
            </a:fld>
            <a:endParaRPr lang="en-US" altLang="en-US"/>
          </a:p>
        </p:txBody>
      </p:sp>
    </p:spTree>
    <p:extLst>
      <p:ext uri="{BB962C8B-B14F-4D97-AF65-F5344CB8AC3E}">
        <p14:creationId xmlns:p14="http://schemas.microsoft.com/office/powerpoint/2010/main" val="20998502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069D5D-BC65-99CC-C52F-F1A4CD7478A3}"/>
              </a:ext>
            </a:extLst>
          </p:cNvPr>
          <p:cNvSpPr>
            <a:spLocks noGrp="1"/>
          </p:cNvSpPr>
          <p:nvPr>
            <p:ph type="dt" sz="half" idx="10"/>
          </p:nvPr>
        </p:nvSpPr>
        <p:spPr/>
        <p:txBody>
          <a:bodyPr/>
          <a:lstStyle>
            <a:lvl1pPr>
              <a:defRPr/>
            </a:lvl1pPr>
          </a:lstStyle>
          <a:p>
            <a:pPr>
              <a:defRPr/>
            </a:pPr>
            <a:fld id="{5217039D-E002-4FDC-8671-3124D7C2800D}" type="datetimeFigureOut">
              <a:rPr lang="en-US" altLang="en-US"/>
              <a:pPr>
                <a:defRPr/>
              </a:pPr>
              <a:t>7/12/2024</a:t>
            </a:fld>
            <a:endParaRPr lang="en-US" altLang="en-US"/>
          </a:p>
        </p:txBody>
      </p:sp>
      <p:sp>
        <p:nvSpPr>
          <p:cNvPr id="3" name="Footer Placeholder 4">
            <a:extLst>
              <a:ext uri="{FF2B5EF4-FFF2-40B4-BE49-F238E27FC236}">
                <a16:creationId xmlns:a16="http://schemas.microsoft.com/office/drawing/2014/main" id="{6C32045D-76DE-100B-A24F-0229F5000C9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124CA2B-24DE-823B-03F9-E94AEF277F33}"/>
              </a:ext>
            </a:extLst>
          </p:cNvPr>
          <p:cNvSpPr>
            <a:spLocks noGrp="1"/>
          </p:cNvSpPr>
          <p:nvPr>
            <p:ph type="sldNum" sz="quarter" idx="12"/>
          </p:nvPr>
        </p:nvSpPr>
        <p:spPr/>
        <p:txBody>
          <a:bodyPr/>
          <a:lstStyle>
            <a:lvl1pPr>
              <a:defRPr/>
            </a:lvl1pPr>
          </a:lstStyle>
          <a:p>
            <a:pPr>
              <a:defRPr/>
            </a:pPr>
            <a:fld id="{7C01BCC2-BF71-4883-AAC7-92683A3D29AB}" type="slidenum">
              <a:rPr lang="en-US" altLang="en-US"/>
              <a:pPr>
                <a:defRPr/>
              </a:pPr>
              <a:t>‹#›</a:t>
            </a:fld>
            <a:endParaRPr lang="en-US" altLang="en-US"/>
          </a:p>
        </p:txBody>
      </p:sp>
    </p:spTree>
    <p:extLst>
      <p:ext uri="{BB962C8B-B14F-4D97-AF65-F5344CB8AC3E}">
        <p14:creationId xmlns:p14="http://schemas.microsoft.com/office/powerpoint/2010/main" val="12395527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872972" y="27306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35071231-1C2E-0345-F607-4A06809CFFD4}"/>
              </a:ext>
            </a:extLst>
          </p:cNvPr>
          <p:cNvSpPr>
            <a:spLocks noGrp="1"/>
          </p:cNvSpPr>
          <p:nvPr>
            <p:ph type="dt" sz="half" idx="10"/>
          </p:nvPr>
        </p:nvSpPr>
        <p:spPr/>
        <p:txBody>
          <a:bodyPr/>
          <a:lstStyle>
            <a:lvl1pPr>
              <a:defRPr/>
            </a:lvl1pPr>
          </a:lstStyle>
          <a:p>
            <a:pPr>
              <a:defRPr/>
            </a:pPr>
            <a:fld id="{8C7E31C1-C79A-498A-A8A3-EBFB5BB68CEA}" type="datetimeFigureOut">
              <a:rPr lang="en-US" altLang="en-US"/>
              <a:pPr>
                <a:defRPr/>
              </a:pPr>
              <a:t>7/12/2024</a:t>
            </a:fld>
            <a:endParaRPr lang="en-US" altLang="en-US"/>
          </a:p>
        </p:txBody>
      </p:sp>
      <p:sp>
        <p:nvSpPr>
          <p:cNvPr id="6" name="Footer Placeholder 4">
            <a:extLst>
              <a:ext uri="{FF2B5EF4-FFF2-40B4-BE49-F238E27FC236}">
                <a16:creationId xmlns:a16="http://schemas.microsoft.com/office/drawing/2014/main" id="{A4CEABB6-3B0A-2968-613A-0C886D9549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DFEBC9-AB40-BDEF-DB29-199403E79635}"/>
              </a:ext>
            </a:extLst>
          </p:cNvPr>
          <p:cNvSpPr>
            <a:spLocks noGrp="1"/>
          </p:cNvSpPr>
          <p:nvPr>
            <p:ph type="sldNum" sz="quarter" idx="12"/>
          </p:nvPr>
        </p:nvSpPr>
        <p:spPr/>
        <p:txBody>
          <a:bodyPr/>
          <a:lstStyle>
            <a:lvl1pPr>
              <a:defRPr/>
            </a:lvl1pPr>
          </a:lstStyle>
          <a:p>
            <a:pPr>
              <a:defRPr/>
            </a:pPr>
            <a:fld id="{DBD29799-99E2-430C-8564-D8D476E3D3F0}" type="slidenum">
              <a:rPr lang="en-US" altLang="en-US"/>
              <a:pPr>
                <a:defRPr/>
              </a:pPr>
              <a:t>‹#›</a:t>
            </a:fld>
            <a:endParaRPr lang="en-US" altLang="en-US"/>
          </a:p>
        </p:txBody>
      </p:sp>
    </p:spTree>
    <p:extLst>
      <p:ext uri="{BB962C8B-B14F-4D97-AF65-F5344CB8AC3E}">
        <p14:creationId xmlns:p14="http://schemas.microsoft.com/office/powerpoint/2010/main" val="21930204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a:t>Drag picture to placeholder or click icon to add</a:t>
            </a:r>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D74F2C56-6567-93F5-5849-F52D488F1953}"/>
              </a:ext>
            </a:extLst>
          </p:cNvPr>
          <p:cNvSpPr>
            <a:spLocks noGrp="1"/>
          </p:cNvSpPr>
          <p:nvPr>
            <p:ph type="dt" sz="half" idx="10"/>
          </p:nvPr>
        </p:nvSpPr>
        <p:spPr/>
        <p:txBody>
          <a:bodyPr/>
          <a:lstStyle>
            <a:lvl1pPr>
              <a:defRPr/>
            </a:lvl1pPr>
          </a:lstStyle>
          <a:p>
            <a:pPr>
              <a:defRPr/>
            </a:pPr>
            <a:fld id="{2C370979-276E-4920-9BE3-C8E72376131D}" type="datetimeFigureOut">
              <a:rPr lang="en-US" altLang="en-US"/>
              <a:pPr>
                <a:defRPr/>
              </a:pPr>
              <a:t>7/12/2024</a:t>
            </a:fld>
            <a:endParaRPr lang="en-US" altLang="en-US"/>
          </a:p>
        </p:txBody>
      </p:sp>
      <p:sp>
        <p:nvSpPr>
          <p:cNvPr id="6" name="Footer Placeholder 4">
            <a:extLst>
              <a:ext uri="{FF2B5EF4-FFF2-40B4-BE49-F238E27FC236}">
                <a16:creationId xmlns:a16="http://schemas.microsoft.com/office/drawing/2014/main" id="{5D412F9F-62B9-7326-6CB6-2D6D690132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885B077-5D5C-9AD8-149B-3D5B66B46A26}"/>
              </a:ext>
            </a:extLst>
          </p:cNvPr>
          <p:cNvSpPr>
            <a:spLocks noGrp="1"/>
          </p:cNvSpPr>
          <p:nvPr>
            <p:ph type="sldNum" sz="quarter" idx="12"/>
          </p:nvPr>
        </p:nvSpPr>
        <p:spPr/>
        <p:txBody>
          <a:bodyPr/>
          <a:lstStyle>
            <a:lvl1pPr>
              <a:defRPr/>
            </a:lvl1pPr>
          </a:lstStyle>
          <a:p>
            <a:pPr>
              <a:defRPr/>
            </a:pPr>
            <a:fld id="{BA5F75A4-0CED-4B31-AD6B-0B1859D45AA7}" type="slidenum">
              <a:rPr lang="en-US" altLang="en-US"/>
              <a:pPr>
                <a:defRPr/>
              </a:pPr>
              <a:t>‹#›</a:t>
            </a:fld>
            <a:endParaRPr lang="en-US" altLang="en-US"/>
          </a:p>
        </p:txBody>
      </p:sp>
    </p:spTree>
    <p:extLst>
      <p:ext uri="{BB962C8B-B14F-4D97-AF65-F5344CB8AC3E}">
        <p14:creationId xmlns:p14="http://schemas.microsoft.com/office/powerpoint/2010/main" val="1165016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6C505283-2B18-6623-208F-EC824281DE4E}"/>
              </a:ext>
            </a:extLst>
          </p:cNvPr>
          <p:cNvSpPr>
            <a:spLocks noGrp="1"/>
          </p:cNvSpPr>
          <p:nvPr>
            <p:ph type="dt" sz="half" idx="10"/>
          </p:nvPr>
        </p:nvSpPr>
        <p:spPr/>
        <p:txBody>
          <a:bodyPr/>
          <a:lstStyle>
            <a:lvl1pPr>
              <a:defRPr/>
            </a:lvl1pPr>
          </a:lstStyle>
          <a:p>
            <a:pPr>
              <a:defRPr/>
            </a:pPr>
            <a:fld id="{8D22132D-1927-409B-A05C-FF0739722574}"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D3350E9E-D1B8-E847-1F4A-4AD0B61E63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4B7E3E-A701-2FE1-E28F-12AC0C86D025}"/>
              </a:ext>
            </a:extLst>
          </p:cNvPr>
          <p:cNvSpPr>
            <a:spLocks noGrp="1"/>
          </p:cNvSpPr>
          <p:nvPr>
            <p:ph type="sldNum" sz="quarter" idx="12"/>
          </p:nvPr>
        </p:nvSpPr>
        <p:spPr/>
        <p:txBody>
          <a:bodyPr/>
          <a:lstStyle>
            <a:lvl1pPr>
              <a:defRPr/>
            </a:lvl1pPr>
          </a:lstStyle>
          <a:p>
            <a:pPr>
              <a:defRPr/>
            </a:pPr>
            <a:fld id="{5DB34757-1058-4769-8CD2-F5E48993F85C}" type="slidenum">
              <a:rPr lang="en-US" altLang="en-US"/>
              <a:pPr>
                <a:defRPr/>
              </a:pPr>
              <a:t>‹#›</a:t>
            </a:fld>
            <a:endParaRPr lang="en-US" altLang="en-US"/>
          </a:p>
        </p:txBody>
      </p:sp>
    </p:spTree>
    <p:extLst>
      <p:ext uri="{BB962C8B-B14F-4D97-AF65-F5344CB8AC3E}">
        <p14:creationId xmlns:p14="http://schemas.microsoft.com/office/powerpoint/2010/main" val="509929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7"/>
            <a:ext cx="222885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95300" y="274657"/>
            <a:ext cx="652145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97025473-8D33-57E7-CB62-C5689CD72714}"/>
              </a:ext>
            </a:extLst>
          </p:cNvPr>
          <p:cNvSpPr>
            <a:spLocks noGrp="1"/>
          </p:cNvSpPr>
          <p:nvPr>
            <p:ph type="dt" sz="half" idx="10"/>
          </p:nvPr>
        </p:nvSpPr>
        <p:spPr/>
        <p:txBody>
          <a:bodyPr/>
          <a:lstStyle>
            <a:lvl1pPr>
              <a:defRPr/>
            </a:lvl1pPr>
          </a:lstStyle>
          <a:p>
            <a:pPr>
              <a:defRPr/>
            </a:pPr>
            <a:fld id="{4876DE14-8097-4F32-9366-BD1A1DD335F2}"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BB521555-C12E-8704-1AB8-1E11323C60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8B117A-1CC4-C38B-D837-85810086AD9E}"/>
              </a:ext>
            </a:extLst>
          </p:cNvPr>
          <p:cNvSpPr>
            <a:spLocks noGrp="1"/>
          </p:cNvSpPr>
          <p:nvPr>
            <p:ph type="sldNum" sz="quarter" idx="12"/>
          </p:nvPr>
        </p:nvSpPr>
        <p:spPr/>
        <p:txBody>
          <a:bodyPr/>
          <a:lstStyle>
            <a:lvl1pPr>
              <a:defRPr/>
            </a:lvl1pPr>
          </a:lstStyle>
          <a:p>
            <a:pPr>
              <a:defRPr/>
            </a:pPr>
            <a:fld id="{7319BDE3-8781-4994-AD96-522F3A663D84}" type="slidenum">
              <a:rPr lang="en-US" altLang="en-US"/>
              <a:pPr>
                <a:defRPr/>
              </a:pPr>
              <a:t>‹#›</a:t>
            </a:fld>
            <a:endParaRPr lang="en-US" altLang="en-US"/>
          </a:p>
        </p:txBody>
      </p:sp>
    </p:spTree>
    <p:extLst>
      <p:ext uri="{BB962C8B-B14F-4D97-AF65-F5344CB8AC3E}">
        <p14:creationId xmlns:p14="http://schemas.microsoft.com/office/powerpoint/2010/main" val="28782174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207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15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95300" y="1535113"/>
            <a:ext cx="437687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5032115" y="1535113"/>
            <a:ext cx="437859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5032115" y="2174875"/>
            <a:ext cx="437859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21205287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1253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81C9A6F8-9850-2A1B-D199-D0D8BE4C6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25384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a16="http://schemas.microsoft.com/office/drawing/2014/main" id="{B0D8EE60-0806-46D4-4E80-53B6173A5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8" y="5157192"/>
            <a:ext cx="29686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a:extLst>
              <a:ext uri="{FF2B5EF4-FFF2-40B4-BE49-F238E27FC236}">
                <a16:creationId xmlns:a16="http://schemas.microsoft.com/office/drawing/2014/main" id="{897625A5-8BE3-EF2D-DCA8-5FF88045CA0F}"/>
              </a:ext>
            </a:extLst>
          </p:cNvPr>
          <p:cNvGrpSpPr>
            <a:grpSpLocks/>
          </p:cNvGrpSpPr>
          <p:nvPr/>
        </p:nvGrpSpPr>
        <p:grpSpPr bwMode="auto">
          <a:xfrm>
            <a:off x="5538788" y="0"/>
            <a:ext cx="4367212" cy="6875463"/>
            <a:chOff x="5130830" y="-8468"/>
            <a:chExt cx="4030508" cy="6874935"/>
          </a:xfrm>
        </p:grpSpPr>
        <p:cxnSp>
          <p:nvCxnSpPr>
            <p:cNvPr id="8" name="Straight Connector 7">
              <a:extLst>
                <a:ext uri="{FF2B5EF4-FFF2-40B4-BE49-F238E27FC236}">
                  <a16:creationId xmlns:a16="http://schemas.microsoft.com/office/drawing/2014/main" id="{58FE6B78-1641-5D82-725B-5279F7508E73}"/>
                </a:ext>
              </a:extLst>
            </p:cNvPr>
            <p:cNvCxnSpPr/>
            <p:nvPr/>
          </p:nvCxnSpPr>
          <p:spPr>
            <a:xfrm flipV="1">
              <a:off x="5130830" y="4175861"/>
              <a:ext cx="4023183"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5E45E65-DB25-CE1F-2354-B95E348A0023}"/>
                </a:ext>
              </a:extLst>
            </p:cNvPr>
            <p:cNvCxnSpPr/>
            <p:nvPr/>
          </p:nvCxnSpPr>
          <p:spPr>
            <a:xfrm>
              <a:off x="7042794" y="-531"/>
              <a:ext cx="1218969"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13">
              <a:extLst>
                <a:ext uri="{FF2B5EF4-FFF2-40B4-BE49-F238E27FC236}">
                  <a16:creationId xmlns:a16="http://schemas.microsoft.com/office/drawing/2014/main" id="{234ECAC3-DA5D-533F-70FC-5D8664F47F71}"/>
                </a:ext>
              </a:extLst>
            </p:cNvPr>
            <p:cNvSpPr/>
            <p:nvPr/>
          </p:nvSpPr>
          <p:spPr>
            <a:xfrm>
              <a:off x="6891888" y="-531"/>
              <a:ext cx="2269450"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4">
              <a:extLst>
                <a:ext uri="{FF2B5EF4-FFF2-40B4-BE49-F238E27FC236}">
                  <a16:creationId xmlns:a16="http://schemas.microsoft.com/office/drawing/2014/main" id="{BA465403-83D0-0344-D94D-F645E2298934}"/>
                </a:ext>
              </a:extLst>
            </p:cNvPr>
            <p:cNvSpPr/>
            <p:nvPr/>
          </p:nvSpPr>
          <p:spPr>
            <a:xfrm>
              <a:off x="7205421" y="-8468"/>
              <a:ext cx="1948592"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5">
              <a:extLst>
                <a:ext uri="{FF2B5EF4-FFF2-40B4-BE49-F238E27FC236}">
                  <a16:creationId xmlns:a16="http://schemas.microsoft.com/office/drawing/2014/main" id="{33C32783-6A50-AEE2-0CF3-69DF6AF4BB8F}"/>
                </a:ext>
              </a:extLst>
            </p:cNvPr>
            <p:cNvSpPr/>
            <p:nvPr/>
          </p:nvSpPr>
          <p:spPr>
            <a:xfrm>
              <a:off x="6636960" y="3920293"/>
              <a:ext cx="2514123"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6">
              <a:extLst>
                <a:ext uri="{FF2B5EF4-FFF2-40B4-BE49-F238E27FC236}">
                  <a16:creationId xmlns:a16="http://schemas.microsoft.com/office/drawing/2014/main" id="{2DFF88BC-22EB-5278-B1CE-F6152111069A}"/>
                </a:ext>
              </a:extLst>
            </p:cNvPr>
            <p:cNvSpPr/>
            <p:nvPr/>
          </p:nvSpPr>
          <p:spPr>
            <a:xfrm>
              <a:off x="7010561" y="-8468"/>
              <a:ext cx="2143452"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7">
              <a:extLst>
                <a:ext uri="{FF2B5EF4-FFF2-40B4-BE49-F238E27FC236}">
                  <a16:creationId xmlns:a16="http://schemas.microsoft.com/office/drawing/2014/main" id="{4D08A67D-D177-ACE0-E350-44E4D09EE790}"/>
                </a:ext>
              </a:extLst>
            </p:cNvPr>
            <p:cNvSpPr/>
            <p:nvPr/>
          </p:nvSpPr>
          <p:spPr>
            <a:xfrm>
              <a:off x="8295460" y="-8468"/>
              <a:ext cx="858553"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8">
              <a:extLst>
                <a:ext uri="{FF2B5EF4-FFF2-40B4-BE49-F238E27FC236}">
                  <a16:creationId xmlns:a16="http://schemas.microsoft.com/office/drawing/2014/main" id="{DFC2D76F-EF1A-99ED-0FE0-4BA754658E59}"/>
                </a:ext>
              </a:extLst>
            </p:cNvPr>
            <p:cNvSpPr/>
            <p:nvPr/>
          </p:nvSpPr>
          <p:spPr>
            <a:xfrm>
              <a:off x="8077159" y="-8468"/>
              <a:ext cx="1066598"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9">
              <a:extLst>
                <a:ext uri="{FF2B5EF4-FFF2-40B4-BE49-F238E27FC236}">
                  <a16:creationId xmlns:a16="http://schemas.microsoft.com/office/drawing/2014/main" id="{078442B1-674A-95F0-BA17-1DC1EC7AB064}"/>
                </a:ext>
              </a:extLst>
            </p:cNvPr>
            <p:cNvSpPr/>
            <p:nvPr/>
          </p:nvSpPr>
          <p:spPr>
            <a:xfrm>
              <a:off x="8059578" y="4893356"/>
              <a:ext cx="1095900"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630979" y="2678281"/>
            <a:ext cx="4906111"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630979" y="4419905"/>
            <a:ext cx="4906111"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954012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D94848AA-046C-B2A1-313B-EE9F3BC36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8127205" y="5910188"/>
            <a:ext cx="166211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9">
            <a:extLst>
              <a:ext uri="{FF2B5EF4-FFF2-40B4-BE49-F238E27FC236}">
                <a16:creationId xmlns:a16="http://schemas.microsoft.com/office/drawing/2014/main" id="{B08667D7-E8F2-9D2E-61D8-E3592E80AB31}"/>
              </a:ext>
            </a:extLst>
          </p:cNvPr>
          <p:cNvSpPr/>
          <p:nvPr/>
        </p:nvSpPr>
        <p:spPr bwMode="auto">
          <a:xfrm>
            <a:off x="-7938" y="4013200"/>
            <a:ext cx="4953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7" name="TextBox 6">
            <a:extLst>
              <a:ext uri="{FF2B5EF4-FFF2-40B4-BE49-F238E27FC236}">
                <a16:creationId xmlns:a16="http://schemas.microsoft.com/office/drawing/2014/main" id="{BCAA9843-F49F-F345-AEF6-BF314493AB3D}"/>
              </a:ext>
            </a:extLst>
          </p:cNvPr>
          <p:cNvSpPr txBox="1">
            <a:spLocks noChangeArrowheads="1"/>
          </p:cNvSpPr>
          <p:nvPr/>
        </p:nvSpPr>
        <p:spPr bwMode="auto">
          <a:xfrm>
            <a:off x="777046" y="6504800"/>
            <a:ext cx="7128282" cy="215444"/>
          </a:xfrm>
          <a:prstGeom prst="rect">
            <a:avLst/>
          </a:prstGeom>
          <a:noFill/>
          <a:ln>
            <a:noFill/>
          </a:ln>
        </p:spPr>
        <p:txBody>
          <a:bodyPr wrap="square">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i="1" dirty="0"/>
              <a:t>Intellectual property of E Pittaway and L. Bartolomei, Forced Migration Research Network, UNSW; Reuse is permitted with author attribution </a:t>
            </a:r>
          </a:p>
        </p:txBody>
      </p:sp>
      <p:sp>
        <p:nvSpPr>
          <p:cNvPr id="2" name="Title 1"/>
          <p:cNvSpPr>
            <a:spLocks noGrp="1"/>
          </p:cNvSpPr>
          <p:nvPr>
            <p:ph type="title"/>
          </p:nvPr>
        </p:nvSpPr>
        <p:spPr>
          <a:xfrm>
            <a:off x="746536" y="245478"/>
            <a:ext cx="8442694" cy="635633"/>
          </a:xfrm>
        </p:spPr>
        <p:txBody>
          <a:bodyPr/>
          <a:lstStyle>
            <a:lvl1pPr algn="ctr">
              <a:defRPr>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00374" y="1289518"/>
            <a:ext cx="8442694" cy="4475178"/>
          </a:xfrm>
        </p:spPr>
        <p:txBody>
          <a:bodyPr/>
          <a:lstStyle>
            <a:lvl1pPr marL="0" indent="0">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04293870"/>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2" name="Picture 18">
            <a:extLst>
              <a:ext uri="{FF2B5EF4-FFF2-40B4-BE49-F238E27FC236}">
                <a16:creationId xmlns:a16="http://schemas.microsoft.com/office/drawing/2014/main" id="{8572618E-3163-2667-B0DF-8FA20314E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8127205" y="6015187"/>
            <a:ext cx="166211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9">
            <a:extLst>
              <a:ext uri="{FF2B5EF4-FFF2-40B4-BE49-F238E27FC236}">
                <a16:creationId xmlns:a16="http://schemas.microsoft.com/office/drawing/2014/main" id="{BBCE8B5F-229D-87C3-75D5-78BE22AF71FE}"/>
              </a:ext>
            </a:extLst>
          </p:cNvPr>
          <p:cNvSpPr/>
          <p:nvPr/>
        </p:nvSpPr>
        <p:spPr bwMode="auto">
          <a:xfrm>
            <a:off x="-7938" y="4013200"/>
            <a:ext cx="4953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5" name="TextBox 4">
            <a:extLst>
              <a:ext uri="{FF2B5EF4-FFF2-40B4-BE49-F238E27FC236}">
                <a16:creationId xmlns:a16="http://schemas.microsoft.com/office/drawing/2014/main" id="{C5DA6903-AF59-A895-0D90-034E6DB0F4BE}"/>
              </a:ext>
            </a:extLst>
          </p:cNvPr>
          <p:cNvSpPr txBox="1">
            <a:spLocks noChangeArrowheads="1"/>
          </p:cNvSpPr>
          <p:nvPr/>
        </p:nvSpPr>
        <p:spPr bwMode="auto">
          <a:xfrm>
            <a:off x="947738" y="6619875"/>
            <a:ext cx="5749925" cy="214313"/>
          </a:xfrm>
          <a:prstGeom prst="rect">
            <a:avLst/>
          </a:prstGeom>
          <a:noFill/>
          <a:ln>
            <a:noFill/>
          </a:ln>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i="1"/>
              <a:t>Intellectual property of E Pittaway and L. Bartolomei; Reuse is permitted with author attribution </a:t>
            </a:r>
          </a:p>
        </p:txBody>
      </p:sp>
    </p:spTree>
    <p:extLst>
      <p:ext uri="{BB962C8B-B14F-4D97-AF65-F5344CB8AC3E}">
        <p14:creationId xmlns:p14="http://schemas.microsoft.com/office/powerpoint/2010/main" val="193622857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0"/>
            <a:ext cx="8420100" cy="1470025"/>
          </a:xfrm>
          <a:prstGeom prst="rect">
            <a:avLst/>
          </a:prstGeom>
        </p:spPr>
        <p:txBody>
          <a:bodyPr/>
          <a:lstStyle/>
          <a:p>
            <a:r>
              <a:rPr lang="en-AU"/>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p>
        </p:txBody>
      </p:sp>
    </p:spTree>
    <p:extLst>
      <p:ext uri="{BB962C8B-B14F-4D97-AF65-F5344CB8AC3E}">
        <p14:creationId xmlns:p14="http://schemas.microsoft.com/office/powerpoint/2010/main" val="205690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65"/>
            <a:ext cx="8905081" cy="1135063"/>
          </a:xfrm>
          <a:prstGeom prst="rect">
            <a:avLst/>
          </a:prstGeom>
        </p:spPr>
        <p:txBody>
          <a:bodyPr/>
          <a:lstStyle>
            <a:lvl1pPr>
              <a:defRPr sz="3600" b="1">
                <a:latin typeface="Calibri"/>
                <a:cs typeface="Calibri"/>
              </a:defRPr>
            </a:lvl1pPr>
          </a:lstStyle>
          <a:p>
            <a:r>
              <a:rPr lang="en-AU" dirty="0"/>
              <a:t>Click to edit Master title style</a:t>
            </a:r>
          </a:p>
        </p:txBody>
      </p:sp>
      <p:sp>
        <p:nvSpPr>
          <p:cNvPr id="3" name="Content Placeholder 2"/>
          <p:cNvSpPr>
            <a:spLocks noGrp="1"/>
          </p:cNvSpPr>
          <p:nvPr>
            <p:ph idx="1"/>
          </p:nvPr>
        </p:nvSpPr>
        <p:spPr>
          <a:xfrm>
            <a:off x="584523" y="1628800"/>
            <a:ext cx="8905081" cy="4516437"/>
          </a:xfrm>
          <a:prstGeom prst="rect">
            <a:avLst/>
          </a:prstGeom>
        </p:spPr>
        <p:txBody>
          <a:bodyPr/>
          <a:lstStyle>
            <a:lvl1pPr>
              <a:defRPr sz="2800">
                <a:latin typeface="Calibri"/>
                <a:cs typeface="Calibri"/>
              </a:defRPr>
            </a:lvl1pPr>
            <a:lvl2pPr>
              <a:defRPr sz="2600">
                <a:latin typeface="Calibri"/>
                <a:cs typeface="Calibri"/>
              </a:defRPr>
            </a:lvl2pPr>
            <a:lvl3pPr>
              <a:defRPr>
                <a:latin typeface="Calibri"/>
                <a:cs typeface="Calibri"/>
              </a:defRPr>
            </a:lvl3pPr>
            <a:lvl4pPr>
              <a:defRPr/>
            </a:lvl4pPr>
            <a:lvl5pPr>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extLst>
      <p:ext uri="{BB962C8B-B14F-4D97-AF65-F5344CB8AC3E}">
        <p14:creationId xmlns:p14="http://schemas.microsoft.com/office/powerpoint/2010/main" val="102800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6.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098"/>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605FDD-3E03-9AB7-B4D6-42ADB10C9B80}"/>
              </a:ext>
            </a:extLst>
          </p:cNvPr>
          <p:cNvSpPr>
            <a:spLocks noChangeArrowheads="1"/>
          </p:cNvSpPr>
          <p:nvPr userDrawn="1"/>
        </p:nvSpPr>
        <p:spPr bwMode="auto">
          <a:xfrm>
            <a:off x="128588" y="188913"/>
            <a:ext cx="9648825" cy="6480175"/>
          </a:xfrm>
          <a:prstGeom prst="rect">
            <a:avLst/>
          </a:prstGeom>
          <a:noFill/>
          <a:ln w="76200">
            <a:solidFill>
              <a:srgbClr val="7EE7EA"/>
            </a:solidFill>
            <a:miter lim="800000"/>
            <a:headEnd/>
            <a:tailEnd/>
          </a:ln>
          <a:effectLst>
            <a:outerShdw blurRad="50800" dist="38100" dir="2700000" algn="tl" rotWithShape="0">
              <a:srgbClr val="808080">
                <a:alpha val="39998"/>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pic>
        <p:nvPicPr>
          <p:cNvPr id="1027" name="Picture 4">
            <a:extLst>
              <a:ext uri="{FF2B5EF4-FFF2-40B4-BE49-F238E27FC236}">
                <a16:creationId xmlns:a16="http://schemas.microsoft.com/office/drawing/2014/main" id="{95D50BE1-5243-6106-4E74-CABC2CED66BB}"/>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90500" y="254000"/>
            <a:ext cx="16891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a:extLst>
              <a:ext uri="{FF2B5EF4-FFF2-40B4-BE49-F238E27FC236}">
                <a16:creationId xmlns:a16="http://schemas.microsoft.com/office/drawing/2014/main" id="{AB95ADC5-30B5-3866-4CE5-E8AC0709FBE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352675" y="5805488"/>
            <a:ext cx="51990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531" r:id="rId1"/>
    <p:sldLayoutId id="2147489532" r:id="rId2"/>
    <p:sldLayoutId id="2147489533" r:id="rId3"/>
    <p:sldLayoutId id="2147489534" r:id="rId4"/>
    <p:sldLayoutId id="2147489535" r:id="rId5"/>
    <p:sldLayoutId id="2147489536" r:id="rId6"/>
    <p:sldLayoutId id="2147489537" r:id="rId7"/>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ＭＳ Ｐゴシック" panose="020B0600070205080204" pitchFamily="34" charset="-128"/>
          <a:cs typeface="ＭＳ Ｐゴシック" charset="0"/>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panose="020B0600070205080204" pitchFamily="34" charset="-128"/>
          <a:cs typeface="ＭＳ Ｐゴシック"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ＭＳ Ｐゴシック" panose="020B0600070205080204" pitchFamily="34" charset="-128"/>
          <a:cs typeface="ＭＳ Ｐゴシック" charset="0"/>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ＭＳ Ｐゴシック" panose="020B0600070205080204" pitchFamily="34" charset="-128"/>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ＭＳ Ｐゴシック" panose="020B0600070205080204" pitchFamily="34" charset="-128"/>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ＭＳ Ｐゴシック" panose="020B0600070205080204" pitchFamily="34" charset="-128"/>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ＭＳ Ｐゴシック" panose="020B0600070205080204" pitchFamily="34" charset="-128"/>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098"/>
          </a:schemeClr>
        </a:solidFill>
        <a:effectLst/>
      </p:bgPr>
    </p:bg>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B7FE5464-13A5-0814-DC84-5B473B41F763}"/>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992188" y="5516563"/>
            <a:ext cx="79930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7DA6A63-5AD4-0BA6-09DB-30E52F7CE7F6}"/>
              </a:ext>
            </a:extLst>
          </p:cNvPr>
          <p:cNvSpPr>
            <a:spLocks noChangeArrowheads="1"/>
          </p:cNvSpPr>
          <p:nvPr userDrawn="1"/>
        </p:nvSpPr>
        <p:spPr bwMode="auto">
          <a:xfrm>
            <a:off x="128588" y="188913"/>
            <a:ext cx="9648825" cy="6480175"/>
          </a:xfrm>
          <a:prstGeom prst="rect">
            <a:avLst/>
          </a:prstGeom>
          <a:noFill/>
          <a:ln w="76200">
            <a:solidFill>
              <a:srgbClr val="900000"/>
            </a:solidFill>
            <a:miter lim="800000"/>
            <a:headEnd/>
            <a:tailEnd/>
          </a:ln>
          <a:effectLst>
            <a:outerShdw blurRad="50800" dist="38100" dir="2700000" algn="tl" rotWithShape="0">
              <a:srgbClr val="808080">
                <a:alpha val="39998"/>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pic>
        <p:nvPicPr>
          <p:cNvPr id="2052" name="Picture 4">
            <a:extLst>
              <a:ext uri="{FF2B5EF4-FFF2-40B4-BE49-F238E27FC236}">
                <a16:creationId xmlns:a16="http://schemas.microsoft.com/office/drawing/2014/main" id="{CAEE8466-943D-BF49-083F-3784A7C432D0}"/>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90500" y="254000"/>
            <a:ext cx="2247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538" r:id="rId1"/>
    <p:sldLayoutId id="2147489539" r:id="rId2"/>
    <p:sldLayoutId id="2147489540" r:id="rId3"/>
    <p:sldLayoutId id="2147489541" r:id="rId4"/>
    <p:sldLayoutId id="2147489542" r:id="rId5"/>
    <p:sldLayoutId id="2147489543" r:id="rId6"/>
    <p:sldLayoutId id="2147489544" r:id="rId7"/>
    <p:sldLayoutId id="2147489545" r:id="rId8"/>
    <p:sldLayoutId id="2147489546" r:id="rId9"/>
    <p:sldLayoutId id="2147489547" r:id="rId10"/>
    <p:sldLayoutId id="2147489548" r:id="rId11"/>
    <p:sldLayoutId id="2147489549" r:id="rId12"/>
    <p:sldLayoutId id="2147489550" r:id="rId13"/>
    <p:sldLayoutId id="2147489551" r:id="rId14"/>
    <p:sldLayoutId id="2147489552" r:id="rId15"/>
    <p:sldLayoutId id="2147489553" r:id="rId16"/>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ＭＳ Ｐゴシック" panose="020B0600070205080204" pitchFamily="34" charset="-128"/>
          <a:cs typeface="ＭＳ Ｐゴシック" charset="0"/>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panose="020B0600070205080204" pitchFamily="34" charset="-128"/>
          <a:cs typeface="ＭＳ Ｐゴシック"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ＭＳ Ｐゴシック" panose="020B0600070205080204" pitchFamily="34" charset="-128"/>
          <a:cs typeface="ＭＳ Ｐゴシック" charset="0"/>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ＭＳ Ｐゴシック" panose="020B0600070205080204" pitchFamily="34" charset="-128"/>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ＭＳ Ｐゴシック" panose="020B0600070205080204" pitchFamily="34" charset="-128"/>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ＭＳ Ｐゴシック" panose="020B0600070205080204" pitchFamily="34" charset="-128"/>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ＭＳ Ｐゴシック" panose="020B0600070205080204" pitchFamily="34" charset="-128"/>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098"/>
          </a:schemeClr>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EEC99F3-FBE3-7427-4DDD-02843785EBA8}"/>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3075" name="Text Placeholder 2">
            <a:extLst>
              <a:ext uri="{FF2B5EF4-FFF2-40B4-BE49-F238E27FC236}">
                <a16:creationId xmlns:a16="http://schemas.microsoft.com/office/drawing/2014/main" id="{17AECC26-18E3-70A4-3EED-63AB07445955}"/>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a:extLst>
              <a:ext uri="{FF2B5EF4-FFF2-40B4-BE49-F238E27FC236}">
                <a16:creationId xmlns:a16="http://schemas.microsoft.com/office/drawing/2014/main" id="{D2C57E5D-E2CF-2F01-6334-7032AEFB0088}"/>
              </a:ext>
            </a:extLst>
          </p:cNvPr>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panose="020B0600070205080204" pitchFamily="34" charset="-128"/>
              </a:defRPr>
            </a:lvl1pPr>
          </a:lstStyle>
          <a:p>
            <a:pPr>
              <a:defRPr/>
            </a:pPr>
            <a:fld id="{26C7EB6F-547B-42E9-8B8E-9CCA4850E638}"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C60EF8AC-AE20-2C9D-4DCC-5EA2A08E68E5}"/>
              </a:ext>
            </a:extLst>
          </p:cNvPr>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38E930C7-74C2-2F9B-6BA1-B20C8608E9BF}"/>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6D757C9-5F92-448C-8C1D-B047685123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554" r:id="rId1"/>
    <p:sldLayoutId id="2147489555" r:id="rId2"/>
    <p:sldLayoutId id="2147489556" r:id="rId3"/>
    <p:sldLayoutId id="2147489557" r:id="rId4"/>
    <p:sldLayoutId id="2147489558" r:id="rId5"/>
    <p:sldLayoutId id="2147489559" r:id="rId6"/>
    <p:sldLayoutId id="2147489560" r:id="rId7"/>
    <p:sldLayoutId id="2147489561" r:id="rId8"/>
    <p:sldLayoutId id="2147489562" r:id="rId9"/>
    <p:sldLayoutId id="2147489563" r:id="rId10"/>
    <p:sldLayoutId id="214748956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098"/>
          </a:schemeClr>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9C0EB641-573A-354E-26BA-DA5BB4AD13B6}"/>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4099" name="Text Placeholder 2">
            <a:extLst>
              <a:ext uri="{FF2B5EF4-FFF2-40B4-BE49-F238E27FC236}">
                <a16:creationId xmlns:a16="http://schemas.microsoft.com/office/drawing/2014/main" id="{9E26B776-6E27-1971-0AB6-7FBE347A7AE6}"/>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a:extLst>
              <a:ext uri="{FF2B5EF4-FFF2-40B4-BE49-F238E27FC236}">
                <a16:creationId xmlns:a16="http://schemas.microsoft.com/office/drawing/2014/main" id="{7B6D360E-8013-C736-CDDB-C941F241B1B2}"/>
              </a:ext>
            </a:extLst>
          </p:cNvPr>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panose="020B0600070205080204" pitchFamily="34" charset="-128"/>
              </a:defRPr>
            </a:lvl1pPr>
          </a:lstStyle>
          <a:p>
            <a:pPr>
              <a:defRPr/>
            </a:pPr>
            <a:fld id="{A0B1F18B-843F-45A6-A3CC-0B6ED9B53C11}"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C8F5E5FE-5565-8280-FCB8-391D230BEA33}"/>
              </a:ext>
            </a:extLst>
          </p:cNvPr>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62DBEF73-D97A-78F4-0C67-A4AC679F0E9E}"/>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D039983-728B-45D9-9016-1554DCDE61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565" r:id="rId1"/>
    <p:sldLayoutId id="2147489566" r:id="rId2"/>
    <p:sldLayoutId id="2147489567" r:id="rId3"/>
    <p:sldLayoutId id="2147489568" r:id="rId4"/>
    <p:sldLayoutId id="2147489569" r:id="rId5"/>
    <p:sldLayoutId id="2147489570" r:id="rId6"/>
    <p:sldLayoutId id="2147489571" r:id="rId7"/>
    <p:sldLayoutId id="2147489572" r:id="rId8"/>
    <p:sldLayoutId id="2147489573" r:id="rId9"/>
    <p:sldLayoutId id="2147489574" r:id="rId10"/>
    <p:sldLayoutId id="214748957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098"/>
          </a:schemeClr>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89EE9A79-80CA-D663-98BF-8930DC5F19DA}"/>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5123" name="Text Placeholder 2">
            <a:extLst>
              <a:ext uri="{FF2B5EF4-FFF2-40B4-BE49-F238E27FC236}">
                <a16:creationId xmlns:a16="http://schemas.microsoft.com/office/drawing/2014/main" id="{1AEC1345-3F68-DFBD-B93C-D2CE4C8C3C9C}"/>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a:extLst>
              <a:ext uri="{FF2B5EF4-FFF2-40B4-BE49-F238E27FC236}">
                <a16:creationId xmlns:a16="http://schemas.microsoft.com/office/drawing/2014/main" id="{808C34B8-2A3A-2586-5EF3-85CEB861EDE4}"/>
              </a:ext>
            </a:extLst>
          </p:cNvPr>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panose="020B0600070205080204" pitchFamily="34" charset="-128"/>
              </a:defRPr>
            </a:lvl1pPr>
          </a:lstStyle>
          <a:p>
            <a:pPr>
              <a:defRPr/>
            </a:pPr>
            <a:fld id="{D77F41B1-3DFA-4C23-99E5-E766DA4422C6}"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9D924EDB-6C30-0144-D27A-3DEA2E236296}"/>
              </a:ext>
            </a:extLst>
          </p:cNvPr>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757D3A77-07CC-8A6A-4382-E1165E089779}"/>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AE98C6F-45A8-4385-B063-4525AE8CA9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576" r:id="rId1"/>
    <p:sldLayoutId id="2147489577" r:id="rId2"/>
    <p:sldLayoutId id="2147489578" r:id="rId3"/>
    <p:sldLayoutId id="2147489579" r:id="rId4"/>
    <p:sldLayoutId id="2147489580" r:id="rId5"/>
    <p:sldLayoutId id="2147489581" r:id="rId6"/>
    <p:sldLayoutId id="2147489582" r:id="rId7"/>
    <p:sldLayoutId id="2147489583" r:id="rId8"/>
    <p:sldLayoutId id="2147489584" r:id="rId9"/>
    <p:sldLayoutId id="2147489585" r:id="rId10"/>
    <p:sldLayoutId id="214748958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098"/>
          </a:schemeClr>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593C7F87-1670-50C5-C4F0-F45E30DF60B5}"/>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6147" name="Text Placeholder 2">
            <a:extLst>
              <a:ext uri="{FF2B5EF4-FFF2-40B4-BE49-F238E27FC236}">
                <a16:creationId xmlns:a16="http://schemas.microsoft.com/office/drawing/2014/main" id="{052E1A19-0E66-76E7-ED96-DA0792B59CFD}"/>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a:extLst>
              <a:ext uri="{FF2B5EF4-FFF2-40B4-BE49-F238E27FC236}">
                <a16:creationId xmlns:a16="http://schemas.microsoft.com/office/drawing/2014/main" id="{4D0A4FBD-C59E-EA76-E22A-429F0047FE76}"/>
              </a:ext>
            </a:extLst>
          </p:cNvPr>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panose="020B0600070205080204" pitchFamily="34" charset="-128"/>
              </a:defRPr>
            </a:lvl1pPr>
          </a:lstStyle>
          <a:p>
            <a:pPr>
              <a:defRPr/>
            </a:pPr>
            <a:fld id="{1CB0CFD4-48F4-498B-991E-E75F4973B29D}" type="datetimeFigureOut">
              <a:rPr lang="en-US" altLang="en-US"/>
              <a:pPr>
                <a:defRPr/>
              </a:pPr>
              <a:t>7/12/2024</a:t>
            </a:fld>
            <a:endParaRPr lang="en-US" altLang="en-US"/>
          </a:p>
        </p:txBody>
      </p:sp>
      <p:sp>
        <p:nvSpPr>
          <p:cNvPr id="5" name="Footer Placeholder 4">
            <a:extLst>
              <a:ext uri="{FF2B5EF4-FFF2-40B4-BE49-F238E27FC236}">
                <a16:creationId xmlns:a16="http://schemas.microsoft.com/office/drawing/2014/main" id="{0D596599-3BCB-90A5-D6C7-AA9566CAB3D7}"/>
              </a:ext>
            </a:extLst>
          </p:cNvPr>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9EBACDFD-4D98-AB32-B649-F86893CA5B2B}"/>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B249DF7-50A1-4243-9430-33CB823CE9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587" r:id="rId1"/>
    <p:sldLayoutId id="2147489588" r:id="rId2"/>
    <p:sldLayoutId id="2147489589" r:id="rId3"/>
    <p:sldLayoutId id="2147489590" r:id="rId4"/>
    <p:sldLayoutId id="2147489591" r:id="rId5"/>
    <p:sldLayoutId id="2147489592" r:id="rId6"/>
    <p:sldLayoutId id="2147489593" r:id="rId7"/>
    <p:sldLayoutId id="2147489594" r:id="rId8"/>
    <p:sldLayoutId id="2147489595" r:id="rId9"/>
    <p:sldLayoutId id="2147489596" r:id="rId10"/>
    <p:sldLayoutId id="2147489597" r:id="rId11"/>
    <p:sldLayoutId id="2147489598" r:id="rId12"/>
    <p:sldLayoutId id="2147489599" r:id="rId13"/>
    <p:sldLayoutId id="2147489600" r:id="rId1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C3EDFE1-E1D8-2BB0-5194-B0D12E8BDBEB}"/>
              </a:ext>
            </a:extLst>
          </p:cNvPr>
          <p:cNvSpPr>
            <a:spLocks noGrp="1" noChangeArrowheads="1"/>
          </p:cNvSpPr>
          <p:nvPr>
            <p:ph type="title"/>
          </p:nvPr>
        </p:nvSpPr>
        <p:spPr bwMode="auto">
          <a:xfrm>
            <a:off x="660400" y="609600"/>
            <a:ext cx="68770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84F4A1FF-4568-0086-8974-C8858E27B17B}"/>
              </a:ext>
            </a:extLst>
          </p:cNvPr>
          <p:cNvSpPr>
            <a:spLocks noGrp="1" noChangeArrowheads="1"/>
          </p:cNvSpPr>
          <p:nvPr>
            <p:ph type="body" idx="1"/>
          </p:nvPr>
        </p:nvSpPr>
        <p:spPr bwMode="auto">
          <a:xfrm>
            <a:off x="655638" y="2160588"/>
            <a:ext cx="687705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1BC3B14-9369-9479-E47F-DBF3EBF9EAF2}"/>
              </a:ext>
            </a:extLst>
          </p:cNvPr>
          <p:cNvSpPr>
            <a:spLocks noGrp="1"/>
          </p:cNvSpPr>
          <p:nvPr>
            <p:ph type="dt" sz="half" idx="2"/>
          </p:nvPr>
        </p:nvSpPr>
        <p:spPr>
          <a:xfrm>
            <a:off x="5856288" y="6042025"/>
            <a:ext cx="74136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ea typeface="MS PGothic" panose="020B0600070205080204" pitchFamily="34" charset="-128"/>
              </a:defRPr>
            </a:lvl1pPr>
          </a:lstStyle>
          <a:p>
            <a:pPr>
              <a:defRPr/>
            </a:pPr>
            <a:fld id="{8683FDAD-507B-45F3-B260-4D5C84014469}" type="datetimeFigureOut">
              <a:rPr lang="en-US"/>
              <a:pPr>
                <a:defRPr/>
              </a:pPr>
              <a:t>7/12/2024</a:t>
            </a:fld>
            <a:endParaRPr lang="en-US"/>
          </a:p>
        </p:txBody>
      </p:sp>
      <p:sp>
        <p:nvSpPr>
          <p:cNvPr id="5" name="Footer Placeholder 4">
            <a:extLst>
              <a:ext uri="{FF2B5EF4-FFF2-40B4-BE49-F238E27FC236}">
                <a16:creationId xmlns:a16="http://schemas.microsoft.com/office/drawing/2014/main" id="{360755B4-DD06-3024-44CC-377D864AACCF}"/>
              </a:ext>
            </a:extLst>
          </p:cNvPr>
          <p:cNvSpPr>
            <a:spLocks noGrp="1"/>
          </p:cNvSpPr>
          <p:nvPr>
            <p:ph type="ftr" sz="quarter" idx="3"/>
          </p:nvPr>
        </p:nvSpPr>
        <p:spPr>
          <a:xfrm>
            <a:off x="660400" y="6042025"/>
            <a:ext cx="5008563"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S PGothic"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637632CE-D5C2-2EA7-0B2D-836BFC06F78C}"/>
              </a:ext>
            </a:extLst>
          </p:cNvPr>
          <p:cNvSpPr>
            <a:spLocks noGrp="1"/>
          </p:cNvSpPr>
          <p:nvPr>
            <p:ph type="sldNum" sz="quarter" idx="4"/>
          </p:nvPr>
        </p:nvSpPr>
        <p:spPr>
          <a:xfrm>
            <a:off x="6981825" y="6042025"/>
            <a:ext cx="5556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latin typeface="Trebuchet MS" panose="020B0603020202020204" pitchFamily="34" charset="0"/>
              </a:defRPr>
            </a:lvl1pPr>
          </a:lstStyle>
          <a:p>
            <a:pPr>
              <a:defRPr/>
            </a:pPr>
            <a:fld id="{1B00C26A-6CAC-4332-86F2-C7D565647846}" type="slidenum">
              <a:rPr lang="en-US" altLang="en-US"/>
              <a:pPr>
                <a:defRPr/>
              </a:pPr>
              <a:t>‹#›</a:t>
            </a:fld>
            <a:endParaRPr lang="en-US" altLang="en-US"/>
          </a:p>
        </p:txBody>
      </p:sp>
      <p:sp>
        <p:nvSpPr>
          <p:cNvPr id="7" name="Rectangle 6">
            <a:extLst>
              <a:ext uri="{FF2B5EF4-FFF2-40B4-BE49-F238E27FC236}">
                <a16:creationId xmlns:a16="http://schemas.microsoft.com/office/drawing/2014/main" id="{9E82D2F0-0AE1-8F8E-5FFB-87003D61D56F}"/>
              </a:ext>
            </a:extLst>
          </p:cNvPr>
          <p:cNvSpPr>
            <a:spLocks noChangeArrowheads="1"/>
          </p:cNvSpPr>
          <p:nvPr userDrawn="1"/>
        </p:nvSpPr>
        <p:spPr bwMode="auto">
          <a:xfrm>
            <a:off x="128588" y="188913"/>
            <a:ext cx="9648825" cy="6480175"/>
          </a:xfrm>
          <a:prstGeom prst="rect">
            <a:avLst/>
          </a:prstGeom>
          <a:noFill/>
          <a:ln w="76200">
            <a:solidFill>
              <a:srgbClr val="7EE7EA"/>
            </a:solidFill>
            <a:miter lim="800000"/>
            <a:headEnd/>
            <a:tailEnd/>
          </a:ln>
          <a:effectLst>
            <a:outerShdw blurRad="50800" dist="38100" dir="2700000" algn="tl" rotWithShape="0">
              <a:srgbClr val="808080">
                <a:alpha val="39998"/>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9601" r:id="rId1"/>
    <p:sldLayoutId id="2147489602" r:id="rId2"/>
    <p:sldLayoutId id="2147489603" r:id="rId3"/>
  </p:sldLayoutIdLst>
  <p:txStyles>
    <p:titleStyle>
      <a:lvl1pPr algn="l" defTabSz="457200" rtl="0" eaLnBrk="0" fontAlgn="base" hangingPunct="0">
        <a:spcBef>
          <a:spcPct val="0"/>
        </a:spcBef>
        <a:spcAft>
          <a:spcPct val="0"/>
        </a:spcAft>
        <a:defRPr sz="3600" kern="1200">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Trebuchet MS" panose="020B0703020202090204" pitchFamily="34" charset="0"/>
        </a:defRPr>
      </a:lvl2pPr>
      <a:lvl3pPr algn="l" defTabSz="457200" rtl="0" eaLnBrk="0" fontAlgn="base" hangingPunct="0">
        <a:spcBef>
          <a:spcPct val="0"/>
        </a:spcBef>
        <a:spcAft>
          <a:spcPct val="0"/>
        </a:spcAft>
        <a:defRPr sz="3600">
          <a:solidFill>
            <a:schemeClr val="tx1"/>
          </a:solidFill>
          <a:latin typeface="Trebuchet MS" panose="020B0703020202090204" pitchFamily="34" charset="0"/>
        </a:defRPr>
      </a:lvl3pPr>
      <a:lvl4pPr algn="l" defTabSz="457200" rtl="0" eaLnBrk="0" fontAlgn="base" hangingPunct="0">
        <a:spcBef>
          <a:spcPct val="0"/>
        </a:spcBef>
        <a:spcAft>
          <a:spcPct val="0"/>
        </a:spcAft>
        <a:defRPr sz="3600">
          <a:solidFill>
            <a:schemeClr val="tx1"/>
          </a:solidFill>
          <a:latin typeface="Trebuchet MS" panose="020B0703020202090204" pitchFamily="34" charset="0"/>
        </a:defRPr>
      </a:lvl4pPr>
      <a:lvl5pPr algn="l" defTabSz="457200" rtl="0" eaLnBrk="0" fontAlgn="base" hangingPunct="0">
        <a:spcBef>
          <a:spcPct val="0"/>
        </a:spcBef>
        <a:spcAft>
          <a:spcPct val="0"/>
        </a:spcAft>
        <a:defRPr sz="3600">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1.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73.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3.xml"/><Relationship Id="rId1" Type="http://schemas.openxmlformats.org/officeDocument/2006/relationships/tags" Target="../tags/tag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3.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3.xml"/><Relationship Id="rId1" Type="http://schemas.openxmlformats.org/officeDocument/2006/relationships/tags" Target="../tags/tag5.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3.xml"/><Relationship Id="rId1" Type="http://schemas.openxmlformats.org/officeDocument/2006/relationships/tags" Target="../tags/tag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3.xml"/><Relationship Id="rId1" Type="http://schemas.openxmlformats.org/officeDocument/2006/relationships/tags" Target="../tags/tag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3.xml"/><Relationship Id="rId1" Type="http://schemas.openxmlformats.org/officeDocument/2006/relationships/tags" Target="../tags/tag8.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3.xml"/><Relationship Id="rId1" Type="http://schemas.openxmlformats.org/officeDocument/2006/relationships/tags" Target="../tags/tag9.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2.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3.xml"/><Relationship Id="rId1" Type="http://schemas.openxmlformats.org/officeDocument/2006/relationships/tags" Target="../tags/tag10.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3.xml"/><Relationship Id="rId1" Type="http://schemas.openxmlformats.org/officeDocument/2006/relationships/tags" Target="../tags/tag11.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3.xml"/><Relationship Id="rId1" Type="http://schemas.openxmlformats.org/officeDocument/2006/relationships/tags" Target="../tags/tag1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3.xml"/><Relationship Id="rId1" Type="http://schemas.openxmlformats.org/officeDocument/2006/relationships/tags" Target="../tags/tag1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3.xml"/><Relationship Id="rId1" Type="http://schemas.openxmlformats.org/officeDocument/2006/relationships/tags" Target="../tags/tag14.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7">
            <a:extLst>
              <a:ext uri="{FF2B5EF4-FFF2-40B4-BE49-F238E27FC236}">
                <a16:creationId xmlns:a16="http://schemas.microsoft.com/office/drawing/2014/main" id="{B34B84F3-31BC-9545-BE44-9FAA82F6090A}"/>
              </a:ext>
            </a:extLst>
          </p:cNvPr>
          <p:cNvSpPr>
            <a:spLocks noChangeArrowheads="1"/>
          </p:cNvSpPr>
          <p:nvPr/>
        </p:nvSpPr>
        <p:spPr bwMode="auto">
          <a:xfrm>
            <a:off x="650875" y="3027363"/>
            <a:ext cx="826928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AU" altLang="en-US" sz="1200">
              <a:solidFill>
                <a:schemeClr val="tx1"/>
              </a:solidFill>
              <a:latin typeface="Arial" panose="020B0604020202020204" pitchFamily="34" charset="0"/>
              <a:cs typeface="Times New Roman" panose="02020603050405020304" pitchFamily="18" charset="0"/>
            </a:endParaRPr>
          </a:p>
          <a:p>
            <a:pPr algn="ctr" eaLnBrk="1" hangingPunct="1">
              <a:spcBef>
                <a:spcPct val="0"/>
              </a:spcBef>
              <a:buClrTx/>
              <a:buSzTx/>
              <a:buFontTx/>
              <a:buNone/>
            </a:pPr>
            <a:endParaRPr lang="en-US" altLang="en-US" sz="900">
              <a:solidFill>
                <a:schemeClr val="tx1"/>
              </a:solidFill>
              <a:latin typeface="Verdana" panose="020B0604030504040204" pitchFamily="34" charset="0"/>
              <a:cs typeface="Times New Roman" panose="02020603050405020304" pitchFamily="18" charset="0"/>
            </a:endParaRPr>
          </a:p>
          <a:p>
            <a:pPr algn="ctr">
              <a:spcBef>
                <a:spcPct val="0"/>
              </a:spcBef>
              <a:buClrTx/>
              <a:buSzTx/>
              <a:buFontTx/>
              <a:buNone/>
            </a:pPr>
            <a:endParaRPr lang="en-US" altLang="en-US" sz="3600">
              <a:solidFill>
                <a:srgbClr val="003366"/>
              </a:solidFill>
              <a:latin typeface="Verdana" panose="020B0604030504040204" pitchFamily="34" charset="0"/>
              <a:cs typeface="Times New Roman" panose="02020603050405020304" pitchFamily="18" charset="0"/>
            </a:endParaRPr>
          </a:p>
          <a:p>
            <a:pPr algn="ctr">
              <a:spcBef>
                <a:spcPct val="0"/>
              </a:spcBef>
              <a:buClrTx/>
              <a:buSzTx/>
              <a:buFontTx/>
              <a:buNone/>
            </a:pPr>
            <a:endParaRPr lang="en-US" altLang="en-US" sz="1800" b="0">
              <a:solidFill>
                <a:srgbClr val="003300"/>
              </a:solidFill>
              <a:latin typeface="Arial" panose="020B0604020202020204" pitchFamily="34" charset="0"/>
              <a:cs typeface="Times New Roman" panose="02020603050405020304" pitchFamily="18" charset="0"/>
            </a:endParaRPr>
          </a:p>
        </p:txBody>
      </p:sp>
      <p:sp>
        <p:nvSpPr>
          <p:cNvPr id="2070" name="Rectangle 22">
            <a:extLst>
              <a:ext uri="{FF2B5EF4-FFF2-40B4-BE49-F238E27FC236}">
                <a16:creationId xmlns:a16="http://schemas.microsoft.com/office/drawing/2014/main" id="{F78D1BC3-7371-E704-67B6-3C5502D75CE3}"/>
              </a:ext>
            </a:extLst>
          </p:cNvPr>
          <p:cNvSpPr>
            <a:spLocks noChangeArrowheads="1"/>
          </p:cNvSpPr>
          <p:nvPr/>
        </p:nvSpPr>
        <p:spPr bwMode="auto">
          <a:xfrm>
            <a:off x="920750" y="4030663"/>
            <a:ext cx="8034338" cy="590550"/>
          </a:xfrm>
          <a:prstGeom prst="rect">
            <a:avLst/>
          </a:prstGeom>
          <a:noFill/>
          <a:ln>
            <a:noFill/>
          </a:ln>
          <a:effectLst/>
        </p:spPr>
        <p:txBody>
          <a:bodyPr anchor="ctr">
            <a:spAutoFit/>
          </a:bodyPr>
          <a:lstStyle/>
          <a:p>
            <a:pPr algn="ctr" eaLnBrk="1" hangingPunct="1">
              <a:lnSpc>
                <a:spcPct val="110000"/>
              </a:lnSpc>
              <a:defRPr/>
            </a:pPr>
            <a:r>
              <a:rPr lang="en-US" sz="3200" b="0">
                <a:latin typeface="Arial" charset="0"/>
                <a:ea typeface="ＭＳ Ｐゴシック" charset="0"/>
                <a:cs typeface="ＭＳ Ｐゴシック" charset="0"/>
              </a:rPr>
              <a:t> </a:t>
            </a:r>
            <a:endParaRPr lang="en-AU" sz="3200" b="0">
              <a:effectLst>
                <a:outerShdw blurRad="38100" dist="38100" dir="2700000" algn="tl">
                  <a:srgbClr val="DDDDDD"/>
                </a:outerShdw>
              </a:effectLst>
              <a:latin typeface="Arial" charset="0"/>
              <a:ea typeface="ＭＳ Ｐゴシック" charset="0"/>
              <a:cs typeface="ＭＳ Ｐゴシック" charset="0"/>
            </a:endParaRPr>
          </a:p>
        </p:txBody>
      </p:sp>
      <p:sp>
        <p:nvSpPr>
          <p:cNvPr id="7" name="Rectangle 17">
            <a:extLst>
              <a:ext uri="{FF2B5EF4-FFF2-40B4-BE49-F238E27FC236}">
                <a16:creationId xmlns:a16="http://schemas.microsoft.com/office/drawing/2014/main" id="{46944439-2075-311B-AA1F-40F291BFF466}"/>
              </a:ext>
            </a:extLst>
          </p:cNvPr>
          <p:cNvSpPr>
            <a:spLocks noChangeArrowheads="1"/>
          </p:cNvSpPr>
          <p:nvPr/>
        </p:nvSpPr>
        <p:spPr bwMode="auto">
          <a:xfrm>
            <a:off x="3008784" y="681110"/>
            <a:ext cx="4787900" cy="3287567"/>
          </a:xfrm>
          <a:prstGeom prst="rect">
            <a:avLst/>
          </a:prstGeom>
          <a:noFill/>
          <a:ln>
            <a:noFill/>
          </a:ln>
          <a:effectLst/>
        </p:spPr>
        <p:txBody>
          <a:bodyPr anchor="ctr">
            <a:spAutoFit/>
          </a:bodyPr>
          <a:lstStyle/>
          <a:p>
            <a:pPr algn="ctr">
              <a:defRPr/>
            </a:pPr>
            <a:r>
              <a:rPr lang="en-AU" sz="3200" dirty="0">
                <a:solidFill>
                  <a:srgbClr val="7030A0"/>
                </a:solidFill>
                <a:ea typeface="Cambria" panose="02040503050406030204" pitchFamily="18" charset="0"/>
                <a:cs typeface="Arial" panose="020B0604020202020204" pitchFamily="34" charset="0"/>
              </a:rPr>
              <a:t>Session 11: </a:t>
            </a:r>
          </a:p>
          <a:p>
            <a:pPr algn="ctr" eaLnBrk="0" fontAlgn="base" hangingPunct="0">
              <a:lnSpc>
                <a:spcPct val="107000"/>
              </a:lnSpc>
              <a:spcAft>
                <a:spcPts val="800"/>
              </a:spcAft>
            </a:pPr>
            <a:r>
              <a:rPr lang="en-AU" sz="3200" b="1" kern="1200" dirty="0">
                <a:solidFill>
                  <a:schemeClr val="accent1"/>
                </a:solidFill>
                <a:effectLst/>
                <a:ea typeface="Aptos" panose="020B0004020202020204" pitchFamily="34" charset="0"/>
                <a:cs typeface="Arial" panose="020B0604020202020204" pitchFamily="34" charset="0"/>
              </a:rPr>
              <a:t>From Humanitarian Aid to Human Rights Based Community Development </a:t>
            </a:r>
            <a:endParaRPr lang="en-AU" sz="3200" kern="100" dirty="0">
              <a:solidFill>
                <a:schemeClr val="accent1"/>
              </a:solidFill>
              <a:effectLst/>
              <a:ea typeface="Aptos" panose="020B0004020202020204" pitchFamily="34" charset="0"/>
              <a:cs typeface="Arial" panose="020B0604020202020204" pitchFamily="34" charset="0"/>
            </a:endParaRPr>
          </a:p>
          <a:p>
            <a:pPr algn="ctr">
              <a:defRPr/>
            </a:pPr>
            <a:endParaRPr lang="en-AU" sz="3200" dirty="0">
              <a:solidFill>
                <a:srgbClr val="006600"/>
              </a:solidFill>
              <a:effectLst>
                <a:outerShdw blurRad="38100" dist="38100" dir="2700000" algn="tl">
                  <a:srgbClr val="DDDDDD"/>
                </a:outerShdw>
              </a:effectLst>
              <a:latin typeface="Cambria" panose="02040503050406030204" pitchFamily="18" charset="0"/>
              <a:ea typeface="Cambria" panose="02040503050406030204" pitchFamily="18" charset="0"/>
              <a:cs typeface="Arial" charset="0"/>
            </a:endParaRPr>
          </a:p>
        </p:txBody>
      </p:sp>
      <p:pic>
        <p:nvPicPr>
          <p:cNvPr id="3" name="Picture 2">
            <a:extLst>
              <a:ext uri="{FF2B5EF4-FFF2-40B4-BE49-F238E27FC236}">
                <a16:creationId xmlns:a16="http://schemas.microsoft.com/office/drawing/2014/main" id="{B0298366-CFD1-B210-DB5A-D3A26DDF1A3C}"/>
              </a:ext>
            </a:extLst>
          </p:cNvPr>
          <p:cNvPicPr>
            <a:picLocks noChangeAspect="1"/>
          </p:cNvPicPr>
          <p:nvPr/>
        </p:nvPicPr>
        <p:blipFill>
          <a:blip r:embed="rId4"/>
          <a:stretch>
            <a:fillRect/>
          </a:stretch>
        </p:blipFill>
        <p:spPr>
          <a:xfrm>
            <a:off x="957360" y="3151335"/>
            <a:ext cx="2872161" cy="2247605"/>
          </a:xfrm>
          <a:prstGeom prst="rect">
            <a:avLst/>
          </a:prstGeom>
        </p:spPr>
      </p:pic>
      <p:pic>
        <p:nvPicPr>
          <p:cNvPr id="4" name="Picture 3" descr="A black and white symbol of a lady justice">
            <a:extLst>
              <a:ext uri="{FF2B5EF4-FFF2-40B4-BE49-F238E27FC236}">
                <a16:creationId xmlns:a16="http://schemas.microsoft.com/office/drawing/2014/main" id="{2B1E3B4C-3497-1F4A-AA11-BBEA791815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1032" y="3573016"/>
            <a:ext cx="1897632" cy="2042745"/>
          </a:xfrm>
          <a:prstGeom prst="rect">
            <a:avLst/>
          </a:prstGeom>
        </p:spPr>
      </p:pic>
      <p:pic>
        <p:nvPicPr>
          <p:cNvPr id="5" name="Picture 4">
            <a:extLst>
              <a:ext uri="{FF2B5EF4-FFF2-40B4-BE49-F238E27FC236}">
                <a16:creationId xmlns:a16="http://schemas.microsoft.com/office/drawing/2014/main" id="{A40E63DC-0145-CF8F-E67F-292F796BE795}"/>
              </a:ext>
            </a:extLst>
          </p:cNvPr>
          <p:cNvPicPr>
            <a:picLocks noChangeAspect="1"/>
          </p:cNvPicPr>
          <p:nvPr/>
        </p:nvPicPr>
        <p:blipFill>
          <a:blip r:embed="rId6"/>
          <a:stretch>
            <a:fillRect/>
          </a:stretch>
        </p:blipFill>
        <p:spPr>
          <a:xfrm>
            <a:off x="344488" y="6583656"/>
            <a:ext cx="6498899" cy="27434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2B9747AE-8FBD-2D9A-EABF-7EAED21CFAF3}"/>
              </a:ext>
            </a:extLst>
          </p:cNvPr>
          <p:cNvSpPr>
            <a:spLocks noGrp="1" noChangeArrowheads="1"/>
          </p:cNvSpPr>
          <p:nvPr>
            <p:ph idx="4294967295"/>
          </p:nvPr>
        </p:nvSpPr>
        <p:spPr>
          <a:xfrm>
            <a:off x="332093" y="0"/>
            <a:ext cx="6983412" cy="4392612"/>
          </a:xfrm>
        </p:spPr>
        <p:txBody>
          <a:bodyPr/>
          <a:lstStyle/>
          <a:p>
            <a:pPr eaLnBrk="1" hangingPunct="1">
              <a:lnSpc>
                <a:spcPct val="150000"/>
              </a:lnSpc>
              <a:buFont typeface="Arial" panose="020B0604020202020204" pitchFamily="34" charset="0"/>
              <a:buChar char="•"/>
            </a:pPr>
            <a:r>
              <a:rPr lang="en-US" altLang="en-US" sz="5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RESPECT</a:t>
            </a:r>
          </a:p>
          <a:p>
            <a:pPr eaLnBrk="1" hangingPunct="1">
              <a:lnSpc>
                <a:spcPct val="150000"/>
              </a:lnSpc>
              <a:buFont typeface="Arial" panose="020B0604020202020204" pitchFamily="34" charset="0"/>
              <a:buChar char="•"/>
            </a:pPr>
            <a:r>
              <a:rPr lang="en-US" altLang="en-US" sz="5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DIGNITY</a:t>
            </a:r>
          </a:p>
          <a:p>
            <a:pPr eaLnBrk="1" hangingPunct="1">
              <a:lnSpc>
                <a:spcPct val="150000"/>
              </a:lnSpc>
              <a:buFont typeface="Arial" panose="020B0604020202020204" pitchFamily="34" charset="0"/>
              <a:buChar char="•"/>
            </a:pPr>
            <a:r>
              <a:rPr lang="en-US" altLang="en-US" sz="5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AUTONOMY</a:t>
            </a:r>
          </a:p>
          <a:p>
            <a:pPr eaLnBrk="1" hangingPunct="1">
              <a:lnSpc>
                <a:spcPct val="150000"/>
              </a:lnSpc>
              <a:buFont typeface="Arial" panose="020B0604020202020204" pitchFamily="34" charset="0"/>
              <a:buChar char="•"/>
            </a:pPr>
            <a:r>
              <a:rPr lang="en-US" altLang="en-US" sz="5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SELF DETERMINATION</a:t>
            </a:r>
          </a:p>
        </p:txBody>
      </p:sp>
      <p:pic>
        <p:nvPicPr>
          <p:cNvPr id="2" name="Picture 1">
            <a:extLst>
              <a:ext uri="{FF2B5EF4-FFF2-40B4-BE49-F238E27FC236}">
                <a16:creationId xmlns:a16="http://schemas.microsoft.com/office/drawing/2014/main" id="{A4DA4D6D-DC4B-1265-E20A-53F35A2CAC0E}"/>
              </a:ext>
            </a:extLst>
          </p:cNvPr>
          <p:cNvPicPr/>
          <p:nvPr/>
        </p:nvPicPr>
        <p:blipFill>
          <a:blip r:embed="rId3" cstate="print"/>
          <a:srcRect/>
          <a:stretch>
            <a:fillRect/>
          </a:stretch>
        </p:blipFill>
        <p:spPr bwMode="auto">
          <a:xfrm>
            <a:off x="4725010" y="0"/>
            <a:ext cx="5180990" cy="4608512"/>
          </a:xfrm>
          <a:prstGeom prst="rect">
            <a:avLst/>
          </a:prstGeom>
          <a:noFill/>
          <a:ln>
            <a:noFill/>
          </a:ln>
          <a:effectLst>
            <a:softEdge rad="2032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16566B9-C2A1-B996-3158-135FB51D7503}"/>
              </a:ext>
            </a:extLst>
          </p:cNvPr>
          <p:cNvGraphicFramePr/>
          <p:nvPr>
            <p:extLst>
              <p:ext uri="{D42A27DB-BD31-4B8C-83A1-F6EECF244321}">
                <p14:modId xmlns:p14="http://schemas.microsoft.com/office/powerpoint/2010/main" val="2786881695"/>
              </p:ext>
            </p:extLst>
          </p:nvPr>
        </p:nvGraphicFramePr>
        <p:xfrm>
          <a:off x="1280592" y="-459432"/>
          <a:ext cx="7743464" cy="5831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1">
            <a:extLst>
              <a:ext uri="{FF2B5EF4-FFF2-40B4-BE49-F238E27FC236}">
                <a16:creationId xmlns:a16="http://schemas.microsoft.com/office/drawing/2014/main" id="{27F44109-B7B5-C062-DDDF-D02ADDCC338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713117">
            <a:off x="3849295" y="4766450"/>
            <a:ext cx="2771590" cy="179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0D5D06-A910-F226-13EE-9240C228D57A}"/>
              </a:ext>
            </a:extLst>
          </p:cNvPr>
          <p:cNvSpPr txBox="1"/>
          <p:nvPr/>
        </p:nvSpPr>
        <p:spPr>
          <a:xfrm>
            <a:off x="848544" y="260648"/>
            <a:ext cx="8640959" cy="5215338"/>
          </a:xfrm>
          <a:prstGeom prst="rect">
            <a:avLst/>
          </a:prstGeom>
          <a:noFill/>
        </p:spPr>
        <p:txBody>
          <a:bodyPr wrap="square">
            <a:spAutoFit/>
          </a:bodyPr>
          <a:lstStyle/>
          <a:p>
            <a:pPr marL="0" lvl="1" algn="ctr" eaLnBrk="1" hangingPunct="1">
              <a:lnSpc>
                <a:spcPct val="120000"/>
              </a:lnSpc>
              <a:spcBef>
                <a:spcPct val="0"/>
              </a:spcBef>
              <a:buClrTx/>
              <a:buSzPct val="70000"/>
              <a:buFontTx/>
              <a:buNone/>
            </a:pPr>
            <a:r>
              <a:rPr lang="en-AU" altLang="en-US" sz="2800" dirty="0">
                <a:solidFill>
                  <a:schemeClr val="accent1"/>
                </a:solidFill>
                <a:ea typeface="Cambria" panose="02040503050406030204" pitchFamily="18" charset="0"/>
                <a:cs typeface="Arial" panose="020B0604020202020204" pitchFamily="34" charset="0"/>
              </a:rPr>
              <a:t>The HRBA is based on the legal framework of universal human rights.</a:t>
            </a:r>
          </a:p>
          <a:p>
            <a:pPr marL="0" lvl="1" eaLnBrk="1" hangingPunct="1">
              <a:lnSpc>
                <a:spcPct val="120000"/>
              </a:lnSpc>
              <a:spcBef>
                <a:spcPct val="0"/>
              </a:spcBef>
              <a:buClrTx/>
              <a:buSzPct val="70000"/>
              <a:buFontTx/>
              <a:buNone/>
            </a:pPr>
            <a:r>
              <a:rPr lang="en-AU" altLang="en-US" sz="2800" dirty="0">
                <a:solidFill>
                  <a:schemeClr val="accent2">
                    <a:lumMod val="50000"/>
                  </a:schemeClr>
                </a:solidFill>
                <a:ea typeface="Cambria" panose="02040503050406030204" pitchFamily="18" charset="0"/>
                <a:cs typeface="Arial" panose="020B0604020202020204" pitchFamily="34" charset="0"/>
              </a:rPr>
              <a:t> </a:t>
            </a:r>
            <a:br>
              <a:rPr lang="en-AU" altLang="en-US" sz="2800" dirty="0">
                <a:solidFill>
                  <a:schemeClr val="accent2">
                    <a:lumMod val="50000"/>
                  </a:schemeClr>
                </a:solidFill>
                <a:ea typeface="Cambria" panose="02040503050406030204" pitchFamily="18" charset="0"/>
                <a:cs typeface="Arial" panose="020B0604020202020204" pitchFamily="34" charset="0"/>
              </a:rPr>
            </a:br>
            <a:r>
              <a:rPr lang="en-AU" altLang="en-US" sz="2800" dirty="0">
                <a:solidFill>
                  <a:schemeClr val="accent2">
                    <a:lumMod val="50000"/>
                  </a:schemeClr>
                </a:solidFill>
                <a:ea typeface="Cambria" panose="02040503050406030204" pitchFamily="18" charset="0"/>
                <a:cs typeface="Arial" panose="020B0604020202020204" pitchFamily="34" charset="0"/>
              </a:rPr>
              <a:t>But it is more than this. Rather than needs, </a:t>
            </a:r>
            <a:br>
              <a:rPr lang="en-AU" altLang="en-US" sz="2800" dirty="0">
                <a:solidFill>
                  <a:schemeClr val="accent2">
                    <a:lumMod val="50000"/>
                  </a:schemeClr>
                </a:solidFill>
                <a:ea typeface="Cambria" panose="02040503050406030204" pitchFamily="18" charset="0"/>
                <a:cs typeface="Arial" panose="020B0604020202020204" pitchFamily="34" charset="0"/>
              </a:rPr>
            </a:br>
            <a:r>
              <a:rPr lang="en-AU" altLang="en-US" sz="2800" dirty="0">
                <a:solidFill>
                  <a:schemeClr val="accent2">
                    <a:lumMod val="50000"/>
                  </a:schemeClr>
                </a:solidFill>
                <a:ea typeface="Cambria" panose="02040503050406030204" pitchFamily="18" charset="0"/>
                <a:cs typeface="Arial" panose="020B0604020202020204" pitchFamily="34" charset="0"/>
              </a:rPr>
              <a:t>interests or services, in Human Rights Based Approaches, (HRBA), human rights </a:t>
            </a:r>
            <a:br>
              <a:rPr lang="en-AU" altLang="en-US" sz="2800" dirty="0">
                <a:solidFill>
                  <a:schemeClr val="accent2">
                    <a:lumMod val="50000"/>
                  </a:schemeClr>
                </a:solidFill>
                <a:ea typeface="Cambria" panose="02040503050406030204" pitchFamily="18" charset="0"/>
                <a:cs typeface="Arial" panose="020B0604020202020204" pitchFamily="34" charset="0"/>
              </a:rPr>
            </a:br>
            <a:r>
              <a:rPr lang="en-AU" altLang="en-US" sz="2800" dirty="0">
                <a:solidFill>
                  <a:schemeClr val="accent2">
                    <a:lumMod val="50000"/>
                  </a:schemeClr>
                </a:solidFill>
                <a:ea typeface="Cambria" panose="02040503050406030204" pitchFamily="18" charset="0"/>
                <a:cs typeface="Arial" panose="020B0604020202020204" pitchFamily="34" charset="0"/>
              </a:rPr>
              <a:t>become the goals, objectives and outcomes of development projects or service delivery, </a:t>
            </a:r>
          </a:p>
          <a:p>
            <a:pPr marL="0" lvl="1" eaLnBrk="1" hangingPunct="1">
              <a:lnSpc>
                <a:spcPct val="120000"/>
              </a:lnSpc>
              <a:spcBef>
                <a:spcPct val="0"/>
              </a:spcBef>
              <a:buClrTx/>
              <a:buSzPct val="70000"/>
              <a:buFontTx/>
              <a:buNone/>
            </a:pPr>
            <a:r>
              <a:rPr lang="en-AU" altLang="en-US" sz="2800" dirty="0">
                <a:solidFill>
                  <a:schemeClr val="accent2">
                    <a:lumMod val="50000"/>
                  </a:schemeClr>
                </a:solidFill>
                <a:ea typeface="Cambria" panose="02040503050406030204" pitchFamily="18" charset="0"/>
                <a:cs typeface="Arial" panose="020B0604020202020204" pitchFamily="34" charset="0"/>
              </a:rPr>
              <a:t>and services. </a:t>
            </a:r>
          </a:p>
          <a:p>
            <a:pPr marL="0" lvl="1" eaLnBrk="1" hangingPunct="1">
              <a:lnSpc>
                <a:spcPct val="120000"/>
              </a:lnSpc>
              <a:spcBef>
                <a:spcPct val="0"/>
              </a:spcBef>
              <a:buClrTx/>
              <a:buSzPct val="70000"/>
              <a:buFont typeface="Arial" panose="020B0604020202020204" pitchFamily="34" charset="0"/>
              <a:buNone/>
            </a:pPr>
            <a:endParaRPr lang="en-AU" altLang="en-US" sz="2800" dirty="0">
              <a:solidFill>
                <a:schemeClr val="accent2">
                  <a:lumMod val="50000"/>
                </a:schemeClr>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25005145-A190-A102-B684-ED5D5921F6B4}"/>
              </a:ext>
            </a:extLst>
          </p:cNvPr>
          <p:cNvPicPr>
            <a:picLocks noChangeAspect="1"/>
          </p:cNvPicPr>
          <p:nvPr/>
        </p:nvPicPr>
        <p:blipFill>
          <a:blip r:embed="rId3"/>
          <a:stretch>
            <a:fillRect/>
          </a:stretch>
        </p:blipFill>
        <p:spPr>
          <a:xfrm>
            <a:off x="4232920" y="4522293"/>
            <a:ext cx="2252408" cy="1907386"/>
          </a:xfrm>
          <a:prstGeom prst="rect">
            <a:avLst/>
          </a:prstGeom>
        </p:spPr>
      </p:pic>
    </p:spTree>
    <p:extLst>
      <p:ext uri="{BB962C8B-B14F-4D97-AF65-F5344CB8AC3E}">
        <p14:creationId xmlns:p14="http://schemas.microsoft.com/office/powerpoint/2010/main" val="3597060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9B658622-C006-2F16-4659-B3053A2EDB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88" y="1989138"/>
            <a:ext cx="40814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1">
            <a:extLst>
              <a:ext uri="{FF2B5EF4-FFF2-40B4-BE49-F238E27FC236}">
                <a16:creationId xmlns:a16="http://schemas.microsoft.com/office/drawing/2014/main" id="{6F15412A-DB60-D248-7049-8844B7DE6CCA}"/>
              </a:ext>
            </a:extLst>
          </p:cNvPr>
          <p:cNvSpPr txBox="1">
            <a:spLocks noChangeArrowheads="1"/>
          </p:cNvSpPr>
          <p:nvPr/>
        </p:nvSpPr>
        <p:spPr bwMode="auto">
          <a:xfrm>
            <a:off x="1640681" y="188640"/>
            <a:ext cx="662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dirty="0">
                <a:solidFill>
                  <a:schemeClr val="accent1"/>
                </a:solidFill>
                <a:latin typeface="Calibri" panose="020F0502020204030204" pitchFamily="34" charset="0"/>
                <a:cs typeface="Calibri" panose="020F0502020204030204" pitchFamily="34" charset="0"/>
              </a:rPr>
              <a:t>How is HRBA different?</a:t>
            </a:r>
          </a:p>
        </p:txBody>
      </p:sp>
      <p:sp>
        <p:nvSpPr>
          <p:cNvPr id="22532" name="TextBox 3">
            <a:extLst>
              <a:ext uri="{FF2B5EF4-FFF2-40B4-BE49-F238E27FC236}">
                <a16:creationId xmlns:a16="http://schemas.microsoft.com/office/drawing/2014/main" id="{E657A4E4-2574-B821-1167-4FBC3B795266}"/>
              </a:ext>
            </a:extLst>
          </p:cNvPr>
          <p:cNvSpPr txBox="1">
            <a:spLocks noChangeArrowheads="1"/>
          </p:cNvSpPr>
          <p:nvPr/>
        </p:nvSpPr>
        <p:spPr bwMode="auto">
          <a:xfrm>
            <a:off x="3978275" y="1125597"/>
            <a:ext cx="5079181" cy="573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lvl="1" eaLnBrk="1" hangingPunct="1">
              <a:lnSpc>
                <a:spcPct val="120000"/>
              </a:lnSpc>
              <a:spcBef>
                <a:spcPct val="0"/>
              </a:spcBef>
              <a:buClrTx/>
              <a:buSzPct val="70000"/>
              <a:buFontTx/>
              <a:buNone/>
            </a:pPr>
            <a:r>
              <a:rPr lang="en-AU"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How (the means by which) people achieve their rights is as important as the end result (the outcome). This means that how a project or service is designed, implemented and evaluated, is as important as what happens at the end.</a:t>
            </a:r>
          </a:p>
          <a:p>
            <a:pPr marL="0" lvl="1" eaLnBrk="1" hangingPunct="1">
              <a:lnSpc>
                <a:spcPct val="120000"/>
              </a:lnSpc>
              <a:spcBef>
                <a:spcPct val="0"/>
              </a:spcBef>
              <a:buClrTx/>
              <a:buSzPct val="70000"/>
              <a:buFontTx/>
              <a:buNone/>
            </a:pPr>
            <a:endParaRPr lang="en-AU"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0" lvl="1" eaLnBrk="1" hangingPunct="1">
              <a:lnSpc>
                <a:spcPct val="120000"/>
              </a:lnSpc>
              <a:spcBef>
                <a:spcPct val="0"/>
              </a:spcBef>
              <a:buClrTx/>
              <a:buSzPct val="70000"/>
              <a:buFont typeface="Arial" panose="020B0604020202020204" pitchFamily="34" charset="0"/>
              <a:buNone/>
            </a:pPr>
            <a:endParaRPr lang="en-AU" altLang="en-US" sz="2800" dirty="0">
              <a:solidFill>
                <a:schemeClr val="accent2">
                  <a:lumMod val="50000"/>
                </a:schemeClr>
              </a:solidFill>
              <a:latin typeface="Cambria" panose="02040503050406030204" pitchFamily="18" charset="0"/>
              <a:ea typeface="Cambria" panose="02040503050406030204" pitchFamily="18" charset="0"/>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0F4E6815-F331-06DD-2E20-6C39E80298E9}"/>
              </a:ext>
            </a:extLst>
          </p:cNvPr>
          <p:cNvSpPr>
            <a:spLocks noGrp="1" noChangeArrowheads="1"/>
          </p:cNvSpPr>
          <p:nvPr>
            <p:ph idx="4294967295"/>
          </p:nvPr>
        </p:nvSpPr>
        <p:spPr>
          <a:xfrm>
            <a:off x="1550988" y="1628775"/>
            <a:ext cx="6804025" cy="4475163"/>
          </a:xfrm>
        </p:spPr>
        <p:txBody>
          <a:bodyPr/>
          <a:lstStyle/>
          <a:p>
            <a:pPr marL="0" indent="0" algn="ctr" eaLnBrk="1" hangingPunct="1">
              <a:buFont typeface="Wingdings 3" panose="05040102010807070707" pitchFamily="18" charset="2"/>
              <a:buNone/>
            </a:pPr>
            <a:r>
              <a:rPr lang="en-US" altLang="en-US" sz="5400" b="1" dirty="0">
                <a:solidFill>
                  <a:schemeClr val="bg1"/>
                </a:solidFill>
                <a:latin typeface="Calibri" panose="020F0502020204030204" pitchFamily="34" charset="0"/>
                <a:cs typeface="Calibri" panose="020F0502020204030204" pitchFamily="34" charset="0"/>
              </a:rPr>
              <a:t>Human Rights turn Beggars into </a:t>
            </a:r>
          </a:p>
          <a:p>
            <a:pPr marL="0" indent="0" algn="ctr" eaLnBrk="1" hangingPunct="1">
              <a:buFont typeface="Wingdings 3" panose="05040102010807070707" pitchFamily="18" charset="2"/>
              <a:buNone/>
            </a:pPr>
            <a:r>
              <a:rPr lang="en-US" altLang="en-US" sz="5400" b="1" dirty="0">
                <a:solidFill>
                  <a:schemeClr val="bg1"/>
                </a:solidFill>
                <a:latin typeface="Calibri" panose="020F0502020204030204" pitchFamily="34" charset="0"/>
                <a:cs typeface="Calibri" panose="020F0502020204030204" pitchFamily="34" charset="0"/>
              </a:rPr>
              <a:t>Claimants!</a:t>
            </a:r>
          </a:p>
          <a:p>
            <a:pPr marL="0" indent="0" eaLnBrk="1" hangingPunct="1">
              <a:buFont typeface="Wingdings 3" panose="05040102010807070707" pitchFamily="18" charset="2"/>
              <a:buNone/>
            </a:pPr>
            <a:r>
              <a:rPr lang="en-US" altLang="en-US" sz="2000" b="1" dirty="0">
                <a:solidFill>
                  <a:schemeClr val="bg1"/>
                </a:solidFill>
                <a:latin typeface="Calibri" panose="020F0502020204030204" pitchFamily="34" charset="0"/>
                <a:cs typeface="Calibri" panose="020F0502020204030204" pitchFamily="34" charset="0"/>
              </a:rPr>
              <a:t>()</a:t>
            </a:r>
          </a:p>
        </p:txBody>
      </p:sp>
      <p:sp>
        <p:nvSpPr>
          <p:cNvPr id="2" name="Star: 5 Points 1">
            <a:extLst>
              <a:ext uri="{FF2B5EF4-FFF2-40B4-BE49-F238E27FC236}">
                <a16:creationId xmlns:a16="http://schemas.microsoft.com/office/drawing/2014/main" id="{C992E4BD-6DF7-FD7B-EDA6-D226F0ED8EC4}"/>
              </a:ext>
            </a:extLst>
          </p:cNvPr>
          <p:cNvSpPr/>
          <p:nvPr/>
        </p:nvSpPr>
        <p:spPr>
          <a:xfrm>
            <a:off x="2036763" y="106363"/>
            <a:ext cx="5940425" cy="620236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AU" sz="3000" dirty="0">
                <a:solidFill>
                  <a:schemeClr val="bg1"/>
                </a:solidFill>
                <a:latin typeface="Arial" panose="020B0604020202020204" pitchFamily="34" charset="0"/>
                <a:ea typeface="Cambria" panose="02040503050406030204" pitchFamily="18" charset="0"/>
                <a:cs typeface="Arial" panose="020B0604020202020204" pitchFamily="34" charset="0"/>
              </a:rPr>
              <a:t>Human Rights turn beggars into claimants</a:t>
            </a:r>
          </a:p>
        </p:txBody>
      </p:sp>
      <p:pic>
        <p:nvPicPr>
          <p:cNvPr id="24580" name="Picture 3" descr="A drawing of a person sitting on a brick wall&#10;&#10;Description automatically generated">
            <a:extLst>
              <a:ext uri="{FF2B5EF4-FFF2-40B4-BE49-F238E27FC236}">
                <a16:creationId xmlns:a16="http://schemas.microsoft.com/office/drawing/2014/main" id="{E5E1166C-D4F5-58E8-87F2-AE22C9E11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106363"/>
            <a:ext cx="1852612"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A person writing on a book&#10;&#10;Description automatically generated">
            <a:extLst>
              <a:ext uri="{FF2B5EF4-FFF2-40B4-BE49-F238E27FC236}">
                <a16:creationId xmlns:a16="http://schemas.microsoft.com/office/drawing/2014/main" id="{B4CE2526-D2A1-9D2B-7018-6419F119C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5466" y="3573016"/>
            <a:ext cx="24114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8DD0A2D-B719-506E-1622-42A0870EE08D}"/>
              </a:ext>
            </a:extLst>
          </p:cNvPr>
          <p:cNvSpPr txBox="1"/>
          <p:nvPr/>
        </p:nvSpPr>
        <p:spPr>
          <a:xfrm>
            <a:off x="4412853" y="6248210"/>
            <a:ext cx="3456384" cy="307777"/>
          </a:xfrm>
          <a:prstGeom prst="rect">
            <a:avLst/>
          </a:prstGeom>
          <a:noFill/>
        </p:spPr>
        <p:txBody>
          <a:bodyPr wrap="square" rtlCol="0">
            <a:spAutoFit/>
          </a:bodyPr>
          <a:lstStyle/>
          <a:p>
            <a:r>
              <a:rPr lang="en-AU" sz="1400" dirty="0">
                <a:latin typeface="Cambria" panose="02040503050406030204" pitchFamily="18" charset="0"/>
                <a:ea typeface="Cambria" panose="02040503050406030204" pitchFamily="18" charset="0"/>
              </a:rPr>
              <a:t>Frankovits, 1996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7">
            <a:extLst>
              <a:ext uri="{FF2B5EF4-FFF2-40B4-BE49-F238E27FC236}">
                <a16:creationId xmlns:a16="http://schemas.microsoft.com/office/drawing/2014/main" id="{7654B8E2-6550-7F97-EE4D-46531B68CF5B}"/>
              </a:ext>
            </a:extLst>
          </p:cNvPr>
          <p:cNvSpPr>
            <a:spLocks noChangeArrowheads="1"/>
          </p:cNvSpPr>
          <p:nvPr/>
        </p:nvSpPr>
        <p:spPr bwMode="auto">
          <a:xfrm>
            <a:off x="584200" y="3019425"/>
            <a:ext cx="826928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AU" altLang="en-US" sz="1200">
              <a:solidFill>
                <a:schemeClr val="tx1"/>
              </a:solidFill>
              <a:latin typeface="Arial" panose="020B0604020202020204" pitchFamily="34" charset="0"/>
              <a:cs typeface="Times New Roman" panose="02020603050405020304" pitchFamily="18" charset="0"/>
            </a:endParaRPr>
          </a:p>
          <a:p>
            <a:pPr algn="ctr" eaLnBrk="1" hangingPunct="1">
              <a:spcBef>
                <a:spcPct val="0"/>
              </a:spcBef>
              <a:buClrTx/>
              <a:buSzTx/>
              <a:buFontTx/>
              <a:buNone/>
            </a:pPr>
            <a:endParaRPr lang="en-US" altLang="en-US" sz="900">
              <a:solidFill>
                <a:schemeClr val="tx1"/>
              </a:solidFill>
              <a:latin typeface="Verdana" panose="020B0604030504040204" pitchFamily="34" charset="0"/>
              <a:cs typeface="Times New Roman" panose="02020603050405020304" pitchFamily="18" charset="0"/>
            </a:endParaRPr>
          </a:p>
          <a:p>
            <a:pPr algn="ctr">
              <a:spcBef>
                <a:spcPct val="0"/>
              </a:spcBef>
              <a:buClrTx/>
              <a:buSzTx/>
              <a:buFontTx/>
              <a:buNone/>
            </a:pPr>
            <a:endParaRPr lang="en-US" altLang="en-US" sz="3600">
              <a:solidFill>
                <a:srgbClr val="003366"/>
              </a:solidFill>
              <a:latin typeface="Verdana" panose="020B0604030504040204" pitchFamily="34" charset="0"/>
              <a:cs typeface="Times New Roman" panose="02020603050405020304" pitchFamily="18" charset="0"/>
            </a:endParaRPr>
          </a:p>
          <a:p>
            <a:pPr algn="ctr">
              <a:spcBef>
                <a:spcPct val="0"/>
              </a:spcBef>
              <a:buClrTx/>
              <a:buSzTx/>
              <a:buFontTx/>
              <a:buNone/>
            </a:pPr>
            <a:endParaRPr lang="en-US" altLang="en-US" sz="1800" b="0">
              <a:solidFill>
                <a:srgbClr val="003300"/>
              </a:solidFill>
              <a:latin typeface="Arial" panose="020B0604020202020204" pitchFamily="34" charset="0"/>
              <a:cs typeface="Times New Roman" panose="02020603050405020304" pitchFamily="18" charset="0"/>
            </a:endParaRPr>
          </a:p>
        </p:txBody>
      </p:sp>
      <p:sp>
        <p:nvSpPr>
          <p:cNvPr id="2070" name="Rectangle 22">
            <a:extLst>
              <a:ext uri="{FF2B5EF4-FFF2-40B4-BE49-F238E27FC236}">
                <a16:creationId xmlns:a16="http://schemas.microsoft.com/office/drawing/2014/main" id="{6D69A310-B3CE-C326-EE74-8E234A7E9F4E}"/>
              </a:ext>
            </a:extLst>
          </p:cNvPr>
          <p:cNvSpPr>
            <a:spLocks noChangeArrowheads="1"/>
          </p:cNvSpPr>
          <p:nvPr/>
        </p:nvSpPr>
        <p:spPr bwMode="auto">
          <a:xfrm>
            <a:off x="920750" y="4030663"/>
            <a:ext cx="8034338" cy="590550"/>
          </a:xfrm>
          <a:prstGeom prst="rect">
            <a:avLst/>
          </a:prstGeom>
          <a:noFill/>
          <a:ln>
            <a:noFill/>
          </a:ln>
          <a:effectLst/>
        </p:spPr>
        <p:txBody>
          <a:bodyPr anchor="ctr">
            <a:spAutoFit/>
          </a:bodyPr>
          <a:lstStyle/>
          <a:p>
            <a:pPr algn="ctr" eaLnBrk="1" hangingPunct="1">
              <a:lnSpc>
                <a:spcPct val="110000"/>
              </a:lnSpc>
              <a:defRPr/>
            </a:pPr>
            <a:r>
              <a:rPr lang="en-US" sz="3200" b="0">
                <a:latin typeface="Arial" charset="0"/>
                <a:ea typeface="ＭＳ Ｐゴシック" charset="0"/>
                <a:cs typeface="ＭＳ Ｐゴシック" charset="0"/>
              </a:rPr>
              <a:t> </a:t>
            </a:r>
            <a:endParaRPr lang="en-AU" sz="3200" b="0">
              <a:effectLst>
                <a:outerShdw blurRad="38100" dist="38100" dir="2700000" algn="tl">
                  <a:srgbClr val="DDDDDD"/>
                </a:outerShdw>
              </a:effectLst>
              <a:latin typeface="Arial" charset="0"/>
              <a:ea typeface="ＭＳ Ｐゴシック" charset="0"/>
              <a:cs typeface="ＭＳ Ｐゴシック" charset="0"/>
            </a:endParaRPr>
          </a:p>
        </p:txBody>
      </p:sp>
      <p:sp>
        <p:nvSpPr>
          <p:cNvPr id="26628" name="TextBox 2">
            <a:extLst>
              <a:ext uri="{FF2B5EF4-FFF2-40B4-BE49-F238E27FC236}">
                <a16:creationId xmlns:a16="http://schemas.microsoft.com/office/drawing/2014/main" id="{95A54D90-1906-E743-6AAD-C7E2E2AE4F64}"/>
              </a:ext>
            </a:extLst>
          </p:cNvPr>
          <p:cNvSpPr txBox="1">
            <a:spLocks noChangeArrowheads="1"/>
          </p:cNvSpPr>
          <p:nvPr/>
        </p:nvSpPr>
        <p:spPr bwMode="auto">
          <a:xfrm>
            <a:off x="200025" y="1968500"/>
            <a:ext cx="446563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dirty="0">
                <a:solidFill>
                  <a:schemeClr val="accent1"/>
                </a:solidFill>
                <a:latin typeface="Arial" panose="020B0604020202020204" pitchFamily="34" charset="0"/>
                <a:ea typeface="Cambria" panose="02040503050406030204" pitchFamily="18" charset="0"/>
                <a:cs typeface="Arial" panose="020B0604020202020204" pitchFamily="34" charset="0"/>
              </a:rPr>
              <a:t>Key elements of a Human Rights-Based Approach</a:t>
            </a:r>
          </a:p>
          <a:p>
            <a:pPr algn="ctr" eaLnBrk="1" hangingPunct="1">
              <a:spcBef>
                <a:spcPct val="0"/>
              </a:spcBef>
              <a:buClrTx/>
              <a:buSzTx/>
              <a:buFontTx/>
              <a:buNone/>
            </a:pPr>
            <a:endParaRPr lang="en-US" altLang="en-US" sz="36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pic>
        <p:nvPicPr>
          <p:cNvPr id="26629" name="Picture 3">
            <a:extLst>
              <a:ext uri="{FF2B5EF4-FFF2-40B4-BE49-F238E27FC236}">
                <a16:creationId xmlns:a16="http://schemas.microsoft.com/office/drawing/2014/main" id="{A2A026A0-A783-8628-7F0E-FAF5B30546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3613" y="765175"/>
            <a:ext cx="489585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20636076-189E-D93D-6948-4D4C60297DAB}"/>
              </a:ext>
            </a:extLst>
          </p:cNvPr>
          <p:cNvSpPr>
            <a:spLocks noChangeArrowheads="1"/>
          </p:cNvSpPr>
          <p:nvPr/>
        </p:nvSpPr>
        <p:spPr bwMode="auto">
          <a:xfrm>
            <a:off x="587375" y="3225800"/>
            <a:ext cx="873125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342900" indent="-3429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lvl="1" eaLnBrk="1" hangingPunct="1">
              <a:spcBef>
                <a:spcPct val="0"/>
              </a:spcBef>
              <a:spcAft>
                <a:spcPts val="1200"/>
              </a:spcAft>
              <a:buClrTx/>
              <a:buSzTx/>
              <a:buFont typeface="Arial" panose="020B0604020202020204" pitchFamily="34" charset="0"/>
              <a:buChar char="•"/>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Rights holders are human beings – individuals and communities</a:t>
            </a:r>
          </a:p>
          <a:p>
            <a:pPr lvl="1" eaLnBrk="1" hangingPunct="1">
              <a:spcBef>
                <a:spcPct val="0"/>
              </a:spcBef>
              <a:spcAft>
                <a:spcPts val="1200"/>
              </a:spcAft>
              <a:buClrTx/>
              <a:buSzTx/>
              <a:buFont typeface="Arial" panose="020B0604020202020204" pitchFamily="34" charset="0"/>
              <a:buChar char="•"/>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Rights holders need to be informed about their rights and participate in decisions that affect them</a:t>
            </a:r>
          </a:p>
          <a:p>
            <a:pPr lvl="1" eaLnBrk="1" hangingPunct="1">
              <a:spcBef>
                <a:spcPct val="0"/>
              </a:spcBef>
              <a:spcAft>
                <a:spcPts val="1200"/>
              </a:spcAft>
              <a:buClrTx/>
              <a:buSzTx/>
              <a:buFont typeface="Arial" panose="020B0604020202020204" pitchFamily="34" charset="0"/>
              <a:buChar char="•"/>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Duty bearers are mainly governments. But they can also be non-state actors such as NGOs, service providers, family members, community leaders, and transnational corporations.</a:t>
            </a:r>
          </a:p>
          <a:p>
            <a:pPr marL="342900" indent="-342900" eaLnBrk="1" hangingPunct="1">
              <a:spcBef>
                <a:spcPct val="0"/>
              </a:spcBef>
              <a:buClrTx/>
              <a:buSzTx/>
              <a:buFont typeface="Arial" panose="020B0604020202020204" pitchFamily="34" charset="0"/>
              <a:buChar char="•"/>
            </a:pPr>
            <a:endPar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342900" indent="-342900" eaLnBrk="1" hangingPunct="1">
              <a:spcBef>
                <a:spcPct val="0"/>
              </a:spcBef>
              <a:buClrTx/>
              <a:buSzTx/>
              <a:buFont typeface="Arial" panose="020B0604020202020204" pitchFamily="34" charset="0"/>
              <a:buChar char="•"/>
            </a:pPr>
            <a:endParaRPr lang="en-US"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457200" indent="-457200" eaLnBrk="1" hangingPunct="1">
              <a:spcBef>
                <a:spcPct val="0"/>
              </a:spcBef>
              <a:buClrTx/>
              <a:buSzTx/>
              <a:buFont typeface="Arial" panose="020B0604020202020204" pitchFamily="34" charset="0"/>
              <a:buChar char="•"/>
            </a:pPr>
            <a:endParaRPr lang="en-US" altLang="en-US" sz="32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457200" indent="-457200" eaLnBrk="1" hangingPunct="1">
              <a:spcBef>
                <a:spcPct val="0"/>
              </a:spcBef>
              <a:buClrTx/>
              <a:buSzTx/>
              <a:buFont typeface="Arial" panose="020B0604020202020204" pitchFamily="34" charset="0"/>
              <a:buChar char="•"/>
            </a:pPr>
            <a:endParaRPr lang="en-AU" altLang="en-US" sz="32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28675" name="TextBox 1">
            <a:extLst>
              <a:ext uri="{FF2B5EF4-FFF2-40B4-BE49-F238E27FC236}">
                <a16:creationId xmlns:a16="http://schemas.microsoft.com/office/drawing/2014/main" id="{E06281A2-4797-23FC-93D0-62107653E70D}"/>
              </a:ext>
            </a:extLst>
          </p:cNvPr>
          <p:cNvSpPr txBox="1">
            <a:spLocks noChangeArrowheads="1"/>
          </p:cNvSpPr>
          <p:nvPr/>
        </p:nvSpPr>
        <p:spPr bwMode="auto">
          <a:xfrm>
            <a:off x="416496" y="119857"/>
            <a:ext cx="8640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dirty="0">
                <a:solidFill>
                  <a:schemeClr val="accent1"/>
                </a:solidFill>
                <a:latin typeface="Arial" panose="020B0604020202020204" pitchFamily="34" charset="0"/>
                <a:ea typeface="Cambria" panose="02040503050406030204" pitchFamily="18" charset="0"/>
                <a:cs typeface="Arial" panose="020B0604020202020204" pitchFamily="34" charset="0"/>
              </a:rPr>
              <a:t>Rights holders and duty bearers</a:t>
            </a:r>
          </a:p>
        </p:txBody>
      </p:sp>
      <p:pic>
        <p:nvPicPr>
          <p:cNvPr id="28676" name="Picture 2">
            <a:extLst>
              <a:ext uri="{FF2B5EF4-FFF2-40B4-BE49-F238E27FC236}">
                <a16:creationId xmlns:a16="http://schemas.microsoft.com/office/drawing/2014/main" id="{58EC178E-652A-0296-6ABD-AFA53C1CFF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1688" y="1439863"/>
            <a:ext cx="2230437"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5">
            <a:extLst>
              <a:ext uri="{FF2B5EF4-FFF2-40B4-BE49-F238E27FC236}">
                <a16:creationId xmlns:a16="http://schemas.microsoft.com/office/drawing/2014/main" id="{C235B629-4099-4AA5-BA36-38A82E1E52B7}"/>
              </a:ext>
            </a:extLst>
          </p:cNvPr>
          <p:cNvSpPr txBox="1">
            <a:spLocks noChangeArrowheads="1"/>
          </p:cNvSpPr>
          <p:nvPr/>
        </p:nvSpPr>
        <p:spPr bwMode="auto">
          <a:xfrm>
            <a:off x="517632" y="1180697"/>
            <a:ext cx="6553200" cy="197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lvl="1" eaLnBrk="1" hangingPunct="1">
              <a:spcBef>
                <a:spcPct val="0"/>
              </a:spcBef>
              <a:buClrTx/>
              <a:buSzPct val="70000"/>
              <a:buFont typeface="Arial" panose="020B0604020202020204" pitchFamily="34" charset="0"/>
              <a:buNone/>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HRBA is about the relationship between those who have rights (rights holders) and those who have a responsibility to ensure that rights are realised (duty bearers).</a:t>
            </a:r>
          </a:p>
          <a:p>
            <a:pPr marL="0" lvl="1" eaLnBrk="1" hangingPunct="1">
              <a:lnSpc>
                <a:spcPct val="120000"/>
              </a:lnSpc>
              <a:spcBef>
                <a:spcPct val="0"/>
              </a:spcBef>
              <a:buClrTx/>
              <a:buSzPct val="70000"/>
              <a:buFont typeface="Arial" panose="020B0604020202020204" pitchFamily="34" charset="0"/>
              <a:buNone/>
            </a:pPr>
            <a:endPar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4696C5C8-F963-D2FA-7B0B-78F81E058D2D}"/>
              </a:ext>
            </a:extLst>
          </p:cNvPr>
          <p:cNvPicPr>
            <a:picLocks noChangeAspect="1"/>
          </p:cNvPicPr>
          <p:nvPr/>
        </p:nvPicPr>
        <p:blipFill>
          <a:blip r:embed="rId4">
            <a:extLst>
              <a:ext uri="{28A0092B-C50C-407E-A947-70E740481C1C}">
                <a14:useLocalDpi xmlns:a14="http://schemas.microsoft.com/office/drawing/2010/main" val="0"/>
              </a:ext>
            </a:extLst>
          </a:blip>
          <a:srcRect b="5760"/>
          <a:stretch>
            <a:fillRect/>
          </a:stretch>
        </p:blipFill>
        <p:spPr bwMode="auto">
          <a:xfrm>
            <a:off x="5561715" y="815181"/>
            <a:ext cx="4321175"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a:extLst>
              <a:ext uri="{FF2B5EF4-FFF2-40B4-BE49-F238E27FC236}">
                <a16:creationId xmlns:a16="http://schemas.microsoft.com/office/drawing/2014/main" id="{FD56AB2B-5AF3-39B6-ED57-836C5D75C5AC}"/>
              </a:ext>
            </a:extLst>
          </p:cNvPr>
          <p:cNvSpPr>
            <a:spLocks noChangeArrowheads="1"/>
          </p:cNvSpPr>
          <p:nvPr/>
        </p:nvSpPr>
        <p:spPr bwMode="auto">
          <a:xfrm>
            <a:off x="488504" y="1412776"/>
            <a:ext cx="5323593"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lvl="1" eaLnBrk="1" hangingPunct="1">
              <a:spcBef>
                <a:spcPct val="0"/>
              </a:spcBef>
              <a:buClrTx/>
              <a:buSzTx/>
              <a:buFont typeface="Wingdings" panose="05000000000000000000" pitchFamily="2" charset="2"/>
              <a:buChar char="Ø"/>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Projects should not be only about what people need. </a:t>
            </a:r>
          </a:p>
          <a:p>
            <a:pPr marL="0" lvl="1" eaLnBrk="1" hangingPunct="1">
              <a:spcBef>
                <a:spcPct val="0"/>
              </a:spcBef>
              <a:buClrTx/>
              <a:buSzTx/>
              <a:buFont typeface="Wingdings" panose="05000000000000000000" pitchFamily="2" charset="2"/>
              <a:buChar char="Ø"/>
            </a:pPr>
            <a:endPar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0" lvl="1" eaLnBrk="1" hangingPunct="1">
              <a:spcBef>
                <a:spcPct val="0"/>
              </a:spcBef>
              <a:buClrTx/>
              <a:buSzTx/>
              <a:buFont typeface="Wingdings" panose="05000000000000000000" pitchFamily="2" charset="2"/>
              <a:buChar char="Ø"/>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Instead they should focus on helping people to work towards claiming the rights they are</a:t>
            </a:r>
          </a:p>
          <a:p>
            <a:pPr marL="0" lvl="1" eaLnBrk="1" hangingPunct="1">
              <a:spcBef>
                <a:spcPct val="0"/>
              </a:spcBef>
              <a:buClrTx/>
              <a:buSzTx/>
              <a:buNone/>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 entitled to </a:t>
            </a:r>
            <a:b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br>
            <a:endPar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0" lvl="1" eaLnBrk="1" hangingPunct="1">
              <a:spcBef>
                <a:spcPct val="0"/>
              </a:spcBef>
              <a:buClrTx/>
              <a:buSzTx/>
              <a:buFont typeface="Wingdings" panose="05000000000000000000" pitchFamily="2" charset="2"/>
              <a:buChar char="Ø"/>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Remembering the struggle for human rights is progressive and aspirational </a:t>
            </a:r>
            <a:b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br>
            <a:endPar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eaLnBrk="1" hangingPunct="1">
              <a:spcBef>
                <a:spcPct val="0"/>
              </a:spcBef>
              <a:buClrTx/>
              <a:buSzTx/>
              <a:buFont typeface="Wingdings" panose="05000000000000000000" pitchFamily="2" charset="2"/>
              <a:buChar char="Ø"/>
            </a:pPr>
            <a:endPar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eaLnBrk="1" hangingPunct="1">
              <a:spcBef>
                <a:spcPct val="0"/>
              </a:spcBef>
              <a:buClrTx/>
              <a:buSzTx/>
              <a:buFont typeface="Wingdings" panose="05000000000000000000" pitchFamily="2" charset="2"/>
              <a:buChar char="Ø"/>
            </a:pPr>
            <a:endParaRPr lang="en-US"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eaLnBrk="1" hangingPunct="1">
              <a:spcBef>
                <a:spcPct val="0"/>
              </a:spcBef>
              <a:buClrTx/>
              <a:buSzTx/>
              <a:buFontTx/>
              <a:buNone/>
            </a:pPr>
            <a:endParaRPr lang="en-US"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eaLnBrk="1" hangingPunct="1">
              <a:spcBef>
                <a:spcPct val="0"/>
              </a:spcBef>
              <a:buClrTx/>
              <a:buSzTx/>
              <a:buFont typeface="Arial" panose="020B0604020202020204" pitchFamily="34" charset="0"/>
              <a:buChar char="•"/>
            </a:pPr>
            <a:endPar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30724" name="TextBox 1">
            <a:extLst>
              <a:ext uri="{FF2B5EF4-FFF2-40B4-BE49-F238E27FC236}">
                <a16:creationId xmlns:a16="http://schemas.microsoft.com/office/drawing/2014/main" id="{BAD1BEFA-C31A-0D7B-87DA-1F613B3D8072}"/>
              </a:ext>
            </a:extLst>
          </p:cNvPr>
          <p:cNvSpPr txBox="1">
            <a:spLocks noChangeArrowheads="1"/>
          </p:cNvSpPr>
          <p:nvPr/>
        </p:nvSpPr>
        <p:spPr bwMode="auto">
          <a:xfrm>
            <a:off x="416496" y="116632"/>
            <a:ext cx="8874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600" dirty="0">
                <a:solidFill>
                  <a:schemeClr val="accent1"/>
                </a:solidFill>
                <a:latin typeface="Arial" panose="020B0604020202020204" pitchFamily="34" charset="0"/>
                <a:ea typeface="Cambria" panose="02040503050406030204" pitchFamily="18" charset="0"/>
                <a:cs typeface="Arial" panose="020B0604020202020204" pitchFamily="34" charset="0"/>
              </a:rPr>
              <a:t>Looking at the root cause of the problem</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a:extLst>
              <a:ext uri="{FF2B5EF4-FFF2-40B4-BE49-F238E27FC236}">
                <a16:creationId xmlns:a16="http://schemas.microsoft.com/office/drawing/2014/main" id="{E5F566E4-423D-BED8-B101-92EB50D767B4}"/>
              </a:ext>
            </a:extLst>
          </p:cNvPr>
          <p:cNvSpPr txBox="1">
            <a:spLocks noChangeArrowheads="1"/>
          </p:cNvSpPr>
          <p:nvPr/>
        </p:nvSpPr>
        <p:spPr bwMode="auto">
          <a:xfrm>
            <a:off x="1496616" y="462404"/>
            <a:ext cx="662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dirty="0">
                <a:solidFill>
                  <a:schemeClr val="accent1"/>
                </a:solidFill>
                <a:latin typeface="Arial" panose="020B0604020202020204" pitchFamily="34" charset="0"/>
                <a:ea typeface="Cambria" panose="02040503050406030204" pitchFamily="18" charset="0"/>
                <a:cs typeface="Arial" panose="020B0604020202020204" pitchFamily="34" charset="0"/>
              </a:rPr>
              <a:t>Thinking about power</a:t>
            </a:r>
          </a:p>
        </p:txBody>
      </p:sp>
      <p:sp>
        <p:nvSpPr>
          <p:cNvPr id="32771" name="TextBox 3">
            <a:extLst>
              <a:ext uri="{FF2B5EF4-FFF2-40B4-BE49-F238E27FC236}">
                <a16:creationId xmlns:a16="http://schemas.microsoft.com/office/drawing/2014/main" id="{76D6D91A-7810-1024-C0CE-C183F7F69B15}"/>
              </a:ext>
            </a:extLst>
          </p:cNvPr>
          <p:cNvSpPr txBox="1">
            <a:spLocks noChangeArrowheads="1"/>
          </p:cNvSpPr>
          <p:nvPr/>
        </p:nvSpPr>
        <p:spPr bwMode="auto">
          <a:xfrm>
            <a:off x="3872880" y="1844824"/>
            <a:ext cx="5761037" cy="404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lvl="1" eaLnBrk="1" hangingPunct="1">
              <a:lnSpc>
                <a:spcPct val="120000"/>
              </a:lnSpc>
              <a:spcBef>
                <a:spcPct val="0"/>
              </a:spcBef>
              <a:buClrTx/>
              <a:buSzPct val="70000"/>
              <a:buFont typeface="Arial" panose="020B0604020202020204" pitchFamily="34" charset="0"/>
              <a:buNone/>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Human rights are often unfulfilled because of unequal power between people, groups, or citizens, and duty bearers including NGOs, UN agencies and the state</a:t>
            </a:r>
          </a:p>
          <a:p>
            <a:pPr marL="0" lvl="1" eaLnBrk="1" hangingPunct="1">
              <a:lnSpc>
                <a:spcPct val="120000"/>
              </a:lnSpc>
              <a:spcBef>
                <a:spcPct val="0"/>
              </a:spcBef>
              <a:buClrTx/>
              <a:buSzPct val="70000"/>
              <a:buFont typeface="Arial" panose="020B0604020202020204" pitchFamily="34" charset="0"/>
              <a:buNone/>
            </a:pPr>
            <a:endPar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0" lvl="1" eaLnBrk="1" hangingPunct="1">
              <a:lnSpc>
                <a:spcPct val="120000"/>
              </a:lnSpc>
              <a:spcBef>
                <a:spcPct val="0"/>
              </a:spcBef>
              <a:buClrTx/>
              <a:buSzPct val="70000"/>
              <a:buFont typeface="Arial" panose="020B0604020202020204" pitchFamily="34" charset="0"/>
              <a:buNone/>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People who have power can prevent others from accessing their rights.</a:t>
            </a:r>
          </a:p>
          <a:p>
            <a:pPr marL="0" lvl="1" eaLnBrk="1" hangingPunct="1">
              <a:lnSpc>
                <a:spcPct val="120000"/>
              </a:lnSpc>
              <a:spcBef>
                <a:spcPct val="0"/>
              </a:spcBef>
              <a:buClrTx/>
              <a:buSzPct val="70000"/>
              <a:buFont typeface="Arial" panose="020B0604020202020204" pitchFamily="34" charset="0"/>
              <a:buNone/>
            </a:pPr>
            <a:endPar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pic>
        <p:nvPicPr>
          <p:cNvPr id="32772" name="Picture 2">
            <a:extLst>
              <a:ext uri="{FF2B5EF4-FFF2-40B4-BE49-F238E27FC236}">
                <a16:creationId xmlns:a16="http://schemas.microsoft.com/office/drawing/2014/main" id="{9505724F-B5EB-5AAF-2ADE-07F386B087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388" y="2205038"/>
            <a:ext cx="3122612"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4485FE8E-B6B8-96C9-FD4F-7D53ECC3CC26}"/>
              </a:ext>
            </a:extLst>
          </p:cNvPr>
          <p:cNvSpPr>
            <a:spLocks noChangeArrowheads="1"/>
          </p:cNvSpPr>
          <p:nvPr/>
        </p:nvSpPr>
        <p:spPr bwMode="auto">
          <a:xfrm>
            <a:off x="423862" y="1628800"/>
            <a:ext cx="6192838"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lvl="1" indent="-457200" eaLnBrk="1" hangingPunct="1">
              <a:spcBef>
                <a:spcPct val="0"/>
              </a:spcBef>
              <a:buClrTx/>
              <a:buSzTx/>
              <a:buFont typeface="Arial" panose="020B0604020202020204" pitchFamily="34" charset="0"/>
              <a:buChar char="•"/>
            </a:pPr>
            <a:r>
              <a:rPr lang="en-US"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Authority and position, or roles in society</a:t>
            </a:r>
            <a:br>
              <a:rPr lang="en-US"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br>
            <a:endParaRPr lang="en-US"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lvl="1" indent="-457200" eaLnBrk="1" hangingPunct="1">
              <a:spcBef>
                <a:spcPct val="0"/>
              </a:spcBef>
              <a:buClrTx/>
              <a:buSzTx/>
              <a:buFont typeface="Arial" panose="020B0604020202020204" pitchFamily="34" charset="0"/>
              <a:buChar char="•"/>
            </a:pPr>
            <a:r>
              <a:rPr lang="en-US"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Access to information</a:t>
            </a:r>
            <a:br>
              <a:rPr lang="en-US"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br>
            <a:endParaRPr lang="en-US"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lvl="1" indent="-457200" eaLnBrk="1" hangingPunct="1">
              <a:spcBef>
                <a:spcPct val="0"/>
              </a:spcBef>
              <a:buClrTx/>
              <a:buSzTx/>
              <a:buFont typeface="Arial" panose="020B0604020202020204" pitchFamily="34" charset="0"/>
              <a:buChar char="•"/>
            </a:pPr>
            <a:r>
              <a:rPr lang="en-US"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Access to resources and wealth</a:t>
            </a:r>
            <a:br>
              <a:rPr lang="en-US"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br>
            <a:endParaRPr lang="en-US"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lvl="1" indent="-457200" eaLnBrk="1" hangingPunct="1">
              <a:spcBef>
                <a:spcPct val="0"/>
              </a:spcBef>
              <a:buClrTx/>
              <a:buSzTx/>
              <a:buFont typeface="Arial" panose="020B0604020202020204" pitchFamily="34" charset="0"/>
              <a:buChar char="•"/>
            </a:pPr>
            <a:r>
              <a:rPr lang="en-US"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Networks</a:t>
            </a:r>
            <a:br>
              <a:rPr lang="en-US"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br>
            <a:endParaRPr lang="en-US"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lvl="1" indent="-457200" eaLnBrk="1" hangingPunct="1">
              <a:spcBef>
                <a:spcPct val="0"/>
              </a:spcBef>
              <a:buClrTx/>
              <a:buSzTx/>
              <a:buFont typeface="Arial" panose="020B0604020202020204" pitchFamily="34" charset="0"/>
              <a:buChar char="•"/>
            </a:pPr>
            <a:r>
              <a:rPr lang="en-US"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Skills, education and expertise</a:t>
            </a:r>
            <a:br>
              <a:rPr lang="en-AU"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br>
            <a:endParaRPr lang="en-AU" altLang="en-US" sz="28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457200" indent="-457200" eaLnBrk="1" hangingPunct="1">
              <a:spcBef>
                <a:spcPct val="0"/>
              </a:spcBef>
              <a:buClrTx/>
              <a:buSzTx/>
              <a:buFont typeface="Arial" panose="020B0604020202020204" pitchFamily="34" charset="0"/>
              <a:buChar char="•"/>
            </a:pPr>
            <a:endParaRPr lang="en-AU" altLang="en-US"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457200" indent="-457200" eaLnBrk="1" hangingPunct="1">
              <a:spcBef>
                <a:spcPct val="0"/>
              </a:spcBef>
              <a:buClrTx/>
              <a:buSzTx/>
              <a:buFont typeface="Arial" panose="020B0604020202020204" pitchFamily="34" charset="0"/>
              <a:buChar char="•"/>
            </a:pPr>
            <a:endParaRPr lang="en-US" altLang="en-US"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457200" indent="-457200" eaLnBrk="1" hangingPunct="1">
              <a:spcBef>
                <a:spcPct val="0"/>
              </a:spcBef>
              <a:buClrTx/>
              <a:buSzTx/>
              <a:buFont typeface="Arial" panose="020B0604020202020204" pitchFamily="34" charset="0"/>
              <a:buChar char="•"/>
            </a:pPr>
            <a:endParaRPr lang="en-US" altLang="en-US"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457200" indent="-457200" eaLnBrk="1" hangingPunct="1">
              <a:spcBef>
                <a:spcPct val="0"/>
              </a:spcBef>
              <a:buClrTx/>
              <a:buSzTx/>
              <a:buFont typeface="Arial" panose="020B0604020202020204" pitchFamily="34" charset="0"/>
              <a:buChar char="•"/>
            </a:pPr>
            <a:endParaRPr lang="en-AU" altLang="en-US"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34819" name="TextBox 1">
            <a:extLst>
              <a:ext uri="{FF2B5EF4-FFF2-40B4-BE49-F238E27FC236}">
                <a16:creationId xmlns:a16="http://schemas.microsoft.com/office/drawing/2014/main" id="{D73D787D-5971-C82E-ED47-60E2E6004146}"/>
              </a:ext>
            </a:extLst>
          </p:cNvPr>
          <p:cNvSpPr txBox="1">
            <a:spLocks noChangeArrowheads="1"/>
          </p:cNvSpPr>
          <p:nvPr/>
        </p:nvSpPr>
        <p:spPr bwMode="auto">
          <a:xfrm>
            <a:off x="24283" y="268824"/>
            <a:ext cx="959973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dirty="0">
                <a:solidFill>
                  <a:schemeClr val="accent1"/>
                </a:solidFill>
                <a:latin typeface="Arial" panose="020B0604020202020204" pitchFamily="34" charset="0"/>
                <a:ea typeface="Cambria" panose="02040503050406030204" pitchFamily="18" charset="0"/>
                <a:cs typeface="Arial" panose="020B0604020202020204" pitchFamily="34" charset="0"/>
              </a:rPr>
              <a:t>How do people/groups exercise power?</a:t>
            </a:r>
          </a:p>
        </p:txBody>
      </p:sp>
      <p:pic>
        <p:nvPicPr>
          <p:cNvPr id="34820" name="Picture 1">
            <a:extLst>
              <a:ext uri="{FF2B5EF4-FFF2-40B4-BE49-F238E27FC236}">
                <a16:creationId xmlns:a16="http://schemas.microsoft.com/office/drawing/2014/main" id="{BF315091-037C-DFAE-CF8C-606D9FF43A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48719" y="1916832"/>
            <a:ext cx="3157165" cy="323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0D0E-9461-EB95-E25B-58F4B2CB208C}"/>
              </a:ext>
            </a:extLst>
          </p:cNvPr>
          <p:cNvSpPr>
            <a:spLocks noGrp="1"/>
          </p:cNvSpPr>
          <p:nvPr>
            <p:ph type="title"/>
          </p:nvPr>
        </p:nvSpPr>
        <p:spPr/>
        <p:txBody>
          <a:bodyPr/>
          <a:lstStyle/>
          <a:p>
            <a:r>
              <a:rPr lang="en-AU" b="1" dirty="0">
                <a:ea typeface="Cambria" panose="02040503050406030204" pitchFamily="18" charset="0"/>
              </a:rPr>
              <a:t>What is the difference?</a:t>
            </a:r>
          </a:p>
        </p:txBody>
      </p:sp>
      <p:sp>
        <p:nvSpPr>
          <p:cNvPr id="5" name="TextBox 4">
            <a:extLst>
              <a:ext uri="{FF2B5EF4-FFF2-40B4-BE49-F238E27FC236}">
                <a16:creationId xmlns:a16="http://schemas.microsoft.com/office/drawing/2014/main" id="{84A35E77-10F8-A1A3-0905-1CC5B7761A8F}"/>
              </a:ext>
            </a:extLst>
          </p:cNvPr>
          <p:cNvSpPr txBox="1"/>
          <p:nvPr/>
        </p:nvSpPr>
        <p:spPr>
          <a:xfrm>
            <a:off x="920552" y="879268"/>
            <a:ext cx="7920879" cy="3785652"/>
          </a:xfrm>
          <a:prstGeom prst="rect">
            <a:avLst/>
          </a:prstGeom>
          <a:noFill/>
        </p:spPr>
        <p:txBody>
          <a:bodyPr wrap="square">
            <a:spAutoFit/>
          </a:bodyPr>
          <a:lstStyle/>
          <a:p>
            <a:r>
              <a:rPr lang="en-AU" sz="2400" dirty="0">
                <a:solidFill>
                  <a:schemeClr val="accent2">
                    <a:lumMod val="50000"/>
                  </a:schemeClr>
                </a:solidFill>
                <a:effectLst/>
                <a:highlight>
                  <a:srgbClr val="FFFFFF"/>
                </a:highlight>
                <a:ea typeface="Aptos" panose="020B0004020202020204" pitchFamily="34" charset="0"/>
                <a:cs typeface="Arial" panose="020B0604020202020204" pitchFamily="34" charset="0"/>
              </a:rPr>
              <a:t>Humanitarian aid is a rapid intervention designed to save lives, alleviate hardship, and get disaster victims back on their feet.</a:t>
            </a:r>
          </a:p>
          <a:p>
            <a:endParaRPr lang="en-AU" sz="2400" dirty="0">
              <a:solidFill>
                <a:schemeClr val="accent2">
                  <a:lumMod val="50000"/>
                </a:schemeClr>
              </a:solidFill>
              <a:highlight>
                <a:srgbClr val="FFFFFF"/>
              </a:highlight>
              <a:ea typeface="Aptos" panose="020B0004020202020204" pitchFamily="34" charset="0"/>
              <a:cs typeface="Arial" panose="020B0604020202020204" pitchFamily="34" charset="0"/>
            </a:endParaRPr>
          </a:p>
          <a:p>
            <a:r>
              <a:rPr lang="en-AU" sz="2400" dirty="0">
                <a:solidFill>
                  <a:schemeClr val="accent2">
                    <a:lumMod val="50000"/>
                  </a:schemeClr>
                </a:solidFill>
                <a:effectLst/>
                <a:highlight>
                  <a:srgbClr val="FFFFFF"/>
                </a:highlight>
                <a:ea typeface="Aptos" panose="020B0004020202020204" pitchFamily="34" charset="0"/>
                <a:cs typeface="Arial" panose="020B0604020202020204" pitchFamily="34" charset="0"/>
              </a:rPr>
              <a:t>Development aid is designed to help people  to access human rights for individuals, families and communities, to transit out of poverty and build sustainable futures. It is underpinned by community development principles of empowerment, inclusivity and participation. </a:t>
            </a:r>
            <a:endParaRPr lang="en-AU" sz="2400" dirty="0">
              <a:solidFill>
                <a:schemeClr val="accent2">
                  <a:lumMod val="50000"/>
                </a:schemeClr>
              </a:solidFill>
              <a:cs typeface="Arial" panose="020B0604020202020204" pitchFamily="34" charset="0"/>
            </a:endParaRPr>
          </a:p>
        </p:txBody>
      </p:sp>
      <p:pic>
        <p:nvPicPr>
          <p:cNvPr id="6" name="Content Placeholder 5" descr="A close up of a logo&#10;&#10;Description automatically generated">
            <a:extLst>
              <a:ext uri="{FF2B5EF4-FFF2-40B4-BE49-F238E27FC236}">
                <a16:creationId xmlns:a16="http://schemas.microsoft.com/office/drawing/2014/main" id="{1E770844-557F-FED9-688C-26C0D27A98E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6482" y="4628445"/>
            <a:ext cx="2702600" cy="1866501"/>
          </a:xfrm>
          <a:prstGeom prst="rect">
            <a:avLst/>
          </a:prstGeom>
          <a:noFill/>
          <a:ln>
            <a:noFill/>
          </a:ln>
        </p:spPr>
      </p:pic>
      <p:pic>
        <p:nvPicPr>
          <p:cNvPr id="7" name="Picture 6">
            <a:extLst>
              <a:ext uri="{FF2B5EF4-FFF2-40B4-BE49-F238E27FC236}">
                <a16:creationId xmlns:a16="http://schemas.microsoft.com/office/drawing/2014/main" id="{9063FE17-391D-6BAD-4BAF-31D6560C4F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7096" y="4346966"/>
            <a:ext cx="1730987" cy="2111505"/>
          </a:xfrm>
          <a:prstGeom prst="rect">
            <a:avLst/>
          </a:prstGeom>
          <a:noFill/>
          <a:ln>
            <a:noFill/>
          </a:ln>
        </p:spPr>
      </p:pic>
      <p:sp>
        <p:nvSpPr>
          <p:cNvPr id="8" name="Arrow: Right 7">
            <a:extLst>
              <a:ext uri="{FF2B5EF4-FFF2-40B4-BE49-F238E27FC236}">
                <a16:creationId xmlns:a16="http://schemas.microsoft.com/office/drawing/2014/main" id="{633FFB5D-0A3F-FFDE-8CAA-25E732104A77}"/>
              </a:ext>
            </a:extLst>
          </p:cNvPr>
          <p:cNvSpPr/>
          <p:nvPr/>
        </p:nvSpPr>
        <p:spPr>
          <a:xfrm>
            <a:off x="4531182" y="5426193"/>
            <a:ext cx="495300" cy="203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Tree>
    <p:extLst>
      <p:ext uri="{BB962C8B-B14F-4D97-AF65-F5344CB8AC3E}">
        <p14:creationId xmlns:p14="http://schemas.microsoft.com/office/powerpoint/2010/main" val="466140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id="{4B18BB59-A097-91B5-7D52-2E0DF63AB4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2413" y="3213100"/>
            <a:ext cx="3724275"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a:extLst>
              <a:ext uri="{FF2B5EF4-FFF2-40B4-BE49-F238E27FC236}">
                <a16:creationId xmlns:a16="http://schemas.microsoft.com/office/drawing/2014/main" id="{8AA30B15-7EC2-165B-FA86-C676986FD403}"/>
              </a:ext>
            </a:extLst>
          </p:cNvPr>
          <p:cNvSpPr>
            <a:spLocks noChangeArrowheads="1"/>
          </p:cNvSpPr>
          <p:nvPr/>
        </p:nvSpPr>
        <p:spPr bwMode="auto">
          <a:xfrm>
            <a:off x="843132" y="3441680"/>
            <a:ext cx="4292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342900" lvl="1" indent="-342900" eaLnBrk="1" hangingPunct="1">
              <a:spcBef>
                <a:spcPct val="0"/>
              </a:spcBef>
              <a:spcAft>
                <a:spcPts val="1200"/>
              </a:spcAft>
              <a:buClrTx/>
              <a:buSzTx/>
              <a:buFont typeface="Arial" panose="020B0604020202020204" pitchFamily="34" charset="0"/>
              <a:buChar char="•"/>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Legal remedies</a:t>
            </a:r>
          </a:p>
          <a:p>
            <a:pPr marL="342900" lvl="1" indent="-342900" eaLnBrk="1" hangingPunct="1">
              <a:spcBef>
                <a:spcPct val="0"/>
              </a:spcBef>
              <a:spcAft>
                <a:spcPts val="1200"/>
              </a:spcAft>
              <a:buClrTx/>
              <a:buSzTx/>
              <a:buFont typeface="Arial" panose="020B0604020202020204" pitchFamily="34" charset="0"/>
              <a:buChar char="•"/>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Administrative mechanisms</a:t>
            </a:r>
          </a:p>
          <a:p>
            <a:pPr marL="342900" lvl="1" indent="-342900" eaLnBrk="1" hangingPunct="1">
              <a:spcBef>
                <a:spcPct val="0"/>
              </a:spcBef>
              <a:spcAft>
                <a:spcPts val="1200"/>
              </a:spcAft>
              <a:buClrTx/>
              <a:buSzTx/>
              <a:buFont typeface="Arial" panose="020B0604020202020204" pitchFamily="34" charset="0"/>
              <a:buChar char="•"/>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Open dialogue and discussion</a:t>
            </a:r>
          </a:p>
          <a:p>
            <a:pPr marL="342900" lvl="1" indent="-342900" eaLnBrk="1" hangingPunct="1">
              <a:spcBef>
                <a:spcPct val="0"/>
              </a:spcBef>
              <a:spcAft>
                <a:spcPts val="1200"/>
              </a:spcAft>
              <a:buClrTx/>
              <a:buSzTx/>
              <a:buFont typeface="Arial" panose="020B0604020202020204" pitchFamily="34" charset="0"/>
              <a:buChar char="•"/>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Social power and protest</a:t>
            </a:r>
            <a:endParaRPr lang="en-US" altLang="en-US" sz="32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457200" indent="-457200" eaLnBrk="1" hangingPunct="1">
              <a:spcBef>
                <a:spcPct val="0"/>
              </a:spcBef>
              <a:buClrTx/>
              <a:buSzTx/>
              <a:buFont typeface="Arial" panose="020B0604020202020204" pitchFamily="34" charset="0"/>
              <a:buChar char="•"/>
            </a:pPr>
            <a:endParaRPr lang="en-AU" altLang="en-US" sz="32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36868" name="TextBox 1">
            <a:extLst>
              <a:ext uri="{FF2B5EF4-FFF2-40B4-BE49-F238E27FC236}">
                <a16:creationId xmlns:a16="http://schemas.microsoft.com/office/drawing/2014/main" id="{5ED9ACE4-AB5C-4818-9CA5-7B4AA59646E2}"/>
              </a:ext>
            </a:extLst>
          </p:cNvPr>
          <p:cNvSpPr txBox="1">
            <a:spLocks noChangeArrowheads="1"/>
          </p:cNvSpPr>
          <p:nvPr/>
        </p:nvSpPr>
        <p:spPr bwMode="auto">
          <a:xfrm>
            <a:off x="1712640" y="176858"/>
            <a:ext cx="60483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dirty="0">
                <a:solidFill>
                  <a:schemeClr val="accent1"/>
                </a:solidFill>
                <a:latin typeface="Arial" panose="020B0604020202020204" pitchFamily="34" charset="0"/>
                <a:ea typeface="Cambria" panose="02040503050406030204" pitchFamily="18" charset="0"/>
                <a:cs typeface="Arial" panose="020B0604020202020204" pitchFamily="34" charset="0"/>
              </a:rPr>
              <a:t>Accountability</a:t>
            </a:r>
          </a:p>
        </p:txBody>
      </p:sp>
      <p:sp>
        <p:nvSpPr>
          <p:cNvPr id="36869" name="TextBox 6">
            <a:extLst>
              <a:ext uri="{FF2B5EF4-FFF2-40B4-BE49-F238E27FC236}">
                <a16:creationId xmlns:a16="http://schemas.microsoft.com/office/drawing/2014/main" id="{733BA6E2-2426-4343-8367-69116A8F4532}"/>
              </a:ext>
            </a:extLst>
          </p:cNvPr>
          <p:cNvSpPr txBox="1">
            <a:spLocks noChangeArrowheads="1"/>
          </p:cNvSpPr>
          <p:nvPr/>
        </p:nvSpPr>
        <p:spPr bwMode="auto">
          <a:xfrm>
            <a:off x="488950" y="1412776"/>
            <a:ext cx="92170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A right that is not respected leads to a violation. People can make legal claims when a violation happens.</a:t>
            </a:r>
          </a:p>
          <a:p>
            <a:pPr>
              <a:spcBef>
                <a:spcPct val="0"/>
              </a:spcBef>
              <a:buClrTx/>
              <a:buSzTx/>
              <a:buFontTx/>
              <a:buNone/>
            </a:pPr>
            <a:endParaRPr lang="en-US"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a:spcBef>
                <a:spcPct val="0"/>
              </a:spcBef>
              <a:buClrTx/>
              <a:buSzTx/>
              <a:buFontTx/>
              <a:buNone/>
            </a:pPr>
            <a:r>
              <a:rPr lang="en-US"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How are duty bearers held accountable when they fail to uphold rights?</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0F4BCA65-97F0-E119-E712-DF5F8DF6D217}"/>
              </a:ext>
            </a:extLst>
          </p:cNvPr>
          <p:cNvSpPr>
            <a:spLocks noChangeArrowheads="1"/>
          </p:cNvSpPr>
          <p:nvPr/>
        </p:nvSpPr>
        <p:spPr bwMode="auto">
          <a:xfrm>
            <a:off x="500063" y="1538288"/>
            <a:ext cx="8905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342900" lvl="1" indent="-342900" eaLnBrk="1" hangingPunct="1">
              <a:spcBef>
                <a:spcPct val="0"/>
              </a:spcBef>
              <a:buClrTx/>
              <a:buSzTx/>
              <a:buFont typeface="Arial" panose="020B0604020202020204" pitchFamily="34" charset="0"/>
              <a:buChar char="•"/>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Individuals, families and communities should participate in decisions that affect them.</a:t>
            </a:r>
          </a:p>
        </p:txBody>
      </p:sp>
      <p:sp>
        <p:nvSpPr>
          <p:cNvPr id="38915" name="TextBox 1">
            <a:extLst>
              <a:ext uri="{FF2B5EF4-FFF2-40B4-BE49-F238E27FC236}">
                <a16:creationId xmlns:a16="http://schemas.microsoft.com/office/drawing/2014/main" id="{67B6CBA1-B9D2-87A2-0593-5FE0EAC2F4A7}"/>
              </a:ext>
            </a:extLst>
          </p:cNvPr>
          <p:cNvSpPr txBox="1">
            <a:spLocks noChangeArrowheads="1"/>
          </p:cNvSpPr>
          <p:nvPr/>
        </p:nvSpPr>
        <p:spPr bwMode="auto">
          <a:xfrm>
            <a:off x="1639888" y="487363"/>
            <a:ext cx="604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dirty="0">
                <a:solidFill>
                  <a:schemeClr val="accent1"/>
                </a:solidFill>
                <a:latin typeface="Arial" panose="020B0604020202020204" pitchFamily="34" charset="0"/>
                <a:ea typeface="Cambria" panose="02040503050406030204" pitchFamily="18" charset="0"/>
                <a:cs typeface="Arial" panose="020B0604020202020204" pitchFamily="34" charset="0"/>
              </a:rPr>
              <a:t>Participation</a:t>
            </a:r>
          </a:p>
        </p:txBody>
      </p:sp>
      <p:pic>
        <p:nvPicPr>
          <p:cNvPr id="38916" name="Picture 2">
            <a:extLst>
              <a:ext uri="{FF2B5EF4-FFF2-40B4-BE49-F238E27FC236}">
                <a16:creationId xmlns:a16="http://schemas.microsoft.com/office/drawing/2014/main" id="{E174995B-068C-5D69-DAD9-AC19D98ED3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636838"/>
            <a:ext cx="41751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3">
            <a:extLst>
              <a:ext uri="{FF2B5EF4-FFF2-40B4-BE49-F238E27FC236}">
                <a16:creationId xmlns:a16="http://schemas.microsoft.com/office/drawing/2014/main" id="{3FACDD9A-841F-9CF6-E8CD-E2FD486E6A54}"/>
              </a:ext>
            </a:extLst>
          </p:cNvPr>
          <p:cNvSpPr>
            <a:spLocks noChangeArrowheads="1"/>
          </p:cNvSpPr>
          <p:nvPr/>
        </p:nvSpPr>
        <p:spPr bwMode="auto">
          <a:xfrm>
            <a:off x="488950" y="2741613"/>
            <a:ext cx="482441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342900" lvl="1" indent="-342900" eaLnBrk="1" hangingPunct="1">
              <a:spcBef>
                <a:spcPct val="0"/>
              </a:spcBef>
              <a:buClrTx/>
              <a:buSzTx/>
              <a:buFont typeface="Arial" panose="020B0604020202020204" pitchFamily="34" charset="0"/>
              <a:buChar char="•"/>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Participation must be free and meaningful. It must take into consideration factors that might prevent genuine and equal participation (particularly of those who are most marginalised) including gender, disability and other factors.</a:t>
            </a:r>
            <a:endParaRPr lang="en-US" altLang="en-US" sz="32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457200" indent="-457200" eaLnBrk="1" hangingPunct="1">
              <a:spcBef>
                <a:spcPct val="0"/>
              </a:spcBef>
              <a:buClrTx/>
              <a:buSzTx/>
              <a:buFont typeface="Arial" panose="020B0604020202020204" pitchFamily="34" charset="0"/>
              <a:buChar char="•"/>
            </a:pPr>
            <a:endParaRPr lang="en-AU" altLang="en-US" sz="32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7">
            <a:extLst>
              <a:ext uri="{FF2B5EF4-FFF2-40B4-BE49-F238E27FC236}">
                <a16:creationId xmlns:a16="http://schemas.microsoft.com/office/drawing/2014/main" id="{CB4571B8-5341-995C-70F2-5277A0DAFDA6}"/>
              </a:ext>
            </a:extLst>
          </p:cNvPr>
          <p:cNvSpPr>
            <a:spLocks noChangeArrowheads="1"/>
          </p:cNvSpPr>
          <p:nvPr/>
        </p:nvSpPr>
        <p:spPr bwMode="auto">
          <a:xfrm>
            <a:off x="584200" y="3019425"/>
            <a:ext cx="826928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AU" altLang="en-US" sz="1200">
              <a:solidFill>
                <a:schemeClr val="tx1"/>
              </a:solidFill>
              <a:latin typeface="Arial" panose="020B0604020202020204" pitchFamily="34" charset="0"/>
              <a:cs typeface="Times New Roman" panose="02020603050405020304" pitchFamily="18" charset="0"/>
            </a:endParaRPr>
          </a:p>
          <a:p>
            <a:pPr algn="ctr" eaLnBrk="1" hangingPunct="1">
              <a:spcBef>
                <a:spcPct val="0"/>
              </a:spcBef>
              <a:buClrTx/>
              <a:buSzTx/>
              <a:buFontTx/>
              <a:buNone/>
            </a:pPr>
            <a:endParaRPr lang="en-US" altLang="en-US" sz="900">
              <a:solidFill>
                <a:schemeClr val="tx1"/>
              </a:solidFill>
              <a:latin typeface="Verdana" panose="020B0604030504040204" pitchFamily="34" charset="0"/>
              <a:cs typeface="Times New Roman" panose="02020603050405020304" pitchFamily="18" charset="0"/>
            </a:endParaRPr>
          </a:p>
          <a:p>
            <a:pPr algn="ctr">
              <a:spcBef>
                <a:spcPct val="0"/>
              </a:spcBef>
              <a:buClrTx/>
              <a:buSzTx/>
              <a:buFontTx/>
              <a:buNone/>
            </a:pPr>
            <a:endParaRPr lang="en-US" altLang="en-US" sz="3600">
              <a:solidFill>
                <a:srgbClr val="003366"/>
              </a:solidFill>
              <a:latin typeface="Verdana" panose="020B0604030504040204" pitchFamily="34" charset="0"/>
              <a:cs typeface="Times New Roman" panose="02020603050405020304" pitchFamily="18" charset="0"/>
            </a:endParaRPr>
          </a:p>
          <a:p>
            <a:pPr algn="ctr">
              <a:spcBef>
                <a:spcPct val="0"/>
              </a:spcBef>
              <a:buClrTx/>
              <a:buSzTx/>
              <a:buFontTx/>
              <a:buNone/>
            </a:pPr>
            <a:endParaRPr lang="en-US" altLang="en-US" sz="1800" b="0">
              <a:solidFill>
                <a:srgbClr val="003300"/>
              </a:solidFill>
              <a:latin typeface="Arial" panose="020B0604020202020204" pitchFamily="34" charset="0"/>
              <a:cs typeface="Times New Roman" panose="02020603050405020304" pitchFamily="18" charset="0"/>
            </a:endParaRPr>
          </a:p>
        </p:txBody>
      </p:sp>
      <p:sp>
        <p:nvSpPr>
          <p:cNvPr id="2070" name="Rectangle 22">
            <a:extLst>
              <a:ext uri="{FF2B5EF4-FFF2-40B4-BE49-F238E27FC236}">
                <a16:creationId xmlns:a16="http://schemas.microsoft.com/office/drawing/2014/main" id="{6FFFA34D-F46F-8866-7C72-A3F301093632}"/>
              </a:ext>
            </a:extLst>
          </p:cNvPr>
          <p:cNvSpPr>
            <a:spLocks noChangeArrowheads="1"/>
          </p:cNvSpPr>
          <p:nvPr/>
        </p:nvSpPr>
        <p:spPr bwMode="auto">
          <a:xfrm>
            <a:off x="920750" y="4030663"/>
            <a:ext cx="8034338" cy="590550"/>
          </a:xfrm>
          <a:prstGeom prst="rect">
            <a:avLst/>
          </a:prstGeom>
          <a:noFill/>
          <a:ln>
            <a:noFill/>
          </a:ln>
          <a:effectLst/>
        </p:spPr>
        <p:txBody>
          <a:bodyPr anchor="ctr">
            <a:spAutoFit/>
          </a:bodyPr>
          <a:lstStyle/>
          <a:p>
            <a:pPr algn="ctr" eaLnBrk="1" hangingPunct="1">
              <a:lnSpc>
                <a:spcPct val="110000"/>
              </a:lnSpc>
              <a:defRPr/>
            </a:pPr>
            <a:r>
              <a:rPr lang="en-US" sz="3200" b="0">
                <a:latin typeface="Arial" charset="0"/>
                <a:ea typeface="ＭＳ Ｐゴシック" charset="0"/>
                <a:cs typeface="ＭＳ Ｐゴシック" charset="0"/>
              </a:rPr>
              <a:t> </a:t>
            </a:r>
            <a:endParaRPr lang="en-AU" sz="3200" b="0">
              <a:effectLst>
                <a:outerShdw blurRad="38100" dist="38100" dir="2700000" algn="tl">
                  <a:srgbClr val="DDDDDD"/>
                </a:outerShdw>
              </a:effectLst>
              <a:latin typeface="Arial" charset="0"/>
              <a:ea typeface="ＭＳ Ｐゴシック" charset="0"/>
              <a:cs typeface="ＭＳ Ｐゴシック" charset="0"/>
            </a:endParaRPr>
          </a:p>
        </p:txBody>
      </p:sp>
      <p:sp>
        <p:nvSpPr>
          <p:cNvPr id="40964" name="TextBox 2">
            <a:extLst>
              <a:ext uri="{FF2B5EF4-FFF2-40B4-BE49-F238E27FC236}">
                <a16:creationId xmlns:a16="http://schemas.microsoft.com/office/drawing/2014/main" id="{5A2F5E64-7CC3-8BBB-65F7-4563BE2F43D1}"/>
              </a:ext>
            </a:extLst>
          </p:cNvPr>
          <p:cNvSpPr txBox="1">
            <a:spLocks noChangeArrowheads="1"/>
          </p:cNvSpPr>
          <p:nvPr/>
        </p:nvSpPr>
        <p:spPr bwMode="auto">
          <a:xfrm>
            <a:off x="4376936" y="827088"/>
            <a:ext cx="47720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3600"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algn="ctr" eaLnBrk="1" hangingPunct="1">
              <a:spcBef>
                <a:spcPct val="0"/>
              </a:spcBef>
              <a:buClrTx/>
              <a:buSzTx/>
              <a:buFontTx/>
              <a:buNone/>
            </a:pPr>
            <a:r>
              <a:rPr lang="en-US" altLang="en-US" sz="4000" dirty="0">
                <a:solidFill>
                  <a:schemeClr val="accent1"/>
                </a:solidFill>
                <a:latin typeface="Arial" panose="020B0604020202020204" pitchFamily="34" charset="0"/>
                <a:ea typeface="Cambria" panose="02040503050406030204" pitchFamily="18" charset="0"/>
                <a:cs typeface="Arial" panose="020B0604020202020204" pitchFamily="34" charset="0"/>
              </a:rPr>
              <a:t>Non-discrimination and equality</a:t>
            </a:r>
          </a:p>
          <a:p>
            <a:pPr algn="ctr" eaLnBrk="1" hangingPunct="1">
              <a:spcBef>
                <a:spcPct val="0"/>
              </a:spcBef>
              <a:buClrTx/>
              <a:buSzTx/>
              <a:buFontTx/>
              <a:buNone/>
            </a:pPr>
            <a:endParaRPr lang="en-US" altLang="en-US" sz="3600" dirty="0">
              <a:solidFill>
                <a:srgbClr val="0070C0"/>
              </a:solidFill>
              <a:latin typeface="Cambria" panose="02040503050406030204" pitchFamily="18" charset="0"/>
              <a:ea typeface="Cambria" panose="02040503050406030204" pitchFamily="18" charset="0"/>
            </a:endParaRPr>
          </a:p>
        </p:txBody>
      </p:sp>
      <p:pic>
        <p:nvPicPr>
          <p:cNvPr id="40965" name="Picture 1">
            <a:extLst>
              <a:ext uri="{FF2B5EF4-FFF2-40B4-BE49-F238E27FC236}">
                <a16:creationId xmlns:a16="http://schemas.microsoft.com/office/drawing/2014/main" id="{D99ADA41-586F-1B32-B939-08BB43C783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1125" y="2043113"/>
            <a:ext cx="4992688"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29F71683-4486-CB48-3568-4E600A9C0771}"/>
              </a:ext>
            </a:extLst>
          </p:cNvPr>
          <p:cNvSpPr>
            <a:spLocks noChangeArrowheads="1"/>
          </p:cNvSpPr>
          <p:nvPr/>
        </p:nvSpPr>
        <p:spPr bwMode="auto">
          <a:xfrm>
            <a:off x="3944938" y="1916113"/>
            <a:ext cx="56165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342900" lvl="1" indent="-342900" eaLnBrk="1" hangingPunct="1">
              <a:spcBef>
                <a:spcPct val="0"/>
              </a:spcBef>
              <a:buClrTx/>
              <a:buSzTx/>
              <a:buFont typeface="Arial" panose="020B0604020202020204" pitchFamily="34" charset="0"/>
              <a:buChar char="•"/>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To be disempowered is to be denied choice (Kabeer, 1999)</a:t>
            </a:r>
          </a:p>
          <a:p>
            <a:pPr marL="342900" lvl="1" indent="-342900" eaLnBrk="1" hangingPunct="1">
              <a:spcBef>
                <a:spcPct val="0"/>
              </a:spcBef>
              <a:buClrTx/>
              <a:buSzTx/>
              <a:buFont typeface="Arial" panose="020B0604020202020204" pitchFamily="34" charset="0"/>
              <a:buChar char="•"/>
            </a:pPr>
            <a:endPar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342900" lvl="1" indent="-342900" eaLnBrk="1" hangingPunct="1">
              <a:spcBef>
                <a:spcPct val="0"/>
              </a:spcBef>
              <a:buClrTx/>
              <a:buSzTx/>
              <a:buFont typeface="Arial" panose="020B0604020202020204" pitchFamily="34" charset="0"/>
              <a:buChar char="•"/>
            </a:pPr>
            <a:r>
              <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Empowerment happens when people who have been denied choice are able to think about possible alternatives and act on them; or, the ability to have chosen something else</a:t>
            </a:r>
          </a:p>
          <a:p>
            <a:pPr marL="342900" lvl="1" indent="-342900" eaLnBrk="1" hangingPunct="1">
              <a:spcBef>
                <a:spcPct val="0"/>
              </a:spcBef>
              <a:buClrTx/>
              <a:buSzTx/>
              <a:buFont typeface="Arial" panose="020B0604020202020204" pitchFamily="34" charset="0"/>
              <a:buChar char="•"/>
            </a:pPr>
            <a:endPar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342900" lvl="1" indent="-342900" eaLnBrk="1" hangingPunct="1">
              <a:spcBef>
                <a:spcPct val="0"/>
              </a:spcBef>
              <a:buClrTx/>
              <a:buSzTx/>
              <a:buFont typeface="Arial" panose="020B0604020202020204" pitchFamily="34" charset="0"/>
              <a:buChar char="•"/>
            </a:pPr>
            <a:endParaRPr lang="en-AU" altLang="en-US" sz="2400"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43011" name="TextBox 1">
            <a:extLst>
              <a:ext uri="{FF2B5EF4-FFF2-40B4-BE49-F238E27FC236}">
                <a16:creationId xmlns:a16="http://schemas.microsoft.com/office/drawing/2014/main" id="{07208768-B6DF-BD8A-1A79-764E7366B8E2}"/>
              </a:ext>
            </a:extLst>
          </p:cNvPr>
          <p:cNvSpPr txBox="1">
            <a:spLocks noChangeArrowheads="1"/>
          </p:cNvSpPr>
          <p:nvPr/>
        </p:nvSpPr>
        <p:spPr bwMode="auto">
          <a:xfrm>
            <a:off x="1784648" y="332656"/>
            <a:ext cx="604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dirty="0">
                <a:solidFill>
                  <a:schemeClr val="accent1"/>
                </a:solidFill>
                <a:latin typeface="Arial" panose="020B0604020202020204" pitchFamily="34" charset="0"/>
                <a:ea typeface="Cambria" panose="02040503050406030204" pitchFamily="18" charset="0"/>
                <a:cs typeface="Arial" panose="020B0604020202020204" pitchFamily="34" charset="0"/>
              </a:rPr>
              <a:t>Empowerment</a:t>
            </a:r>
          </a:p>
        </p:txBody>
      </p:sp>
      <p:pic>
        <p:nvPicPr>
          <p:cNvPr id="43012" name="Picture 1">
            <a:extLst>
              <a:ext uri="{FF2B5EF4-FFF2-40B4-BE49-F238E27FC236}">
                <a16:creationId xmlns:a16="http://schemas.microsoft.com/office/drawing/2014/main" id="{E16B7F42-E955-4312-B5FB-5C0334F640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0" y="2205038"/>
            <a:ext cx="2376488"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1E5B07-4BB5-C7A1-AE57-82874D6B4310}"/>
              </a:ext>
            </a:extLst>
          </p:cNvPr>
          <p:cNvSpPr txBox="1"/>
          <p:nvPr/>
        </p:nvSpPr>
        <p:spPr>
          <a:xfrm>
            <a:off x="524508" y="625003"/>
            <a:ext cx="8856984" cy="6115713"/>
          </a:xfrm>
          <a:prstGeom prst="rect">
            <a:avLst/>
          </a:prstGeom>
          <a:noFill/>
        </p:spPr>
        <p:txBody>
          <a:bodyPr wrap="square">
            <a:spAutoFit/>
          </a:bodyPr>
          <a:lstStyle/>
          <a:p>
            <a:pPr>
              <a:lnSpc>
                <a:spcPct val="107000"/>
              </a:lnSpc>
              <a:spcAft>
                <a:spcPts val="800"/>
              </a:spcAft>
            </a:pPr>
            <a:r>
              <a:rPr lang="en-AU" sz="2200" b="1" kern="100" dirty="0">
                <a:solidFill>
                  <a:srgbClr val="3B7D23"/>
                </a:solidFill>
                <a:effectLst/>
                <a:ea typeface="Cambria" panose="02040503050406030204" pitchFamily="18" charset="0"/>
                <a:cs typeface="Arial" panose="020B0604020202020204" pitchFamily="34" charset="0"/>
              </a:rPr>
              <a:t>A big international donor has decided that for 2024-2025, the focus of its work will be providing services for refugees currently in camps in South Sudan.  They have recruited:</a:t>
            </a:r>
            <a:endParaRPr lang="en-AU" sz="2200" kern="100" dirty="0">
              <a:effectLst/>
              <a:ea typeface="Cambria" panose="02040503050406030204" pitchFamily="18" charset="0"/>
              <a:cs typeface="Arial" panose="020B0604020202020204" pitchFamily="34" charset="0"/>
            </a:endParaRPr>
          </a:p>
          <a:p>
            <a:pPr>
              <a:lnSpc>
                <a:spcPct val="107000"/>
              </a:lnSpc>
              <a:spcAft>
                <a:spcPts val="800"/>
              </a:spcAft>
            </a:pPr>
            <a:r>
              <a:rPr lang="en-AU" sz="2200" b="1" kern="100" dirty="0">
                <a:solidFill>
                  <a:srgbClr val="3B7D23"/>
                </a:solidFill>
                <a:effectLst/>
                <a:ea typeface="Cambria" panose="02040503050406030204" pitchFamily="18" charset="0"/>
                <a:cs typeface="Arial" panose="020B0604020202020204" pitchFamily="34" charset="0"/>
              </a:rPr>
              <a:t>Volunteers from Australia to go and build a number of new houses and schools for the population.</a:t>
            </a:r>
            <a:endParaRPr lang="en-AU" sz="2200" kern="100" dirty="0">
              <a:effectLst/>
              <a:ea typeface="Cambria" panose="02040503050406030204" pitchFamily="18" charset="0"/>
              <a:cs typeface="Arial" panose="020B0604020202020204" pitchFamily="34" charset="0"/>
            </a:endParaRPr>
          </a:p>
          <a:p>
            <a:pPr>
              <a:lnSpc>
                <a:spcPct val="107000"/>
              </a:lnSpc>
              <a:spcAft>
                <a:spcPts val="800"/>
              </a:spcAft>
            </a:pPr>
            <a:r>
              <a:rPr lang="en-AU" sz="2200" b="1" kern="100" dirty="0">
                <a:solidFill>
                  <a:srgbClr val="3B7D23"/>
                </a:solidFill>
                <a:effectLst/>
                <a:ea typeface="Cambria" panose="02040503050406030204" pitchFamily="18" charset="0"/>
                <a:cs typeface="Arial" panose="020B0604020202020204" pitchFamily="34" charset="0"/>
              </a:rPr>
              <a:t>A team of experts in the field of Humanitarian aid involved in food distribution to organise food and non- food items, with the help of a local NGO.</a:t>
            </a:r>
            <a:endParaRPr lang="en-AU" sz="2200" kern="100" dirty="0">
              <a:effectLst/>
              <a:ea typeface="Cambria" panose="02040503050406030204" pitchFamily="18" charset="0"/>
              <a:cs typeface="Arial" panose="020B0604020202020204" pitchFamily="34" charset="0"/>
            </a:endParaRPr>
          </a:p>
          <a:p>
            <a:pPr>
              <a:lnSpc>
                <a:spcPct val="107000"/>
              </a:lnSpc>
              <a:spcAft>
                <a:spcPts val="800"/>
              </a:spcAft>
            </a:pPr>
            <a:r>
              <a:rPr lang="en-AU" sz="2200" b="1" kern="100" dirty="0">
                <a:solidFill>
                  <a:srgbClr val="3B7D23"/>
                </a:solidFill>
                <a:effectLst/>
                <a:ea typeface="Cambria" panose="02040503050406030204" pitchFamily="18" charset="0"/>
                <a:cs typeface="Arial" panose="020B0604020202020204" pitchFamily="34" charset="0"/>
              </a:rPr>
              <a:t>A number of counsellors from an Australian voluntary group  to deliver counselling  and training support to women-refugee led organisations.</a:t>
            </a:r>
            <a:endParaRPr lang="en-AU" sz="2200" kern="100" dirty="0">
              <a:effectLst/>
              <a:ea typeface="Cambria" panose="02040503050406030204" pitchFamily="18" charset="0"/>
              <a:cs typeface="Arial" panose="020B0604020202020204" pitchFamily="34" charset="0"/>
            </a:endParaRPr>
          </a:p>
          <a:p>
            <a:pPr>
              <a:lnSpc>
                <a:spcPct val="107000"/>
              </a:lnSpc>
              <a:spcAft>
                <a:spcPts val="800"/>
              </a:spcAft>
            </a:pPr>
            <a:r>
              <a:rPr lang="en-AU" sz="2200" b="1" kern="100" dirty="0">
                <a:solidFill>
                  <a:srgbClr val="3B7D23"/>
                </a:solidFill>
                <a:effectLst/>
                <a:ea typeface="Cambria" panose="02040503050406030204" pitchFamily="18" charset="0"/>
                <a:cs typeface="Arial" panose="020B0604020202020204" pitchFamily="34" charset="0"/>
              </a:rPr>
              <a:t>An education focused NGO to establish co-educational schools for adolescents.</a:t>
            </a:r>
            <a:endParaRPr lang="en-AU" sz="2200" kern="100" dirty="0">
              <a:effectLst/>
              <a:ea typeface="Cambria" panose="02040503050406030204" pitchFamily="18" charset="0"/>
              <a:cs typeface="Arial" panose="020B0604020202020204" pitchFamily="34" charset="0"/>
            </a:endParaRPr>
          </a:p>
          <a:p>
            <a:pPr>
              <a:lnSpc>
                <a:spcPct val="107000"/>
              </a:lnSpc>
              <a:spcAft>
                <a:spcPts val="800"/>
              </a:spcAft>
            </a:pPr>
            <a:r>
              <a:rPr lang="en-AU" sz="2200" b="1" kern="100" dirty="0">
                <a:solidFill>
                  <a:srgbClr val="3B7D23"/>
                </a:solidFill>
                <a:effectLst/>
                <a:ea typeface="Cambria" panose="02040503050406030204" pitchFamily="18" charset="0"/>
                <a:cs typeface="Arial" panose="020B0604020202020204" pitchFamily="34" charset="0"/>
              </a:rPr>
              <a:t>Set up a clinic with volunteer paramedics from the UK.</a:t>
            </a:r>
            <a:endParaRPr lang="en-AU" sz="2200" kern="100" dirty="0">
              <a:effectLst/>
              <a:ea typeface="Cambria" panose="02040503050406030204" pitchFamily="18" charset="0"/>
              <a:cs typeface="Arial" panose="020B0604020202020204" pitchFamily="34" charset="0"/>
            </a:endParaRPr>
          </a:p>
          <a:p>
            <a:pPr>
              <a:lnSpc>
                <a:spcPct val="107000"/>
              </a:lnSpc>
              <a:spcAft>
                <a:spcPts val="800"/>
              </a:spcAft>
            </a:pPr>
            <a:r>
              <a:rPr lang="en-AU" sz="2200" b="1" kern="100" dirty="0">
                <a:solidFill>
                  <a:srgbClr val="3B7D23"/>
                </a:solidFill>
                <a:effectLst/>
                <a:latin typeface="Cambria" panose="02040503050406030204" pitchFamily="18" charset="0"/>
                <a:ea typeface="Cambria" panose="02040503050406030204" pitchFamily="18" charset="0"/>
                <a:cs typeface="Times New Roman" panose="02020603050405020304" pitchFamily="18" charset="0"/>
              </a:rPr>
              <a:t> </a:t>
            </a:r>
            <a:endParaRPr lang="en-AU" sz="22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A7D2B9B-FA63-3C7B-538C-933047569888}"/>
              </a:ext>
            </a:extLst>
          </p:cNvPr>
          <p:cNvSpPr txBox="1"/>
          <p:nvPr/>
        </p:nvSpPr>
        <p:spPr>
          <a:xfrm>
            <a:off x="1424608" y="101783"/>
            <a:ext cx="6696744" cy="523220"/>
          </a:xfrm>
          <a:prstGeom prst="rect">
            <a:avLst/>
          </a:prstGeom>
          <a:noFill/>
        </p:spPr>
        <p:txBody>
          <a:bodyPr wrap="square" rtlCol="0">
            <a:spAutoFit/>
          </a:bodyPr>
          <a:lstStyle/>
          <a:p>
            <a:r>
              <a:rPr lang="en-AU" dirty="0">
                <a:solidFill>
                  <a:srgbClr val="7030A0"/>
                </a:solidFill>
              </a:rPr>
              <a:t>Group Exercise 1:Case Study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0">
            <a:extLst>
              <a:ext uri="{FF2B5EF4-FFF2-40B4-BE49-F238E27FC236}">
                <a16:creationId xmlns:a16="http://schemas.microsoft.com/office/drawing/2014/main" id="{F3064143-2245-5598-46C9-95B8BFD9B7D8}"/>
              </a:ext>
            </a:extLst>
          </p:cNvPr>
          <p:cNvSpPr txBox="1">
            <a:spLocks noChangeArrowheads="1"/>
          </p:cNvSpPr>
          <p:nvPr/>
        </p:nvSpPr>
        <p:spPr bwMode="auto">
          <a:xfrm>
            <a:off x="2936776" y="0"/>
            <a:ext cx="6696744" cy="679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lnSpc>
                <a:spcPct val="107000"/>
              </a:lnSpc>
              <a:spcAft>
                <a:spcPts val="800"/>
              </a:spcAft>
            </a:pPr>
            <a:r>
              <a:rPr lang="en-AU" sz="2200" b="1" kern="100" dirty="0">
                <a:solidFill>
                  <a:srgbClr val="7030A0"/>
                </a:solidFill>
                <a:effectLst/>
                <a:highlight>
                  <a:srgbClr val="FFFFFF"/>
                </a:highlight>
                <a:ea typeface="Aptos" panose="020B0004020202020204" pitchFamily="34" charset="0"/>
                <a:cs typeface="Arial" panose="020B0604020202020204" pitchFamily="34" charset="0"/>
              </a:rPr>
              <a:t>Exercise 1 - Questions to ask to test if a program addresses Key Principles  of a Rights Based Community Development Approach</a:t>
            </a:r>
            <a:endParaRPr lang="en-AU" sz="2200" kern="100" dirty="0">
              <a:effectLst/>
              <a:ea typeface="Aptos" panose="020B0004020202020204" pitchFamily="34" charset="0"/>
              <a:cs typeface="Arial" panose="020B0604020202020204" pitchFamily="34" charset="0"/>
            </a:endParaRPr>
          </a:p>
          <a:p>
            <a:pPr>
              <a:lnSpc>
                <a:spcPct val="107000"/>
              </a:lnSpc>
              <a:spcAft>
                <a:spcPts val="800"/>
              </a:spcAft>
            </a:pPr>
            <a:r>
              <a:rPr lang="en-AU" sz="2000" b="1" kern="100" dirty="0">
                <a:solidFill>
                  <a:srgbClr val="7030A0"/>
                </a:solidFill>
                <a:effectLst/>
                <a:highlight>
                  <a:srgbClr val="FFFFFF"/>
                </a:highlight>
                <a:ea typeface="Aptos" panose="020B0004020202020204" pitchFamily="34" charset="0"/>
                <a:cs typeface="Arial" panose="020B0604020202020204" pitchFamily="34" charset="0"/>
              </a:rPr>
              <a:t>To what extent is the proposed model:</a:t>
            </a:r>
            <a:endParaRPr lang="en-AU" sz="2000" kern="100" dirty="0">
              <a:effectLst/>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AU" sz="2000" b="1" kern="100" dirty="0">
                <a:solidFill>
                  <a:srgbClr val="3B7D23"/>
                </a:solidFill>
                <a:effectLst/>
                <a:highlight>
                  <a:srgbClr val="FFFFFF"/>
                </a:highlight>
                <a:ea typeface="MS PGothic" panose="020B0600070205080204" pitchFamily="34" charset="-128"/>
                <a:cs typeface="Arial" panose="020B0604020202020204" pitchFamily="34" charset="0"/>
              </a:rPr>
              <a:t>Grounded in international human rights laws?</a:t>
            </a:r>
            <a:endParaRPr lang="en-AU" sz="2000" kern="100" dirty="0">
              <a:effectLst/>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AU" sz="2000" b="1" kern="100" dirty="0">
                <a:solidFill>
                  <a:srgbClr val="3B7D23"/>
                </a:solidFill>
                <a:effectLst/>
                <a:highlight>
                  <a:srgbClr val="FFFFFF"/>
                </a:highlight>
                <a:ea typeface="MS PGothic" panose="020B0600070205080204" pitchFamily="34" charset="-128"/>
                <a:cs typeface="Arial" panose="020B0604020202020204" pitchFamily="34" charset="0"/>
              </a:rPr>
              <a:t>Transformative –</a:t>
            </a:r>
            <a:r>
              <a:rPr lang="en-AU" sz="2000" b="1" kern="100" dirty="0">
                <a:solidFill>
                  <a:srgbClr val="3B7D23"/>
                </a:solidFill>
                <a:effectLst/>
                <a:highlight>
                  <a:srgbClr val="FFFFFF"/>
                </a:highlight>
                <a:ea typeface="Aptos" panose="020B0004020202020204" pitchFamily="34" charset="0"/>
                <a:cs typeface="Arial" panose="020B0604020202020204" pitchFamily="34" charset="0"/>
              </a:rPr>
              <a:t> does it </a:t>
            </a:r>
            <a:r>
              <a:rPr lang="en-AU" sz="2000" b="1" kern="100" dirty="0">
                <a:solidFill>
                  <a:srgbClr val="3B7D23"/>
                </a:solidFill>
                <a:effectLst/>
                <a:highlight>
                  <a:srgbClr val="FFFFFF"/>
                </a:highlight>
                <a:ea typeface="MS PGothic" panose="020B0600070205080204" pitchFamily="34" charset="-128"/>
                <a:cs typeface="Arial" panose="020B0604020202020204" pitchFamily="34" charset="0"/>
              </a:rPr>
              <a:t> support more equal partnerships with communities?</a:t>
            </a:r>
            <a:endParaRPr lang="en-AU" sz="2000" kern="100" dirty="0">
              <a:effectLst/>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AU" sz="2000" b="1" kern="100" dirty="0">
                <a:solidFill>
                  <a:srgbClr val="3B7D23"/>
                </a:solidFill>
                <a:effectLst/>
                <a:highlight>
                  <a:srgbClr val="FFFFFF"/>
                </a:highlight>
                <a:ea typeface="MS PGothic" panose="020B0600070205080204" pitchFamily="34" charset="-128"/>
                <a:cs typeface="Arial" panose="020B0604020202020204" pitchFamily="34" charset="0"/>
              </a:rPr>
              <a:t>Participatory – </a:t>
            </a:r>
            <a:r>
              <a:rPr lang="en-AU" sz="2000" b="1" kern="100" dirty="0">
                <a:solidFill>
                  <a:srgbClr val="3B7D23"/>
                </a:solidFill>
                <a:effectLst/>
                <a:highlight>
                  <a:srgbClr val="FFFFFF"/>
                </a:highlight>
                <a:ea typeface="Aptos" panose="020B0004020202020204" pitchFamily="34" charset="0"/>
                <a:cs typeface="Arial" panose="020B0604020202020204" pitchFamily="34" charset="0"/>
              </a:rPr>
              <a:t>does it </a:t>
            </a:r>
            <a:r>
              <a:rPr lang="en-AU" sz="2000" b="1" kern="100" dirty="0">
                <a:solidFill>
                  <a:srgbClr val="3B7D23"/>
                </a:solidFill>
                <a:effectLst/>
                <a:highlight>
                  <a:srgbClr val="FFFFFF"/>
                </a:highlight>
                <a:ea typeface="MS PGothic" panose="020B0600070205080204" pitchFamily="34" charset="-128"/>
                <a:cs typeface="Arial" panose="020B0604020202020204" pitchFamily="34" charset="0"/>
              </a:rPr>
              <a:t>involve affected communities in identifying their needs and priorities?</a:t>
            </a:r>
            <a:endParaRPr lang="en-AU" sz="2000" kern="100" dirty="0">
              <a:effectLst/>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AU" sz="2000" b="1" kern="100" dirty="0">
                <a:solidFill>
                  <a:srgbClr val="3B7D23"/>
                </a:solidFill>
                <a:effectLst/>
                <a:highlight>
                  <a:srgbClr val="FFFFFF"/>
                </a:highlight>
                <a:ea typeface="MS PGothic" panose="020B0600070205080204" pitchFamily="34" charset="-128"/>
                <a:cs typeface="Arial" panose="020B0604020202020204" pitchFamily="34" charset="0"/>
              </a:rPr>
              <a:t>Emancipatory-  </a:t>
            </a:r>
            <a:r>
              <a:rPr lang="en-AU" sz="2000" b="1" kern="100" dirty="0">
                <a:solidFill>
                  <a:srgbClr val="3B7D23"/>
                </a:solidFill>
                <a:effectLst/>
                <a:highlight>
                  <a:srgbClr val="FFFFFF"/>
                </a:highlight>
                <a:ea typeface="Aptos" panose="020B0004020202020204" pitchFamily="34" charset="0"/>
                <a:cs typeface="Arial" panose="020B0604020202020204" pitchFamily="34" charset="0"/>
              </a:rPr>
              <a:t>does it </a:t>
            </a:r>
            <a:r>
              <a:rPr lang="en-AU" sz="2000" b="1" kern="100" dirty="0">
                <a:solidFill>
                  <a:srgbClr val="3B7D23"/>
                </a:solidFill>
                <a:effectLst/>
                <a:highlight>
                  <a:srgbClr val="FFFFFF"/>
                </a:highlight>
                <a:ea typeface="MS PGothic" panose="020B0600070205080204" pitchFamily="34" charset="-128"/>
                <a:cs typeface="Arial" panose="020B0604020202020204" pitchFamily="34" charset="0"/>
              </a:rPr>
              <a:t>increase community power to in claim their  rights and accountability from development agencies and other duty bearers?</a:t>
            </a:r>
            <a:endParaRPr lang="en-AU" sz="2000" kern="100" dirty="0">
              <a:effectLst/>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AU" sz="2000" b="1" kern="100" dirty="0">
                <a:solidFill>
                  <a:srgbClr val="3B7D23"/>
                </a:solidFill>
                <a:effectLst/>
                <a:highlight>
                  <a:srgbClr val="FFFFFF"/>
                </a:highlight>
                <a:ea typeface="MS PGothic" panose="020B0600070205080204" pitchFamily="34" charset="-128"/>
                <a:cs typeface="Arial" panose="020B0604020202020204" pitchFamily="34" charset="0"/>
              </a:rPr>
              <a:t>Self-aware – </a:t>
            </a:r>
            <a:r>
              <a:rPr lang="en-AU" sz="2000" b="1" kern="100" dirty="0">
                <a:solidFill>
                  <a:srgbClr val="3B7D23"/>
                </a:solidFill>
                <a:effectLst/>
                <a:highlight>
                  <a:srgbClr val="FFFFFF"/>
                </a:highlight>
                <a:ea typeface="Aptos" panose="020B0004020202020204" pitchFamily="34" charset="0"/>
                <a:cs typeface="Arial" panose="020B0604020202020204" pitchFamily="34" charset="0"/>
              </a:rPr>
              <a:t>does it </a:t>
            </a:r>
            <a:r>
              <a:rPr lang="en-AU" sz="2000" b="1" kern="100" dirty="0">
                <a:solidFill>
                  <a:srgbClr val="3B7D23"/>
                </a:solidFill>
                <a:effectLst/>
                <a:highlight>
                  <a:srgbClr val="FFFFFF"/>
                </a:highlight>
                <a:ea typeface="MS PGothic" panose="020B0600070205080204" pitchFamily="34" charset="-128"/>
                <a:cs typeface="Arial" panose="020B0604020202020204" pitchFamily="34" charset="0"/>
              </a:rPr>
              <a:t>challenge agencies to recognise and address structural power inequalities not just focus on the individual or personal problems?</a:t>
            </a:r>
            <a:endParaRPr lang="en-AU" sz="2000" kern="100" dirty="0">
              <a:effectLst/>
              <a:ea typeface="Aptos" panose="020B0004020202020204" pitchFamily="34" charset="0"/>
              <a:cs typeface="Arial" panose="020B0604020202020204" pitchFamily="34" charset="0"/>
            </a:endParaRPr>
          </a:p>
          <a:p>
            <a:pPr>
              <a:lnSpc>
                <a:spcPct val="107000"/>
              </a:lnSpc>
              <a:spcAft>
                <a:spcPts val="800"/>
              </a:spcAft>
            </a:pPr>
            <a:r>
              <a:rPr lang="en-AU" sz="2200" b="1" kern="100" dirty="0">
                <a:solidFill>
                  <a:srgbClr val="7030A0"/>
                </a:solidFill>
                <a:effectLst/>
                <a:highlight>
                  <a:srgbClr val="FFFFFF"/>
                </a:highlight>
                <a:ea typeface="Aptos" panose="020B0004020202020204" pitchFamily="34" charset="0"/>
                <a:cs typeface="Arial" panose="020B0604020202020204" pitchFamily="34" charset="0"/>
              </a:rPr>
              <a:t>If not, What needs to change?</a:t>
            </a:r>
            <a:endParaRPr lang="en-AU" sz="2200" kern="100" dirty="0">
              <a:effectLst/>
              <a:ea typeface="Aptos" panose="020B0004020202020204" pitchFamily="34" charset="0"/>
              <a:cs typeface="Arial" panose="020B0604020202020204" pitchFamily="34" charset="0"/>
            </a:endParaRPr>
          </a:p>
          <a:p>
            <a:pPr>
              <a:lnSpc>
                <a:spcPct val="107000"/>
              </a:lnSpc>
              <a:spcAft>
                <a:spcPts val="800"/>
              </a:spcAft>
            </a:pPr>
            <a:r>
              <a:rPr lang="en-AU" sz="2200" b="1" kern="100" dirty="0">
                <a:solidFill>
                  <a:srgbClr val="7030A0"/>
                </a:solidFill>
                <a:effectLst/>
                <a:highlight>
                  <a:srgbClr val="FFFFFF"/>
                </a:highlight>
                <a:ea typeface="Aptos" panose="020B0004020202020204" pitchFamily="34" charset="0"/>
                <a:cs typeface="Arial" panose="020B0604020202020204" pitchFamily="34" charset="0"/>
              </a:rPr>
              <a:t>How will you achieve this?</a:t>
            </a:r>
            <a:r>
              <a:rPr lang="en-AU" sz="2200" kern="100" dirty="0">
                <a:solidFill>
                  <a:srgbClr val="7030A0"/>
                </a:solidFill>
                <a:effectLst/>
                <a:ea typeface="Aptos" panose="020B0004020202020204" pitchFamily="34" charset="0"/>
                <a:cs typeface="Arial" panose="020B0604020202020204" pitchFamily="34" charset="0"/>
              </a:rPr>
              <a:t> </a:t>
            </a:r>
            <a:endParaRPr lang="en-AU" sz="2200" kern="100" dirty="0">
              <a:effectLst/>
              <a:ea typeface="Aptos" panose="020B0004020202020204" pitchFamily="34" charset="0"/>
              <a:cs typeface="Arial" panose="020B0604020202020204" pitchFamily="34" charset="0"/>
            </a:endParaRPr>
          </a:p>
        </p:txBody>
      </p:sp>
      <p:pic>
        <p:nvPicPr>
          <p:cNvPr id="4" name="Picture 3" descr="A drawing of a person in different poses&#10;&#10;Description automatically generated with medium confidence">
            <a:extLst>
              <a:ext uri="{FF2B5EF4-FFF2-40B4-BE49-F238E27FC236}">
                <a16:creationId xmlns:a16="http://schemas.microsoft.com/office/drawing/2014/main" id="{EE8A20C4-B7DE-40F1-289D-D062FC2E3542}"/>
              </a:ext>
            </a:extLst>
          </p:cNvPr>
          <p:cNvPicPr>
            <a:picLocks noChangeAspect="1"/>
          </p:cNvPicPr>
          <p:nvPr/>
        </p:nvPicPr>
        <p:blipFill>
          <a:blip r:embed="rId4"/>
          <a:stretch>
            <a:fillRect/>
          </a:stretch>
        </p:blipFill>
        <p:spPr>
          <a:xfrm>
            <a:off x="272480" y="116632"/>
            <a:ext cx="2428826" cy="5632280"/>
          </a:xfrm>
          <a:prstGeom prst="rect">
            <a:avLst/>
          </a:prstGeom>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AC912B-7DA5-B061-A6B1-C6A5B391EC05}"/>
              </a:ext>
            </a:extLst>
          </p:cNvPr>
          <p:cNvSpPr txBox="1"/>
          <p:nvPr/>
        </p:nvSpPr>
        <p:spPr>
          <a:xfrm>
            <a:off x="848544" y="144892"/>
            <a:ext cx="7364775" cy="6519542"/>
          </a:xfrm>
          <a:prstGeom prst="rect">
            <a:avLst/>
          </a:prstGeom>
          <a:noFill/>
        </p:spPr>
        <p:txBody>
          <a:bodyPr wrap="square">
            <a:spAutoFit/>
          </a:bodyPr>
          <a:lstStyle/>
          <a:p>
            <a:pPr>
              <a:lnSpc>
                <a:spcPct val="107000"/>
              </a:lnSpc>
              <a:spcAft>
                <a:spcPts val="800"/>
              </a:spcAft>
            </a:pPr>
            <a:r>
              <a:rPr lang="en-AU" sz="3200" b="1" kern="100" dirty="0">
                <a:solidFill>
                  <a:srgbClr val="7030A0"/>
                </a:solidFill>
                <a:effectLst/>
                <a:highlight>
                  <a:srgbClr val="FFFFFF"/>
                </a:highlight>
                <a:ea typeface="Aptos" panose="020B0004020202020204" pitchFamily="34" charset="0"/>
                <a:cs typeface="Arial" panose="020B0604020202020204" pitchFamily="34" charset="0"/>
              </a:rPr>
              <a:t>A tool to assess projects at a practical level   </a:t>
            </a:r>
            <a:endParaRPr lang="en-AU" sz="3200" kern="100" dirty="0">
              <a:effectLst/>
              <a:ea typeface="Aptos" panose="020B0004020202020204" pitchFamily="34" charset="0"/>
              <a:cs typeface="Arial" panose="020B0604020202020204" pitchFamily="34" charset="0"/>
            </a:endParaRPr>
          </a:p>
          <a:p>
            <a:pPr>
              <a:lnSpc>
                <a:spcPct val="107000"/>
              </a:lnSpc>
              <a:spcAft>
                <a:spcPts val="800"/>
              </a:spcAft>
            </a:pPr>
            <a:r>
              <a:rPr lang="en-AU" sz="2400" kern="100" dirty="0">
                <a:solidFill>
                  <a:srgbClr val="7030A0"/>
                </a:solidFill>
                <a:effectLst/>
                <a:highlight>
                  <a:srgbClr val="FFFFFF"/>
                </a:highlight>
                <a:ea typeface="Cambria" panose="02040503050406030204" pitchFamily="18" charset="0"/>
                <a:cs typeface="Arial" panose="020B0604020202020204" pitchFamily="34" charset="0"/>
              </a:rPr>
              <a:t>Does it?</a:t>
            </a:r>
            <a:endParaRPr lang="en-AU" sz="2400" kern="100" dirty="0">
              <a:effectLst/>
              <a:ea typeface="Cambria" panose="02040503050406030204" pitchFamily="18" charset="0"/>
              <a:cs typeface="Arial" panose="020B0604020202020204" pitchFamily="34" charset="0"/>
            </a:endParaRPr>
          </a:p>
          <a:p>
            <a:pPr>
              <a:lnSpc>
                <a:spcPct val="107000"/>
              </a:lnSpc>
              <a:spcAft>
                <a:spcPts val="800"/>
              </a:spcAft>
            </a:pPr>
            <a:r>
              <a:rPr lang="en-US" sz="2000" b="1" kern="100" dirty="0">
                <a:solidFill>
                  <a:srgbClr val="3B7D23"/>
                </a:solidFill>
                <a:effectLst/>
                <a:highlight>
                  <a:srgbClr val="FFFFFF"/>
                </a:highlight>
                <a:ea typeface="MS PGothic" panose="020B0600070205080204" pitchFamily="34" charset="-128"/>
                <a:cs typeface="Arial" panose="020B0604020202020204" pitchFamily="34" charset="0"/>
              </a:rPr>
              <a:t>Support the agency and active participation of communities?</a:t>
            </a:r>
            <a:endParaRPr lang="en-AU" sz="2000" kern="100" dirty="0">
              <a:effectLst/>
              <a:ea typeface="Aptos" panose="020B0004020202020204" pitchFamily="34" charset="0"/>
              <a:cs typeface="Arial" panose="020B0604020202020204" pitchFamily="34" charset="0"/>
            </a:endParaRPr>
          </a:p>
          <a:p>
            <a:pPr>
              <a:lnSpc>
                <a:spcPct val="107000"/>
              </a:lnSpc>
              <a:spcAft>
                <a:spcPts val="800"/>
              </a:spcAft>
            </a:pPr>
            <a:r>
              <a:rPr lang="en-US" sz="2000" b="1" kern="100" dirty="0">
                <a:solidFill>
                  <a:srgbClr val="3B7D23"/>
                </a:solidFill>
                <a:effectLst/>
                <a:highlight>
                  <a:srgbClr val="FFFFFF"/>
                </a:highlight>
                <a:ea typeface="MS PGothic" panose="020B0600070205080204" pitchFamily="34" charset="-128"/>
                <a:cs typeface="Arial" panose="020B0604020202020204" pitchFamily="34" charset="0"/>
              </a:rPr>
              <a:t>Provide people with knowledge about their rights and support them to claim their rights?</a:t>
            </a:r>
            <a:endParaRPr lang="en-AU" sz="2000" kern="100" dirty="0">
              <a:effectLst/>
              <a:ea typeface="Aptos" panose="020B0004020202020204" pitchFamily="34" charset="0"/>
              <a:cs typeface="Arial" panose="020B0604020202020204" pitchFamily="34" charset="0"/>
            </a:endParaRPr>
          </a:p>
          <a:p>
            <a:pPr>
              <a:lnSpc>
                <a:spcPct val="107000"/>
              </a:lnSpc>
              <a:spcAft>
                <a:spcPts val="800"/>
              </a:spcAft>
            </a:pPr>
            <a:r>
              <a:rPr lang="en-US" sz="2000" b="1" kern="100" dirty="0">
                <a:solidFill>
                  <a:srgbClr val="3B7D23"/>
                </a:solidFill>
                <a:effectLst/>
                <a:highlight>
                  <a:srgbClr val="FFFFFF"/>
                </a:highlight>
                <a:ea typeface="MS PGothic" panose="020B0600070205080204" pitchFamily="34" charset="-128"/>
                <a:cs typeface="Arial" panose="020B0604020202020204" pitchFamily="34" charset="0"/>
              </a:rPr>
              <a:t>Support people to </a:t>
            </a:r>
            <a:r>
              <a:rPr lang="en-US" sz="2000" b="1" kern="100" dirty="0" err="1">
                <a:solidFill>
                  <a:srgbClr val="3B7D23"/>
                </a:solidFill>
                <a:effectLst/>
                <a:highlight>
                  <a:srgbClr val="FFFFFF"/>
                </a:highlight>
                <a:ea typeface="MS PGothic" panose="020B0600070205080204" pitchFamily="34" charset="-128"/>
                <a:cs typeface="Arial" panose="020B0604020202020204" pitchFamily="34" charset="0"/>
              </a:rPr>
              <a:t>analyse</a:t>
            </a:r>
            <a:r>
              <a:rPr lang="en-US" sz="2000" b="1" kern="100" dirty="0">
                <a:solidFill>
                  <a:srgbClr val="3B7D23"/>
                </a:solidFill>
                <a:effectLst/>
                <a:highlight>
                  <a:srgbClr val="FFFFFF"/>
                </a:highlight>
                <a:ea typeface="MS PGothic" panose="020B0600070205080204" pitchFamily="34" charset="-128"/>
                <a:cs typeface="Arial" panose="020B0604020202020204" pitchFamily="34" charset="0"/>
              </a:rPr>
              <a:t> the challenges they face and to be active participants in finding solutions?</a:t>
            </a:r>
            <a:endParaRPr lang="en-AU" sz="2000" kern="100" dirty="0">
              <a:effectLst/>
              <a:ea typeface="Aptos" panose="020B0004020202020204" pitchFamily="34" charset="0"/>
              <a:cs typeface="Arial" panose="020B0604020202020204" pitchFamily="34" charset="0"/>
            </a:endParaRPr>
          </a:p>
          <a:p>
            <a:pPr>
              <a:lnSpc>
                <a:spcPct val="107000"/>
              </a:lnSpc>
              <a:spcAft>
                <a:spcPts val="800"/>
              </a:spcAft>
            </a:pPr>
            <a:r>
              <a:rPr lang="en-US" sz="2000" b="1" kern="100" dirty="0">
                <a:solidFill>
                  <a:srgbClr val="3B7D23"/>
                </a:solidFill>
                <a:effectLst/>
                <a:highlight>
                  <a:srgbClr val="FFFFFF"/>
                </a:highlight>
                <a:ea typeface="MS PGothic" panose="020B0600070205080204" pitchFamily="34" charset="-128"/>
                <a:cs typeface="Arial" panose="020B0604020202020204" pitchFamily="34" charset="0"/>
              </a:rPr>
              <a:t>Support people to advocate for action by duty bearers?</a:t>
            </a:r>
            <a:endParaRPr lang="en-AU" sz="2000" kern="100" dirty="0">
              <a:effectLst/>
              <a:ea typeface="Aptos" panose="020B0004020202020204" pitchFamily="34" charset="0"/>
              <a:cs typeface="Arial" panose="020B0604020202020204" pitchFamily="34" charset="0"/>
            </a:endParaRPr>
          </a:p>
          <a:p>
            <a:pPr>
              <a:lnSpc>
                <a:spcPct val="107000"/>
              </a:lnSpc>
              <a:spcAft>
                <a:spcPts val="800"/>
              </a:spcAft>
            </a:pPr>
            <a:r>
              <a:rPr lang="en-US" sz="2000" b="1" kern="100" dirty="0" err="1">
                <a:solidFill>
                  <a:srgbClr val="3B7D23"/>
                </a:solidFill>
                <a:effectLst/>
                <a:highlight>
                  <a:srgbClr val="FFFFFF"/>
                </a:highlight>
                <a:ea typeface="MS PGothic" panose="020B0600070205080204" pitchFamily="34" charset="-128"/>
                <a:cs typeface="Arial" panose="020B0604020202020204" pitchFamily="34" charset="0"/>
              </a:rPr>
              <a:t>Recognis</a:t>
            </a:r>
            <a:r>
              <a:rPr lang="en-US" sz="2000" b="1" kern="100" dirty="0" err="1">
                <a:solidFill>
                  <a:srgbClr val="3B7D23"/>
                </a:solidFill>
                <a:effectLst/>
                <a:highlight>
                  <a:srgbClr val="FFFFFF"/>
                </a:highlight>
                <a:ea typeface="Aptos" panose="020B0004020202020204" pitchFamily="34" charset="0"/>
                <a:cs typeface="Arial" panose="020B0604020202020204" pitchFamily="34" charset="0"/>
              </a:rPr>
              <a:t>e</a:t>
            </a:r>
            <a:r>
              <a:rPr lang="en-US" sz="2000" b="1" kern="100" dirty="0">
                <a:solidFill>
                  <a:srgbClr val="3B7D23"/>
                </a:solidFill>
                <a:effectLst/>
                <a:highlight>
                  <a:srgbClr val="FFFFFF"/>
                </a:highlight>
                <a:ea typeface="MS PGothic" panose="020B0600070205080204" pitchFamily="34" charset="-128"/>
                <a:cs typeface="Arial" panose="020B0604020202020204" pitchFamily="34" charset="0"/>
              </a:rPr>
              <a:t> that women’s rights are central?</a:t>
            </a:r>
            <a:endParaRPr lang="en-AU" sz="2000" kern="100" dirty="0">
              <a:effectLst/>
              <a:ea typeface="Aptos" panose="020B0004020202020204" pitchFamily="34" charset="0"/>
              <a:cs typeface="Arial" panose="020B0604020202020204" pitchFamily="34" charset="0"/>
            </a:endParaRPr>
          </a:p>
          <a:p>
            <a:pPr>
              <a:lnSpc>
                <a:spcPct val="107000"/>
              </a:lnSpc>
              <a:spcAft>
                <a:spcPts val="800"/>
              </a:spcAft>
            </a:pPr>
            <a:r>
              <a:rPr lang="en-US" sz="2000" b="1" kern="100" dirty="0" err="1">
                <a:solidFill>
                  <a:srgbClr val="3B7D23"/>
                </a:solidFill>
                <a:effectLst/>
                <a:highlight>
                  <a:srgbClr val="FFFFFF"/>
                </a:highlight>
                <a:ea typeface="MS PGothic" panose="020B0600070205080204" pitchFamily="34" charset="-128"/>
                <a:cs typeface="Arial" panose="020B0604020202020204" pitchFamily="34" charset="0"/>
              </a:rPr>
              <a:t>Recognis</a:t>
            </a:r>
            <a:r>
              <a:rPr lang="en-US" sz="2000" b="1" kern="100" dirty="0" err="1">
                <a:solidFill>
                  <a:srgbClr val="3B7D23"/>
                </a:solidFill>
                <a:effectLst/>
                <a:highlight>
                  <a:srgbClr val="FFFFFF"/>
                </a:highlight>
                <a:ea typeface="Aptos" panose="020B0004020202020204" pitchFamily="34" charset="0"/>
                <a:cs typeface="Arial" panose="020B0604020202020204" pitchFamily="34" charset="0"/>
              </a:rPr>
              <a:t>e</a:t>
            </a:r>
            <a:r>
              <a:rPr lang="en-US" sz="2000" b="1" kern="100" dirty="0">
                <a:solidFill>
                  <a:srgbClr val="3B7D23"/>
                </a:solidFill>
                <a:effectLst/>
                <a:highlight>
                  <a:srgbClr val="FFFFFF"/>
                </a:highlight>
                <a:ea typeface="MS PGothic" panose="020B0600070205080204" pitchFamily="34" charset="-128"/>
                <a:cs typeface="Arial" panose="020B0604020202020204" pitchFamily="34" charset="0"/>
              </a:rPr>
              <a:t> the need to change practices, attitudes and </a:t>
            </a:r>
            <a:r>
              <a:rPr lang="en-US" sz="2000" b="1" kern="100" dirty="0">
                <a:solidFill>
                  <a:srgbClr val="3B7D23"/>
                </a:solidFill>
                <a:effectLst/>
                <a:highlight>
                  <a:srgbClr val="FFFFFF"/>
                </a:highlight>
                <a:ea typeface="Aptos" panose="020B0004020202020204" pitchFamily="34" charset="0"/>
                <a:cs typeface="Arial" panose="020B0604020202020204" pitchFamily="34" charset="0"/>
              </a:rPr>
              <a:t>behaviors</a:t>
            </a:r>
            <a:r>
              <a:rPr lang="en-US" sz="2000" b="1" kern="100" dirty="0">
                <a:solidFill>
                  <a:srgbClr val="3B7D23"/>
                </a:solidFill>
                <a:effectLst/>
                <a:highlight>
                  <a:srgbClr val="FFFFFF"/>
                </a:highlight>
                <a:ea typeface="MS PGothic" panose="020B0600070205080204" pitchFamily="34" charset="-128"/>
                <a:cs typeface="Arial" panose="020B0604020202020204" pitchFamily="34" charset="0"/>
              </a:rPr>
              <a:t> as well as policies?</a:t>
            </a:r>
            <a:endParaRPr lang="en-AU" sz="2000" kern="100" dirty="0">
              <a:effectLst/>
              <a:ea typeface="Aptos" panose="020B0004020202020204" pitchFamily="34" charset="0"/>
              <a:cs typeface="Arial" panose="020B0604020202020204" pitchFamily="34" charset="0"/>
            </a:endParaRPr>
          </a:p>
          <a:p>
            <a:pPr>
              <a:lnSpc>
                <a:spcPct val="107000"/>
              </a:lnSpc>
              <a:spcAft>
                <a:spcPts val="800"/>
              </a:spcAft>
            </a:pPr>
            <a:r>
              <a:rPr lang="en-AU" sz="2400" b="1" kern="100" dirty="0">
                <a:solidFill>
                  <a:srgbClr val="7030A0"/>
                </a:solidFill>
                <a:effectLst/>
                <a:highlight>
                  <a:srgbClr val="FFFFFF"/>
                </a:highlight>
                <a:ea typeface="Aptos" panose="020B0004020202020204" pitchFamily="34" charset="0"/>
                <a:cs typeface="Arial" panose="020B0604020202020204" pitchFamily="34" charset="0"/>
              </a:rPr>
              <a:t>If not, What needs to change?</a:t>
            </a:r>
            <a:endParaRPr lang="en-AU" sz="2400" kern="100" dirty="0">
              <a:effectLst/>
              <a:ea typeface="Aptos" panose="020B0004020202020204" pitchFamily="34" charset="0"/>
              <a:cs typeface="Arial" panose="020B0604020202020204" pitchFamily="34" charset="0"/>
            </a:endParaRPr>
          </a:p>
          <a:p>
            <a:pPr>
              <a:lnSpc>
                <a:spcPct val="107000"/>
              </a:lnSpc>
              <a:spcAft>
                <a:spcPts val="800"/>
              </a:spcAft>
            </a:pPr>
            <a:r>
              <a:rPr lang="en-AU" sz="2400" b="1" kern="100" dirty="0">
                <a:solidFill>
                  <a:srgbClr val="7030A0"/>
                </a:solidFill>
                <a:effectLst/>
                <a:highlight>
                  <a:srgbClr val="FFFFFF"/>
                </a:highlight>
                <a:ea typeface="Aptos" panose="020B0004020202020204" pitchFamily="34" charset="0"/>
                <a:cs typeface="Arial" panose="020B0604020202020204" pitchFamily="34" charset="0"/>
              </a:rPr>
              <a:t>How will you achieve this?</a:t>
            </a:r>
            <a:endParaRPr lang="en-AU" sz="2400" kern="100" dirty="0">
              <a:effectLst/>
              <a:ea typeface="Aptos" panose="020B0004020202020204" pitchFamily="34" charset="0"/>
              <a:cs typeface="Arial" panose="020B0604020202020204" pitchFamily="34" charset="0"/>
            </a:endParaRPr>
          </a:p>
        </p:txBody>
      </p:sp>
      <p:pic>
        <p:nvPicPr>
          <p:cNvPr id="5" name="Picture 4" descr="A group of women holding signs&#10;&#10;Description automatically generated">
            <a:extLst>
              <a:ext uri="{FF2B5EF4-FFF2-40B4-BE49-F238E27FC236}">
                <a16:creationId xmlns:a16="http://schemas.microsoft.com/office/drawing/2014/main" id="{0979F3E5-7C23-BF70-A0BA-9B65500946BE}"/>
              </a:ext>
            </a:extLst>
          </p:cNvPr>
          <p:cNvPicPr>
            <a:picLocks noChangeAspect="1"/>
          </p:cNvPicPr>
          <p:nvPr/>
        </p:nvPicPr>
        <p:blipFill>
          <a:blip r:embed="rId3"/>
          <a:stretch>
            <a:fillRect/>
          </a:stretch>
        </p:blipFill>
        <p:spPr>
          <a:xfrm>
            <a:off x="7689304" y="476672"/>
            <a:ext cx="2049380" cy="2028143"/>
          </a:xfrm>
          <a:prstGeom prst="rect">
            <a:avLst/>
          </a:prstGeom>
        </p:spPr>
      </p:pic>
    </p:spTree>
    <p:extLst>
      <p:ext uri="{BB962C8B-B14F-4D97-AF65-F5344CB8AC3E}">
        <p14:creationId xmlns:p14="http://schemas.microsoft.com/office/powerpoint/2010/main" val="1316650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5C0345-CA3D-C082-5B93-1DFC4D06FBFA}"/>
              </a:ext>
            </a:extLst>
          </p:cNvPr>
          <p:cNvSpPr txBox="1"/>
          <p:nvPr/>
        </p:nvSpPr>
        <p:spPr>
          <a:xfrm>
            <a:off x="920552" y="116632"/>
            <a:ext cx="7776864" cy="3847207"/>
          </a:xfrm>
          <a:prstGeom prst="rect">
            <a:avLst/>
          </a:prstGeom>
          <a:noFill/>
        </p:spPr>
        <p:txBody>
          <a:bodyPr wrap="square" rtlCol="0">
            <a:spAutoFit/>
          </a:bodyPr>
          <a:lstStyle/>
          <a:p>
            <a:pPr algn="ctr"/>
            <a:r>
              <a:rPr lang="en-AU" sz="3600" dirty="0">
                <a:solidFill>
                  <a:srgbClr val="7030A0"/>
                </a:solidFill>
                <a:ea typeface="Cambria" panose="02040503050406030204" pitchFamily="18" charset="0"/>
                <a:cs typeface="Arial" panose="020B0604020202020204" pitchFamily="34" charset="0"/>
              </a:rPr>
              <a:t>To be considered.</a:t>
            </a:r>
          </a:p>
          <a:p>
            <a:pPr algn="ctr"/>
            <a:endParaRPr lang="en-AU" dirty="0">
              <a:cs typeface="Arial" panose="020B0604020202020204" pitchFamily="34" charset="0"/>
            </a:endParaRPr>
          </a:p>
          <a:p>
            <a:pPr algn="ctr"/>
            <a:r>
              <a:rPr lang="en-AU" sz="3600" dirty="0">
                <a:solidFill>
                  <a:schemeClr val="accent2">
                    <a:lumMod val="50000"/>
                  </a:schemeClr>
                </a:solidFill>
                <a:ea typeface="Cambria" panose="02040503050406030204" pitchFamily="18" charset="0"/>
                <a:cs typeface="Arial" panose="020B0604020202020204" pitchFamily="34" charset="0"/>
              </a:rPr>
              <a:t>How can these principles be applied to both Humanitarian and Development Aid and to Peace given the current focus </a:t>
            </a:r>
            <a:r>
              <a:rPr lang="en-AU" sz="3600">
                <a:solidFill>
                  <a:schemeClr val="accent2">
                    <a:lumMod val="50000"/>
                  </a:schemeClr>
                </a:solidFill>
                <a:ea typeface="Cambria" panose="02040503050406030204" pitchFamily="18" charset="0"/>
                <a:cs typeface="Arial" panose="020B0604020202020204" pitchFamily="34" charset="0"/>
              </a:rPr>
              <a:t>of this new  </a:t>
            </a:r>
            <a:r>
              <a:rPr lang="en-AU" sz="3600" dirty="0">
                <a:solidFill>
                  <a:schemeClr val="accent2">
                    <a:lumMod val="50000"/>
                  </a:schemeClr>
                </a:solidFill>
                <a:ea typeface="Cambria" panose="02040503050406030204" pitchFamily="18" charset="0"/>
                <a:cs typeface="Arial" panose="020B0604020202020204" pitchFamily="34" charset="0"/>
              </a:rPr>
              <a:t>Triple Nexus?</a:t>
            </a:r>
          </a:p>
        </p:txBody>
      </p:sp>
      <p:pic>
        <p:nvPicPr>
          <p:cNvPr id="4" name="Picture 3">
            <a:extLst>
              <a:ext uri="{FF2B5EF4-FFF2-40B4-BE49-F238E27FC236}">
                <a16:creationId xmlns:a16="http://schemas.microsoft.com/office/drawing/2014/main" id="{639FAD9C-97C5-C714-64B5-6ED1EADBE876}"/>
              </a:ext>
            </a:extLst>
          </p:cNvPr>
          <p:cNvPicPr>
            <a:picLocks noChangeAspect="1"/>
          </p:cNvPicPr>
          <p:nvPr/>
        </p:nvPicPr>
        <p:blipFill>
          <a:blip r:embed="rId3"/>
          <a:stretch>
            <a:fillRect/>
          </a:stretch>
        </p:blipFill>
        <p:spPr>
          <a:xfrm>
            <a:off x="3152800" y="4221088"/>
            <a:ext cx="2808312" cy="2141933"/>
          </a:xfrm>
          <a:prstGeom prst="rect">
            <a:avLst/>
          </a:prstGeom>
        </p:spPr>
      </p:pic>
    </p:spTree>
    <p:extLst>
      <p:ext uri="{BB962C8B-B14F-4D97-AF65-F5344CB8AC3E}">
        <p14:creationId xmlns:p14="http://schemas.microsoft.com/office/powerpoint/2010/main" val="3281371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81C7-F0C4-CA9B-0A97-ED493E6CF22F}"/>
              </a:ext>
            </a:extLst>
          </p:cNvPr>
          <p:cNvSpPr>
            <a:spLocks noGrp="1"/>
          </p:cNvSpPr>
          <p:nvPr>
            <p:ph type="title"/>
          </p:nvPr>
        </p:nvSpPr>
        <p:spPr>
          <a:xfrm>
            <a:off x="746536" y="245478"/>
            <a:ext cx="8742968" cy="635633"/>
          </a:xfrm>
        </p:spPr>
        <p:txBody>
          <a:bodyPr/>
          <a:lstStyle/>
          <a:p>
            <a:r>
              <a:rPr lang="en-AU" b="1" dirty="0">
                <a:ea typeface="Cambria" panose="02040503050406030204" pitchFamily="18" charset="0"/>
              </a:rPr>
              <a:t>The Triple Nexus</a:t>
            </a:r>
          </a:p>
        </p:txBody>
      </p:sp>
      <p:sp>
        <p:nvSpPr>
          <p:cNvPr id="5" name="TextBox 4">
            <a:extLst>
              <a:ext uri="{FF2B5EF4-FFF2-40B4-BE49-F238E27FC236}">
                <a16:creationId xmlns:a16="http://schemas.microsoft.com/office/drawing/2014/main" id="{BE0E0F2E-394B-E7E9-3828-206A803AA435}"/>
              </a:ext>
            </a:extLst>
          </p:cNvPr>
          <p:cNvSpPr txBox="1"/>
          <p:nvPr/>
        </p:nvSpPr>
        <p:spPr>
          <a:xfrm>
            <a:off x="499006" y="116632"/>
            <a:ext cx="8907988" cy="4665701"/>
          </a:xfrm>
          <a:prstGeom prst="rect">
            <a:avLst/>
          </a:prstGeom>
          <a:noFill/>
        </p:spPr>
        <p:txBody>
          <a:bodyPr wrap="square">
            <a:spAutoFit/>
          </a:bodyPr>
          <a:lstStyle/>
          <a:p>
            <a:pPr marL="90170">
              <a:lnSpc>
                <a:spcPct val="107000"/>
              </a:lnSpc>
              <a:spcAft>
                <a:spcPts val="800"/>
              </a:spcAft>
            </a:pPr>
            <a:r>
              <a:rPr lang="en-AU" sz="3600" kern="100" dirty="0">
                <a:solidFill>
                  <a:schemeClr val="accent2">
                    <a:lumMod val="50000"/>
                  </a:schemeClr>
                </a:solidFill>
                <a:effectLst/>
                <a:ea typeface="Aptos" panose="020B0004020202020204" pitchFamily="34" charset="0"/>
                <a:cs typeface="Arial" panose="020B0604020202020204" pitchFamily="34" charset="0"/>
              </a:rPr>
              <a:t> </a:t>
            </a:r>
          </a:p>
          <a:p>
            <a:r>
              <a:rPr lang="en-AU" sz="3600" dirty="0">
                <a:solidFill>
                  <a:schemeClr val="accent2">
                    <a:lumMod val="50000"/>
                  </a:schemeClr>
                </a:solidFill>
                <a:effectLst/>
                <a:ea typeface="Aptos" panose="020B0004020202020204" pitchFamily="34" charset="0"/>
                <a:cs typeface="Arial" panose="020B0604020202020204" pitchFamily="34" charset="0"/>
              </a:rPr>
              <a:t>Links </a:t>
            </a:r>
            <a:r>
              <a:rPr lang="en-AU" sz="3600" i="0" u="none" strike="noStrike" baseline="0" dirty="0">
                <a:solidFill>
                  <a:schemeClr val="accent2">
                    <a:lumMod val="50000"/>
                  </a:schemeClr>
                </a:solidFill>
                <a:cs typeface="Arial" panose="020B0604020202020204" pitchFamily="34" charset="0"/>
              </a:rPr>
              <a:t>humanitarian, development and peace approaches</a:t>
            </a:r>
            <a:endParaRPr lang="en-AU" sz="3600" dirty="0">
              <a:solidFill>
                <a:schemeClr val="accent2">
                  <a:lumMod val="50000"/>
                </a:schemeClr>
              </a:solidFill>
              <a:effectLst/>
              <a:ea typeface="Aptos" panose="020B0004020202020204" pitchFamily="34" charset="0"/>
              <a:cs typeface="Arial" panose="020B0604020202020204" pitchFamily="34" charset="0"/>
            </a:endParaRPr>
          </a:p>
          <a:p>
            <a:endParaRPr lang="en-AU" sz="3600" dirty="0">
              <a:solidFill>
                <a:schemeClr val="accent2">
                  <a:lumMod val="50000"/>
                </a:schemeClr>
              </a:solidFill>
              <a:ea typeface="Aptos" panose="020B0004020202020204" pitchFamily="34" charset="0"/>
              <a:cs typeface="Arial" panose="020B0604020202020204" pitchFamily="34" charset="0"/>
            </a:endParaRPr>
          </a:p>
          <a:p>
            <a:r>
              <a:rPr lang="en-AU" sz="3600" dirty="0">
                <a:solidFill>
                  <a:schemeClr val="accent2">
                    <a:lumMod val="50000"/>
                  </a:schemeClr>
                </a:solidFill>
                <a:effectLst/>
                <a:ea typeface="Aptos" panose="020B0004020202020204" pitchFamily="34" charset="0"/>
                <a:cs typeface="Arial" panose="020B0604020202020204" pitchFamily="34" charset="0"/>
              </a:rPr>
              <a:t>It is underpinned by the recognition that sustainable development cannot be achieved  without peace.  </a:t>
            </a:r>
          </a:p>
          <a:p>
            <a:endParaRPr lang="en-AU" sz="3600" dirty="0">
              <a:solidFill>
                <a:schemeClr val="accent2">
                  <a:lumMod val="50000"/>
                </a:schemeClr>
              </a:solidFill>
              <a:ea typeface="Aptos" panose="020B0004020202020204" pitchFamily="34" charset="0"/>
              <a:cs typeface="Arial" panose="020B0604020202020204" pitchFamily="34" charset="0"/>
            </a:endParaRPr>
          </a:p>
        </p:txBody>
      </p:sp>
      <p:pic>
        <p:nvPicPr>
          <p:cNvPr id="3" name="Picture 1">
            <a:extLst>
              <a:ext uri="{FF2B5EF4-FFF2-40B4-BE49-F238E27FC236}">
                <a16:creationId xmlns:a16="http://schemas.microsoft.com/office/drawing/2014/main" id="{F1A2600C-5921-A494-525E-2BFF828E4F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4808" y="4365104"/>
            <a:ext cx="3099344" cy="184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45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81C7-F0C4-CA9B-0A97-ED493E6CF22F}"/>
              </a:ext>
            </a:extLst>
          </p:cNvPr>
          <p:cNvSpPr>
            <a:spLocks noGrp="1"/>
          </p:cNvSpPr>
          <p:nvPr>
            <p:ph type="title"/>
          </p:nvPr>
        </p:nvSpPr>
        <p:spPr>
          <a:xfrm>
            <a:off x="746536" y="245478"/>
            <a:ext cx="8742968" cy="635633"/>
          </a:xfrm>
        </p:spPr>
        <p:txBody>
          <a:bodyPr/>
          <a:lstStyle/>
          <a:p>
            <a:r>
              <a:rPr lang="en-AU" b="1" dirty="0">
                <a:ea typeface="Cambria" panose="02040503050406030204" pitchFamily="18" charset="0"/>
              </a:rPr>
              <a:t>The Double Nexus</a:t>
            </a:r>
          </a:p>
        </p:txBody>
      </p:sp>
      <p:sp>
        <p:nvSpPr>
          <p:cNvPr id="5" name="TextBox 4">
            <a:extLst>
              <a:ext uri="{FF2B5EF4-FFF2-40B4-BE49-F238E27FC236}">
                <a16:creationId xmlns:a16="http://schemas.microsoft.com/office/drawing/2014/main" id="{BE0E0F2E-394B-E7E9-3828-206A803AA435}"/>
              </a:ext>
            </a:extLst>
          </p:cNvPr>
          <p:cNvSpPr txBox="1"/>
          <p:nvPr/>
        </p:nvSpPr>
        <p:spPr>
          <a:xfrm>
            <a:off x="509508" y="245478"/>
            <a:ext cx="9217024" cy="3557705"/>
          </a:xfrm>
          <a:prstGeom prst="rect">
            <a:avLst/>
          </a:prstGeom>
          <a:noFill/>
        </p:spPr>
        <p:txBody>
          <a:bodyPr wrap="square">
            <a:spAutoFit/>
          </a:bodyPr>
          <a:lstStyle/>
          <a:p>
            <a:pPr marL="90170">
              <a:lnSpc>
                <a:spcPct val="107000"/>
              </a:lnSpc>
              <a:spcAft>
                <a:spcPts val="800"/>
              </a:spcAft>
            </a:pPr>
            <a:endParaRPr lang="en-AU" sz="3600" kern="100" dirty="0">
              <a:solidFill>
                <a:schemeClr val="accent2">
                  <a:lumMod val="50000"/>
                </a:schemeClr>
              </a:solidFill>
              <a:effectLst/>
              <a:ea typeface="Aptos" panose="020B0004020202020204" pitchFamily="34" charset="0"/>
              <a:cs typeface="Arial" panose="020B0604020202020204" pitchFamily="34" charset="0"/>
            </a:endParaRPr>
          </a:p>
          <a:p>
            <a:r>
              <a:rPr lang="en-AU" sz="3600" dirty="0">
                <a:solidFill>
                  <a:schemeClr val="accent2">
                    <a:lumMod val="50000"/>
                  </a:schemeClr>
                </a:solidFill>
                <a:effectLst/>
                <a:ea typeface="Aptos" panose="020B0004020202020204" pitchFamily="34" charset="0"/>
                <a:cs typeface="Arial" panose="020B0604020202020204" pitchFamily="34" charset="0"/>
              </a:rPr>
              <a:t>The humanitarian–development nexus has been increasingly been cast as the solution to humanitarian concerns, new and protracted crises, and to manage complex war-to-peace transitions.</a:t>
            </a:r>
            <a:endParaRPr lang="en-AU" sz="3600" dirty="0">
              <a:solidFill>
                <a:schemeClr val="accent2">
                  <a:lumMod val="50000"/>
                </a:schemeClr>
              </a:solidFill>
              <a:cs typeface="Arial" panose="020B0604020202020204" pitchFamily="34" charset="0"/>
            </a:endParaRPr>
          </a:p>
        </p:txBody>
      </p:sp>
      <p:pic>
        <p:nvPicPr>
          <p:cNvPr id="16388" name="Picture 1">
            <a:extLst>
              <a:ext uri="{FF2B5EF4-FFF2-40B4-BE49-F238E27FC236}">
                <a16:creationId xmlns:a16="http://schemas.microsoft.com/office/drawing/2014/main" id="{E00EF8FA-7FA0-C318-327D-6EB15D4134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2760" y="4365104"/>
            <a:ext cx="32654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04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9A23-59E1-F72B-B1F5-607BA0FC436F}"/>
              </a:ext>
            </a:extLst>
          </p:cNvPr>
          <p:cNvSpPr>
            <a:spLocks noGrp="1"/>
          </p:cNvSpPr>
          <p:nvPr>
            <p:ph type="title"/>
          </p:nvPr>
        </p:nvSpPr>
        <p:spPr>
          <a:xfrm>
            <a:off x="602520" y="317486"/>
            <a:ext cx="8442694" cy="635633"/>
          </a:xfrm>
        </p:spPr>
        <p:txBody>
          <a:bodyPr/>
          <a:lstStyle/>
          <a:p>
            <a:r>
              <a:rPr lang="en-AU" b="1" dirty="0">
                <a:ea typeface="Cambria" panose="02040503050406030204" pitchFamily="18" charset="0"/>
              </a:rPr>
              <a:t>However!</a:t>
            </a:r>
          </a:p>
        </p:txBody>
      </p:sp>
      <p:sp>
        <p:nvSpPr>
          <p:cNvPr id="5" name="TextBox 4">
            <a:extLst>
              <a:ext uri="{FF2B5EF4-FFF2-40B4-BE49-F238E27FC236}">
                <a16:creationId xmlns:a16="http://schemas.microsoft.com/office/drawing/2014/main" id="{911E2F99-46F0-6FA4-D62A-CE5A8B8665C7}"/>
              </a:ext>
            </a:extLst>
          </p:cNvPr>
          <p:cNvSpPr txBox="1"/>
          <p:nvPr/>
        </p:nvSpPr>
        <p:spPr>
          <a:xfrm>
            <a:off x="344488" y="1196752"/>
            <a:ext cx="9145016" cy="1815882"/>
          </a:xfrm>
          <a:prstGeom prst="rect">
            <a:avLst/>
          </a:prstGeom>
          <a:noFill/>
        </p:spPr>
        <p:txBody>
          <a:bodyPr wrap="square">
            <a:spAutoFit/>
          </a:bodyPr>
          <a:lstStyle/>
          <a:p>
            <a:pPr algn="ctr"/>
            <a:r>
              <a:rPr lang="en-AU" sz="2800" dirty="0">
                <a:solidFill>
                  <a:schemeClr val="accent2">
                    <a:lumMod val="50000"/>
                  </a:schemeClr>
                </a:solidFill>
                <a:effectLst/>
                <a:ea typeface="Aptos" panose="020B0004020202020204" pitchFamily="34" charset="0"/>
                <a:cs typeface="Arial" panose="020B0604020202020204" pitchFamily="34" charset="0"/>
              </a:rPr>
              <a:t>Humanitarian action and development assistance represent two distinct discursive and institutional segments of the international system that are hard to juxtapose (</a:t>
            </a:r>
            <a:r>
              <a:rPr lang="en-AU" dirty="0">
                <a:solidFill>
                  <a:schemeClr val="accent2">
                    <a:lumMod val="50000"/>
                  </a:schemeClr>
                </a:solidFill>
                <a:ea typeface="Aptos" panose="020B0004020202020204" pitchFamily="34" charset="0"/>
                <a:cs typeface="Arial" panose="020B0604020202020204" pitchFamily="34" charset="0"/>
              </a:rPr>
              <a:t>Lie 2020). </a:t>
            </a:r>
            <a:endParaRPr lang="en-AU" dirty="0">
              <a:solidFill>
                <a:schemeClr val="accent2">
                  <a:lumMod val="50000"/>
                </a:schemeClr>
              </a:solidFill>
              <a:cs typeface="Arial" panose="020B0604020202020204" pitchFamily="34" charset="0"/>
            </a:endParaRPr>
          </a:p>
        </p:txBody>
      </p:sp>
      <p:pic>
        <p:nvPicPr>
          <p:cNvPr id="7" name="Picture 6">
            <a:extLst>
              <a:ext uri="{FF2B5EF4-FFF2-40B4-BE49-F238E27FC236}">
                <a16:creationId xmlns:a16="http://schemas.microsoft.com/office/drawing/2014/main" id="{6C638F17-9A9D-42B4-9DD4-2AC5FC3A523E}"/>
              </a:ext>
            </a:extLst>
          </p:cNvPr>
          <p:cNvPicPr>
            <a:picLocks noChangeAspect="1"/>
          </p:cNvPicPr>
          <p:nvPr/>
        </p:nvPicPr>
        <p:blipFill>
          <a:blip r:embed="rId3"/>
          <a:stretch>
            <a:fillRect/>
          </a:stretch>
        </p:blipFill>
        <p:spPr>
          <a:xfrm>
            <a:off x="3152800" y="3429000"/>
            <a:ext cx="2918726" cy="2977921"/>
          </a:xfrm>
          <a:prstGeom prst="rect">
            <a:avLst/>
          </a:prstGeom>
        </p:spPr>
      </p:pic>
    </p:spTree>
    <p:extLst>
      <p:ext uri="{BB962C8B-B14F-4D97-AF65-F5344CB8AC3E}">
        <p14:creationId xmlns:p14="http://schemas.microsoft.com/office/powerpoint/2010/main" val="3121907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093B-B204-0F64-9558-5E0F6C238F7C}"/>
              </a:ext>
            </a:extLst>
          </p:cNvPr>
          <p:cNvSpPr>
            <a:spLocks noGrp="1"/>
          </p:cNvSpPr>
          <p:nvPr>
            <p:ph type="title"/>
          </p:nvPr>
        </p:nvSpPr>
        <p:spPr>
          <a:xfrm>
            <a:off x="776536" y="40220"/>
            <a:ext cx="8442694" cy="635633"/>
          </a:xfrm>
        </p:spPr>
        <p:txBody>
          <a:bodyPr/>
          <a:lstStyle/>
          <a:p>
            <a:r>
              <a:rPr lang="en-AU" b="1" dirty="0">
                <a:ea typeface="Cambria" panose="02040503050406030204" pitchFamily="18" charset="0"/>
              </a:rPr>
              <a:t>Naming the Tensions</a:t>
            </a:r>
          </a:p>
        </p:txBody>
      </p:sp>
      <p:sp>
        <p:nvSpPr>
          <p:cNvPr id="3" name="Content Placeholder 2">
            <a:extLst>
              <a:ext uri="{FF2B5EF4-FFF2-40B4-BE49-F238E27FC236}">
                <a16:creationId xmlns:a16="http://schemas.microsoft.com/office/drawing/2014/main" id="{E88754CE-2817-62ED-1D22-243CAB24A1FD}"/>
              </a:ext>
            </a:extLst>
          </p:cNvPr>
          <p:cNvSpPr>
            <a:spLocks noGrp="1"/>
          </p:cNvSpPr>
          <p:nvPr>
            <p:ph idx="1"/>
          </p:nvPr>
        </p:nvSpPr>
        <p:spPr>
          <a:xfrm>
            <a:off x="992560" y="1114616"/>
            <a:ext cx="8442694" cy="2232248"/>
          </a:xfrm>
        </p:spPr>
        <p:txBody>
          <a:bodyPr/>
          <a:lstStyle/>
          <a:p>
            <a:r>
              <a:rPr lang="en-AU" sz="2400" b="1" i="1" dirty="0">
                <a:solidFill>
                  <a:schemeClr val="accent2">
                    <a:lumMod val="50000"/>
                  </a:schemeClr>
                </a:solidFill>
                <a:effectLst/>
                <a:ea typeface="Cambria" panose="02040503050406030204" pitchFamily="18" charset="0"/>
              </a:rPr>
              <a:t>“Humanitarianism’s apolitical and imminent needs-based approaches building on established humanitarian principles are fundamentally different from the more long-term, political, rights-based approaches of development. As they rub shoulders, as intentionally instigated by the nexus, they affect and challenge each other”</a:t>
            </a:r>
            <a:r>
              <a:rPr lang="en-AU" sz="2400" b="1" i="1" dirty="0">
                <a:solidFill>
                  <a:schemeClr val="accent2">
                    <a:lumMod val="50000"/>
                  </a:schemeClr>
                </a:solidFill>
                <a:ea typeface="Cambria" panose="02040503050406030204" pitchFamily="18" charset="0"/>
              </a:rPr>
              <a:t> (Lie 2020:1)</a:t>
            </a:r>
            <a:endParaRPr lang="en-AU" sz="2400" b="1" i="1" dirty="0">
              <a:solidFill>
                <a:schemeClr val="accent2">
                  <a:lumMod val="50000"/>
                </a:schemeClr>
              </a:solidFill>
              <a:effectLst/>
              <a:ea typeface="Cambria" panose="02040503050406030204" pitchFamily="18" charset="0"/>
            </a:endParaRPr>
          </a:p>
        </p:txBody>
      </p:sp>
      <p:pic>
        <p:nvPicPr>
          <p:cNvPr id="5" name="Picture 4">
            <a:extLst>
              <a:ext uri="{FF2B5EF4-FFF2-40B4-BE49-F238E27FC236}">
                <a16:creationId xmlns:a16="http://schemas.microsoft.com/office/drawing/2014/main" id="{EA6B483C-08F6-6972-577A-1D47A93E471F}"/>
              </a:ext>
            </a:extLst>
          </p:cNvPr>
          <p:cNvPicPr>
            <a:picLocks noChangeAspect="1"/>
          </p:cNvPicPr>
          <p:nvPr/>
        </p:nvPicPr>
        <p:blipFill>
          <a:blip r:embed="rId3"/>
          <a:stretch>
            <a:fillRect/>
          </a:stretch>
        </p:blipFill>
        <p:spPr>
          <a:xfrm>
            <a:off x="731652" y="4199808"/>
            <a:ext cx="2358975" cy="2469552"/>
          </a:xfrm>
          <a:prstGeom prst="rect">
            <a:avLst/>
          </a:prstGeom>
        </p:spPr>
      </p:pic>
      <p:sp>
        <p:nvSpPr>
          <p:cNvPr id="6" name="TextBox 5">
            <a:extLst>
              <a:ext uri="{FF2B5EF4-FFF2-40B4-BE49-F238E27FC236}">
                <a16:creationId xmlns:a16="http://schemas.microsoft.com/office/drawing/2014/main" id="{708FF224-7F73-12F3-0628-60E238DCE67B}"/>
              </a:ext>
            </a:extLst>
          </p:cNvPr>
          <p:cNvSpPr txBox="1"/>
          <p:nvPr/>
        </p:nvSpPr>
        <p:spPr>
          <a:xfrm>
            <a:off x="3314574" y="4358389"/>
            <a:ext cx="5904656" cy="1384995"/>
          </a:xfrm>
          <a:prstGeom prst="rect">
            <a:avLst/>
          </a:prstGeom>
          <a:noFill/>
        </p:spPr>
        <p:txBody>
          <a:bodyPr wrap="square" rtlCol="0">
            <a:spAutoFit/>
          </a:bodyPr>
          <a:lstStyle/>
          <a:p>
            <a:pPr algn="ctr"/>
            <a:r>
              <a:rPr lang="en-AU" sz="2800" b="1" dirty="0">
                <a:solidFill>
                  <a:srgbClr val="7030A0"/>
                </a:solidFill>
                <a:ea typeface="Cambria" panose="02040503050406030204" pitchFamily="18" charset="0"/>
                <a:cs typeface="Arial" panose="020B0604020202020204" pitchFamily="34" charset="0"/>
              </a:rPr>
              <a:t>Our challenge is how do we change these ideological positions?</a:t>
            </a:r>
          </a:p>
        </p:txBody>
      </p:sp>
    </p:spTree>
    <p:extLst>
      <p:ext uri="{BB962C8B-B14F-4D97-AF65-F5344CB8AC3E}">
        <p14:creationId xmlns:p14="http://schemas.microsoft.com/office/powerpoint/2010/main" val="150426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EE9B-E9E2-D528-0065-9C4BBD5AB83A}"/>
              </a:ext>
            </a:extLst>
          </p:cNvPr>
          <p:cNvSpPr>
            <a:spLocks noGrp="1"/>
          </p:cNvSpPr>
          <p:nvPr>
            <p:ph type="title"/>
          </p:nvPr>
        </p:nvSpPr>
        <p:spPr/>
        <p:txBody>
          <a:bodyPr/>
          <a:lstStyle/>
          <a:p>
            <a:r>
              <a:rPr lang="en-AU" b="1" dirty="0"/>
              <a:t>Some of the key debates</a:t>
            </a:r>
          </a:p>
        </p:txBody>
      </p:sp>
      <p:sp>
        <p:nvSpPr>
          <p:cNvPr id="3" name="Content Placeholder 2">
            <a:extLst>
              <a:ext uri="{FF2B5EF4-FFF2-40B4-BE49-F238E27FC236}">
                <a16:creationId xmlns:a16="http://schemas.microsoft.com/office/drawing/2014/main" id="{255EE933-51B4-BA6E-88A5-1710D51AB316}"/>
              </a:ext>
            </a:extLst>
          </p:cNvPr>
          <p:cNvSpPr>
            <a:spLocks noGrp="1"/>
          </p:cNvSpPr>
          <p:nvPr>
            <p:ph idx="1"/>
          </p:nvPr>
        </p:nvSpPr>
        <p:spPr>
          <a:xfrm>
            <a:off x="735574" y="1052737"/>
            <a:ext cx="8681921" cy="4456032"/>
          </a:xfrm>
        </p:spPr>
        <p:txBody>
          <a:bodyPr/>
          <a:lstStyle/>
          <a:p>
            <a:pPr marL="342900" indent="-342900">
              <a:lnSpc>
                <a:spcPct val="107000"/>
              </a:lnSpc>
              <a:spcAft>
                <a:spcPts val="800"/>
              </a:spcAft>
              <a:buFont typeface="Arial" panose="020B0604020202020204" pitchFamily="34" charset="0"/>
              <a:buChar char="•"/>
            </a:pPr>
            <a:r>
              <a:rPr lang="en-AU" sz="2600" b="1" kern="100" dirty="0">
                <a:solidFill>
                  <a:schemeClr val="accent2">
                    <a:lumMod val="50000"/>
                  </a:schemeClr>
                </a:solidFill>
                <a:effectLst/>
                <a:ea typeface="Aptos" panose="020B0004020202020204" pitchFamily="34" charset="0"/>
              </a:rPr>
              <a:t>The aim of </a:t>
            </a:r>
            <a:r>
              <a:rPr lang="en-AU" sz="2600" b="1" kern="0" dirty="0">
                <a:solidFill>
                  <a:schemeClr val="accent2">
                    <a:lumMod val="50000"/>
                  </a:schemeClr>
                </a:solidFill>
                <a:effectLst/>
                <a:ea typeface="Aptos" panose="020B0004020202020204" pitchFamily="34" charset="0"/>
              </a:rPr>
              <a:t>humanitarian action</a:t>
            </a:r>
            <a:r>
              <a:rPr lang="en-AU" sz="2600" b="1" kern="100" dirty="0">
                <a:solidFill>
                  <a:schemeClr val="accent2">
                    <a:lumMod val="50000"/>
                  </a:schemeClr>
                </a:solidFill>
                <a:ea typeface="Aptos" panose="020B0004020202020204" pitchFamily="34" charset="0"/>
              </a:rPr>
              <a:t> </a:t>
            </a:r>
            <a:r>
              <a:rPr lang="en-AU" sz="2600" b="1" kern="0" dirty="0">
                <a:solidFill>
                  <a:schemeClr val="accent2">
                    <a:lumMod val="50000"/>
                  </a:schemeClr>
                </a:solidFill>
                <a:effectLst/>
                <a:ea typeface="Aptos" panose="020B0004020202020204" pitchFamily="34" charset="0"/>
              </a:rPr>
              <a:t>should only be to meet needs.</a:t>
            </a:r>
          </a:p>
          <a:p>
            <a:pPr marL="342900" indent="-342900">
              <a:lnSpc>
                <a:spcPct val="107000"/>
              </a:lnSpc>
              <a:spcAft>
                <a:spcPts val="800"/>
              </a:spcAft>
              <a:buFont typeface="Arial" panose="020B0604020202020204" pitchFamily="34" charset="0"/>
              <a:buChar char="•"/>
            </a:pPr>
            <a:r>
              <a:rPr lang="en-AU" sz="2600" b="1" kern="0" dirty="0">
                <a:solidFill>
                  <a:schemeClr val="accent2">
                    <a:lumMod val="50000"/>
                  </a:schemeClr>
                </a:solidFill>
                <a:ea typeface="Aptos" panose="020B0004020202020204" pitchFamily="34" charset="0"/>
              </a:rPr>
              <a:t>Rights-based approaches would lead to the abandonment of core humanitarian principles of impartiality and neutrality (Fox 2001)</a:t>
            </a:r>
          </a:p>
          <a:p>
            <a:pPr marL="342900" indent="-342900">
              <a:lnSpc>
                <a:spcPct val="107000"/>
              </a:lnSpc>
              <a:spcAft>
                <a:spcPts val="800"/>
              </a:spcAft>
              <a:buFont typeface="Arial" panose="020B0604020202020204" pitchFamily="34" charset="0"/>
              <a:buChar char="•"/>
            </a:pPr>
            <a:r>
              <a:rPr lang="en-AU" sz="2600" b="1" kern="0" dirty="0">
                <a:solidFill>
                  <a:schemeClr val="accent2">
                    <a:lumMod val="50000"/>
                  </a:schemeClr>
                </a:solidFill>
                <a:ea typeface="Aptos" panose="020B0004020202020204" pitchFamily="34" charset="0"/>
              </a:rPr>
              <a:t>Others argued that an HRBA would in fact enhance the legitimacy of Humanitarian work moving it ‘</a:t>
            </a:r>
            <a:r>
              <a:rPr lang="en-AU" sz="2600" b="1" i="1" kern="100" dirty="0">
                <a:solidFill>
                  <a:schemeClr val="accent2">
                    <a:lumMod val="50000"/>
                  </a:schemeClr>
                </a:solidFill>
                <a:effectLst/>
                <a:ea typeface="Aptos" panose="020B0004020202020204" pitchFamily="34" charset="0"/>
              </a:rPr>
              <a:t>beyond a dysfunctional philanthropic mindset</a:t>
            </a:r>
            <a:r>
              <a:rPr lang="en-AU" sz="2600" b="1" kern="100" dirty="0">
                <a:solidFill>
                  <a:schemeClr val="accent2">
                    <a:lumMod val="50000"/>
                  </a:schemeClr>
                </a:solidFill>
                <a:effectLst/>
                <a:ea typeface="Aptos" panose="020B0004020202020204" pitchFamily="34" charset="0"/>
              </a:rPr>
              <a:t>’ (Slim 2002)</a:t>
            </a:r>
          </a:p>
          <a:p>
            <a:pPr>
              <a:lnSpc>
                <a:spcPct val="107000"/>
              </a:lnSpc>
              <a:spcAft>
                <a:spcPts val="800"/>
              </a:spcAft>
            </a:pPr>
            <a:r>
              <a:rPr lang="en-AU" sz="2400" kern="100" dirty="0">
                <a:solidFill>
                  <a:schemeClr val="accent2">
                    <a:lumMod val="50000"/>
                  </a:schemeClr>
                </a:solidFill>
                <a:ea typeface="Aptos" panose="020B0004020202020204" pitchFamily="34" charset="0"/>
              </a:rPr>
              <a:t>Background reading: </a:t>
            </a:r>
            <a:r>
              <a:rPr lang="en-AU" sz="2400" i="0" u="none" strike="noStrike" baseline="0" dirty="0" err="1">
                <a:solidFill>
                  <a:schemeClr val="accent2">
                    <a:lumMod val="50000"/>
                  </a:schemeClr>
                </a:solidFill>
              </a:rPr>
              <a:t>Borgrevink</a:t>
            </a:r>
            <a:r>
              <a:rPr lang="en-AU" sz="2400" i="0" u="none" strike="noStrike" baseline="0" dirty="0">
                <a:solidFill>
                  <a:schemeClr val="accent2">
                    <a:lumMod val="50000"/>
                  </a:schemeClr>
                </a:solidFill>
              </a:rPr>
              <a:t> and Sandvik 2021</a:t>
            </a:r>
            <a:endParaRPr lang="en-AU" sz="2400" kern="100" dirty="0">
              <a:solidFill>
                <a:schemeClr val="accent2">
                  <a:lumMod val="50000"/>
                </a:schemeClr>
              </a:solidFill>
              <a:effectLst/>
              <a:ea typeface="Aptos" panose="020B0004020202020204" pitchFamily="34" charset="0"/>
            </a:endParaRPr>
          </a:p>
          <a:p>
            <a:pPr marL="342900" indent="-342900">
              <a:lnSpc>
                <a:spcPct val="107000"/>
              </a:lnSpc>
              <a:spcAft>
                <a:spcPts val="800"/>
              </a:spcAft>
              <a:buFont typeface="Arial" panose="020B0604020202020204" pitchFamily="34" charset="0"/>
              <a:buChar char="•"/>
            </a:pPr>
            <a:endParaRPr lang="en-AU" sz="2400" kern="0" dirty="0">
              <a:ea typeface="Aptos" panose="020B0004020202020204" pitchFamily="34" charset="0"/>
            </a:endParaRPr>
          </a:p>
          <a:p>
            <a:endParaRPr lang="en-AU" dirty="0"/>
          </a:p>
        </p:txBody>
      </p:sp>
    </p:spTree>
    <p:extLst>
      <p:ext uri="{BB962C8B-B14F-4D97-AF65-F5344CB8AC3E}">
        <p14:creationId xmlns:p14="http://schemas.microsoft.com/office/powerpoint/2010/main" val="2940556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EE9B-E9E2-D528-0065-9C4BBD5AB83A}"/>
              </a:ext>
            </a:extLst>
          </p:cNvPr>
          <p:cNvSpPr>
            <a:spLocks noGrp="1"/>
          </p:cNvSpPr>
          <p:nvPr>
            <p:ph type="title"/>
          </p:nvPr>
        </p:nvSpPr>
        <p:spPr/>
        <p:txBody>
          <a:bodyPr/>
          <a:lstStyle/>
          <a:p>
            <a:r>
              <a:rPr lang="en-AU" b="1" dirty="0"/>
              <a:t>What does this mean for practice??</a:t>
            </a:r>
          </a:p>
        </p:txBody>
      </p:sp>
      <p:sp>
        <p:nvSpPr>
          <p:cNvPr id="3" name="Content Placeholder 2">
            <a:extLst>
              <a:ext uri="{FF2B5EF4-FFF2-40B4-BE49-F238E27FC236}">
                <a16:creationId xmlns:a16="http://schemas.microsoft.com/office/drawing/2014/main" id="{255EE933-51B4-BA6E-88A5-1710D51AB316}"/>
              </a:ext>
            </a:extLst>
          </p:cNvPr>
          <p:cNvSpPr>
            <a:spLocks noGrp="1"/>
          </p:cNvSpPr>
          <p:nvPr>
            <p:ph idx="1"/>
          </p:nvPr>
        </p:nvSpPr>
        <p:spPr>
          <a:xfrm>
            <a:off x="920552" y="1052736"/>
            <a:ext cx="5544616" cy="4475178"/>
          </a:xfrm>
        </p:spPr>
        <p:txBody>
          <a:bodyPr/>
          <a:lstStyle/>
          <a:p>
            <a:r>
              <a:rPr lang="en-AU" sz="2400" b="1" dirty="0">
                <a:solidFill>
                  <a:schemeClr val="accent2">
                    <a:lumMod val="50000"/>
                  </a:schemeClr>
                </a:solidFill>
              </a:rPr>
              <a:t>In emergency situations human rights can become ‘secondary’ as the focus is on immediate assistance, protection and basic needs. </a:t>
            </a:r>
          </a:p>
          <a:p>
            <a:endParaRPr lang="en-AU" sz="800" b="1" dirty="0">
              <a:solidFill>
                <a:schemeClr val="accent2">
                  <a:lumMod val="50000"/>
                </a:schemeClr>
              </a:solidFill>
            </a:endParaRPr>
          </a:p>
          <a:p>
            <a:r>
              <a:rPr lang="en-AU" sz="2400" b="1" dirty="0">
                <a:solidFill>
                  <a:schemeClr val="accent2">
                    <a:lumMod val="50000"/>
                  </a:schemeClr>
                </a:solidFill>
              </a:rPr>
              <a:t>Program and service delivery needs can trump human rights concerns</a:t>
            </a:r>
          </a:p>
          <a:p>
            <a:endParaRPr lang="en-AU" sz="800" kern="0" dirty="0">
              <a:effectLst/>
              <a:latin typeface="AdvOT1ef757c0"/>
              <a:ea typeface="Aptos" panose="020B0004020202020204" pitchFamily="34" charset="0"/>
              <a:cs typeface="AdvOT1ef757c0"/>
            </a:endParaRPr>
          </a:p>
          <a:p>
            <a:r>
              <a:rPr lang="en-AU" sz="2400" b="1" kern="0" dirty="0">
                <a:solidFill>
                  <a:schemeClr val="accent2">
                    <a:lumMod val="50000"/>
                  </a:schemeClr>
                </a:solidFill>
                <a:effectLst/>
                <a:ea typeface="Aptos" panose="020B0004020202020204" pitchFamily="34" charset="0"/>
              </a:rPr>
              <a:t>Concern about a  trade-off between rights advocacy and humanitarian access in strong authoritarian states opposed to human rights</a:t>
            </a:r>
            <a:endParaRPr lang="en-AU" sz="2400" b="1" kern="100" dirty="0">
              <a:solidFill>
                <a:schemeClr val="accent2">
                  <a:lumMod val="50000"/>
                </a:schemeClr>
              </a:solidFill>
              <a:effectLst/>
              <a:ea typeface="Aptos" panose="020B0004020202020204" pitchFamily="34" charset="0"/>
            </a:endParaRPr>
          </a:p>
          <a:p>
            <a:endParaRPr lang="en-AU" sz="2000" b="1" dirty="0">
              <a:solidFill>
                <a:schemeClr val="accent2">
                  <a:lumMod val="50000"/>
                </a:schemeClr>
              </a:solidFill>
            </a:endParaRPr>
          </a:p>
        </p:txBody>
      </p:sp>
      <p:pic>
        <p:nvPicPr>
          <p:cNvPr id="4" name="Picture 3">
            <a:extLst>
              <a:ext uri="{FF2B5EF4-FFF2-40B4-BE49-F238E27FC236}">
                <a16:creationId xmlns:a16="http://schemas.microsoft.com/office/drawing/2014/main" id="{2D40AE33-EEE3-B7D1-FC5B-FB4C25820959}"/>
              </a:ext>
            </a:extLst>
          </p:cNvPr>
          <p:cNvPicPr>
            <a:picLocks noChangeAspect="1"/>
          </p:cNvPicPr>
          <p:nvPr/>
        </p:nvPicPr>
        <p:blipFill>
          <a:blip r:embed="rId3"/>
          <a:stretch>
            <a:fillRect/>
          </a:stretch>
        </p:blipFill>
        <p:spPr>
          <a:xfrm>
            <a:off x="6393160" y="2196063"/>
            <a:ext cx="3168352" cy="2188523"/>
          </a:xfrm>
          <a:prstGeom prst="rect">
            <a:avLst/>
          </a:prstGeom>
        </p:spPr>
      </p:pic>
    </p:spTree>
    <p:extLst>
      <p:ext uri="{BB962C8B-B14F-4D97-AF65-F5344CB8AC3E}">
        <p14:creationId xmlns:p14="http://schemas.microsoft.com/office/powerpoint/2010/main" val="149382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EE9B-E9E2-D528-0065-9C4BBD5AB83A}"/>
              </a:ext>
            </a:extLst>
          </p:cNvPr>
          <p:cNvSpPr>
            <a:spLocks noGrp="1"/>
          </p:cNvSpPr>
          <p:nvPr>
            <p:ph type="title"/>
          </p:nvPr>
        </p:nvSpPr>
        <p:spPr>
          <a:xfrm>
            <a:off x="416496" y="188640"/>
            <a:ext cx="8893227" cy="635633"/>
          </a:xfrm>
        </p:spPr>
        <p:txBody>
          <a:bodyPr/>
          <a:lstStyle/>
          <a:p>
            <a:r>
              <a:rPr lang="en-AU" b="1" dirty="0"/>
              <a:t>Three HRBA Strategies in Humanitarian Practice</a:t>
            </a:r>
          </a:p>
        </p:txBody>
      </p:sp>
      <p:sp>
        <p:nvSpPr>
          <p:cNvPr id="3" name="Content Placeholder 2">
            <a:extLst>
              <a:ext uri="{FF2B5EF4-FFF2-40B4-BE49-F238E27FC236}">
                <a16:creationId xmlns:a16="http://schemas.microsoft.com/office/drawing/2014/main" id="{255EE933-51B4-BA6E-88A5-1710D51AB316}"/>
              </a:ext>
            </a:extLst>
          </p:cNvPr>
          <p:cNvSpPr>
            <a:spLocks noGrp="1"/>
          </p:cNvSpPr>
          <p:nvPr>
            <p:ph idx="1"/>
          </p:nvPr>
        </p:nvSpPr>
        <p:spPr>
          <a:xfrm>
            <a:off x="521269" y="1412776"/>
            <a:ext cx="8893227" cy="4475178"/>
          </a:xfrm>
        </p:spPr>
        <p:txBody>
          <a:bodyPr/>
          <a:lstStyle/>
          <a:p>
            <a:pPr>
              <a:lnSpc>
                <a:spcPct val="107000"/>
              </a:lnSpc>
              <a:spcAft>
                <a:spcPts val="800"/>
              </a:spcAft>
            </a:pPr>
            <a:r>
              <a:rPr lang="en-AU" b="1" dirty="0">
                <a:solidFill>
                  <a:schemeClr val="accent2">
                    <a:lumMod val="50000"/>
                  </a:schemeClr>
                </a:solidFill>
              </a:rPr>
              <a:t>Neutrality Strategy </a:t>
            </a:r>
            <a:r>
              <a:rPr lang="en-AU" sz="2400" b="1" dirty="0">
                <a:solidFill>
                  <a:schemeClr val="accent2">
                    <a:lumMod val="50000"/>
                  </a:schemeClr>
                </a:solidFill>
              </a:rPr>
              <a:t>– NGOs focus on </a:t>
            </a:r>
            <a:r>
              <a:rPr lang="en-AU" sz="2400" b="1" kern="0" dirty="0">
                <a:solidFill>
                  <a:schemeClr val="accent2">
                    <a:lumMod val="50000"/>
                  </a:schemeClr>
                </a:solidFill>
                <a:effectLst/>
                <a:ea typeface="Aptos" panose="020B0004020202020204" pitchFamily="34" charset="0"/>
              </a:rPr>
              <a:t>traditional humanitarian principles – HRBA = the right of vulnerable people to have their basic needs met</a:t>
            </a:r>
          </a:p>
          <a:p>
            <a:pPr>
              <a:lnSpc>
                <a:spcPct val="107000"/>
              </a:lnSpc>
              <a:spcAft>
                <a:spcPts val="800"/>
              </a:spcAft>
            </a:pPr>
            <a:r>
              <a:rPr lang="en-AU" b="1" kern="0" dirty="0">
                <a:solidFill>
                  <a:schemeClr val="accent2">
                    <a:lumMod val="50000"/>
                  </a:schemeClr>
                </a:solidFill>
                <a:ea typeface="Aptos" panose="020B0004020202020204" pitchFamily="34" charset="0"/>
              </a:rPr>
              <a:t>Pragmatic Strategy </a:t>
            </a:r>
            <a:r>
              <a:rPr lang="en-AU" sz="2400" b="1" kern="0" dirty="0">
                <a:solidFill>
                  <a:schemeClr val="accent2">
                    <a:lumMod val="50000"/>
                  </a:schemeClr>
                </a:solidFill>
                <a:ea typeface="Aptos" panose="020B0004020202020204" pitchFamily="34" charset="0"/>
              </a:rPr>
              <a:t>–HRBA = the right for local people to be consulted, and for local organisations to be actively engaged as partners,  and may involve working with national governments with questionable human rights records</a:t>
            </a:r>
          </a:p>
          <a:p>
            <a:pPr>
              <a:lnSpc>
                <a:spcPct val="107000"/>
              </a:lnSpc>
              <a:spcAft>
                <a:spcPts val="800"/>
              </a:spcAft>
            </a:pPr>
            <a:r>
              <a:rPr lang="en-AU" b="1" kern="0" dirty="0">
                <a:solidFill>
                  <a:schemeClr val="accent2">
                    <a:lumMod val="50000"/>
                  </a:schemeClr>
                </a:solidFill>
                <a:effectLst/>
                <a:ea typeface="Aptos" panose="020B0004020202020204" pitchFamily="34" charset="0"/>
              </a:rPr>
              <a:t>Idealist strategy- </a:t>
            </a:r>
            <a:r>
              <a:rPr lang="en-AU" sz="2400" b="1" kern="0" dirty="0">
                <a:solidFill>
                  <a:schemeClr val="accent2">
                    <a:lumMod val="50000"/>
                  </a:schemeClr>
                </a:solidFill>
                <a:effectLst/>
                <a:ea typeface="Aptos" panose="020B0004020202020204" pitchFamily="34" charset="0"/>
              </a:rPr>
              <a:t>HRBA = advocating for human rights, supporting local human rights organisations and holding powerful actors to account. </a:t>
            </a:r>
          </a:p>
          <a:p>
            <a:pPr>
              <a:lnSpc>
                <a:spcPct val="107000"/>
              </a:lnSpc>
              <a:spcAft>
                <a:spcPts val="800"/>
              </a:spcAft>
            </a:pPr>
            <a:endParaRPr lang="en-AU" sz="2400" b="1" kern="0" dirty="0">
              <a:solidFill>
                <a:schemeClr val="accent2">
                  <a:lumMod val="50000"/>
                </a:schemeClr>
              </a:solidFill>
              <a:ea typeface="Aptos" panose="020B0004020202020204" pitchFamily="34" charset="0"/>
            </a:endParaRPr>
          </a:p>
          <a:p>
            <a:pPr>
              <a:lnSpc>
                <a:spcPct val="107000"/>
              </a:lnSpc>
              <a:spcAft>
                <a:spcPts val="800"/>
              </a:spcAft>
            </a:pPr>
            <a:endParaRPr lang="en-AU" sz="2400" b="1" kern="100" dirty="0">
              <a:solidFill>
                <a:schemeClr val="accent2">
                  <a:lumMod val="50000"/>
                </a:schemeClr>
              </a:solidFill>
              <a:effectLst/>
              <a:ea typeface="Aptos" panose="020B0004020202020204" pitchFamily="34" charset="0"/>
            </a:endParaRPr>
          </a:p>
        </p:txBody>
      </p:sp>
    </p:spTree>
    <p:extLst>
      <p:ext uri="{BB962C8B-B14F-4D97-AF65-F5344CB8AC3E}">
        <p14:creationId xmlns:p14="http://schemas.microsoft.com/office/powerpoint/2010/main" val="841511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0481E4-2871-A327-D260-2BC35300BBEE}"/>
              </a:ext>
            </a:extLst>
          </p:cNvPr>
          <p:cNvSpPr>
            <a:spLocks noGrp="1"/>
          </p:cNvSpPr>
          <p:nvPr>
            <p:ph idx="1"/>
          </p:nvPr>
        </p:nvSpPr>
        <p:spPr>
          <a:xfrm>
            <a:off x="560512" y="947603"/>
            <a:ext cx="8442694" cy="4475178"/>
          </a:xfrm>
        </p:spPr>
        <p:txBody>
          <a:bodyPr/>
          <a:lstStyle/>
          <a:p>
            <a:pPr algn="ctr"/>
            <a:r>
              <a:rPr lang="en-AU" b="1" dirty="0">
                <a:solidFill>
                  <a:schemeClr val="accent2">
                    <a:lumMod val="50000"/>
                  </a:schemeClr>
                </a:solidFill>
                <a:ea typeface="Cambria" panose="02040503050406030204" pitchFamily="18" charset="0"/>
              </a:rPr>
              <a:t>We argue that a Human Rights based Approach can and should be applied to both</a:t>
            </a:r>
          </a:p>
          <a:p>
            <a:pPr algn="ctr"/>
            <a:r>
              <a:rPr lang="en-AU" b="1" dirty="0">
                <a:solidFill>
                  <a:schemeClr val="accent2">
                    <a:lumMod val="50000"/>
                  </a:schemeClr>
                </a:solidFill>
                <a:ea typeface="Cambria" panose="02040503050406030204" pitchFamily="18" charset="0"/>
              </a:rPr>
              <a:t> Humanitarian Aid, </a:t>
            </a:r>
          </a:p>
          <a:p>
            <a:pPr algn="ctr"/>
            <a:r>
              <a:rPr lang="en-AU" b="1" i="1" dirty="0">
                <a:solidFill>
                  <a:schemeClr val="accent2">
                    <a:lumMod val="50000"/>
                  </a:schemeClr>
                </a:solidFill>
                <a:ea typeface="Cambria" panose="02040503050406030204" pitchFamily="18" charset="0"/>
              </a:rPr>
              <a:t>and </a:t>
            </a:r>
          </a:p>
          <a:p>
            <a:pPr algn="ctr"/>
            <a:r>
              <a:rPr lang="en-AU" b="1" dirty="0">
                <a:solidFill>
                  <a:schemeClr val="accent2">
                    <a:lumMod val="50000"/>
                  </a:schemeClr>
                </a:solidFill>
                <a:ea typeface="Cambria" panose="02040503050406030204" pitchFamily="18" charset="0"/>
              </a:rPr>
              <a:t>Development Aid. </a:t>
            </a:r>
          </a:p>
          <a:p>
            <a:pPr algn="ctr"/>
            <a:r>
              <a:rPr lang="en-AU" b="1" dirty="0">
                <a:solidFill>
                  <a:schemeClr val="accent2">
                    <a:lumMod val="50000"/>
                  </a:schemeClr>
                </a:solidFill>
                <a:ea typeface="Cambria" panose="02040503050406030204" pitchFamily="18" charset="0"/>
              </a:rPr>
              <a:t>Without the Meaningful Participation of ALL refugee groups,  a Human Rights Based approach is not possible</a:t>
            </a:r>
          </a:p>
        </p:txBody>
      </p:sp>
      <p:sp>
        <p:nvSpPr>
          <p:cNvPr id="5" name="TextBox 4">
            <a:extLst>
              <a:ext uri="{FF2B5EF4-FFF2-40B4-BE49-F238E27FC236}">
                <a16:creationId xmlns:a16="http://schemas.microsoft.com/office/drawing/2014/main" id="{1940D3E2-37C8-63BC-63AC-AAA2132A74E0}"/>
              </a:ext>
            </a:extLst>
          </p:cNvPr>
          <p:cNvSpPr txBox="1"/>
          <p:nvPr/>
        </p:nvSpPr>
        <p:spPr>
          <a:xfrm>
            <a:off x="596515" y="129531"/>
            <a:ext cx="8568952" cy="646331"/>
          </a:xfrm>
          <a:prstGeom prst="rect">
            <a:avLst/>
          </a:prstGeom>
          <a:noFill/>
        </p:spPr>
        <p:txBody>
          <a:bodyPr wrap="square">
            <a:spAutoFit/>
          </a:bodyPr>
          <a:lstStyle/>
          <a:p>
            <a:pPr algn="ctr">
              <a:defRPr/>
            </a:pPr>
            <a:r>
              <a:rPr lang="en-AU" sz="3600" dirty="0">
                <a:solidFill>
                  <a:srgbClr val="7030A0"/>
                </a:solidFill>
                <a:ea typeface="Cambria" panose="02040503050406030204" pitchFamily="18" charset="0"/>
                <a:cs typeface="Arial" panose="020B0604020202020204" pitchFamily="34" charset="0"/>
              </a:rPr>
              <a:t>The Human Rights-based Approach </a:t>
            </a:r>
          </a:p>
        </p:txBody>
      </p:sp>
      <p:pic>
        <p:nvPicPr>
          <p:cNvPr id="6" name="Picture 5">
            <a:extLst>
              <a:ext uri="{FF2B5EF4-FFF2-40B4-BE49-F238E27FC236}">
                <a16:creationId xmlns:a16="http://schemas.microsoft.com/office/drawing/2014/main" id="{DB415933-3561-944B-A0A9-336F61AA0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6896" y="4941168"/>
            <a:ext cx="1728191" cy="1464135"/>
          </a:xfrm>
          <a:prstGeom prst="rect">
            <a:avLst/>
          </a:prstGeom>
        </p:spPr>
      </p:pic>
    </p:spTree>
    <p:extLst>
      <p:ext uri="{BB962C8B-B14F-4D97-AF65-F5344CB8AC3E}">
        <p14:creationId xmlns:p14="http://schemas.microsoft.com/office/powerpoint/2010/main" val="7587263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0"/>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False"/>
  <p:tag name="DISPLAYNAME" val="True"/>
  <p:tag name="PRRESPONSE7" val="4"/>
  <p:tag name="POLLINGCYCLE" val="2"/>
  <p:tag name="STDCHART" val="1"/>
  <p:tag name="RESPTABLESTYLE" val="-1"/>
  <p:tag name="CUSTOMCELLBACKCOLOR1" val="-657956"/>
  <p:tag name="PRRESPONSE4" val="7"/>
  <p:tag name="ADVANCEDSETTINGSVIEW" val="False"/>
  <p:tag name="DELIMITERS" val="3.1"/>
  <p:tag name="INCLUDESESSION" val="Tru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CRR powerpoint template_with logos and PTP">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RR powerpoint template_with logos and PTP">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GCR project training theme ">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training theme " id="{4BD4B07A-67F6-B24A-9E99-5DB465511046}" vid="{3422F1C3-022F-AF4A-8315-A92E33836F91}"/>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3349CB2-9221-4578-BAE2-5759C0C7E8A1}">
  <we:reference id="6a7bd4f3-0563-43af-8c08-79110eebdff6" version="1.1.4.0" store="EXCatalog" storeType="EXCatalog"/>
  <we:alternateReferences>
    <we:reference id="WA104381155" version="1.1.4.0" store="en-AU"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CRR powerpoint template_with logos and PTP.thmx</Template>
  <TotalTime>6928</TotalTime>
  <Words>4975</Words>
  <Application>Microsoft Office PowerPoint</Application>
  <PresentationFormat>A4 Paper (210x297 mm)</PresentationFormat>
  <Paragraphs>429</Paragraphs>
  <Slides>28</Slides>
  <Notes>28</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28</vt:i4>
      </vt:variant>
    </vt:vector>
  </HeadingPairs>
  <TitlesOfParts>
    <vt:vector size="52" baseType="lpstr">
      <vt:lpstr>MS PGothic</vt:lpstr>
      <vt:lpstr>AdvOT1ef757c0</vt:lpstr>
      <vt:lpstr>AdvOT46dcae81</vt:lpstr>
      <vt:lpstr>Aptos</vt:lpstr>
      <vt:lpstr>Arial</vt:lpstr>
      <vt:lpstr>Calibri</vt:lpstr>
      <vt:lpstr>Calibri,Italic</vt:lpstr>
      <vt:lpstr>Cambria</vt:lpstr>
      <vt:lpstr>DIN Next LT Pro</vt:lpstr>
      <vt:lpstr>ElsevierGulliver</vt:lpstr>
      <vt:lpstr>OpenSans</vt:lpstr>
      <vt:lpstr>Symbol</vt:lpstr>
      <vt:lpstr>Times New Roman</vt:lpstr>
      <vt:lpstr>Trebuchet MS</vt:lpstr>
      <vt:lpstr>Verdana</vt:lpstr>
      <vt:lpstr>Wingdings</vt:lpstr>
      <vt:lpstr>Wingdings 3</vt:lpstr>
      <vt:lpstr>CRR powerpoint template_with logos and PTP</vt:lpstr>
      <vt:lpstr>1_CRR powerpoint template_with logos and PTP</vt:lpstr>
      <vt:lpstr>2_Custom Design</vt:lpstr>
      <vt:lpstr>3_Custom Design</vt:lpstr>
      <vt:lpstr>1_Custom Design</vt:lpstr>
      <vt:lpstr>Custom Design</vt:lpstr>
      <vt:lpstr>GCR project training theme </vt:lpstr>
      <vt:lpstr>PowerPoint Presentation</vt:lpstr>
      <vt:lpstr>What is the difference?</vt:lpstr>
      <vt:lpstr>The Double Nexus</vt:lpstr>
      <vt:lpstr>However!</vt:lpstr>
      <vt:lpstr>Naming the Tensions</vt:lpstr>
      <vt:lpstr>Some of the key debates</vt:lpstr>
      <vt:lpstr>What does this mean for practice??</vt:lpstr>
      <vt:lpstr>Three HRBA Strategies in Humanitarian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Triple Nexus</vt:lpstr>
    </vt:vector>
  </TitlesOfParts>
  <Company>Visual Futures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JudI Tucker</dc:creator>
  <cp:lastModifiedBy>Anja Wendt</cp:lastModifiedBy>
  <cp:revision>309</cp:revision>
  <cp:lastPrinted>2024-04-18T06:00:55Z</cp:lastPrinted>
  <dcterms:created xsi:type="dcterms:W3CDTF">2005-11-30T23:56:55Z</dcterms:created>
  <dcterms:modified xsi:type="dcterms:W3CDTF">2024-07-12T06:12:43Z</dcterms:modified>
</cp:coreProperties>
</file>