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handoutMasterIdLst>
    <p:handoutMasterId r:id="rId15"/>
  </p:handoutMasterIdLst>
  <p:sldIdLst>
    <p:sldId id="264" r:id="rId2"/>
    <p:sldId id="342" r:id="rId3"/>
    <p:sldId id="343" r:id="rId4"/>
    <p:sldId id="276" r:id="rId5"/>
    <p:sldId id="278" r:id="rId6"/>
    <p:sldId id="351" r:id="rId7"/>
    <p:sldId id="354" r:id="rId8"/>
    <p:sldId id="352" r:id="rId9"/>
    <p:sldId id="353" r:id="rId10"/>
    <p:sldId id="356" r:id="rId11"/>
    <p:sldId id="357" r:id="rId12"/>
    <p:sldId id="355" r:id="rId13"/>
  </p:sldIdLst>
  <p:sldSz cx="9144000" cy="6858000" type="screen4x3"/>
  <p:notesSz cx="6792913" cy="9925050"/>
  <p:defaultTextStyle>
    <a:defPPr>
      <a:defRPr lang="en-AU"/>
    </a:defPPr>
    <a:lvl1pPr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000" b="1"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000" b="1"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566">
          <p15:clr>
            <a:srgbClr val="A4A3A4"/>
          </p15:clr>
        </p15:guide>
        <p15:guide id="2" pos="249">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77" autoAdjust="0"/>
    <p:restoredTop sz="94353" autoAdjust="0"/>
  </p:normalViewPr>
  <p:slideViewPr>
    <p:cSldViewPr>
      <p:cViewPr varScale="1">
        <p:scale>
          <a:sx n="70" d="100"/>
          <a:sy n="70" d="100"/>
        </p:scale>
        <p:origin x="621" y="48"/>
      </p:cViewPr>
      <p:guideLst>
        <p:guide orient="horz" pos="3566"/>
        <p:guide pos="249"/>
      </p:guideLst>
    </p:cSldViewPr>
  </p:slideViewPr>
  <p:notesTextViewPr>
    <p:cViewPr>
      <p:scale>
        <a:sx n="100" d="100"/>
        <a:sy n="100" d="100"/>
      </p:scale>
      <p:origin x="0" y="0"/>
    </p:cViewPr>
  </p:notesTextViewPr>
  <p:sorterViewPr>
    <p:cViewPr varScale="1">
      <p:scale>
        <a:sx n="100" d="100"/>
        <a:sy n="100" d="100"/>
      </p:scale>
      <p:origin x="0" y="-1324"/>
    </p:cViewPr>
  </p:sorterViewPr>
  <p:notesViewPr>
    <p:cSldViewPr>
      <p:cViewPr varScale="1">
        <p:scale>
          <a:sx n="52" d="100"/>
          <a:sy n="52" d="100"/>
        </p:scale>
        <p:origin x="2688" y="45"/>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DBE0B37-A711-3F4A-81CA-AF49DB530A25}"/>
              </a:ext>
            </a:extLst>
          </p:cNvPr>
          <p:cNvSpPr>
            <a:spLocks noGrp="1" noChangeArrowheads="1"/>
          </p:cNvSpPr>
          <p:nvPr>
            <p:ph type="hdr" sz="quarter"/>
          </p:nvPr>
        </p:nvSpPr>
        <p:spPr bwMode="auto">
          <a:xfrm>
            <a:off x="0"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7" name="Rectangle 3">
            <a:extLst>
              <a:ext uri="{FF2B5EF4-FFF2-40B4-BE49-F238E27FC236}">
                <a16:creationId xmlns:a16="http://schemas.microsoft.com/office/drawing/2014/main" id="{722D2862-1BC2-4247-900A-6DE9F3C92A2B}"/>
              </a:ext>
            </a:extLst>
          </p:cNvPr>
          <p:cNvSpPr>
            <a:spLocks noGrp="1" noChangeArrowheads="1"/>
          </p:cNvSpPr>
          <p:nvPr>
            <p:ph type="dt" sz="quarter" idx="1"/>
          </p:nvPr>
        </p:nvSpPr>
        <p:spPr bwMode="auto">
          <a:xfrm>
            <a:off x="3847745"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7828" name="Rectangle 4">
            <a:extLst>
              <a:ext uri="{FF2B5EF4-FFF2-40B4-BE49-F238E27FC236}">
                <a16:creationId xmlns:a16="http://schemas.microsoft.com/office/drawing/2014/main" id="{F2C69F08-F30E-FC4A-8CDC-4D0983498BED}"/>
              </a:ext>
            </a:extLst>
          </p:cNvPr>
          <p:cNvSpPr>
            <a:spLocks noGrp="1" noChangeArrowheads="1"/>
          </p:cNvSpPr>
          <p:nvPr>
            <p:ph type="ftr" sz="quarter" idx="2"/>
          </p:nvPr>
        </p:nvSpPr>
        <p:spPr bwMode="auto">
          <a:xfrm>
            <a:off x="0"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7829" name="Rectangle 5">
            <a:extLst>
              <a:ext uri="{FF2B5EF4-FFF2-40B4-BE49-F238E27FC236}">
                <a16:creationId xmlns:a16="http://schemas.microsoft.com/office/drawing/2014/main" id="{3934D984-E16E-9648-9C2D-166C18261019}"/>
              </a:ext>
            </a:extLst>
          </p:cNvPr>
          <p:cNvSpPr>
            <a:spLocks noGrp="1" noChangeArrowheads="1"/>
          </p:cNvSpPr>
          <p:nvPr>
            <p:ph type="sldNum" sz="quarter" idx="3"/>
          </p:nvPr>
        </p:nvSpPr>
        <p:spPr bwMode="auto">
          <a:xfrm>
            <a:off x="3847745"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9F611CC0-F6BF-4E4A-B402-4EBE3B0E6664}"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2F52442-3ABF-2248-9AA5-04514870AA1F}"/>
              </a:ext>
            </a:extLst>
          </p:cNvPr>
          <p:cNvSpPr>
            <a:spLocks noGrp="1" noChangeArrowheads="1"/>
          </p:cNvSpPr>
          <p:nvPr>
            <p:ph type="hdr" sz="quarter"/>
          </p:nvPr>
        </p:nvSpPr>
        <p:spPr bwMode="auto">
          <a:xfrm>
            <a:off x="0"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1" name="Rectangle 3">
            <a:extLst>
              <a:ext uri="{FF2B5EF4-FFF2-40B4-BE49-F238E27FC236}">
                <a16:creationId xmlns:a16="http://schemas.microsoft.com/office/drawing/2014/main" id="{92AB561A-96B6-FF41-9EC6-9AFB3FD28D8E}"/>
              </a:ext>
            </a:extLst>
          </p:cNvPr>
          <p:cNvSpPr>
            <a:spLocks noGrp="1" noChangeArrowheads="1"/>
          </p:cNvSpPr>
          <p:nvPr>
            <p:ph type="dt" idx="1"/>
          </p:nvPr>
        </p:nvSpPr>
        <p:spPr bwMode="auto">
          <a:xfrm>
            <a:off x="3847745" y="0"/>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b="0">
                <a:effectLst/>
                <a:latin typeface="Arial" charset="0"/>
                <a:ea typeface="ＭＳ Ｐゴシック" charset="0"/>
                <a:cs typeface="+mn-cs"/>
              </a:defRPr>
            </a:lvl1pPr>
          </a:lstStyle>
          <a:p>
            <a:pPr>
              <a:defRPr/>
            </a:pPr>
            <a:endParaRPr lang="en-AU"/>
          </a:p>
        </p:txBody>
      </p:sp>
      <p:sp>
        <p:nvSpPr>
          <p:cNvPr id="78852" name="Rectangle 4">
            <a:extLst>
              <a:ext uri="{FF2B5EF4-FFF2-40B4-BE49-F238E27FC236}">
                <a16:creationId xmlns:a16="http://schemas.microsoft.com/office/drawing/2014/main" id="{E853E63A-37DA-6844-B68F-28B0F9A6C901}"/>
              </a:ext>
            </a:extLst>
          </p:cNvPr>
          <p:cNvSpPr>
            <a:spLocks noGrp="1" noRot="1" noChangeAspect="1" noChangeArrowheads="1" noTextEdit="1"/>
          </p:cNvSpPr>
          <p:nvPr>
            <p:ph type="sldImg" idx="2"/>
          </p:nvPr>
        </p:nvSpPr>
        <p:spPr bwMode="auto">
          <a:xfrm>
            <a:off x="915988" y="744538"/>
            <a:ext cx="4960937"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3" name="Rectangle 5">
            <a:extLst>
              <a:ext uri="{FF2B5EF4-FFF2-40B4-BE49-F238E27FC236}">
                <a16:creationId xmlns:a16="http://schemas.microsoft.com/office/drawing/2014/main" id="{DE51E04A-B893-D24A-BA9F-9B0C80E5EBBD}"/>
              </a:ext>
            </a:extLst>
          </p:cNvPr>
          <p:cNvSpPr>
            <a:spLocks noGrp="1" noChangeArrowheads="1"/>
          </p:cNvSpPr>
          <p:nvPr>
            <p:ph type="body" sz="quarter" idx="3"/>
          </p:nvPr>
        </p:nvSpPr>
        <p:spPr bwMode="auto">
          <a:xfrm>
            <a:off x="679292" y="4714399"/>
            <a:ext cx="5434330" cy="446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8854" name="Rectangle 6">
            <a:extLst>
              <a:ext uri="{FF2B5EF4-FFF2-40B4-BE49-F238E27FC236}">
                <a16:creationId xmlns:a16="http://schemas.microsoft.com/office/drawing/2014/main" id="{F8705DD7-CBA8-9440-B1A9-3CF9CA21071E}"/>
              </a:ext>
            </a:extLst>
          </p:cNvPr>
          <p:cNvSpPr>
            <a:spLocks noGrp="1" noChangeArrowheads="1"/>
          </p:cNvSpPr>
          <p:nvPr>
            <p:ph type="ftr" sz="quarter" idx="4"/>
          </p:nvPr>
        </p:nvSpPr>
        <p:spPr bwMode="auto">
          <a:xfrm>
            <a:off x="0"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eaLnBrk="1" hangingPunct="1">
              <a:defRPr sz="1200" b="0">
                <a:effectLst/>
                <a:latin typeface="Arial" charset="0"/>
                <a:ea typeface="ＭＳ Ｐゴシック" charset="0"/>
                <a:cs typeface="+mn-cs"/>
              </a:defRPr>
            </a:lvl1pPr>
          </a:lstStyle>
          <a:p>
            <a:pPr>
              <a:defRPr/>
            </a:pPr>
            <a:endParaRPr lang="en-AU"/>
          </a:p>
        </p:txBody>
      </p:sp>
      <p:sp>
        <p:nvSpPr>
          <p:cNvPr id="78855" name="Rectangle 7">
            <a:extLst>
              <a:ext uri="{FF2B5EF4-FFF2-40B4-BE49-F238E27FC236}">
                <a16:creationId xmlns:a16="http://schemas.microsoft.com/office/drawing/2014/main" id="{A2CB20C1-B3F0-2740-8138-443AF99A22F5}"/>
              </a:ext>
            </a:extLst>
          </p:cNvPr>
          <p:cNvSpPr>
            <a:spLocks noGrp="1" noChangeArrowheads="1"/>
          </p:cNvSpPr>
          <p:nvPr>
            <p:ph type="sldNum" sz="quarter" idx="5"/>
          </p:nvPr>
        </p:nvSpPr>
        <p:spPr bwMode="auto">
          <a:xfrm>
            <a:off x="3847745" y="9427075"/>
            <a:ext cx="2943596" cy="49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MS PGothic" panose="020B0600070205080204" pitchFamily="34" charset="-128"/>
              </a:defRPr>
            </a:lvl1pPr>
          </a:lstStyle>
          <a:p>
            <a:pPr>
              <a:defRPr/>
            </a:pPr>
            <a:fld id="{F6C2F60A-CBE9-E146-9742-0C4F99087522}"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66B4BE-3FC5-604E-90F0-55B9326A7611}"/>
              </a:ext>
            </a:extLst>
          </p:cNvPr>
          <p:cNvSpPr>
            <a:spLocks noGrp="1" noChangeArrowheads="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531D115E-1BC2-E945-AC55-032BD93D77BD}" type="slidenum">
              <a:rPr lang="en-AU" altLang="en-US" sz="1200" b="0" smtClean="0">
                <a:latin typeface="Arial" panose="020B0604020202020204" pitchFamily="34" charset="0"/>
              </a:rPr>
              <a:pPr eaLnBrk="1" hangingPunct="1">
                <a:defRPr/>
              </a:pPr>
              <a:t>1</a:t>
            </a:fld>
            <a:endParaRPr lang="en-AU" altLang="en-US" sz="1200" b="0">
              <a:latin typeface="Arial" panose="020B0604020202020204" pitchFamily="34" charset="0"/>
            </a:endParaRPr>
          </a:p>
        </p:txBody>
      </p:sp>
      <p:sp>
        <p:nvSpPr>
          <p:cNvPr id="88066" name="Rectangle 2">
            <a:extLst>
              <a:ext uri="{FF2B5EF4-FFF2-40B4-BE49-F238E27FC236}">
                <a16:creationId xmlns:a16="http://schemas.microsoft.com/office/drawing/2014/main" id="{37DE72CE-5BEB-734D-9CEA-990CD1E44D65}"/>
              </a:ext>
            </a:extLst>
          </p:cNvPr>
          <p:cNvSpPr>
            <a:spLocks noGrp="1" noRot="1" noChangeAspect="1" noChangeArrowheads="1" noTextEdit="1"/>
          </p:cNvSpPr>
          <p:nvPr>
            <p:ph type="sldImg"/>
          </p:nvPr>
        </p:nvSpPr>
        <p:spPr>
          <a:xfrm>
            <a:off x="915988" y="771525"/>
            <a:ext cx="4960937" cy="3721100"/>
          </a:xfrm>
          <a:ln/>
          <a:extLst>
            <a:ext uri="{FAA26D3D-D897-4be2-8F04-BA451C77F1D7}"/>
          </a:extLst>
        </p:spPr>
      </p:sp>
      <p:sp>
        <p:nvSpPr>
          <p:cNvPr id="88067" name="Rectangle 3">
            <a:extLst>
              <a:ext uri="{FF2B5EF4-FFF2-40B4-BE49-F238E27FC236}">
                <a16:creationId xmlns:a16="http://schemas.microsoft.com/office/drawing/2014/main" id="{8D070BF2-2A66-254D-BDB4-BD87A9507174}"/>
              </a:ext>
            </a:extLst>
          </p:cNvPr>
          <p:cNvSpPr>
            <a:spLocks noGrp="1" noChangeArrowheads="1"/>
          </p:cNvSpPr>
          <p:nvPr>
            <p:ph type="body" idx="1"/>
          </p:nvPr>
        </p:nvSpPr>
        <p:spPr/>
        <p:txBody>
          <a:bodyPr/>
          <a:lstStyle/>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This session has been designed to work with participants to identify their skills, expertise and the resources available to them.  It also identifies  their training and support needs.</a:t>
            </a:r>
          </a:p>
          <a:p>
            <a:pPr eaLnBrk="1" hangingPunct="1">
              <a:defRPr/>
            </a:pPr>
            <a:endParaRPr lang="en-US" dirty="0">
              <a:latin typeface="Arial" pitchFamily="34" charset="0"/>
              <a:ea typeface="MS PGothic" pitchFamily="34" charset="-128"/>
            </a:endParaRPr>
          </a:p>
          <a:p>
            <a:pPr eaLnBrk="1" hangingPunct="1">
              <a:defRPr/>
            </a:pPr>
            <a:r>
              <a:rPr lang="en-US" dirty="0">
                <a:latin typeface="Arial" pitchFamily="34" charset="0"/>
                <a:ea typeface="MS PGothic" pitchFamily="34" charset="-128"/>
              </a:rPr>
              <a:t>It includes developing a strategy for Succession Planning.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basis for the small groups exercise which follows.</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10</a:t>
            </a:fld>
            <a:endParaRPr lang="en-AU" altLang="en-US"/>
          </a:p>
        </p:txBody>
      </p:sp>
    </p:spTree>
    <p:extLst>
      <p:ext uri="{BB962C8B-B14F-4D97-AF65-F5344CB8AC3E}">
        <p14:creationId xmlns:p14="http://schemas.microsoft.com/office/powerpoint/2010/main" val="2315702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the response from all of the groups are discussed, see if you can draw up one list which encompasses all suggestions.</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11</a:t>
            </a:fld>
            <a:endParaRPr lang="en-AU" altLang="en-US"/>
          </a:p>
        </p:txBody>
      </p:sp>
    </p:spTree>
    <p:extLst>
      <p:ext uri="{BB962C8B-B14F-4D97-AF65-F5344CB8AC3E}">
        <p14:creationId xmlns:p14="http://schemas.microsoft.com/office/powerpoint/2010/main" val="236483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members of several WRLOs participating, it might be useful </a:t>
            </a:r>
            <a:r>
              <a:rPr lang="en-AU"/>
              <a:t>to ask </a:t>
            </a:r>
            <a:r>
              <a:rPr lang="en-AU" dirty="0"/>
              <a:t>them to appoint a committee to work on this.  They can then submit a proposal for adoption by the full membership of the various groups.</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12</a:t>
            </a:fld>
            <a:endParaRPr lang="en-AU" altLang="en-US"/>
          </a:p>
        </p:txBody>
      </p:sp>
    </p:spTree>
    <p:extLst>
      <p:ext uri="{BB962C8B-B14F-4D97-AF65-F5344CB8AC3E}">
        <p14:creationId xmlns:p14="http://schemas.microsoft.com/office/powerpoint/2010/main" val="110086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54A29-F9B3-754E-AAD7-A530A46A4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57E07-63D2-D94E-908E-CFF9A01E1E74}"/>
              </a:ext>
            </a:extLst>
          </p:cNvPr>
          <p:cNvSpPr>
            <a:spLocks noGrp="1"/>
          </p:cNvSpPr>
          <p:nvPr>
            <p:ph type="body" idx="1"/>
          </p:nvPr>
        </p:nvSpPr>
        <p:spPr/>
        <p:txBody>
          <a:bodyPr/>
          <a:lstStyle/>
          <a:p>
            <a:pPr>
              <a:defRPr/>
            </a:pPr>
            <a:r>
              <a:rPr lang="en-US" dirty="0">
                <a:ea typeface="ＭＳ Ｐゴシック" charset="0"/>
              </a:rPr>
              <a:t>It is important to begin by identifying all of the skills, knowledge and expertise that the groups already has.  Ask participants to add to this list.</a:t>
            </a:r>
          </a:p>
          <a:p>
            <a:pPr>
              <a:defRPr/>
            </a:pPr>
            <a:endParaRPr lang="en-US" dirty="0">
              <a:ea typeface="ＭＳ Ｐゴシック" charset="0"/>
            </a:endParaRPr>
          </a:p>
          <a:p>
            <a:pPr>
              <a:defRPr/>
            </a:pPr>
            <a:r>
              <a:rPr lang="en-US" dirty="0">
                <a:ea typeface="ＭＳ Ｐゴシック" charset="0"/>
              </a:rPr>
              <a:t>Informal knowledge is just as important as formal training.</a:t>
            </a:r>
          </a:p>
          <a:p>
            <a:pPr>
              <a:defRPr/>
            </a:pPr>
            <a:endParaRPr lang="en-US" dirty="0">
              <a:ea typeface="ＭＳ Ｐゴシック" charset="0"/>
            </a:endParaRPr>
          </a:p>
          <a:p>
            <a:pPr>
              <a:defRPr/>
            </a:pPr>
            <a:r>
              <a:rPr lang="en-US" dirty="0">
                <a:ea typeface="ＭＳ Ｐゴシック" charset="0"/>
              </a:rPr>
              <a:t>For example, women who manage household budgets well are often very good at financial management in organizations.  They are very similar skill sets!</a:t>
            </a:r>
          </a:p>
        </p:txBody>
      </p:sp>
      <p:sp>
        <p:nvSpPr>
          <p:cNvPr id="4" name="Slide Number Placeholder 3">
            <a:extLst>
              <a:ext uri="{FF2B5EF4-FFF2-40B4-BE49-F238E27FC236}">
                <a16:creationId xmlns:a16="http://schemas.microsoft.com/office/drawing/2014/main" id="{05AC6E45-9738-4646-9360-382E90E383E2}"/>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F8A97FD4-03F2-A94A-9BA9-45F273621C8E}" type="slidenum">
              <a:rPr lang="en-AU" altLang="en-US" sz="1200" b="0" smtClean="0">
                <a:latin typeface="Arial" panose="020B0604020202020204" pitchFamily="34" charset="0"/>
              </a:rPr>
              <a:pPr eaLnBrk="1" hangingPunct="1">
                <a:defRPr/>
              </a:pPr>
              <a:t>2</a:t>
            </a:fld>
            <a:endParaRPr lang="en-AU" altLang="en-US"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07CCC-6B50-7F4D-8502-1A4F32169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36353-7FDC-B342-8545-B13A0BBB8696}"/>
              </a:ext>
            </a:extLst>
          </p:cNvPr>
          <p:cNvSpPr>
            <a:spLocks noGrp="1"/>
          </p:cNvSpPr>
          <p:nvPr>
            <p:ph type="body" idx="1"/>
          </p:nvPr>
        </p:nvSpPr>
        <p:spPr/>
        <p:txBody>
          <a:bodyPr/>
          <a:lstStyle/>
          <a:p>
            <a:pPr>
              <a:defRPr/>
            </a:pPr>
            <a:r>
              <a:rPr lang="en-AU" dirty="0">
                <a:ea typeface="MS PGothic" pitchFamily="34" charset="-128"/>
              </a:rPr>
              <a:t>These attributes are not to do with class privilege or education, they are innate and personal strengths which are often ignored.</a:t>
            </a:r>
          </a:p>
        </p:txBody>
      </p:sp>
      <p:sp>
        <p:nvSpPr>
          <p:cNvPr id="4" name="Slide Number Placeholder 3">
            <a:extLst>
              <a:ext uri="{FF2B5EF4-FFF2-40B4-BE49-F238E27FC236}">
                <a16:creationId xmlns:a16="http://schemas.microsoft.com/office/drawing/2014/main" id="{4C01DC4A-65E2-B548-B01F-677A18630BF2}"/>
              </a:ext>
            </a:extLst>
          </p:cNvPr>
          <p:cNvSpPr>
            <a:spLocks noGrp="1"/>
          </p:cNvSpPr>
          <p:nvPr>
            <p:ph type="sldNum" sz="quarter" idx="5"/>
          </p:nvPr>
        </p:nvSpPr>
        <p:spPr/>
        <p:txBody>
          <a:bodyPr/>
          <a:lstStyle>
            <a:lvl1pPr eaLnBrk="0" hangingPunct="0">
              <a:defRPr sz="1000" b="1">
                <a:solidFill>
                  <a:schemeClr val="tx1"/>
                </a:solidFill>
                <a:latin typeface="Verdana" panose="020B0604030504040204" pitchFamily="34" charset="0"/>
                <a:ea typeface="MS PGothic" panose="020B0600070205080204" pitchFamily="34" charset="-128"/>
              </a:defRPr>
            </a:lvl1pPr>
            <a:lvl2pPr marL="742950" indent="-285750" eaLnBrk="0" hangingPunct="0">
              <a:defRPr sz="1000" b="1">
                <a:solidFill>
                  <a:schemeClr val="tx1"/>
                </a:solidFill>
                <a:latin typeface="Verdana" panose="020B0604030504040204" pitchFamily="34" charset="0"/>
                <a:ea typeface="MS PGothic" panose="020B0600070205080204" pitchFamily="34" charset="-128"/>
              </a:defRPr>
            </a:lvl2pPr>
            <a:lvl3pPr marL="1143000" indent="-228600" eaLnBrk="0" hangingPunct="0">
              <a:defRPr sz="1000" b="1">
                <a:solidFill>
                  <a:schemeClr val="tx1"/>
                </a:solidFill>
                <a:latin typeface="Verdana" panose="020B0604030504040204" pitchFamily="34" charset="0"/>
                <a:ea typeface="MS PGothic" panose="020B0600070205080204" pitchFamily="34" charset="-128"/>
              </a:defRPr>
            </a:lvl3pPr>
            <a:lvl4pPr marL="1600200" indent="-228600" eaLnBrk="0" hangingPunct="0">
              <a:defRPr sz="1000" b="1">
                <a:solidFill>
                  <a:schemeClr val="tx1"/>
                </a:solidFill>
                <a:latin typeface="Verdana" panose="020B0604030504040204" pitchFamily="34" charset="0"/>
                <a:ea typeface="MS PGothic" panose="020B0600070205080204" pitchFamily="34" charset="-128"/>
              </a:defRPr>
            </a:lvl4pPr>
            <a:lvl5pPr marL="2057400" indent="-228600" eaLnBrk="0" hangingPunct="0">
              <a:defRPr sz="1000" b="1">
                <a:solidFill>
                  <a:schemeClr val="tx1"/>
                </a:solidFill>
                <a:latin typeface="Verdana" panose="020B0604030504040204" pitchFamily="34" charset="0"/>
                <a:ea typeface="MS PGothic"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MS PGothic" panose="020B0600070205080204" pitchFamily="34" charset="-128"/>
              </a:defRPr>
            </a:lvl9pPr>
          </a:lstStyle>
          <a:p>
            <a:pPr eaLnBrk="1" hangingPunct="1">
              <a:defRPr/>
            </a:pPr>
            <a:fld id="{4BB8685F-C88B-444D-9145-BBEAE25F93E9}" type="slidenum">
              <a:rPr lang="en-AU" altLang="en-US" sz="1200" b="0" smtClean="0">
                <a:latin typeface="Arial" panose="020B0604020202020204" pitchFamily="34" charset="0"/>
              </a:rPr>
              <a:pPr eaLnBrk="1" hangingPunct="1">
                <a:defRPr/>
              </a:pPr>
              <a:t>3</a:t>
            </a:fld>
            <a:endParaRPr lang="en-AU"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2DA14E0-7CA4-4C7B-592E-83612FC4E558}"/>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F839300A-B330-8B3D-7AA6-BA3B9662E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dirty="0">
                <a:latin typeface="Arial" panose="020B0604020202020204" pitchFamily="34" charset="0"/>
              </a:rPr>
              <a:t>Please see the Reading on Social Capital for discussion points.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2CEB78D-BACE-1B68-911A-0286DEEF70E0}"/>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F843D673-A771-8417-FCFA-9540FCBA1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AU" altLang="en-US" sz="800" dirty="0">
              <a:latin typeface="Arial" panose="020B0604020202020204" pitchFamily="34" charset="0"/>
            </a:endParaRPr>
          </a:p>
          <a:p>
            <a:pPr>
              <a:lnSpc>
                <a:spcPct val="80000"/>
              </a:lnSpc>
            </a:pPr>
            <a:endParaRPr lang="en-AU" altLang="en-US" sz="800" dirty="0">
              <a:latin typeface="Arial" panose="020B0604020202020204" pitchFamily="34" charset="0"/>
            </a:endParaRPr>
          </a:p>
          <a:p>
            <a:pPr>
              <a:lnSpc>
                <a:spcPct val="80000"/>
              </a:lnSpc>
            </a:pPr>
            <a:endParaRPr lang="en-AU" altLang="en-US" sz="800" dirty="0">
              <a:latin typeface="Arial" panose="020B0604020202020204" pitchFamily="34" charset="0"/>
            </a:endParaRPr>
          </a:p>
          <a:p>
            <a:pPr>
              <a:lnSpc>
                <a:spcPct val="80000"/>
              </a:lnSpc>
            </a:pPr>
            <a:endParaRPr lang="en-AU" altLang="en-US" sz="800" dirty="0">
              <a:latin typeface="Arial" panose="020B0604020202020204" pitchFamily="34" charset="0"/>
            </a:endParaRPr>
          </a:p>
          <a:p>
            <a:pPr>
              <a:lnSpc>
                <a:spcPct val="80000"/>
              </a:lnSpc>
            </a:pPr>
            <a:endParaRPr lang="en-AU" altLang="en-US" sz="800" dirty="0">
              <a:latin typeface="Arial" panose="020B0604020202020204" pitchFamily="34" charset="0"/>
            </a:endParaRPr>
          </a:p>
        </p:txBody>
      </p:sp>
      <p:sp>
        <p:nvSpPr>
          <p:cNvPr id="2" name="TextBox 1">
            <a:extLst>
              <a:ext uri="{FF2B5EF4-FFF2-40B4-BE49-F238E27FC236}">
                <a16:creationId xmlns:a16="http://schemas.microsoft.com/office/drawing/2014/main" id="{CCB848AF-7BF5-4AF6-C1E0-53439FB6ABE1}"/>
              </a:ext>
            </a:extLst>
          </p:cNvPr>
          <p:cNvSpPr txBox="1"/>
          <p:nvPr/>
        </p:nvSpPr>
        <p:spPr>
          <a:xfrm>
            <a:off x="915987" y="5106541"/>
            <a:ext cx="4960937" cy="276999"/>
          </a:xfrm>
          <a:prstGeom prst="rect">
            <a:avLst/>
          </a:prstGeom>
          <a:noFill/>
        </p:spPr>
        <p:txBody>
          <a:bodyPr wrap="square" rtlCol="0">
            <a:spAutoFit/>
          </a:bodyPr>
          <a:lstStyle/>
          <a:p>
            <a:r>
              <a:rPr lang="en-AU" sz="1200" b="0" dirty="0">
                <a:latin typeface="Arial" panose="020B0604020202020204" pitchFamily="34" charset="0"/>
                <a:cs typeface="Arial" panose="020B0604020202020204" pitchFamily="34" charset="0"/>
              </a:rPr>
              <a:t>This slide leads into the exercise which follows.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good small group exercise, and is useful if it is done by individual WRLOs.</a:t>
            </a:r>
          </a:p>
          <a:p>
            <a:endParaRPr lang="en-AU" dirty="0"/>
          </a:p>
          <a:p>
            <a:r>
              <a:rPr lang="en-AU" dirty="0"/>
              <a:t>When the answers are fed back to the large group list them on flip charts and discuss if any of these resources could be shared?</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6</a:t>
            </a:fld>
            <a:endParaRPr lang="en-AU" altLang="en-US"/>
          </a:p>
        </p:txBody>
      </p:sp>
    </p:spTree>
    <p:extLst>
      <p:ext uri="{BB962C8B-B14F-4D97-AF65-F5344CB8AC3E}">
        <p14:creationId xmlns:p14="http://schemas.microsoft.com/office/powerpoint/2010/main" val="2727995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in other exercise.</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7</a:t>
            </a:fld>
            <a:endParaRPr lang="en-AU" altLang="en-US"/>
          </a:p>
        </p:txBody>
      </p:sp>
    </p:spTree>
    <p:extLst>
      <p:ext uri="{BB962C8B-B14F-4D97-AF65-F5344CB8AC3E}">
        <p14:creationId xmlns:p14="http://schemas.microsoft.com/office/powerpoint/2010/main" val="226438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now move onto less tangible areas, in particular, which skills are needed to run a successful WRLO and what skills the women already have.</a:t>
            </a:r>
          </a:p>
          <a:p>
            <a:endParaRPr lang="en-AU" dirty="0"/>
          </a:p>
          <a:p>
            <a:r>
              <a:rPr lang="en-AU" dirty="0"/>
              <a:t>Brainstorm areas which may not be on the slide.</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8</a:t>
            </a:fld>
            <a:endParaRPr lang="en-AU" altLang="en-US"/>
          </a:p>
        </p:txBody>
      </p:sp>
    </p:spTree>
    <p:extLst>
      <p:ext uri="{BB962C8B-B14F-4D97-AF65-F5344CB8AC3E}">
        <p14:creationId xmlns:p14="http://schemas.microsoft.com/office/powerpoint/2010/main" val="372779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end of the exercise, draw up a comprehensive list, and if there is time brainstorm to see if the participants know if any of these trainings are available locally.</a:t>
            </a:r>
          </a:p>
        </p:txBody>
      </p:sp>
      <p:sp>
        <p:nvSpPr>
          <p:cNvPr id="4" name="Slide Number Placeholder 3"/>
          <p:cNvSpPr>
            <a:spLocks noGrp="1"/>
          </p:cNvSpPr>
          <p:nvPr>
            <p:ph type="sldNum" sz="quarter" idx="5"/>
          </p:nvPr>
        </p:nvSpPr>
        <p:spPr/>
        <p:txBody>
          <a:bodyPr/>
          <a:lstStyle/>
          <a:p>
            <a:pPr>
              <a:defRPr/>
            </a:pPr>
            <a:fld id="{F6C2F60A-CBE9-E146-9742-0C4F99087522}" type="slidenum">
              <a:rPr lang="en-AU" altLang="en-US" smtClean="0"/>
              <a:pPr>
                <a:defRPr/>
              </a:pPr>
              <a:t>9</a:t>
            </a:fld>
            <a:endParaRPr lang="en-AU" altLang="en-US"/>
          </a:p>
        </p:txBody>
      </p:sp>
    </p:spTree>
    <p:extLst>
      <p:ext uri="{BB962C8B-B14F-4D97-AF65-F5344CB8AC3E}">
        <p14:creationId xmlns:p14="http://schemas.microsoft.com/office/powerpoint/2010/main" val="3161300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DD0A8E99-A554-F749-AA1A-F1BDB6E41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7213"/>
            <a:ext cx="23431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a:extLst>
              <a:ext uri="{FF2B5EF4-FFF2-40B4-BE49-F238E27FC236}">
                <a16:creationId xmlns:a16="http://schemas.microsoft.com/office/drawing/2014/main" id="{2F235815-D5DE-FA44-9C44-539AA3DD3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229200"/>
            <a:ext cx="2740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a:extLst>
              <a:ext uri="{FF2B5EF4-FFF2-40B4-BE49-F238E27FC236}">
                <a16:creationId xmlns:a16="http://schemas.microsoft.com/office/drawing/2014/main" id="{48882058-A389-BB41-8BE4-089272926A25}"/>
              </a:ext>
            </a:extLst>
          </p:cNvPr>
          <p:cNvGrpSpPr>
            <a:grpSpLocks/>
          </p:cNvGrpSpPr>
          <p:nvPr/>
        </p:nvGrpSpPr>
        <p:grpSpPr bwMode="auto">
          <a:xfrm>
            <a:off x="5113338" y="0"/>
            <a:ext cx="4030662" cy="6875463"/>
            <a:chOff x="5130830" y="-8468"/>
            <a:chExt cx="4030508" cy="6874935"/>
          </a:xfrm>
        </p:grpSpPr>
        <p:cxnSp>
          <p:nvCxnSpPr>
            <p:cNvPr id="8" name="Straight Connector 7">
              <a:extLst>
                <a:ext uri="{FF2B5EF4-FFF2-40B4-BE49-F238E27FC236}">
                  <a16:creationId xmlns:a16="http://schemas.microsoft.com/office/drawing/2014/main" id="{37647F5D-7BC1-E24A-A432-5FB5438A14F7}"/>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E1B4A91-953A-2749-8CAB-72E0CDCC37A4}"/>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83DA9BD-7FF4-E142-9629-920451789468}"/>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E1308936-13A9-3E4C-873B-790F02C9B4E3}"/>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6003867D-E2E5-4549-AA77-B19A9D59CEDE}"/>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7EC767F8-4DAD-0540-8102-C00D6E867293}"/>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9A574B4F-4CD8-6545-8D7B-307651755E5F}"/>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508C13F4-C272-CB49-B5CB-3CCAC1127A69}"/>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48381E85-E5EF-7D49-B800-91DB2948C7A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6003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A5AACFFE-6771-7941-B94C-5EB4808FE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7380312" y="5938044"/>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168A69E9-0EFC-7D45-BBE1-3343FD32AE94}"/>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7" name="TextBox 6">
            <a:extLst>
              <a:ext uri="{FF2B5EF4-FFF2-40B4-BE49-F238E27FC236}">
                <a16:creationId xmlns:a16="http://schemas.microsoft.com/office/drawing/2014/main" id="{DFBC2350-7496-DD4A-B328-6AE7FD2D8A08}"/>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603576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18">
            <a:extLst>
              <a:ext uri="{FF2B5EF4-FFF2-40B4-BE49-F238E27FC236}">
                <a16:creationId xmlns:a16="http://schemas.microsoft.com/office/drawing/2014/main" id="{F3D11CBC-6BEA-1744-8AF2-6EE0062872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7149"/>
          <a:stretch>
            <a:fillRect/>
          </a:stretch>
        </p:blipFill>
        <p:spPr bwMode="auto">
          <a:xfrm>
            <a:off x="7501731" y="5949280"/>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D55D1E83-3FE1-7140-A169-2BC66F336EB3}"/>
              </a:ext>
            </a:extLst>
          </p:cNvPr>
          <p:cNvSpPr/>
          <p:nvPr userDrawn="1"/>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dirty="0"/>
          </a:p>
        </p:txBody>
      </p:sp>
      <p:sp>
        <p:nvSpPr>
          <p:cNvPr id="8" name="TextBox 7">
            <a:extLst>
              <a:ext uri="{FF2B5EF4-FFF2-40B4-BE49-F238E27FC236}">
                <a16:creationId xmlns:a16="http://schemas.microsoft.com/office/drawing/2014/main" id="{16D5B4CA-3103-DC4E-8BDC-CF0AB4565FBF}"/>
              </a:ext>
            </a:extLst>
          </p:cNvPr>
          <p:cNvSpPr txBox="1">
            <a:spLocks noChangeArrowheads="1"/>
          </p:cNvSpPr>
          <p:nvPr userDrawn="1"/>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dirty="0"/>
              <a:t>Intellectual property of E Pittaway and L. Bartolomei; Reuse is permitted with author attribution </a:t>
            </a:r>
          </a:p>
        </p:txBody>
      </p:sp>
      <p:sp>
        <p:nvSpPr>
          <p:cNvPr id="3" name="Title 1">
            <a:extLst>
              <a:ext uri="{FF2B5EF4-FFF2-40B4-BE49-F238E27FC236}">
                <a16:creationId xmlns:a16="http://schemas.microsoft.com/office/drawing/2014/main" id="{081ECD17-1535-7541-B177-E4DC76F0CCF3}"/>
              </a:ext>
            </a:extLst>
          </p:cNvPr>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6287DD8B-A8D0-924B-A4C8-0B7E1BE23FE7}"/>
              </a:ext>
            </a:extLst>
          </p:cNvPr>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725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8">
            <a:extLst>
              <a:ext uri="{FF2B5EF4-FFF2-40B4-BE49-F238E27FC236}">
                <a16:creationId xmlns:a16="http://schemas.microsoft.com/office/drawing/2014/main" id="{51ACF9FB-B19C-6143-B0B9-1888159938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49"/>
          <a:stretch>
            <a:fillRect/>
          </a:stretch>
        </p:blipFill>
        <p:spPr bwMode="auto">
          <a:xfrm>
            <a:off x="7591450" y="6045201"/>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a:extLst>
              <a:ext uri="{FF2B5EF4-FFF2-40B4-BE49-F238E27FC236}">
                <a16:creationId xmlns:a16="http://schemas.microsoft.com/office/drawing/2014/main" id="{2D1853C1-A9CA-AF48-9246-B53493F6B60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eaLnBrk="1" hangingPunct="1">
              <a:defRPr/>
            </a:pPr>
            <a:endParaRPr lang="en-US" b="0" dirty="0"/>
          </a:p>
        </p:txBody>
      </p:sp>
      <p:sp>
        <p:nvSpPr>
          <p:cNvPr id="5" name="TextBox 4">
            <a:extLst>
              <a:ext uri="{FF2B5EF4-FFF2-40B4-BE49-F238E27FC236}">
                <a16:creationId xmlns:a16="http://schemas.microsoft.com/office/drawing/2014/main" id="{9491494B-077E-AC4F-9828-0A9F9ACD1D9F}"/>
              </a:ext>
            </a:extLst>
          </p:cNvPr>
          <p:cNvSpPr txBox="1">
            <a:spLocks noChangeArrowheads="1"/>
          </p:cNvSpPr>
          <p:nvPr/>
        </p:nvSpPr>
        <p:spPr bwMode="auto">
          <a:xfrm>
            <a:off x="874713" y="6619875"/>
            <a:ext cx="53070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anose="020B0604030504040204" pitchFamily="34" charset="0"/>
                <a:ea typeface="ＭＳ Ｐゴシック" panose="020B0600070205080204" pitchFamily="34" charset="-128"/>
              </a:defRPr>
            </a:lvl1pPr>
            <a:lvl2pPr marL="742950" indent="-285750" algn="ctr">
              <a:defRPr sz="1000" b="1">
                <a:solidFill>
                  <a:schemeClr val="tx1"/>
                </a:solidFill>
                <a:latin typeface="Verdana" panose="020B0604030504040204" pitchFamily="34" charset="0"/>
                <a:ea typeface="ＭＳ Ｐゴシック" panose="020B0600070205080204" pitchFamily="34" charset="-128"/>
              </a:defRPr>
            </a:lvl2pPr>
            <a:lvl3pPr marL="1143000" indent="-228600" algn="ctr">
              <a:defRPr sz="1000" b="1">
                <a:solidFill>
                  <a:schemeClr val="tx1"/>
                </a:solidFill>
                <a:latin typeface="Verdana" panose="020B0604030504040204" pitchFamily="34" charset="0"/>
                <a:ea typeface="ＭＳ Ｐゴシック" panose="020B0600070205080204" pitchFamily="34" charset="-128"/>
              </a:defRPr>
            </a:lvl3pPr>
            <a:lvl4pPr marL="1600200" indent="-228600" algn="ctr">
              <a:defRPr sz="1000" b="1">
                <a:solidFill>
                  <a:schemeClr val="tx1"/>
                </a:solidFill>
                <a:latin typeface="Verdana" panose="020B0604030504040204" pitchFamily="34" charset="0"/>
                <a:ea typeface="ＭＳ Ｐゴシック" panose="020B0600070205080204" pitchFamily="34" charset="-128"/>
              </a:defRPr>
            </a:lvl4pPr>
            <a:lvl5pPr marL="2057400" indent="-228600" algn="ctr">
              <a:defRPr sz="1000" b="1">
                <a:solidFill>
                  <a:schemeClr val="tx1"/>
                </a:solidFill>
                <a:latin typeface="Verdan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000" b="1">
                <a:solidFill>
                  <a:schemeClr val="tx1"/>
                </a:solidFill>
                <a:latin typeface="Verdana" panose="020B0604030504040204" pitchFamily="34" charset="0"/>
                <a:ea typeface="ＭＳ Ｐゴシック" panose="020B0600070205080204" pitchFamily="34" charset="-128"/>
              </a:defRPr>
            </a:lvl9pPr>
          </a:lstStyle>
          <a:p>
            <a:pPr eaLnBrk="1" hangingPunct="1">
              <a:defRPr/>
            </a:pPr>
            <a:r>
              <a:rPr lang="en-US" altLang="en-US" sz="800" b="0" i="1"/>
              <a:t>Intellectual property of E Pittaway and L. Bartolomei; Reuse is permitted with author attribution </a:t>
            </a:r>
          </a:p>
        </p:txBody>
      </p:sp>
    </p:spTree>
    <p:extLst>
      <p:ext uri="{BB962C8B-B14F-4D97-AF65-F5344CB8AC3E}">
        <p14:creationId xmlns:p14="http://schemas.microsoft.com/office/powerpoint/2010/main" val="29084940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42FE99-A077-D247-BD75-CB4B231D17D2}"/>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E0CDB1F-F42C-7547-8A83-8E378621D1B3}"/>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BEC6A68-D004-444F-8D5C-05246B3239FE}"/>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fld id="{AFDE1664-EF67-5448-AC73-CD45446C8047}" type="datetimeFigureOut">
              <a:rPr lang="en-US"/>
              <a:pPr>
                <a:defRPr/>
              </a:pPr>
              <a:t>7/10/2024</a:t>
            </a:fld>
            <a:endParaRPr lang="en-US"/>
          </a:p>
        </p:txBody>
      </p:sp>
      <p:sp>
        <p:nvSpPr>
          <p:cNvPr id="5" name="Footer Placeholder 4">
            <a:extLst>
              <a:ext uri="{FF2B5EF4-FFF2-40B4-BE49-F238E27FC236}">
                <a16:creationId xmlns:a16="http://schemas.microsoft.com/office/drawing/2014/main" id="{A05047B4-57C4-FA48-BAD4-DEB98E3E0EFB}"/>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S PGothic" panose="020B0600070205080204" pitchFamily="34" charset="-128"/>
              </a:defRPr>
            </a:lvl1pPr>
          </a:lstStyle>
          <a:p>
            <a:pPr>
              <a:defRPr/>
            </a:pPr>
            <a:endParaRPr lang="en-US"/>
          </a:p>
        </p:txBody>
      </p:sp>
      <p:sp>
        <p:nvSpPr>
          <p:cNvPr id="6" name="Slide Number Placeholder 5">
            <a:extLst>
              <a:ext uri="{FF2B5EF4-FFF2-40B4-BE49-F238E27FC236}">
                <a16:creationId xmlns:a16="http://schemas.microsoft.com/office/drawing/2014/main" id="{FEE00334-4B24-4E42-8DD5-189E7D0A7754}"/>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ea typeface="MS PGothic" panose="020B0600070205080204" pitchFamily="34" charset="-128"/>
              </a:defRPr>
            </a:lvl1pPr>
          </a:lstStyle>
          <a:p>
            <a:pPr>
              <a:defRPr/>
            </a:pPr>
            <a:fld id="{ABDC83AC-E883-6548-B5D2-3F67DE113C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itchFamily="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DCEE7510-E72B-1D42-BDDE-E064436437DE}"/>
              </a:ext>
            </a:extLst>
          </p:cNvPr>
          <p:cNvSpPr>
            <a:spLocks noChangeArrowheads="1"/>
          </p:cNvSpPr>
          <p:nvPr/>
        </p:nvSpPr>
        <p:spPr bwMode="auto">
          <a:xfrm>
            <a:off x="2452309" y="1268760"/>
            <a:ext cx="47879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AU" sz="4000" dirty="0">
                <a:solidFill>
                  <a:srgbClr val="7030A0"/>
                </a:solidFill>
                <a:latin typeface="Arial" panose="020B0604020202020204" pitchFamily="34" charset="0"/>
                <a:ea typeface="Cambria" panose="02040503050406030204" pitchFamily="18" charset="0"/>
                <a:cs typeface="Arial" panose="020B0604020202020204" pitchFamily="34" charset="0"/>
              </a:rPr>
              <a:t>How to conduct a </a:t>
            </a:r>
            <a:r>
              <a:rPr lang="en-AU" sz="4000" dirty="0" err="1">
                <a:solidFill>
                  <a:srgbClr val="7030A0"/>
                </a:solidFill>
                <a:latin typeface="Arial" panose="020B0604020202020204" pitchFamily="34" charset="0"/>
                <a:ea typeface="Cambria" panose="02040503050406030204" pitchFamily="18" charset="0"/>
                <a:cs typeface="Arial" panose="020B0604020202020204" pitchFamily="34" charset="0"/>
              </a:rPr>
              <a:t>Skills,Asset</a:t>
            </a:r>
            <a:r>
              <a:rPr lang="en-AU" sz="4000" dirty="0">
                <a:solidFill>
                  <a:srgbClr val="7030A0"/>
                </a:solidFill>
                <a:latin typeface="Arial" panose="020B0604020202020204" pitchFamily="34" charset="0"/>
                <a:ea typeface="Cambria" panose="02040503050406030204" pitchFamily="18" charset="0"/>
                <a:cs typeface="Arial" panose="020B0604020202020204" pitchFamily="34" charset="0"/>
              </a:rPr>
              <a:t> and Needs Audit</a:t>
            </a:r>
          </a:p>
          <a:p>
            <a:pPr algn="ctr">
              <a:defRPr/>
            </a:pPr>
            <a:r>
              <a:rPr lang="en-AU" sz="4000" dirty="0">
                <a:solidFill>
                  <a:srgbClr val="7030A0"/>
                </a:solidFill>
                <a:latin typeface="Arial" panose="020B0604020202020204" pitchFamily="34" charset="0"/>
                <a:ea typeface="Cambria" panose="02040503050406030204" pitchFamily="18" charset="0"/>
                <a:cs typeface="Arial" panose="020B0604020202020204" pitchFamily="34" charset="0"/>
              </a:rPr>
              <a:t>and Develop a Succession Plan</a:t>
            </a:r>
          </a:p>
          <a:p>
            <a:pPr algn="ctr">
              <a:defRPr/>
            </a:pPr>
            <a:endParaRPr lang="en-AU" sz="3200" dirty="0">
              <a:solidFill>
                <a:srgbClr val="006600"/>
              </a:solidFill>
              <a:effectLst>
                <a:outerShdw blurRad="38100" dist="38100" dir="2700000" algn="tl">
                  <a:srgbClr val="DDDDDD"/>
                </a:outerShdw>
              </a:effectLst>
              <a:latin typeface="Calibri" panose="020F0502020204030204" pitchFamily="34"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1E954136-C8C9-3BF9-0661-0B9E71BCB6A5}"/>
              </a:ext>
            </a:extLst>
          </p:cNvPr>
          <p:cNvPicPr>
            <a:picLocks noChangeAspect="1"/>
          </p:cNvPicPr>
          <p:nvPr/>
        </p:nvPicPr>
        <p:blipFill>
          <a:blip r:embed="rId3"/>
          <a:stretch>
            <a:fillRect/>
          </a:stretch>
        </p:blipFill>
        <p:spPr>
          <a:xfrm>
            <a:off x="2483768" y="4653136"/>
            <a:ext cx="3695050" cy="20589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A48F-3A42-FAA1-FAA2-35389CF0BDCC}"/>
              </a:ext>
            </a:extLst>
          </p:cNvPr>
          <p:cNvSpPr>
            <a:spLocks noGrp="1"/>
          </p:cNvSpPr>
          <p:nvPr>
            <p:ph type="title"/>
          </p:nvPr>
        </p:nvSpPr>
        <p:spPr>
          <a:xfrm>
            <a:off x="675372" y="39538"/>
            <a:ext cx="7793256" cy="635633"/>
          </a:xfrm>
        </p:spPr>
        <p:txBody>
          <a:bodyPr/>
          <a:lstStyle/>
          <a:p>
            <a:r>
              <a:rPr lang="en-AU" dirty="0"/>
              <a:t>A Succession Strategy</a:t>
            </a:r>
          </a:p>
        </p:txBody>
      </p:sp>
      <p:sp>
        <p:nvSpPr>
          <p:cNvPr id="3" name="Content Placeholder 2">
            <a:extLst>
              <a:ext uri="{FF2B5EF4-FFF2-40B4-BE49-F238E27FC236}">
                <a16:creationId xmlns:a16="http://schemas.microsoft.com/office/drawing/2014/main" id="{744917D9-61FB-D261-786B-966D52AECDC0}"/>
              </a:ext>
            </a:extLst>
          </p:cNvPr>
          <p:cNvSpPr>
            <a:spLocks noGrp="1"/>
          </p:cNvSpPr>
          <p:nvPr>
            <p:ph idx="1"/>
          </p:nvPr>
        </p:nvSpPr>
        <p:spPr>
          <a:xfrm>
            <a:off x="323528" y="903379"/>
            <a:ext cx="7793256" cy="4475178"/>
          </a:xfrm>
        </p:spPr>
        <p:txBody>
          <a:bodyPr/>
          <a:lstStyle/>
          <a:p>
            <a:r>
              <a:rPr lang="en-AU" b="1" dirty="0">
                <a:solidFill>
                  <a:schemeClr val="accent2">
                    <a:lumMod val="50000"/>
                  </a:schemeClr>
                </a:solidFill>
              </a:rPr>
              <a:t>How many Trainee Leaders and/or managers do you need</a:t>
            </a:r>
          </a:p>
          <a:p>
            <a:r>
              <a:rPr lang="en-AU" b="1" dirty="0">
                <a:solidFill>
                  <a:schemeClr val="accent2">
                    <a:lumMod val="50000"/>
                  </a:schemeClr>
                </a:solidFill>
              </a:rPr>
              <a:t>What will be their role</a:t>
            </a:r>
          </a:p>
          <a:p>
            <a:r>
              <a:rPr lang="en-AU" b="1" dirty="0">
                <a:solidFill>
                  <a:schemeClr val="accent2">
                    <a:lumMod val="50000"/>
                  </a:schemeClr>
                </a:solidFill>
              </a:rPr>
              <a:t>What Training and support will they need</a:t>
            </a:r>
          </a:p>
          <a:p>
            <a:r>
              <a:rPr lang="en-AU" b="1" dirty="0">
                <a:solidFill>
                  <a:schemeClr val="accent2">
                    <a:lumMod val="50000"/>
                  </a:schemeClr>
                </a:solidFill>
              </a:rPr>
              <a:t>What is the criteria for the position</a:t>
            </a:r>
          </a:p>
          <a:p>
            <a:r>
              <a:rPr lang="en-AU" b="1" dirty="0">
                <a:solidFill>
                  <a:schemeClr val="accent2">
                    <a:lumMod val="50000"/>
                  </a:schemeClr>
                </a:solidFill>
              </a:rPr>
              <a:t>How </a:t>
            </a:r>
            <a:r>
              <a:rPr lang="en-AU" sz="2400" b="1" dirty="0">
                <a:solidFill>
                  <a:schemeClr val="accent2">
                    <a:lumMod val="50000"/>
                  </a:schemeClr>
                </a:solidFill>
              </a:rPr>
              <a:t>will</a:t>
            </a:r>
            <a:r>
              <a:rPr lang="en-AU" b="1" dirty="0">
                <a:solidFill>
                  <a:schemeClr val="accent2">
                    <a:lumMod val="50000"/>
                  </a:schemeClr>
                </a:solidFill>
              </a:rPr>
              <a:t> they apply</a:t>
            </a:r>
          </a:p>
          <a:p>
            <a:r>
              <a:rPr lang="en-AU" b="1" dirty="0">
                <a:solidFill>
                  <a:schemeClr val="accent2">
                    <a:lumMod val="50000"/>
                  </a:schemeClr>
                </a:solidFill>
              </a:rPr>
              <a:t>Who will select the new people</a:t>
            </a:r>
          </a:p>
          <a:p>
            <a:r>
              <a:rPr lang="en-AU" b="1" dirty="0">
                <a:solidFill>
                  <a:schemeClr val="accent2">
                    <a:lumMod val="50000"/>
                  </a:schemeClr>
                </a:solidFill>
              </a:rPr>
              <a:t>What will their Contracts say</a:t>
            </a:r>
          </a:p>
          <a:p>
            <a:r>
              <a:rPr lang="en-AU" b="1" dirty="0">
                <a:solidFill>
                  <a:schemeClr val="accent2">
                    <a:lumMod val="50000"/>
                  </a:schemeClr>
                </a:solidFill>
              </a:rPr>
              <a:t>Who will mentor and support them?</a:t>
            </a:r>
          </a:p>
          <a:p>
            <a:endParaRPr lang="en-AU" b="1" dirty="0">
              <a:solidFill>
                <a:schemeClr val="accent2">
                  <a:lumMod val="50000"/>
                </a:schemeClr>
              </a:solidFill>
            </a:endParaRPr>
          </a:p>
        </p:txBody>
      </p:sp>
      <p:pic>
        <p:nvPicPr>
          <p:cNvPr id="5" name="Picture 8" descr="Ethiopia B&amp;W 010">
            <a:extLst>
              <a:ext uri="{FF2B5EF4-FFF2-40B4-BE49-F238E27FC236}">
                <a16:creationId xmlns:a16="http://schemas.microsoft.com/office/drawing/2014/main" id="{6C56803F-6451-23F2-9E53-037E88583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3313169"/>
            <a:ext cx="1870948" cy="2641339"/>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7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32DEFA-7538-43E1-A891-4981B09A45D7}"/>
              </a:ext>
            </a:extLst>
          </p:cNvPr>
          <p:cNvSpPr txBox="1"/>
          <p:nvPr/>
        </p:nvSpPr>
        <p:spPr>
          <a:xfrm>
            <a:off x="1115616" y="404664"/>
            <a:ext cx="7416824" cy="1569660"/>
          </a:xfrm>
          <a:prstGeom prst="rect">
            <a:avLst/>
          </a:prstGeom>
          <a:noFill/>
        </p:spPr>
        <p:txBody>
          <a:bodyPr wrap="square">
            <a:spAutoFit/>
          </a:bodyPr>
          <a:lstStyle/>
          <a:p>
            <a:r>
              <a:rPr lang="en-AU" sz="3200" dirty="0">
                <a:solidFill>
                  <a:schemeClr val="accent1"/>
                </a:solidFill>
                <a:latin typeface="Arial" panose="020B0604020202020204" pitchFamily="34" charset="0"/>
                <a:cs typeface="Arial" panose="020B0604020202020204" pitchFamily="34" charset="0"/>
              </a:rPr>
              <a:t>In your groups develop a Succession Strategy for your organisation addressing these points.</a:t>
            </a:r>
          </a:p>
        </p:txBody>
      </p:sp>
      <p:pic>
        <p:nvPicPr>
          <p:cNvPr id="6" name="Picture 10" descr="Training Ethiopia2">
            <a:extLst>
              <a:ext uri="{FF2B5EF4-FFF2-40B4-BE49-F238E27FC236}">
                <a16:creationId xmlns:a16="http://schemas.microsoft.com/office/drawing/2014/main" id="{F674A01A-210C-0828-C629-D596E3222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929848"/>
            <a:ext cx="5035296" cy="3523488"/>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2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A201-CC7F-290F-8EC1-1BD0BD48F134}"/>
              </a:ext>
            </a:extLst>
          </p:cNvPr>
          <p:cNvSpPr>
            <a:spLocks noGrp="1"/>
          </p:cNvSpPr>
          <p:nvPr>
            <p:ph type="title"/>
          </p:nvPr>
        </p:nvSpPr>
        <p:spPr/>
        <p:txBody>
          <a:bodyPr/>
          <a:lstStyle/>
          <a:p>
            <a:r>
              <a:rPr lang="en-AU" dirty="0"/>
              <a:t>Now to work!</a:t>
            </a:r>
          </a:p>
        </p:txBody>
      </p:sp>
      <p:sp>
        <p:nvSpPr>
          <p:cNvPr id="3" name="Content Placeholder 2">
            <a:extLst>
              <a:ext uri="{FF2B5EF4-FFF2-40B4-BE49-F238E27FC236}">
                <a16:creationId xmlns:a16="http://schemas.microsoft.com/office/drawing/2014/main" id="{40708705-CD0C-A897-F9B9-1BADA41D7946}"/>
              </a:ext>
            </a:extLst>
          </p:cNvPr>
          <p:cNvSpPr>
            <a:spLocks noGrp="1"/>
          </p:cNvSpPr>
          <p:nvPr>
            <p:ph idx="1"/>
          </p:nvPr>
        </p:nvSpPr>
        <p:spPr>
          <a:xfrm>
            <a:off x="971600" y="1188713"/>
            <a:ext cx="7793256" cy="4475178"/>
          </a:xfrm>
        </p:spPr>
        <p:txBody>
          <a:bodyPr/>
          <a:lstStyle/>
          <a:p>
            <a:r>
              <a:rPr lang="en-AU" b="1" dirty="0">
                <a:solidFill>
                  <a:schemeClr val="accent1"/>
                </a:solidFill>
              </a:rPr>
              <a:t>The answers to these exercises will help you to structure a succession strategy and Training Program to suit particular WRLOs.</a:t>
            </a:r>
          </a:p>
          <a:p>
            <a:endParaRPr lang="en-AU" b="1" dirty="0">
              <a:solidFill>
                <a:schemeClr val="accent2">
                  <a:lumMod val="50000"/>
                </a:schemeClr>
              </a:solidFill>
            </a:endParaRPr>
          </a:p>
        </p:txBody>
      </p:sp>
      <p:pic>
        <p:nvPicPr>
          <p:cNvPr id="5" name="Picture 4">
            <a:extLst>
              <a:ext uri="{FF2B5EF4-FFF2-40B4-BE49-F238E27FC236}">
                <a16:creationId xmlns:a16="http://schemas.microsoft.com/office/drawing/2014/main" id="{980ED779-31B2-DD79-765C-39F8BAB4D99F}"/>
              </a:ext>
            </a:extLst>
          </p:cNvPr>
          <p:cNvPicPr>
            <a:picLocks noChangeAspect="1"/>
          </p:cNvPicPr>
          <p:nvPr/>
        </p:nvPicPr>
        <p:blipFill>
          <a:blip r:embed="rId3"/>
          <a:stretch>
            <a:fillRect/>
          </a:stretch>
        </p:blipFill>
        <p:spPr>
          <a:xfrm>
            <a:off x="2699792" y="3068960"/>
            <a:ext cx="3240360" cy="3207963"/>
          </a:xfrm>
          <a:prstGeom prst="rect">
            <a:avLst/>
          </a:prstGeom>
        </p:spPr>
      </p:pic>
    </p:spTree>
    <p:extLst>
      <p:ext uri="{BB962C8B-B14F-4D97-AF65-F5344CB8AC3E}">
        <p14:creationId xmlns:p14="http://schemas.microsoft.com/office/powerpoint/2010/main" val="237477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44DCC908-0793-2B4D-8A9C-C62072307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894" y="2564903"/>
            <a:ext cx="2873155" cy="201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Rectangle 4">
            <a:extLst>
              <a:ext uri="{FF2B5EF4-FFF2-40B4-BE49-F238E27FC236}">
                <a16:creationId xmlns:a16="http://schemas.microsoft.com/office/drawing/2014/main" id="{5B1930F4-754D-A149-9A99-D5EF38AE63A8}"/>
              </a:ext>
            </a:extLst>
          </p:cNvPr>
          <p:cNvSpPr>
            <a:spLocks noChangeArrowheads="1"/>
          </p:cNvSpPr>
          <p:nvPr/>
        </p:nvSpPr>
        <p:spPr bwMode="auto">
          <a:xfrm>
            <a:off x="179512" y="192088"/>
            <a:ext cx="9073008" cy="1446550"/>
          </a:xfrm>
          <a:prstGeom prst="rect">
            <a:avLst/>
          </a:prstGeom>
          <a:noFill/>
          <a:ln w="9525">
            <a:noFill/>
            <a:miter lim="800000"/>
            <a:headEnd/>
            <a:tailEnd/>
          </a:ln>
          <a:effectLst/>
        </p:spPr>
        <p:txBody>
          <a:bodyPr wrap="square">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Community Skills and Assets</a:t>
            </a:r>
          </a:p>
          <a:p>
            <a:pPr algn="ctr" eaLnBrk="1" hangingPunct="1">
              <a:defRPr/>
            </a:pPr>
            <a:r>
              <a:rPr lang="en-AU" sz="2800" dirty="0">
                <a:solidFill>
                  <a:srgbClr val="7030A0"/>
                </a:solidFill>
                <a:latin typeface="Arial" panose="020B0604020202020204" pitchFamily="34" charset="0"/>
                <a:ea typeface="MS PGothic" panose="020B0600070205080204" pitchFamily="34" charset="-128"/>
                <a:cs typeface="Arial" panose="020B0604020202020204" pitchFamily="34" charset="0"/>
              </a:rPr>
              <a:t>Some of the things individuals and communities bring include:</a:t>
            </a:r>
            <a:endParaRPr lang="en-AU" sz="2800" dirty="0">
              <a:solidFill>
                <a:srgbClr val="7030A0"/>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endParaRPr>
          </a:p>
        </p:txBody>
      </p:sp>
      <p:sp>
        <p:nvSpPr>
          <p:cNvPr id="17411" name="Rectangle 1">
            <a:extLst>
              <a:ext uri="{FF2B5EF4-FFF2-40B4-BE49-F238E27FC236}">
                <a16:creationId xmlns:a16="http://schemas.microsoft.com/office/drawing/2014/main" id="{D9F9FC1E-1E8E-D442-ADDD-2C7127A2F542}"/>
              </a:ext>
            </a:extLst>
          </p:cNvPr>
          <p:cNvSpPr>
            <a:spLocks noChangeArrowheads="1"/>
          </p:cNvSpPr>
          <p:nvPr/>
        </p:nvSpPr>
        <p:spPr bwMode="auto">
          <a:xfrm>
            <a:off x="539552" y="1916832"/>
            <a:ext cx="56022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Resilience </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Determination to succeed</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Knowledge of what they need to succeed</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Effective cultural traditions and practice</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Previous qualifications and skills, both practical and professional</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Survival skills</a:t>
            </a:r>
          </a:p>
          <a:p>
            <a:pPr eaLnBrk="1" hangingPunct="1">
              <a:spcBef>
                <a:spcPct val="0"/>
              </a:spcBef>
              <a:spcAft>
                <a:spcPts val="1200"/>
              </a:spcAft>
              <a:buClrTx/>
              <a:buSzTx/>
              <a:buFont typeface="Wingdings" pitchFamily="2" charset="2"/>
              <a:buChar char="Ø"/>
            </a:pPr>
            <a:r>
              <a:rPr lang="en-AU" altLang="en-US" sz="2200" dirty="0">
                <a:solidFill>
                  <a:schemeClr val="accent2">
                    <a:lumMod val="50000"/>
                  </a:schemeClr>
                </a:solidFill>
                <a:latin typeface="Arial" panose="020B0604020202020204" pitchFamily="34" charset="0"/>
                <a:cs typeface="Arial" panose="020B0604020202020204" pitchFamily="34" charset="0"/>
              </a:rPr>
              <a:t>Prior knowledge and wisdoms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D0BA73BA-55A1-0D4B-8927-4775C88AB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378927"/>
            <a:ext cx="2741073" cy="257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5">
            <a:extLst>
              <a:ext uri="{FF2B5EF4-FFF2-40B4-BE49-F238E27FC236}">
                <a16:creationId xmlns:a16="http://schemas.microsoft.com/office/drawing/2014/main" id="{7CDC00FC-B9EC-7942-B52E-E0C388E51B28}"/>
              </a:ext>
            </a:extLst>
          </p:cNvPr>
          <p:cNvSpPr>
            <a:spLocks noChangeArrowheads="1"/>
          </p:cNvSpPr>
          <p:nvPr/>
        </p:nvSpPr>
        <p:spPr bwMode="auto">
          <a:xfrm>
            <a:off x="467544" y="982176"/>
            <a:ext cx="77771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spcAft>
                <a:spcPts val="800"/>
              </a:spcAft>
              <a:buClr>
                <a:schemeClr val="accent1"/>
              </a:buClr>
              <a:buSzPct val="80000"/>
              <a:buFont typeface="Wingdings 3" pitchFamily="2" charset="2"/>
              <a:buChar char=""/>
              <a:defRPr>
                <a:solidFill>
                  <a:srgbClr val="404040"/>
                </a:solidFill>
                <a:latin typeface="Trebuchet MS" panose="020B0703020202090204" pitchFamily="34" charset="0"/>
              </a:defRPr>
            </a:lvl1pPr>
            <a:lvl2pPr marL="742950" indent="-285750">
              <a:spcBef>
                <a:spcPts val="1000"/>
              </a:spcBef>
              <a:buClr>
                <a:schemeClr val="accent1"/>
              </a:buClr>
              <a:buSzPct val="80000"/>
              <a:buFont typeface="Wingdings 3" pitchFamily="2" charset="2"/>
              <a:buChar char=""/>
              <a:defRPr sz="1600">
                <a:solidFill>
                  <a:srgbClr val="404040"/>
                </a:solidFill>
                <a:latin typeface="Trebuchet MS" panose="020B0703020202090204" pitchFamily="34" charset="0"/>
              </a:defRPr>
            </a:lvl2pPr>
            <a:lvl3pPr marL="1143000" indent="-228600">
              <a:spcBef>
                <a:spcPts val="1000"/>
              </a:spcBef>
              <a:buClr>
                <a:schemeClr val="accent1"/>
              </a:buClr>
              <a:buSzPct val="80000"/>
              <a:buFont typeface="Wingdings 3" pitchFamily="2" charset="2"/>
              <a:buChar char=""/>
              <a:defRPr sz="1400">
                <a:solidFill>
                  <a:srgbClr val="404040"/>
                </a:solidFill>
                <a:latin typeface="Trebuchet MS" panose="020B0703020202090204" pitchFamily="34" charset="0"/>
              </a:defRPr>
            </a:lvl3pPr>
            <a:lvl4pPr marL="16002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4pPr>
            <a:lvl5pPr marL="2057400" indent="-228600">
              <a:spcBef>
                <a:spcPts val="1000"/>
              </a:spcBef>
              <a:buClr>
                <a:schemeClr val="accent1"/>
              </a:buClr>
              <a:buSzPct val="80000"/>
              <a:buFont typeface="Wingdings 3" pitchFamily="2" charset="2"/>
              <a:buChar char=""/>
              <a:defRPr sz="1200">
                <a:solidFill>
                  <a:srgbClr val="404040"/>
                </a:solidFill>
                <a:latin typeface="Trebuchet MS" panose="020B0703020202090204" pitchFamily="34" charset="0"/>
              </a:defRPr>
            </a:lvl5pPr>
            <a:lvl6pPr marL="25146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6pPr>
            <a:lvl7pPr marL="29718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7pPr>
            <a:lvl8pPr marL="34290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8pPr>
            <a:lvl9pPr marL="3886200" indent="-228600" eaLnBrk="0" fontAlgn="base" hangingPunct="0">
              <a:spcBef>
                <a:spcPts val="1000"/>
              </a:spcBef>
              <a:spcAft>
                <a:spcPct val="0"/>
              </a:spcAft>
              <a:buClr>
                <a:schemeClr val="accent1"/>
              </a:buClr>
              <a:buSzPct val="80000"/>
              <a:buFont typeface="Wingdings 3" pitchFamily="2" charset="2"/>
              <a:buChar char=""/>
              <a:defRPr sz="1200">
                <a:solidFill>
                  <a:srgbClr val="404040"/>
                </a:solidFill>
                <a:latin typeface="Trebuchet MS" panose="020B0703020202090204" pitchFamily="34" charset="0"/>
              </a:defRPr>
            </a:lvl9pPr>
          </a:lstStyle>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Hopes and aspirations for themselves and their children</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Commitment to other community </a:t>
            </a:r>
            <a:r>
              <a:rPr lang="en-AU" altLang="en-US" sz="2400" dirty="0">
                <a:solidFill>
                  <a:schemeClr val="accent2">
                    <a:lumMod val="50000"/>
                  </a:schemeClr>
                </a:solidFill>
                <a:latin typeface="Arial" panose="020B0604020202020204" pitchFamily="34" charset="0"/>
                <a:cs typeface="Arial" panose="020B0604020202020204" pitchFamily="34" charset="0"/>
              </a:rPr>
              <a:t>members</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Strong loyalty to extended family, and orphaned children</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The need to participate in society</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Community structures</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The desire to work</a:t>
            </a:r>
          </a:p>
          <a:p>
            <a:pPr eaLnBrk="1" hangingPunct="1">
              <a:spcBef>
                <a:spcPct val="0"/>
              </a:spcBef>
              <a:spcAft>
                <a:spcPts val="1200"/>
              </a:spcAft>
              <a:buClrTx/>
              <a:buSzTx/>
              <a:buFont typeface="Wingdings" pitchFamily="2" charset="2"/>
              <a:buChar char="Ø"/>
            </a:pPr>
            <a:r>
              <a:rPr lang="en-AU" altLang="en-US" sz="2800" dirty="0">
                <a:solidFill>
                  <a:schemeClr val="accent2">
                    <a:lumMod val="50000"/>
                  </a:schemeClr>
                </a:solidFill>
                <a:latin typeface="Arial" panose="020B0604020202020204" pitchFamily="34" charset="0"/>
                <a:cs typeface="Arial" panose="020B0604020202020204" pitchFamily="34" charset="0"/>
              </a:rPr>
              <a:t>Many other attributes</a:t>
            </a:r>
          </a:p>
        </p:txBody>
      </p:sp>
      <p:sp>
        <p:nvSpPr>
          <p:cNvPr id="5" name="Rectangle 4">
            <a:extLst>
              <a:ext uri="{FF2B5EF4-FFF2-40B4-BE49-F238E27FC236}">
                <a16:creationId xmlns:a16="http://schemas.microsoft.com/office/drawing/2014/main" id="{655541EF-768D-0D41-B1EC-A410ED92C2EE}"/>
              </a:ext>
            </a:extLst>
          </p:cNvPr>
          <p:cNvSpPr>
            <a:spLocks noChangeArrowheads="1"/>
          </p:cNvSpPr>
          <p:nvPr/>
        </p:nvSpPr>
        <p:spPr bwMode="auto">
          <a:xfrm>
            <a:off x="827088" y="192088"/>
            <a:ext cx="7058025" cy="584775"/>
          </a:xfrm>
          <a:prstGeom prst="rect">
            <a:avLst/>
          </a:prstGeom>
          <a:noFill/>
          <a:ln w="9525">
            <a:noFill/>
            <a:miter lim="800000"/>
            <a:headEnd/>
            <a:tailEnd/>
          </a:ln>
          <a:effectLst/>
        </p:spPr>
        <p:txBody>
          <a:bodyPr>
            <a:spAutoFit/>
          </a:bodyPr>
          <a:lstStyle/>
          <a:p>
            <a:pPr algn="ctr" eaLnBrk="1" hangingPunct="1">
              <a:defRPr/>
            </a:pPr>
            <a:r>
              <a:rPr lang="en-AU" sz="3200" dirty="0">
                <a:solidFill>
                  <a:srgbClr val="7030A0"/>
                </a:solidFill>
                <a:latin typeface="Arial" panose="020B0604020202020204" pitchFamily="34" charset="0"/>
                <a:ea typeface="MS PGothic" panose="020B0600070205080204" pitchFamily="34" charset="-128"/>
                <a:cs typeface="Arial" panose="020B0604020202020204" pitchFamily="34" charset="0"/>
              </a:rPr>
              <a:t>Continued:</a:t>
            </a:r>
            <a:endParaRPr lang="en-AU" sz="3200" dirty="0">
              <a:solidFill>
                <a:srgbClr val="7030A0"/>
              </a:solidFill>
              <a:effectLst>
                <a:outerShdw blurRad="38100" dist="38100" dir="2700000" algn="tl">
                  <a:srgbClr val="C0C0C0"/>
                </a:outerShdw>
              </a:effectLst>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6BEEB45A-3A84-74ED-9C17-1E429FDDBFE8}"/>
              </a:ext>
            </a:extLst>
          </p:cNvPr>
          <p:cNvSpPr>
            <a:spLocks noGrp="1" noChangeArrowheads="1"/>
          </p:cNvSpPr>
          <p:nvPr>
            <p:ph type="title"/>
          </p:nvPr>
        </p:nvSpPr>
        <p:spPr bwMode="auto">
          <a:xfrm>
            <a:off x="457200" y="116632"/>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en-AU" altLang="en-US" sz="4000" b="1" dirty="0"/>
              <a:t>Social resources</a:t>
            </a:r>
            <a:br>
              <a:rPr lang="en-AU" altLang="en-US" sz="4000" b="1" dirty="0"/>
            </a:br>
            <a:endParaRPr lang="en-AU" altLang="en-US" sz="4000" b="1" dirty="0"/>
          </a:p>
        </p:txBody>
      </p:sp>
      <p:sp>
        <p:nvSpPr>
          <p:cNvPr id="57347" name="Rectangle 3">
            <a:extLst>
              <a:ext uri="{FF2B5EF4-FFF2-40B4-BE49-F238E27FC236}">
                <a16:creationId xmlns:a16="http://schemas.microsoft.com/office/drawing/2014/main" id="{690A034E-A421-DCE8-42B9-F9FF17E22E72}"/>
              </a:ext>
            </a:extLst>
          </p:cNvPr>
          <p:cNvSpPr>
            <a:spLocks noGrp="1" noChangeArrowheads="1"/>
          </p:cNvSpPr>
          <p:nvPr>
            <p:ph type="body" idx="1"/>
          </p:nvPr>
        </p:nvSpPr>
        <p:spPr bwMode="auto">
          <a:xfrm>
            <a:off x="251520" y="776680"/>
            <a:ext cx="8229600" cy="45259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lnSpc>
                <a:spcPct val="90000"/>
              </a:lnSpc>
              <a:buFontTx/>
              <a:buNone/>
            </a:pPr>
            <a:r>
              <a:rPr lang="en-AU" altLang="en-US" sz="2200" b="1" dirty="0">
                <a:solidFill>
                  <a:schemeClr val="accent2">
                    <a:lumMod val="50000"/>
                  </a:schemeClr>
                </a:solidFill>
              </a:rPr>
              <a:t>Social resources include</a:t>
            </a:r>
          </a:p>
          <a:p>
            <a:pPr>
              <a:lnSpc>
                <a:spcPct val="90000"/>
              </a:lnSpc>
              <a:buFontTx/>
              <a:buNone/>
            </a:pPr>
            <a:r>
              <a:rPr lang="en-AU" altLang="en-US" sz="2200" b="1" dirty="0">
                <a:solidFill>
                  <a:schemeClr val="accent2">
                    <a:lumMod val="50000"/>
                  </a:schemeClr>
                </a:solidFill>
              </a:rPr>
              <a:t>• informal networks and social connections with family, friends and community but also with  customers, suppliers, others with shared interests. They enable people to work together to access other resources or institutions that enable livelihoods</a:t>
            </a:r>
          </a:p>
          <a:p>
            <a:pPr>
              <a:lnSpc>
                <a:spcPct val="90000"/>
              </a:lnSpc>
              <a:buFontTx/>
              <a:buNone/>
            </a:pPr>
            <a:r>
              <a:rPr lang="en-AU" altLang="en-US" sz="2200" b="1" dirty="0">
                <a:solidFill>
                  <a:schemeClr val="accent2">
                    <a:lumMod val="50000"/>
                  </a:schemeClr>
                </a:solidFill>
              </a:rPr>
              <a:t>• membership of more formal groups such as women’s networks, political networks, labour organisations</a:t>
            </a:r>
          </a:p>
          <a:p>
            <a:pPr>
              <a:lnSpc>
                <a:spcPct val="90000"/>
              </a:lnSpc>
              <a:buFontTx/>
              <a:buNone/>
            </a:pPr>
            <a:r>
              <a:rPr lang="en-AU" altLang="en-US" sz="2200" b="1" dirty="0">
                <a:solidFill>
                  <a:schemeClr val="accent2">
                    <a:lumMod val="50000"/>
                  </a:schemeClr>
                </a:solidFill>
              </a:rPr>
              <a:t>• relationships of trust, and mutual benefit or exchanges. These create informal safety nets</a:t>
            </a:r>
          </a:p>
          <a:p>
            <a:pPr>
              <a:lnSpc>
                <a:spcPct val="90000"/>
              </a:lnSpc>
              <a:buFontTx/>
              <a:buNone/>
            </a:pPr>
            <a:endParaRPr lang="en-AU" altLang="en-US" sz="2400" b="1" dirty="0">
              <a:solidFill>
                <a:schemeClr val="accent2">
                  <a:lumMod val="50000"/>
                </a:schemeClr>
              </a:solidFill>
              <a:latin typeface="Calibri" panose="020F0502020204030204" pitchFamily="34" charset="0"/>
              <a:cs typeface="Calibri" panose="020F0502020204030204" pitchFamily="34" charset="0"/>
            </a:endParaRPr>
          </a:p>
        </p:txBody>
      </p:sp>
      <p:pic>
        <p:nvPicPr>
          <p:cNvPr id="3" name="Picture 2" descr="A group of people in different poses&#10;&#10;Description automatically generated">
            <a:extLst>
              <a:ext uri="{FF2B5EF4-FFF2-40B4-BE49-F238E27FC236}">
                <a16:creationId xmlns:a16="http://schemas.microsoft.com/office/drawing/2014/main" id="{0DDF49B3-C844-1368-FE43-E97D5A881BB0}"/>
              </a:ext>
            </a:extLst>
          </p:cNvPr>
          <p:cNvPicPr>
            <a:picLocks noChangeAspect="1"/>
          </p:cNvPicPr>
          <p:nvPr/>
        </p:nvPicPr>
        <p:blipFill>
          <a:blip r:embed="rId3"/>
          <a:stretch>
            <a:fillRect/>
          </a:stretch>
        </p:blipFill>
        <p:spPr>
          <a:xfrm>
            <a:off x="2411760" y="4725144"/>
            <a:ext cx="2664296" cy="19376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B053050-85EB-F2C3-7356-665888243D95}"/>
              </a:ext>
            </a:extLst>
          </p:cNvPr>
          <p:cNvSpPr>
            <a:spLocks noGrp="1" noChangeArrowheads="1"/>
          </p:cNvSpPr>
          <p:nvPr>
            <p:ph type="title"/>
          </p:nvPr>
        </p:nvSpPr>
        <p:spPr bwMode="auto">
          <a:xfrm>
            <a:off x="457200" y="0"/>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r>
              <a:rPr lang="en-AU" altLang="en-US" sz="4000" dirty="0"/>
              <a:t>Physical resources</a:t>
            </a:r>
            <a:br>
              <a:rPr lang="en-AU" altLang="en-US" sz="4000" dirty="0"/>
            </a:br>
            <a:endParaRPr lang="en-AU" altLang="en-US" sz="4000" dirty="0"/>
          </a:p>
        </p:txBody>
      </p:sp>
      <p:sp>
        <p:nvSpPr>
          <p:cNvPr id="61443" name="Rectangle 3">
            <a:extLst>
              <a:ext uri="{FF2B5EF4-FFF2-40B4-BE49-F238E27FC236}">
                <a16:creationId xmlns:a16="http://schemas.microsoft.com/office/drawing/2014/main" id="{1BCBC176-17F1-3D9E-7FC5-C84381D766DF}"/>
              </a:ext>
            </a:extLst>
          </p:cNvPr>
          <p:cNvSpPr>
            <a:spLocks noGrp="1" noChangeArrowheads="1"/>
          </p:cNvSpPr>
          <p:nvPr>
            <p:ph type="body" idx="1"/>
          </p:nvPr>
        </p:nvSpPr>
        <p:spPr bwMode="auto">
          <a:xfrm>
            <a:off x="675372" y="1539662"/>
            <a:ext cx="7793256" cy="447517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numCol="1" anchor="t" anchorCtr="0" compatLnSpc="1">
            <a:prstTxWarp prst="textNoShape">
              <a:avLst/>
            </a:prstTxWarp>
          </a:bodyPr>
          <a:lstStyle/>
          <a:p>
            <a:pPr>
              <a:lnSpc>
                <a:spcPct val="80000"/>
              </a:lnSpc>
              <a:buFontTx/>
              <a:buNone/>
            </a:pPr>
            <a:r>
              <a:rPr lang="en-AU" altLang="en-US" sz="2400" b="1" dirty="0">
                <a:solidFill>
                  <a:schemeClr val="accent2">
                    <a:lumMod val="50000"/>
                  </a:schemeClr>
                </a:solidFill>
              </a:rPr>
              <a:t>Physical resources include </a:t>
            </a:r>
          </a:p>
          <a:p>
            <a:pPr>
              <a:lnSpc>
                <a:spcPct val="80000"/>
              </a:lnSpc>
              <a:buFontTx/>
              <a:buNone/>
            </a:pPr>
            <a:r>
              <a:rPr lang="en-AU" altLang="en-US" sz="2400" b="1" dirty="0">
                <a:solidFill>
                  <a:schemeClr val="accent2">
                    <a:lumMod val="50000"/>
                  </a:schemeClr>
                </a:solidFill>
              </a:rPr>
              <a:t>• Infrastructure </a:t>
            </a:r>
          </a:p>
          <a:p>
            <a:pPr>
              <a:lnSpc>
                <a:spcPct val="80000"/>
              </a:lnSpc>
              <a:buFontTx/>
              <a:buNone/>
            </a:pPr>
            <a:r>
              <a:rPr lang="en-AU" altLang="en-US" sz="2400" b="1" dirty="0">
                <a:solidFill>
                  <a:schemeClr val="accent2">
                    <a:lumMod val="50000"/>
                  </a:schemeClr>
                </a:solidFill>
              </a:rPr>
              <a:t>• tools and equipment</a:t>
            </a:r>
          </a:p>
          <a:p>
            <a:pPr>
              <a:lnSpc>
                <a:spcPct val="80000"/>
              </a:lnSpc>
              <a:buFontTx/>
              <a:buNone/>
            </a:pPr>
            <a:r>
              <a:rPr lang="en-AU" altLang="en-US" sz="2400" b="1" dirty="0">
                <a:solidFill>
                  <a:schemeClr val="accent2">
                    <a:lumMod val="50000"/>
                  </a:schemeClr>
                </a:solidFill>
              </a:rPr>
              <a:t>• affordable transport;</a:t>
            </a:r>
          </a:p>
          <a:p>
            <a:pPr>
              <a:lnSpc>
                <a:spcPct val="80000"/>
              </a:lnSpc>
              <a:buFontTx/>
              <a:buNone/>
            </a:pPr>
            <a:r>
              <a:rPr lang="en-AU" altLang="en-US" sz="2400" b="1" dirty="0">
                <a:solidFill>
                  <a:schemeClr val="accent2">
                    <a:lumMod val="50000"/>
                  </a:schemeClr>
                </a:solidFill>
              </a:rPr>
              <a:t>• secure shelter and buildings;</a:t>
            </a:r>
          </a:p>
          <a:p>
            <a:pPr>
              <a:lnSpc>
                <a:spcPct val="80000"/>
              </a:lnSpc>
              <a:buFontTx/>
              <a:buNone/>
            </a:pPr>
            <a:r>
              <a:rPr lang="en-AU" altLang="en-US" sz="2400" b="1" dirty="0">
                <a:solidFill>
                  <a:schemeClr val="accent2">
                    <a:lumMod val="50000"/>
                  </a:schemeClr>
                </a:solidFill>
              </a:rPr>
              <a:t>• adequate water supply and sanitation;</a:t>
            </a:r>
          </a:p>
          <a:p>
            <a:pPr>
              <a:lnSpc>
                <a:spcPct val="80000"/>
              </a:lnSpc>
              <a:buFontTx/>
              <a:buNone/>
            </a:pPr>
            <a:r>
              <a:rPr lang="en-AU" altLang="en-US" sz="2400" b="1" dirty="0">
                <a:solidFill>
                  <a:schemeClr val="accent2">
                    <a:lumMod val="50000"/>
                  </a:schemeClr>
                </a:solidFill>
              </a:rPr>
              <a:t>• affordable energy and internet access</a:t>
            </a:r>
          </a:p>
          <a:p>
            <a:pPr>
              <a:lnSpc>
                <a:spcPct val="80000"/>
              </a:lnSpc>
              <a:buFontTx/>
              <a:buNone/>
            </a:pPr>
            <a:r>
              <a:rPr lang="en-AU" altLang="en-US" sz="2400" b="1" dirty="0">
                <a:solidFill>
                  <a:schemeClr val="accent2">
                    <a:lumMod val="50000"/>
                  </a:schemeClr>
                </a:solidFill>
              </a:rPr>
              <a:t>• access to information (communications).</a:t>
            </a:r>
          </a:p>
          <a:p>
            <a:pPr>
              <a:lnSpc>
                <a:spcPct val="80000"/>
              </a:lnSpc>
              <a:buFontTx/>
              <a:buNone/>
            </a:pPr>
            <a:endParaRPr lang="en-AU" altLang="en-US" sz="2400" b="1" dirty="0">
              <a:solidFill>
                <a:schemeClr val="accent2">
                  <a:lumMod val="50000"/>
                </a:schemeClr>
              </a:solidFill>
            </a:endParaRPr>
          </a:p>
        </p:txBody>
      </p:sp>
      <p:pic>
        <p:nvPicPr>
          <p:cNvPr id="2" name="Picture 1">
            <a:extLst>
              <a:ext uri="{FF2B5EF4-FFF2-40B4-BE49-F238E27FC236}">
                <a16:creationId xmlns:a16="http://schemas.microsoft.com/office/drawing/2014/main" id="{7C098F95-B8DA-98FB-8357-05E1C0F52653}"/>
              </a:ext>
            </a:extLst>
          </p:cNvPr>
          <p:cNvPicPr>
            <a:picLocks noChangeAspect="1"/>
          </p:cNvPicPr>
          <p:nvPr/>
        </p:nvPicPr>
        <p:blipFill>
          <a:blip r:embed="rId3"/>
          <a:stretch>
            <a:fillRect/>
          </a:stretch>
        </p:blipFill>
        <p:spPr>
          <a:xfrm>
            <a:off x="4860032" y="1412776"/>
            <a:ext cx="4034018" cy="2531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E7E6-DF2C-08FD-A6F6-9F91D1063E2E}"/>
              </a:ext>
            </a:extLst>
          </p:cNvPr>
          <p:cNvSpPr>
            <a:spLocks noGrp="1"/>
          </p:cNvSpPr>
          <p:nvPr>
            <p:ph type="title"/>
          </p:nvPr>
        </p:nvSpPr>
        <p:spPr/>
        <p:txBody>
          <a:bodyPr/>
          <a:lstStyle/>
          <a:p>
            <a:r>
              <a:rPr lang="en-AU" dirty="0"/>
              <a:t>Assets Audit Exercise</a:t>
            </a:r>
          </a:p>
        </p:txBody>
      </p:sp>
      <p:sp>
        <p:nvSpPr>
          <p:cNvPr id="3" name="Content Placeholder 2">
            <a:extLst>
              <a:ext uri="{FF2B5EF4-FFF2-40B4-BE49-F238E27FC236}">
                <a16:creationId xmlns:a16="http://schemas.microsoft.com/office/drawing/2014/main" id="{6865BF22-9E68-6C07-212A-1DE2DB654745}"/>
              </a:ext>
            </a:extLst>
          </p:cNvPr>
          <p:cNvSpPr>
            <a:spLocks noGrp="1"/>
          </p:cNvSpPr>
          <p:nvPr>
            <p:ph idx="1"/>
          </p:nvPr>
        </p:nvSpPr>
        <p:spPr>
          <a:xfrm>
            <a:off x="395536" y="881110"/>
            <a:ext cx="7793256" cy="4475178"/>
          </a:xfrm>
        </p:spPr>
        <p:txBody>
          <a:bodyPr/>
          <a:lstStyle/>
          <a:p>
            <a:r>
              <a:rPr lang="en-AU" b="1" dirty="0">
                <a:solidFill>
                  <a:schemeClr val="accent2">
                    <a:lumMod val="50000"/>
                  </a:schemeClr>
                </a:solidFill>
                <a:latin typeface="Calibri" panose="020F0502020204030204" pitchFamily="34" charset="0"/>
                <a:cs typeface="Calibri" panose="020F0502020204030204" pitchFamily="34" charset="0"/>
              </a:rPr>
              <a:t>In your groups, </a:t>
            </a:r>
          </a:p>
          <a:p>
            <a:r>
              <a:rPr lang="en-AU" b="1" dirty="0">
                <a:solidFill>
                  <a:schemeClr val="accent2">
                    <a:lumMod val="50000"/>
                  </a:schemeClr>
                </a:solidFill>
                <a:latin typeface="Calibri" panose="020F0502020204030204" pitchFamily="34" charset="0"/>
                <a:cs typeface="Calibri" panose="020F0502020204030204" pitchFamily="34" charset="0"/>
              </a:rPr>
              <a:t>1. List the Social Resources that you have in your groups, and communities.</a:t>
            </a:r>
          </a:p>
          <a:p>
            <a:r>
              <a:rPr lang="en-AU" b="1" dirty="0">
                <a:solidFill>
                  <a:schemeClr val="accent2">
                    <a:lumMod val="50000"/>
                  </a:schemeClr>
                </a:solidFill>
                <a:latin typeface="Calibri" panose="020F0502020204030204" pitchFamily="34" charset="0"/>
                <a:cs typeface="Calibri" panose="020F0502020204030204" pitchFamily="34" charset="0"/>
              </a:rPr>
              <a:t>2. List the Physical assets that you have as a group  </a:t>
            </a:r>
          </a:p>
        </p:txBody>
      </p:sp>
      <p:pic>
        <p:nvPicPr>
          <p:cNvPr id="5" name="Picture 4" descr="A group of people walking and walking&#10;&#10;Description automatically generated">
            <a:extLst>
              <a:ext uri="{FF2B5EF4-FFF2-40B4-BE49-F238E27FC236}">
                <a16:creationId xmlns:a16="http://schemas.microsoft.com/office/drawing/2014/main" id="{8D66FA3F-7B83-11D1-46EA-0D9074076668}"/>
              </a:ext>
            </a:extLst>
          </p:cNvPr>
          <p:cNvPicPr>
            <a:picLocks noChangeAspect="1"/>
          </p:cNvPicPr>
          <p:nvPr/>
        </p:nvPicPr>
        <p:blipFill>
          <a:blip r:embed="rId3"/>
          <a:stretch>
            <a:fillRect/>
          </a:stretch>
        </p:blipFill>
        <p:spPr>
          <a:xfrm>
            <a:off x="2051720" y="3645024"/>
            <a:ext cx="3960440" cy="2880320"/>
          </a:xfrm>
          <a:prstGeom prst="rect">
            <a:avLst/>
          </a:prstGeom>
        </p:spPr>
      </p:pic>
    </p:spTree>
    <p:extLst>
      <p:ext uri="{BB962C8B-B14F-4D97-AF65-F5344CB8AC3E}">
        <p14:creationId xmlns:p14="http://schemas.microsoft.com/office/powerpoint/2010/main" val="3860929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2FD6-699A-D7B7-BE2E-CCF8FB9C922C}"/>
              </a:ext>
            </a:extLst>
          </p:cNvPr>
          <p:cNvSpPr>
            <a:spLocks noGrp="1"/>
          </p:cNvSpPr>
          <p:nvPr>
            <p:ph type="title"/>
          </p:nvPr>
        </p:nvSpPr>
        <p:spPr/>
        <p:txBody>
          <a:bodyPr/>
          <a:lstStyle/>
          <a:p>
            <a:r>
              <a:rPr lang="en-AU" sz="4400" dirty="0"/>
              <a:t>In your groups, list what Physical resources you still need to run your WRLO?</a:t>
            </a:r>
          </a:p>
        </p:txBody>
      </p:sp>
      <p:sp>
        <p:nvSpPr>
          <p:cNvPr id="3" name="Content Placeholder 2">
            <a:extLst>
              <a:ext uri="{FF2B5EF4-FFF2-40B4-BE49-F238E27FC236}">
                <a16:creationId xmlns:a16="http://schemas.microsoft.com/office/drawing/2014/main" id="{56D27048-7F14-3F40-3D34-A0B434A3F622}"/>
              </a:ext>
            </a:extLst>
          </p:cNvPr>
          <p:cNvSpPr>
            <a:spLocks noGrp="1"/>
          </p:cNvSpPr>
          <p:nvPr>
            <p:ph idx="1"/>
          </p:nvPr>
        </p:nvSpPr>
        <p:spPr/>
        <p:txBody>
          <a:bodyPr/>
          <a:lstStyle/>
          <a:p>
            <a:endParaRPr lang="en-AU"/>
          </a:p>
        </p:txBody>
      </p:sp>
      <p:pic>
        <p:nvPicPr>
          <p:cNvPr id="4" name="Picture 10" descr="Ethiopia B&amp;W 014">
            <a:extLst>
              <a:ext uri="{FF2B5EF4-FFF2-40B4-BE49-F238E27FC236}">
                <a16:creationId xmlns:a16="http://schemas.microsoft.com/office/drawing/2014/main" id="{C4290015-85D1-E6E5-000C-BEA7FC374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375420"/>
            <a:ext cx="4166832" cy="336408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7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AD4D-F960-8D25-2663-A1F0992DC5CE}"/>
              </a:ext>
            </a:extLst>
          </p:cNvPr>
          <p:cNvSpPr>
            <a:spLocks noGrp="1"/>
          </p:cNvSpPr>
          <p:nvPr>
            <p:ph type="title"/>
          </p:nvPr>
        </p:nvSpPr>
        <p:spPr/>
        <p:txBody>
          <a:bodyPr/>
          <a:lstStyle/>
          <a:p>
            <a:r>
              <a:rPr lang="en-AU" sz="2800" dirty="0"/>
              <a:t>Skills and Knowledge Needs Audit Exercise</a:t>
            </a:r>
          </a:p>
        </p:txBody>
      </p:sp>
      <p:sp>
        <p:nvSpPr>
          <p:cNvPr id="3" name="Content Placeholder 2">
            <a:extLst>
              <a:ext uri="{FF2B5EF4-FFF2-40B4-BE49-F238E27FC236}">
                <a16:creationId xmlns:a16="http://schemas.microsoft.com/office/drawing/2014/main" id="{B1BD7A95-F5FB-332A-DA35-61157C393596}"/>
              </a:ext>
            </a:extLst>
          </p:cNvPr>
          <p:cNvSpPr>
            <a:spLocks noGrp="1"/>
          </p:cNvSpPr>
          <p:nvPr>
            <p:ph idx="1"/>
          </p:nvPr>
        </p:nvSpPr>
        <p:spPr>
          <a:xfrm>
            <a:off x="323528" y="892219"/>
            <a:ext cx="8158838" cy="4475178"/>
          </a:xfrm>
        </p:spPr>
        <p:txBody>
          <a:bodyPr/>
          <a:lstStyle/>
          <a:p>
            <a:r>
              <a:rPr lang="en-AU" sz="2000" b="1" dirty="0">
                <a:solidFill>
                  <a:schemeClr val="accent2">
                    <a:lumMod val="50000"/>
                  </a:schemeClr>
                </a:solidFill>
              </a:rPr>
              <a:t>List all the skills and knowledge a  WRLO needs to function well:</a:t>
            </a:r>
          </a:p>
          <a:p>
            <a:r>
              <a:rPr lang="en-AU" sz="2000" b="1" dirty="0">
                <a:solidFill>
                  <a:schemeClr val="accent1"/>
                </a:solidFill>
              </a:rPr>
              <a:t>These will include:</a:t>
            </a:r>
          </a:p>
          <a:p>
            <a:pPr marL="285750" indent="-285750">
              <a:buFont typeface="Arial" panose="020B0604020202020204" pitchFamily="34" charset="0"/>
              <a:buChar char="•"/>
            </a:pPr>
            <a:r>
              <a:rPr lang="en-AU" sz="2000" b="1" dirty="0">
                <a:solidFill>
                  <a:schemeClr val="accent2">
                    <a:lumMod val="50000"/>
                  </a:schemeClr>
                </a:solidFill>
              </a:rPr>
              <a:t>Leadership Skills,</a:t>
            </a:r>
          </a:p>
          <a:p>
            <a:pPr marL="285750" indent="-285750">
              <a:buFont typeface="Arial" panose="020B0604020202020204" pitchFamily="34" charset="0"/>
              <a:buChar char="•"/>
            </a:pPr>
            <a:r>
              <a:rPr lang="en-AU" sz="2000" b="1" dirty="0">
                <a:solidFill>
                  <a:schemeClr val="accent2">
                    <a:lumMod val="50000"/>
                  </a:schemeClr>
                </a:solidFill>
              </a:rPr>
              <a:t>Specialist Knowledge in the areas in which they want to work</a:t>
            </a:r>
          </a:p>
          <a:p>
            <a:pPr marL="285750" indent="-285750">
              <a:buFont typeface="Arial" panose="020B0604020202020204" pitchFamily="34" charset="0"/>
              <a:buChar char="•"/>
            </a:pPr>
            <a:r>
              <a:rPr lang="en-AU" sz="2000" b="1" dirty="0">
                <a:solidFill>
                  <a:schemeClr val="accent2">
                    <a:lumMod val="50000"/>
                  </a:schemeClr>
                </a:solidFill>
              </a:rPr>
              <a:t>Good Management</a:t>
            </a:r>
          </a:p>
          <a:p>
            <a:pPr marL="285750" indent="-285750">
              <a:buFont typeface="Arial" panose="020B0604020202020204" pitchFamily="34" charset="0"/>
              <a:buChar char="•"/>
            </a:pPr>
            <a:r>
              <a:rPr lang="en-AU" sz="2000" b="1" dirty="0">
                <a:solidFill>
                  <a:schemeClr val="accent2">
                    <a:lumMod val="50000"/>
                  </a:schemeClr>
                </a:solidFill>
              </a:rPr>
              <a:t>Financial management</a:t>
            </a:r>
          </a:p>
          <a:p>
            <a:pPr marL="285750" indent="-285750">
              <a:buFont typeface="Arial" panose="020B0604020202020204" pitchFamily="34" charset="0"/>
              <a:buChar char="•"/>
            </a:pPr>
            <a:r>
              <a:rPr lang="en-AU" sz="2000" b="1" dirty="0">
                <a:solidFill>
                  <a:schemeClr val="accent2">
                    <a:lumMod val="50000"/>
                  </a:schemeClr>
                </a:solidFill>
              </a:rPr>
              <a:t>Accountability procedures</a:t>
            </a:r>
          </a:p>
          <a:p>
            <a:pPr marL="285750" indent="-285750">
              <a:buFont typeface="Arial" panose="020B0604020202020204" pitchFamily="34" charset="0"/>
              <a:buChar char="•"/>
            </a:pPr>
            <a:r>
              <a:rPr lang="en-AU" sz="2000" b="1" dirty="0">
                <a:solidFill>
                  <a:schemeClr val="accent2">
                    <a:lumMod val="50000"/>
                  </a:schemeClr>
                </a:solidFill>
              </a:rPr>
              <a:t>Good communication skills</a:t>
            </a:r>
          </a:p>
          <a:p>
            <a:pPr marL="285750" indent="-285750">
              <a:buFont typeface="Arial" panose="020B0604020202020204" pitchFamily="34" charset="0"/>
              <a:buChar char="•"/>
            </a:pPr>
            <a:r>
              <a:rPr lang="en-AU" sz="2000" b="1" dirty="0">
                <a:solidFill>
                  <a:schemeClr val="accent2">
                    <a:lumMod val="50000"/>
                  </a:schemeClr>
                </a:solidFill>
              </a:rPr>
              <a:t>Being in touch with and responsive to their community</a:t>
            </a:r>
          </a:p>
          <a:p>
            <a:pPr marL="285750" indent="-285750">
              <a:buFont typeface="Arial" panose="020B0604020202020204" pitchFamily="34" charset="0"/>
              <a:buChar char="•"/>
            </a:pPr>
            <a:r>
              <a:rPr lang="en-AU" sz="2000" b="1" dirty="0">
                <a:solidFill>
                  <a:schemeClr val="accent2">
                    <a:lumMod val="50000"/>
                  </a:schemeClr>
                </a:solidFill>
              </a:rPr>
              <a:t>Good personal skills</a:t>
            </a:r>
          </a:p>
          <a:p>
            <a:endParaRPr lang="en-AU" sz="2000" b="1" dirty="0">
              <a:solidFill>
                <a:schemeClr val="accent2">
                  <a:lumMod val="50000"/>
                </a:schemeClr>
              </a:solidFill>
            </a:endParaRPr>
          </a:p>
        </p:txBody>
      </p:sp>
      <p:pic>
        <p:nvPicPr>
          <p:cNvPr id="5" name="Picture 4">
            <a:extLst>
              <a:ext uri="{FF2B5EF4-FFF2-40B4-BE49-F238E27FC236}">
                <a16:creationId xmlns:a16="http://schemas.microsoft.com/office/drawing/2014/main" id="{11EA7267-5924-91F4-4DB8-E886CE8D2DCB}"/>
              </a:ext>
            </a:extLst>
          </p:cNvPr>
          <p:cNvPicPr>
            <a:picLocks noChangeAspect="1"/>
          </p:cNvPicPr>
          <p:nvPr/>
        </p:nvPicPr>
        <p:blipFill>
          <a:blip r:embed="rId3"/>
          <a:stretch>
            <a:fillRect/>
          </a:stretch>
        </p:blipFill>
        <p:spPr>
          <a:xfrm>
            <a:off x="6228184" y="2924944"/>
            <a:ext cx="1522732" cy="2304256"/>
          </a:xfrm>
          <a:prstGeom prst="rect">
            <a:avLst/>
          </a:prstGeom>
        </p:spPr>
      </p:pic>
    </p:spTree>
    <p:extLst>
      <p:ext uri="{BB962C8B-B14F-4D97-AF65-F5344CB8AC3E}">
        <p14:creationId xmlns:p14="http://schemas.microsoft.com/office/powerpoint/2010/main" val="388554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E543-E7A8-07A9-2ED2-DE2E25929DED}"/>
              </a:ext>
            </a:extLst>
          </p:cNvPr>
          <p:cNvSpPr>
            <a:spLocks noGrp="1"/>
          </p:cNvSpPr>
          <p:nvPr>
            <p:ph type="title"/>
          </p:nvPr>
        </p:nvSpPr>
        <p:spPr>
          <a:xfrm>
            <a:off x="463446" y="225035"/>
            <a:ext cx="8217108" cy="635633"/>
          </a:xfrm>
        </p:spPr>
        <p:txBody>
          <a:bodyPr/>
          <a:lstStyle/>
          <a:p>
            <a:r>
              <a:rPr lang="en-AU" sz="4400" dirty="0"/>
              <a:t>In your groups:</a:t>
            </a:r>
            <a:br>
              <a:rPr lang="en-AU" sz="4400" dirty="0"/>
            </a:br>
            <a:r>
              <a:rPr lang="en-AU" sz="4400" dirty="0"/>
              <a:t>List which of these area the participants would like more training and support with.</a:t>
            </a:r>
          </a:p>
        </p:txBody>
      </p:sp>
      <p:pic>
        <p:nvPicPr>
          <p:cNvPr id="6" name="Picture 6" descr="Ethiopia B&amp;W 018">
            <a:extLst>
              <a:ext uri="{FF2B5EF4-FFF2-40B4-BE49-F238E27FC236}">
                <a16:creationId xmlns:a16="http://schemas.microsoft.com/office/drawing/2014/main" id="{524B0B72-1639-4ECA-74C3-2E8C3C174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212976"/>
            <a:ext cx="3715721" cy="3050356"/>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678142"/>
      </p:ext>
    </p:extLst>
  </p:cSld>
  <p:clrMapOvr>
    <a:masterClrMapping/>
  </p:clrMapOvr>
</p:sld>
</file>

<file path=ppt/theme/theme1.xml><?xml version="1.0" encoding="utf-8"?>
<a:theme xmlns:a="http://schemas.openxmlformats.org/drawingml/2006/main" name="GCR project master">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master" id="{FAAF83C6-FF45-EA4E-BC0F-FFE4D9E8E5FF}" vid="{E0FA262B-95AE-B54F-9931-A07ACB6578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2512</TotalTime>
  <Words>799</Words>
  <Application>Microsoft Office PowerPoint</Application>
  <PresentationFormat>On-screen Show (4:3)</PresentationFormat>
  <Paragraphs>98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ＭＳ Ｐゴシック</vt:lpstr>
      <vt:lpstr>ＭＳ Ｐゴシック</vt:lpstr>
      <vt:lpstr>Arial</vt:lpstr>
      <vt:lpstr>Calibri</vt:lpstr>
      <vt:lpstr>Trebuchet MS</vt:lpstr>
      <vt:lpstr>Verdana</vt:lpstr>
      <vt:lpstr>Wingdings</vt:lpstr>
      <vt:lpstr>Wingdings 3</vt:lpstr>
      <vt:lpstr>GCR project master</vt:lpstr>
      <vt:lpstr>PowerPoint Presentation</vt:lpstr>
      <vt:lpstr>PowerPoint Presentation</vt:lpstr>
      <vt:lpstr>PowerPoint Presentation</vt:lpstr>
      <vt:lpstr>Social resources </vt:lpstr>
      <vt:lpstr>Physical resources </vt:lpstr>
      <vt:lpstr>Assets Audit Exercise</vt:lpstr>
      <vt:lpstr>In your groups, list what Physical resources you still need to run your WRLO?</vt:lpstr>
      <vt:lpstr>Skills and Knowledge Needs Audit Exercise</vt:lpstr>
      <vt:lpstr>In your groups: List which of these area the participants would like more training and support with.</vt:lpstr>
      <vt:lpstr>A Succession Strategy</vt:lpstr>
      <vt:lpstr>PowerPoint Presentation</vt:lpstr>
      <vt:lpstr>Now to work!</vt:lpstr>
    </vt:vector>
  </TitlesOfParts>
  <Company>Visual Futures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JudI Tucker</dc:creator>
  <cp:lastModifiedBy>Linda Bartolomei</cp:lastModifiedBy>
  <cp:revision>109</cp:revision>
  <cp:lastPrinted>2024-04-08T02:34:32Z</cp:lastPrinted>
  <dcterms:created xsi:type="dcterms:W3CDTF">2006-01-11T06:16:05Z</dcterms:created>
  <dcterms:modified xsi:type="dcterms:W3CDTF">2024-07-10T04:33:49Z</dcterms:modified>
</cp:coreProperties>
</file>