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83866" r:id="rId2"/>
  </p:sldMasterIdLst>
  <p:notesMasterIdLst>
    <p:notesMasterId r:id="rId18"/>
  </p:notesMasterIdLst>
  <p:handoutMasterIdLst>
    <p:handoutMasterId r:id="rId19"/>
  </p:handoutMasterIdLst>
  <p:sldIdLst>
    <p:sldId id="322" r:id="rId3"/>
    <p:sldId id="1148" r:id="rId4"/>
    <p:sldId id="1147" r:id="rId5"/>
    <p:sldId id="1159" r:id="rId6"/>
    <p:sldId id="1149" r:id="rId7"/>
    <p:sldId id="1150" r:id="rId8"/>
    <p:sldId id="1151" r:id="rId9"/>
    <p:sldId id="1146" r:id="rId10"/>
    <p:sldId id="258" r:id="rId11"/>
    <p:sldId id="261" r:id="rId12"/>
    <p:sldId id="1152" r:id="rId13"/>
    <p:sldId id="1156" r:id="rId14"/>
    <p:sldId id="1157" r:id="rId15"/>
    <p:sldId id="1154" r:id="rId16"/>
    <p:sldId id="1155" r:id="rId17"/>
  </p:sldIdLst>
  <p:sldSz cx="9144000" cy="6858000" type="screen4x3"/>
  <p:notesSz cx="6792913" cy="9925050"/>
  <p:defaultTextStyle>
    <a:defPPr>
      <a:defRPr lang="en-US"/>
    </a:defPPr>
    <a:lvl1pPr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8135"/>
    <a:srgbClr val="7030A0"/>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0280" autoAdjust="0"/>
    <p:restoredTop sz="90437" autoAdjust="0"/>
  </p:normalViewPr>
  <p:slideViewPr>
    <p:cSldViewPr snapToGrid="0" snapToObjects="1">
      <p:cViewPr varScale="1">
        <p:scale>
          <a:sx n="58" d="100"/>
          <a:sy n="58" d="100"/>
        </p:scale>
        <p:origin x="1340" y="48"/>
      </p:cViewPr>
      <p:guideLst/>
    </p:cSldViewPr>
  </p:slideViewPr>
  <p:outlineViewPr>
    <p:cViewPr>
      <p:scale>
        <a:sx n="33" d="100"/>
        <a:sy n="33" d="100"/>
      </p:scale>
      <p:origin x="0" y="0"/>
    </p:cViewPr>
  </p:outlineViewPr>
  <p:notesTextViewPr>
    <p:cViewPr>
      <p:scale>
        <a:sx n="400" d="100"/>
        <a:sy n="400" d="100"/>
      </p:scale>
      <p:origin x="0" y="0"/>
    </p:cViewPr>
  </p:notesTextViewPr>
  <p:sorterViewPr>
    <p:cViewPr varScale="1">
      <p:scale>
        <a:sx n="1" d="1"/>
        <a:sy n="1" d="1"/>
      </p:scale>
      <p:origin x="0" y="0"/>
    </p:cViewPr>
  </p:sorterViewPr>
  <p:notesViewPr>
    <p:cSldViewPr snapToGrid="0" snapToObjects="1">
      <p:cViewPr varScale="1">
        <p:scale>
          <a:sx n="49" d="100"/>
          <a:sy n="49" d="100"/>
        </p:scale>
        <p:origin x="2748"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F49C58-C957-8D72-1E02-8E949F6E3351}"/>
              </a:ext>
            </a:extLst>
          </p:cNvPr>
          <p:cNvSpPr>
            <a:spLocks noGrp="1"/>
          </p:cNvSpPr>
          <p:nvPr>
            <p:ph type="hdr" sz="quarter"/>
          </p:nvPr>
        </p:nvSpPr>
        <p:spPr>
          <a:xfrm>
            <a:off x="0" y="0"/>
            <a:ext cx="2943225" cy="496888"/>
          </a:xfrm>
          <a:prstGeom prst="rect">
            <a:avLst/>
          </a:prstGeom>
        </p:spPr>
        <p:txBody>
          <a:bodyPr vert="horz" lIns="90959" tIns="45479" rIns="90959" bIns="45479" rtlCol="0"/>
          <a:lstStyle>
            <a:lvl1pPr algn="l">
              <a:defRPr sz="1200">
                <a:latin typeface="Trebuchet MS" panose="020B0703020202090204" pitchFamily="34" charset="0"/>
              </a:defRPr>
            </a:lvl1pPr>
          </a:lstStyle>
          <a:p>
            <a:pPr>
              <a:defRPr/>
            </a:pPr>
            <a:endParaRPr lang="en-US"/>
          </a:p>
        </p:txBody>
      </p:sp>
      <p:sp>
        <p:nvSpPr>
          <p:cNvPr id="3" name="Date Placeholder 2">
            <a:extLst>
              <a:ext uri="{FF2B5EF4-FFF2-40B4-BE49-F238E27FC236}">
                <a16:creationId xmlns:a16="http://schemas.microsoft.com/office/drawing/2014/main" id="{DE0C11B1-2D19-7654-D2A6-5BE4922265F1}"/>
              </a:ext>
            </a:extLst>
          </p:cNvPr>
          <p:cNvSpPr>
            <a:spLocks noGrp="1"/>
          </p:cNvSpPr>
          <p:nvPr>
            <p:ph type="dt" sz="quarter" idx="1"/>
          </p:nvPr>
        </p:nvSpPr>
        <p:spPr>
          <a:xfrm>
            <a:off x="3848100" y="0"/>
            <a:ext cx="2943225" cy="496888"/>
          </a:xfrm>
          <a:prstGeom prst="rect">
            <a:avLst/>
          </a:prstGeom>
        </p:spPr>
        <p:txBody>
          <a:bodyPr vert="horz" lIns="90959" tIns="45479" rIns="90959" bIns="45479" rtlCol="0"/>
          <a:lstStyle>
            <a:lvl1pPr algn="r">
              <a:defRPr sz="1200">
                <a:latin typeface="Trebuchet MS" panose="020B0703020202090204" pitchFamily="34" charset="0"/>
              </a:defRPr>
            </a:lvl1pPr>
          </a:lstStyle>
          <a:p>
            <a:pPr>
              <a:defRPr/>
            </a:pPr>
            <a:fld id="{ED75E7EA-2CE8-4FFA-9EAC-9DAFC7967855}" type="datetimeFigureOut">
              <a:rPr lang="en-US"/>
              <a:pPr>
                <a:defRPr/>
              </a:pPr>
              <a:t>7/12/2024</a:t>
            </a:fld>
            <a:endParaRPr lang="en-US" dirty="0"/>
          </a:p>
        </p:txBody>
      </p:sp>
      <p:sp>
        <p:nvSpPr>
          <p:cNvPr id="4" name="Footer Placeholder 3">
            <a:extLst>
              <a:ext uri="{FF2B5EF4-FFF2-40B4-BE49-F238E27FC236}">
                <a16:creationId xmlns:a16="http://schemas.microsoft.com/office/drawing/2014/main" id="{F00F287E-5ED1-67DC-1410-8F296093189E}"/>
              </a:ext>
            </a:extLst>
          </p:cNvPr>
          <p:cNvSpPr>
            <a:spLocks noGrp="1"/>
          </p:cNvSpPr>
          <p:nvPr>
            <p:ph type="ftr" sz="quarter" idx="2"/>
          </p:nvPr>
        </p:nvSpPr>
        <p:spPr>
          <a:xfrm>
            <a:off x="0" y="9428163"/>
            <a:ext cx="2943225" cy="496887"/>
          </a:xfrm>
          <a:prstGeom prst="rect">
            <a:avLst/>
          </a:prstGeom>
        </p:spPr>
        <p:txBody>
          <a:bodyPr vert="horz" lIns="90959" tIns="45479" rIns="90959" bIns="45479" rtlCol="0" anchor="b"/>
          <a:lstStyle>
            <a:lvl1pPr algn="l">
              <a:defRPr sz="1200">
                <a:latin typeface="Trebuchet MS" panose="020B0703020202090204"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4E75EBDF-502C-E4D4-A148-913C03CC0845}"/>
              </a:ext>
            </a:extLst>
          </p:cNvPr>
          <p:cNvSpPr>
            <a:spLocks noGrp="1"/>
          </p:cNvSpPr>
          <p:nvPr>
            <p:ph type="sldNum" sz="quarter" idx="3"/>
          </p:nvPr>
        </p:nvSpPr>
        <p:spPr>
          <a:xfrm>
            <a:off x="3848100" y="9428163"/>
            <a:ext cx="2943225" cy="496887"/>
          </a:xfrm>
          <a:prstGeom prst="rect">
            <a:avLst/>
          </a:prstGeom>
        </p:spPr>
        <p:txBody>
          <a:bodyPr vert="horz" lIns="90959" tIns="45479" rIns="90959" bIns="45479" rtlCol="0" anchor="b"/>
          <a:lstStyle>
            <a:lvl1pPr algn="r">
              <a:defRPr sz="1200">
                <a:latin typeface="Trebuchet MS" panose="020B0703020202090204" pitchFamily="34" charset="0"/>
              </a:defRPr>
            </a:lvl1pPr>
          </a:lstStyle>
          <a:p>
            <a:pPr>
              <a:defRPr/>
            </a:pPr>
            <a:fld id="{A64933D9-6A78-4818-95A2-640A8CF7430A}"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7CDB12-C5F4-7DA1-33C5-F04B21BD0EF3}"/>
              </a:ext>
            </a:extLst>
          </p:cNvPr>
          <p:cNvSpPr>
            <a:spLocks noGrp="1"/>
          </p:cNvSpPr>
          <p:nvPr>
            <p:ph type="hdr" sz="quarter"/>
          </p:nvPr>
        </p:nvSpPr>
        <p:spPr>
          <a:xfrm>
            <a:off x="0" y="0"/>
            <a:ext cx="2943225" cy="496888"/>
          </a:xfrm>
          <a:prstGeom prst="rect">
            <a:avLst/>
          </a:prstGeom>
        </p:spPr>
        <p:txBody>
          <a:bodyPr vert="horz" lIns="90959" tIns="45479" rIns="90959" bIns="45479" rtlCol="0"/>
          <a:lstStyle>
            <a:lvl1pPr algn="l">
              <a:defRPr sz="1200">
                <a:latin typeface="Trebuchet MS" panose="020B0703020202090204" pitchFamily="34" charset="0"/>
              </a:defRPr>
            </a:lvl1pPr>
          </a:lstStyle>
          <a:p>
            <a:pPr>
              <a:defRPr/>
            </a:pPr>
            <a:endParaRPr lang="en-US"/>
          </a:p>
        </p:txBody>
      </p:sp>
      <p:sp>
        <p:nvSpPr>
          <p:cNvPr id="3" name="Date Placeholder 2">
            <a:extLst>
              <a:ext uri="{FF2B5EF4-FFF2-40B4-BE49-F238E27FC236}">
                <a16:creationId xmlns:a16="http://schemas.microsoft.com/office/drawing/2014/main" id="{14A57122-1836-5FEE-64F3-65431CADD4B8}"/>
              </a:ext>
            </a:extLst>
          </p:cNvPr>
          <p:cNvSpPr>
            <a:spLocks noGrp="1"/>
          </p:cNvSpPr>
          <p:nvPr>
            <p:ph type="dt" idx="1"/>
          </p:nvPr>
        </p:nvSpPr>
        <p:spPr>
          <a:xfrm>
            <a:off x="3848100" y="0"/>
            <a:ext cx="2943225" cy="496888"/>
          </a:xfrm>
          <a:prstGeom prst="rect">
            <a:avLst/>
          </a:prstGeom>
        </p:spPr>
        <p:txBody>
          <a:bodyPr vert="horz" lIns="90959" tIns="45479" rIns="90959" bIns="45479" rtlCol="0"/>
          <a:lstStyle>
            <a:lvl1pPr algn="r">
              <a:defRPr sz="1200">
                <a:latin typeface="Trebuchet MS" panose="020B0703020202090204" pitchFamily="34" charset="0"/>
              </a:defRPr>
            </a:lvl1pPr>
          </a:lstStyle>
          <a:p>
            <a:pPr>
              <a:defRPr/>
            </a:pPr>
            <a:fld id="{7BDD4394-BFA7-47B4-B693-F6C16EAE1F25}" type="datetimeFigureOut">
              <a:rPr lang="en-US"/>
              <a:pPr>
                <a:defRPr/>
              </a:pPr>
              <a:t>7/12/2024</a:t>
            </a:fld>
            <a:endParaRPr lang="en-US" dirty="0"/>
          </a:p>
        </p:txBody>
      </p:sp>
      <p:sp>
        <p:nvSpPr>
          <p:cNvPr id="4" name="Slide Image Placeholder 3">
            <a:extLst>
              <a:ext uri="{FF2B5EF4-FFF2-40B4-BE49-F238E27FC236}">
                <a16:creationId xmlns:a16="http://schemas.microsoft.com/office/drawing/2014/main" id="{30403E97-C0B4-0F6B-C4E0-404D0DF71521}"/>
              </a:ext>
            </a:extLst>
          </p:cNvPr>
          <p:cNvSpPr>
            <a:spLocks noGrp="1" noRot="1" noChangeAspect="1"/>
          </p:cNvSpPr>
          <p:nvPr>
            <p:ph type="sldImg" idx="2"/>
          </p:nvPr>
        </p:nvSpPr>
        <p:spPr>
          <a:xfrm>
            <a:off x="1163638" y="1239838"/>
            <a:ext cx="4465637" cy="3349625"/>
          </a:xfrm>
          <a:prstGeom prst="rect">
            <a:avLst/>
          </a:prstGeom>
          <a:noFill/>
          <a:ln w="12700">
            <a:solidFill>
              <a:prstClr val="black"/>
            </a:solidFill>
          </a:ln>
        </p:spPr>
        <p:txBody>
          <a:bodyPr vert="horz" lIns="90959" tIns="45479" rIns="90959" bIns="45479" rtlCol="0" anchor="ctr"/>
          <a:lstStyle/>
          <a:p>
            <a:pPr lvl="0"/>
            <a:endParaRPr lang="en-US" noProof="0" dirty="0"/>
          </a:p>
        </p:txBody>
      </p:sp>
      <p:sp>
        <p:nvSpPr>
          <p:cNvPr id="5" name="Notes Placeholder 4">
            <a:extLst>
              <a:ext uri="{FF2B5EF4-FFF2-40B4-BE49-F238E27FC236}">
                <a16:creationId xmlns:a16="http://schemas.microsoft.com/office/drawing/2014/main" id="{EFDBF56C-844F-5115-370E-0B2842958458}"/>
              </a:ext>
            </a:extLst>
          </p:cNvPr>
          <p:cNvSpPr>
            <a:spLocks noGrp="1"/>
          </p:cNvSpPr>
          <p:nvPr>
            <p:ph type="body" sz="quarter" idx="3"/>
          </p:nvPr>
        </p:nvSpPr>
        <p:spPr>
          <a:xfrm>
            <a:off x="679450" y="4776788"/>
            <a:ext cx="5434013" cy="3908425"/>
          </a:xfrm>
          <a:prstGeom prst="rect">
            <a:avLst/>
          </a:prstGeom>
        </p:spPr>
        <p:txBody>
          <a:bodyPr vert="horz" lIns="90959" tIns="45479" rIns="90959" bIns="4547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24FB8ED-E2BD-9195-D4BE-7B31B18BD939}"/>
              </a:ext>
            </a:extLst>
          </p:cNvPr>
          <p:cNvSpPr>
            <a:spLocks noGrp="1"/>
          </p:cNvSpPr>
          <p:nvPr>
            <p:ph type="ftr" sz="quarter" idx="4"/>
          </p:nvPr>
        </p:nvSpPr>
        <p:spPr>
          <a:xfrm>
            <a:off x="0" y="9428163"/>
            <a:ext cx="2943225" cy="496887"/>
          </a:xfrm>
          <a:prstGeom prst="rect">
            <a:avLst/>
          </a:prstGeom>
        </p:spPr>
        <p:txBody>
          <a:bodyPr vert="horz" lIns="90959" tIns="45479" rIns="90959" bIns="45479" rtlCol="0" anchor="b"/>
          <a:lstStyle>
            <a:lvl1pPr algn="l">
              <a:defRPr sz="1200">
                <a:latin typeface="Trebuchet MS" panose="020B070302020209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4EA787F3-10BF-797E-06D6-A4C4A9411610}"/>
              </a:ext>
            </a:extLst>
          </p:cNvPr>
          <p:cNvSpPr>
            <a:spLocks noGrp="1"/>
          </p:cNvSpPr>
          <p:nvPr>
            <p:ph type="sldNum" sz="quarter" idx="5"/>
          </p:nvPr>
        </p:nvSpPr>
        <p:spPr>
          <a:xfrm>
            <a:off x="3848100" y="9428163"/>
            <a:ext cx="2943225" cy="496887"/>
          </a:xfrm>
          <a:prstGeom prst="rect">
            <a:avLst/>
          </a:prstGeom>
        </p:spPr>
        <p:txBody>
          <a:bodyPr vert="horz" lIns="90959" tIns="45479" rIns="90959" bIns="45479" rtlCol="0" anchor="b"/>
          <a:lstStyle>
            <a:lvl1pPr algn="r">
              <a:defRPr sz="1200">
                <a:latin typeface="Trebuchet MS" panose="020B0703020202090204" pitchFamily="34" charset="0"/>
              </a:defRPr>
            </a:lvl1pPr>
          </a:lstStyle>
          <a:p>
            <a:pPr>
              <a:defRPr/>
            </a:pPr>
            <a:fld id="{3948ED04-03F5-4EFE-B3B2-5D86E4276E4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138ECFB9-895A-1C36-8E55-8A4EC625C2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A1CC268E-416A-9FBE-6F83-2C9960FD75B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sz="1100" b="1" dirty="0">
                <a:latin typeface="Arial" panose="020B0604020202020204" pitchFamily="34" charset="0"/>
                <a:cs typeface="Arial" panose="020B0604020202020204" pitchFamily="34" charset="0"/>
              </a:rPr>
              <a:t>Facilitators Notes</a:t>
            </a:r>
          </a:p>
          <a:p>
            <a:pPr>
              <a:defRPr/>
            </a:pPr>
            <a:endParaRPr lang="en-AU" sz="1100" b="1" dirty="0">
              <a:latin typeface="Arial" panose="020B0604020202020204" pitchFamily="34" charset="0"/>
              <a:ea typeface="Cambria" panose="02040503050406030204" pitchFamily="18" charset="0"/>
              <a:cs typeface="Arial" panose="020B0604020202020204" pitchFamily="34" charset="0"/>
            </a:endParaRPr>
          </a:p>
          <a:p>
            <a:pPr>
              <a:defRPr/>
            </a:pPr>
            <a:r>
              <a:rPr lang="en-AU" sz="1100" b="1" dirty="0">
                <a:latin typeface="Arial" panose="020B0604020202020204" pitchFamily="34" charset="0"/>
                <a:ea typeface="Cambria" panose="02040503050406030204" pitchFamily="18" charset="0"/>
                <a:cs typeface="Arial" panose="020B0604020202020204" pitchFamily="34" charset="0"/>
              </a:rPr>
              <a:t>In this Session we will:</a:t>
            </a:r>
          </a:p>
          <a:p>
            <a:pPr>
              <a:defRPr/>
            </a:pPr>
            <a:endParaRPr lang="en-AU" sz="1100" b="1" dirty="0">
              <a:latin typeface="Arial" panose="020B0604020202020204" pitchFamily="34" charset="0"/>
              <a:ea typeface="Cambria" panose="02040503050406030204" pitchFamily="18" charset="0"/>
              <a:cs typeface="Arial" panose="020B0604020202020204" pitchFamily="34" charset="0"/>
            </a:endParaRPr>
          </a:p>
          <a:p>
            <a:pPr marL="342900" indent="-342900">
              <a:buFont typeface="Arial" panose="020B0604020202020204" pitchFamily="34" charset="0"/>
              <a:buChar char="•"/>
              <a:defRPr/>
            </a:pPr>
            <a:r>
              <a:rPr lang="en-AU" sz="1100" b="1" dirty="0">
                <a:latin typeface="Arial" panose="020B0604020202020204" pitchFamily="34" charset="0"/>
                <a:ea typeface="Cambria" panose="02040503050406030204" pitchFamily="18" charset="0"/>
                <a:cs typeface="Arial" panose="020B0604020202020204" pitchFamily="34" charset="0"/>
              </a:rPr>
              <a:t>Examine the Gender Based challenges for Women Refugee Led Organisations </a:t>
            </a:r>
          </a:p>
          <a:p>
            <a:pPr marL="342900" indent="-342900">
              <a:buFont typeface="Arial" panose="020B0604020202020204" pitchFamily="34" charset="0"/>
              <a:buChar char="•"/>
              <a:defRPr/>
            </a:pPr>
            <a:endParaRPr lang="en-AU" sz="1100" b="1" dirty="0">
              <a:latin typeface="Arial" panose="020B0604020202020204" pitchFamily="34" charset="0"/>
              <a:ea typeface="Cambria" panose="02040503050406030204" pitchFamily="18" charset="0"/>
              <a:cs typeface="Arial" panose="020B0604020202020204" pitchFamily="34" charset="0"/>
            </a:endParaRPr>
          </a:p>
          <a:p>
            <a:pPr marL="342900" indent="-342900">
              <a:buFont typeface="Arial" panose="020B0604020202020204" pitchFamily="34" charset="0"/>
              <a:buChar char="•"/>
              <a:defRPr/>
            </a:pPr>
            <a:r>
              <a:rPr lang="en-AU" sz="1100" b="1" dirty="0">
                <a:latin typeface="Arial" panose="020B0604020202020204" pitchFamily="34" charset="0"/>
                <a:ea typeface="Cambria" panose="02040503050406030204" pitchFamily="18" charset="0"/>
                <a:cs typeface="Arial" panose="020B0604020202020204" pitchFamily="34" charset="0"/>
              </a:rPr>
              <a:t>Look at some tools and exercises to help identify these and develop solutions.</a:t>
            </a:r>
          </a:p>
          <a:p>
            <a:pPr eaLnBrk="1" hangingPunct="1">
              <a:spcBef>
                <a:spcPct val="0"/>
              </a:spcBef>
            </a:pPr>
            <a:endParaRPr lang="en-US" altLang="en-US" sz="1100" dirty="0">
              <a:latin typeface="Arial" panose="020B0604020202020204" pitchFamily="34" charset="0"/>
              <a:cs typeface="Arial" panose="020B0604020202020204" pitchFamily="34" charset="0"/>
            </a:endParaRPr>
          </a:p>
        </p:txBody>
      </p:sp>
      <p:sp>
        <p:nvSpPr>
          <p:cNvPr id="7172" name="Slide Number Placeholder 3">
            <a:extLst>
              <a:ext uri="{FF2B5EF4-FFF2-40B4-BE49-F238E27FC236}">
                <a16:creationId xmlns:a16="http://schemas.microsoft.com/office/drawing/2014/main" id="{C5ED0479-733C-E7F4-34E3-8C6727D2EFA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38188" indent="-284163">
              <a:defRPr>
                <a:solidFill>
                  <a:schemeClr val="tx1"/>
                </a:solidFill>
                <a:latin typeface="Trebuchet MS" panose="020B0603020202020204" pitchFamily="34" charset="0"/>
              </a:defRPr>
            </a:lvl2pPr>
            <a:lvl3pPr marL="1136650" indent="-227013">
              <a:defRPr>
                <a:solidFill>
                  <a:schemeClr val="tx1"/>
                </a:solidFill>
                <a:latin typeface="Trebuchet MS" panose="020B0603020202020204" pitchFamily="34" charset="0"/>
              </a:defRPr>
            </a:lvl3pPr>
            <a:lvl4pPr marL="1590675" indent="-227013">
              <a:defRPr>
                <a:solidFill>
                  <a:schemeClr val="tx1"/>
                </a:solidFill>
                <a:latin typeface="Trebuchet MS" panose="020B0603020202020204" pitchFamily="34" charset="0"/>
              </a:defRPr>
            </a:lvl4pPr>
            <a:lvl5pPr marL="2046288" indent="-227013">
              <a:defRPr>
                <a:solidFill>
                  <a:schemeClr val="tx1"/>
                </a:solidFill>
                <a:latin typeface="Trebuchet MS" panose="020B0603020202020204" pitchFamily="34" charset="0"/>
              </a:defRPr>
            </a:lvl5pPr>
            <a:lvl6pPr marL="2503488" indent="-227013" eaLnBrk="0" fontAlgn="base" hangingPunct="0">
              <a:spcBef>
                <a:spcPct val="0"/>
              </a:spcBef>
              <a:spcAft>
                <a:spcPct val="0"/>
              </a:spcAft>
              <a:defRPr>
                <a:solidFill>
                  <a:schemeClr val="tx1"/>
                </a:solidFill>
                <a:latin typeface="Trebuchet MS" panose="020B0603020202020204" pitchFamily="34" charset="0"/>
              </a:defRPr>
            </a:lvl6pPr>
            <a:lvl7pPr marL="2960688" indent="-227013" eaLnBrk="0" fontAlgn="base" hangingPunct="0">
              <a:spcBef>
                <a:spcPct val="0"/>
              </a:spcBef>
              <a:spcAft>
                <a:spcPct val="0"/>
              </a:spcAft>
              <a:defRPr>
                <a:solidFill>
                  <a:schemeClr val="tx1"/>
                </a:solidFill>
                <a:latin typeface="Trebuchet MS" panose="020B0603020202020204" pitchFamily="34" charset="0"/>
              </a:defRPr>
            </a:lvl7pPr>
            <a:lvl8pPr marL="3417888" indent="-227013" eaLnBrk="0" fontAlgn="base" hangingPunct="0">
              <a:spcBef>
                <a:spcPct val="0"/>
              </a:spcBef>
              <a:spcAft>
                <a:spcPct val="0"/>
              </a:spcAft>
              <a:defRPr>
                <a:solidFill>
                  <a:schemeClr val="tx1"/>
                </a:solidFill>
                <a:latin typeface="Trebuchet MS" panose="020B0603020202020204" pitchFamily="34" charset="0"/>
              </a:defRPr>
            </a:lvl8pPr>
            <a:lvl9pPr marL="3875088" indent="-227013" eaLnBrk="0" fontAlgn="base" hangingPunct="0">
              <a:spcBef>
                <a:spcPct val="0"/>
              </a:spcBef>
              <a:spcAft>
                <a:spcPct val="0"/>
              </a:spcAft>
              <a:defRPr>
                <a:solidFill>
                  <a:schemeClr val="tx1"/>
                </a:solidFill>
                <a:latin typeface="Trebuchet MS" panose="020B0603020202020204" pitchFamily="34" charset="0"/>
              </a:defRPr>
            </a:lvl9pPr>
          </a:lstStyle>
          <a:p>
            <a:fld id="{755D4C46-613F-460D-A030-7193BF102A05}"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This is best done as a small group exercise, with the group suggesting a solution for each </a:t>
            </a:r>
            <a:r>
              <a:rPr lang="en-AU" sz="1100" dirty="0">
                <a:latin typeface="Arial" panose="020B0604020202020204" pitchFamily="34" charset="0"/>
                <a:cs typeface="Arial" panose="020B0604020202020204" pitchFamily="34" charset="0"/>
              </a:rPr>
              <a:t>difficulty</a:t>
            </a:r>
            <a:r>
              <a:rPr lang="en-AU" dirty="0">
                <a:latin typeface="Arial" panose="020B0604020202020204" pitchFamily="34" charset="0"/>
                <a:cs typeface="Arial" panose="020B0604020202020204" pitchFamily="34" charset="0"/>
              </a:rPr>
              <a:t> they list.</a:t>
            </a:r>
          </a:p>
        </p:txBody>
      </p:sp>
      <p:sp>
        <p:nvSpPr>
          <p:cNvPr id="4" name="Slide Number Placeholder 3"/>
          <p:cNvSpPr>
            <a:spLocks noGrp="1"/>
          </p:cNvSpPr>
          <p:nvPr>
            <p:ph type="sldNum" sz="quarter" idx="5"/>
          </p:nvPr>
        </p:nvSpPr>
        <p:spPr/>
        <p:txBody>
          <a:bodyPr/>
          <a:lstStyle/>
          <a:p>
            <a:pPr>
              <a:defRPr/>
            </a:pPr>
            <a:fld id="{3948ED04-03F5-4EFE-B3B2-5D86E4276E41}" type="slidenum">
              <a:rPr lang="en-US" smtClean="0"/>
              <a:pPr>
                <a:defRPr/>
              </a:pPr>
              <a:t>10</a:t>
            </a:fld>
            <a:endParaRPr lang="en-US" dirty="0"/>
          </a:p>
        </p:txBody>
      </p:sp>
    </p:spTree>
    <p:extLst>
      <p:ext uri="{BB962C8B-B14F-4D97-AF65-F5344CB8AC3E}">
        <p14:creationId xmlns:p14="http://schemas.microsoft.com/office/powerpoint/2010/main" val="4059501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Tools on the next three slides are designed to be used as a check list when designing programs and projects.</a:t>
            </a:r>
          </a:p>
          <a:p>
            <a:endParaRPr lang="en-AU" dirty="0"/>
          </a:p>
          <a:p>
            <a:r>
              <a:rPr lang="en-AU" dirty="0"/>
              <a:t>You will find Word and PDF  versions of the exercises in Module 3 on the website.</a:t>
            </a:r>
          </a:p>
        </p:txBody>
      </p:sp>
      <p:sp>
        <p:nvSpPr>
          <p:cNvPr id="4" name="Slide Number Placeholder 3"/>
          <p:cNvSpPr>
            <a:spLocks noGrp="1"/>
          </p:cNvSpPr>
          <p:nvPr>
            <p:ph type="sldNum" sz="quarter" idx="5"/>
          </p:nvPr>
        </p:nvSpPr>
        <p:spPr/>
        <p:txBody>
          <a:bodyPr/>
          <a:lstStyle/>
          <a:p>
            <a:pPr>
              <a:defRPr/>
            </a:pPr>
            <a:fld id="{3948ED04-03F5-4EFE-B3B2-5D86E4276E41}" type="slidenum">
              <a:rPr lang="en-US" smtClean="0"/>
              <a:pPr>
                <a:defRPr/>
              </a:pPr>
              <a:t>11</a:t>
            </a:fld>
            <a:endParaRPr lang="en-US" dirty="0"/>
          </a:p>
        </p:txBody>
      </p:sp>
    </p:spTree>
    <p:extLst>
      <p:ext uri="{BB962C8B-B14F-4D97-AF65-F5344CB8AC3E}">
        <p14:creationId xmlns:p14="http://schemas.microsoft.com/office/powerpoint/2010/main" val="4027854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Word versions of these Tables are available to download in the Training Notes on the website</a:t>
            </a:r>
          </a:p>
        </p:txBody>
      </p:sp>
      <p:sp>
        <p:nvSpPr>
          <p:cNvPr id="4" name="Slide Number Placeholder 3"/>
          <p:cNvSpPr>
            <a:spLocks noGrp="1"/>
          </p:cNvSpPr>
          <p:nvPr>
            <p:ph type="sldNum" sz="quarter" idx="5"/>
          </p:nvPr>
        </p:nvSpPr>
        <p:spPr/>
        <p:txBody>
          <a:bodyPr/>
          <a:lstStyle/>
          <a:p>
            <a:pPr>
              <a:defRPr/>
            </a:pPr>
            <a:fld id="{3948ED04-03F5-4EFE-B3B2-5D86E4276E41}" type="slidenum">
              <a:rPr lang="en-US" smtClean="0"/>
              <a:pPr>
                <a:defRPr/>
              </a:pPr>
              <a:t>12</a:t>
            </a:fld>
            <a:endParaRPr lang="en-US" dirty="0"/>
          </a:p>
        </p:txBody>
      </p:sp>
    </p:spTree>
    <p:extLst>
      <p:ext uri="{BB962C8B-B14F-4D97-AF65-F5344CB8AC3E}">
        <p14:creationId xmlns:p14="http://schemas.microsoft.com/office/powerpoint/2010/main" val="458563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3948ED04-03F5-4EFE-B3B2-5D86E4276E41}" type="slidenum">
              <a:rPr lang="en-US" smtClean="0"/>
              <a:pPr>
                <a:defRPr/>
              </a:pPr>
              <a:t>13</a:t>
            </a:fld>
            <a:endParaRPr lang="en-US" dirty="0"/>
          </a:p>
        </p:txBody>
      </p:sp>
    </p:spTree>
    <p:extLst>
      <p:ext uri="{BB962C8B-B14F-4D97-AF65-F5344CB8AC3E}">
        <p14:creationId xmlns:p14="http://schemas.microsoft.com/office/powerpoint/2010/main" val="191629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3948ED04-03F5-4EFE-B3B2-5D86E4276E41}" type="slidenum">
              <a:rPr lang="en-US" smtClean="0"/>
              <a:pPr>
                <a:defRPr/>
              </a:pPr>
              <a:t>14</a:t>
            </a:fld>
            <a:endParaRPr lang="en-US" dirty="0"/>
          </a:p>
        </p:txBody>
      </p:sp>
    </p:spTree>
    <p:extLst>
      <p:ext uri="{BB962C8B-B14F-4D97-AF65-F5344CB8AC3E}">
        <p14:creationId xmlns:p14="http://schemas.microsoft.com/office/powerpoint/2010/main" val="3131536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b="1" dirty="0">
                <a:solidFill>
                  <a:srgbClr val="7030A0"/>
                </a:solidFill>
                <a:latin typeface="Arial" panose="020B0604020202020204" pitchFamily="34" charset="0"/>
                <a:cs typeface="Arial" panose="020B0604020202020204" pitchFamily="34" charset="0"/>
              </a:rPr>
              <a:t>Just a reminder</a:t>
            </a:r>
          </a:p>
          <a:p>
            <a:endParaRPr lang="en-AU" sz="1100" dirty="0">
              <a:latin typeface="Arial" panose="020B0604020202020204" pitchFamily="34" charset="0"/>
              <a:cs typeface="Arial" panose="020B0604020202020204" pitchFamily="34" charset="0"/>
            </a:endParaRPr>
          </a:p>
          <a:p>
            <a:r>
              <a:rPr lang="en-AU" sz="1100" dirty="0">
                <a:latin typeface="Arial" panose="020B0604020202020204" pitchFamily="34" charset="0"/>
                <a:cs typeface="Arial" panose="020B0604020202020204" pitchFamily="34" charset="0"/>
              </a:rPr>
              <a:t>While as service providers and leaders, it is essential that we answer the questions in the tools, it is equally important for the grass roots community members to add their knowledge and expertise.  Encourage the participants to consult with the community at every available opportunity, and to include resources to do this in their funding applications.</a:t>
            </a:r>
          </a:p>
          <a:p>
            <a:endParaRPr lang="en-AU" sz="1100" dirty="0">
              <a:latin typeface="Arial" panose="020B0604020202020204" pitchFamily="34" charset="0"/>
              <a:cs typeface="Arial" panose="020B0604020202020204" pitchFamily="34" charset="0"/>
            </a:endParaRPr>
          </a:p>
          <a:p>
            <a:r>
              <a:rPr lang="en-AU" sz="1100" dirty="0">
                <a:latin typeface="Arial" panose="020B0604020202020204" pitchFamily="34" charset="0"/>
                <a:cs typeface="Arial" panose="020B0604020202020204" pitchFamily="34" charset="0"/>
              </a:rPr>
              <a:t>If you find that there are different view from different stakeholder groups, if possible arrange a session where </a:t>
            </a:r>
            <a:r>
              <a:rPr lang="en-AU" sz="1100">
                <a:latin typeface="Arial" panose="020B0604020202020204" pitchFamily="34" charset="0"/>
                <a:cs typeface="Arial" panose="020B0604020202020204" pitchFamily="34" charset="0"/>
              </a:rPr>
              <a:t>they are given </a:t>
            </a:r>
            <a:r>
              <a:rPr lang="en-AU" sz="1100" dirty="0">
                <a:latin typeface="Arial" panose="020B0604020202020204" pitchFamily="34" charset="0"/>
                <a:cs typeface="Arial" panose="020B0604020202020204" pitchFamily="34" charset="0"/>
              </a:rPr>
              <a:t>the opportunity to discuss and resolve these.</a:t>
            </a:r>
          </a:p>
        </p:txBody>
      </p:sp>
      <p:sp>
        <p:nvSpPr>
          <p:cNvPr id="4" name="Slide Number Placeholder 3"/>
          <p:cNvSpPr>
            <a:spLocks noGrp="1"/>
          </p:cNvSpPr>
          <p:nvPr>
            <p:ph type="sldNum" sz="quarter" idx="5"/>
          </p:nvPr>
        </p:nvSpPr>
        <p:spPr/>
        <p:txBody>
          <a:bodyPr/>
          <a:lstStyle/>
          <a:p>
            <a:pPr>
              <a:defRPr/>
            </a:pPr>
            <a:fld id="{3948ED04-03F5-4EFE-B3B2-5D86E4276E41}" type="slidenum">
              <a:rPr lang="en-US" smtClean="0"/>
              <a:pPr>
                <a:defRPr/>
              </a:pPr>
              <a:t>15</a:t>
            </a:fld>
            <a:endParaRPr lang="en-US" dirty="0"/>
          </a:p>
        </p:txBody>
      </p:sp>
    </p:spTree>
    <p:extLst>
      <p:ext uri="{BB962C8B-B14F-4D97-AF65-F5344CB8AC3E}">
        <p14:creationId xmlns:p14="http://schemas.microsoft.com/office/powerpoint/2010/main" val="781224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b="1" kern="100" dirty="0">
                <a:solidFill>
                  <a:srgbClr val="7030A0"/>
                </a:solidFill>
                <a:latin typeface="Arial" panose="020B0604020202020204" pitchFamily="34" charset="0"/>
                <a:ea typeface="Aptos" panose="020B0004020202020204" pitchFamily="34" charset="0"/>
                <a:cs typeface="Arial" panose="020B0604020202020204" pitchFamily="34" charset="0"/>
              </a:rPr>
              <a:t>Suggested Timing for sessions </a:t>
            </a:r>
          </a:p>
          <a:p>
            <a:r>
              <a:rPr lang="en-AU" sz="1100" kern="100" dirty="0">
                <a:latin typeface="Arial" panose="020B0604020202020204" pitchFamily="34" charset="0"/>
                <a:ea typeface="Aptos" panose="020B0004020202020204" pitchFamily="34" charset="0"/>
                <a:cs typeface="Arial" panose="020B0604020202020204" pitchFamily="34" charset="0"/>
              </a:rPr>
              <a:t>A sound knowledge of the meaning of Gender Equality is essential for this session.  It should either follow Session 2 of this module, or if the groups already have a sound knowledge of gender equality, just do a quick brainstorm of key points before starting this session. Material can be covered in 2 hours, with the use of one exercise.  A more thorough coverage and analysis, using both exercises will take 4 hours, </a:t>
            </a:r>
          </a:p>
          <a:p>
            <a:endParaRPr lang="en-AU" sz="1100" dirty="0">
              <a:latin typeface="Arial" panose="020B0604020202020204" pitchFamily="34" charset="0"/>
              <a:cs typeface="Arial" panose="020B0604020202020204" pitchFamily="34" charset="0"/>
            </a:endParaRPr>
          </a:p>
          <a:p>
            <a:r>
              <a:rPr lang="en-AU" altLang="en-US" sz="1100" dirty="0">
                <a:latin typeface="Arial" panose="020B0604020202020204" pitchFamily="34" charset="0"/>
                <a:ea typeface="Cambria" panose="02040503050406030204" pitchFamily="18" charset="0"/>
                <a:cs typeface="Arial" panose="020B0604020202020204" pitchFamily="34" charset="0"/>
              </a:rPr>
              <a:t>This session is closely linked to the session on Meaningful Participation, Session 8.  </a:t>
            </a:r>
          </a:p>
          <a:p>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3948ED04-03F5-4EFE-B3B2-5D86E4276E41}" type="slidenum">
              <a:rPr lang="en-US" smtClean="0"/>
              <a:pPr>
                <a:defRPr/>
              </a:pPr>
              <a:t>2</a:t>
            </a:fld>
            <a:endParaRPr lang="en-US" dirty="0"/>
          </a:p>
        </p:txBody>
      </p:sp>
    </p:spTree>
    <p:extLst>
      <p:ext uri="{BB962C8B-B14F-4D97-AF65-F5344CB8AC3E}">
        <p14:creationId xmlns:p14="http://schemas.microsoft.com/office/powerpoint/2010/main" val="1724398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latin typeface="Arial" panose="020B0604020202020204" pitchFamily="34" charset="0"/>
                <a:cs typeface="Arial" panose="020B0604020202020204" pitchFamily="34" charset="0"/>
              </a:rPr>
              <a:t>Ask the group to brainstorm additional barriers they have encountered in their work. They may want to give examples from their own lives, or families and friends.</a:t>
            </a:r>
          </a:p>
        </p:txBody>
      </p:sp>
      <p:sp>
        <p:nvSpPr>
          <p:cNvPr id="4" name="Slide Number Placeholder 3"/>
          <p:cNvSpPr>
            <a:spLocks noGrp="1"/>
          </p:cNvSpPr>
          <p:nvPr>
            <p:ph type="sldNum" sz="quarter" idx="5"/>
          </p:nvPr>
        </p:nvSpPr>
        <p:spPr/>
        <p:txBody>
          <a:bodyPr/>
          <a:lstStyle/>
          <a:p>
            <a:pPr>
              <a:defRPr/>
            </a:pPr>
            <a:fld id="{3948ED04-03F5-4EFE-B3B2-5D86E4276E41}" type="slidenum">
              <a:rPr lang="en-US" smtClean="0"/>
              <a:pPr>
                <a:defRPr/>
              </a:pPr>
              <a:t>3</a:t>
            </a:fld>
            <a:endParaRPr lang="en-US" dirty="0"/>
          </a:p>
        </p:txBody>
      </p:sp>
    </p:spTree>
    <p:extLst>
      <p:ext uri="{BB962C8B-B14F-4D97-AF65-F5344CB8AC3E}">
        <p14:creationId xmlns:p14="http://schemas.microsoft.com/office/powerpoint/2010/main" val="1782717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latin typeface="Arial" panose="020B0604020202020204" pitchFamily="34" charset="0"/>
                <a:cs typeface="Arial" panose="020B0604020202020204" pitchFamily="34" charset="0"/>
              </a:rPr>
              <a:t>If there is time, ask the group to work in small groups to discuss:</a:t>
            </a:r>
          </a:p>
          <a:p>
            <a:pPr marL="171450" indent="-171450">
              <a:buFont typeface="Arial" panose="020B0604020202020204" pitchFamily="34" charset="0"/>
              <a:buChar char="•"/>
            </a:pPr>
            <a:r>
              <a:rPr lang="en-AU" sz="1100" dirty="0">
                <a:latin typeface="Arial" panose="020B0604020202020204" pitchFamily="34" charset="0"/>
                <a:cs typeface="Arial" panose="020B0604020202020204" pitchFamily="34" charset="0"/>
              </a:rPr>
              <a:t>Specific dangers for men and boys</a:t>
            </a:r>
          </a:p>
          <a:p>
            <a:pPr marL="171450" indent="-171450">
              <a:buFont typeface="Arial" panose="020B0604020202020204" pitchFamily="34" charset="0"/>
              <a:buChar char="•"/>
            </a:pPr>
            <a:r>
              <a:rPr lang="en-AU" sz="1100" dirty="0">
                <a:latin typeface="Arial" panose="020B0604020202020204" pitchFamily="34" charset="0"/>
                <a:cs typeface="Arial" panose="020B0604020202020204" pitchFamily="34" charset="0"/>
              </a:rPr>
              <a:t>Specific dangers for women and girls</a:t>
            </a:r>
          </a:p>
          <a:p>
            <a:pPr marL="171450" indent="-171450">
              <a:buFont typeface="Arial" panose="020B0604020202020204" pitchFamily="34" charset="0"/>
              <a:buChar char="•"/>
            </a:pPr>
            <a:r>
              <a:rPr lang="en-AU" sz="1100" dirty="0">
                <a:latin typeface="Arial" panose="020B0604020202020204" pitchFamily="34" charset="0"/>
                <a:cs typeface="Arial" panose="020B0604020202020204" pitchFamily="34" charset="0"/>
              </a:rPr>
              <a:t>Shared dangers</a:t>
            </a:r>
          </a:p>
          <a:p>
            <a:pPr marL="171450" indent="-171450">
              <a:buFont typeface="Arial" panose="020B0604020202020204" pitchFamily="34" charset="0"/>
              <a:buChar char="•"/>
            </a:pPr>
            <a:r>
              <a:rPr lang="en-AU" sz="1100" dirty="0">
                <a:latin typeface="Arial" panose="020B0604020202020204" pitchFamily="34" charset="0"/>
                <a:cs typeface="Arial" panose="020B0604020202020204" pitchFamily="34" charset="0"/>
              </a:rPr>
              <a:t>Shared needs</a:t>
            </a:r>
          </a:p>
          <a:p>
            <a:endParaRPr lang="en-AU" sz="1100" dirty="0">
              <a:latin typeface="Arial" panose="020B0604020202020204" pitchFamily="34" charset="0"/>
              <a:cs typeface="Arial" panose="020B0604020202020204" pitchFamily="34" charset="0"/>
            </a:endParaRPr>
          </a:p>
          <a:p>
            <a:r>
              <a:rPr lang="en-AU" sz="1100" dirty="0">
                <a:latin typeface="Arial" panose="020B0604020202020204" pitchFamily="34" charset="0"/>
                <a:cs typeface="Arial" panose="020B0604020202020204" pitchFamily="34" charset="0"/>
              </a:rPr>
              <a:t>And to answer the question</a:t>
            </a:r>
          </a:p>
          <a:p>
            <a:r>
              <a:rPr lang="en-AU" sz="1100" dirty="0">
                <a:latin typeface="Arial" panose="020B0604020202020204" pitchFamily="34" charset="0"/>
                <a:cs typeface="Arial" panose="020B0604020202020204" pitchFamily="34" charset="0"/>
              </a:rPr>
              <a:t>“ Do men and women have equal access to shared needs and resources?”</a:t>
            </a:r>
          </a:p>
          <a:p>
            <a:endParaRPr lang="en-AU" sz="1100" dirty="0">
              <a:latin typeface="Arial" panose="020B0604020202020204" pitchFamily="34" charset="0"/>
              <a:cs typeface="Arial" panose="020B0604020202020204" pitchFamily="34" charset="0"/>
            </a:endParaRPr>
          </a:p>
          <a:p>
            <a:r>
              <a:rPr lang="en-AU" sz="1100" dirty="0">
                <a:latin typeface="Arial" panose="020B0604020202020204" pitchFamily="34" charset="0"/>
                <a:cs typeface="Arial" panose="020B0604020202020204" pitchFamily="34" charset="0"/>
              </a:rPr>
              <a:t>If there is not time for a small group exercise, do a quick brainstorm.</a:t>
            </a:r>
          </a:p>
        </p:txBody>
      </p:sp>
      <p:sp>
        <p:nvSpPr>
          <p:cNvPr id="4" name="Slide Number Placeholder 3"/>
          <p:cNvSpPr>
            <a:spLocks noGrp="1"/>
          </p:cNvSpPr>
          <p:nvPr>
            <p:ph type="sldNum" sz="quarter" idx="5"/>
          </p:nvPr>
        </p:nvSpPr>
        <p:spPr/>
        <p:txBody>
          <a:bodyPr/>
          <a:lstStyle/>
          <a:p>
            <a:pPr>
              <a:defRPr/>
            </a:pPr>
            <a:fld id="{3948ED04-03F5-4EFE-B3B2-5D86E4276E41}" type="slidenum">
              <a:rPr lang="en-US" smtClean="0"/>
              <a:pPr>
                <a:defRPr/>
              </a:pPr>
              <a:t>4</a:t>
            </a:fld>
            <a:endParaRPr lang="en-US" dirty="0"/>
          </a:p>
        </p:txBody>
      </p:sp>
    </p:spTree>
    <p:extLst>
      <p:ext uri="{BB962C8B-B14F-4D97-AF65-F5344CB8AC3E}">
        <p14:creationId xmlns:p14="http://schemas.microsoft.com/office/powerpoint/2010/main" val="3545395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latin typeface="Arial" panose="020B0604020202020204" pitchFamily="34" charset="0"/>
                <a:cs typeface="Arial" panose="020B0604020202020204" pitchFamily="34" charset="0"/>
              </a:rPr>
              <a:t>Acknowledge that this is a universal and proven truth, and that it will be discussed and analysed in Sessions 5 and 7</a:t>
            </a:r>
          </a:p>
        </p:txBody>
      </p:sp>
      <p:sp>
        <p:nvSpPr>
          <p:cNvPr id="4" name="Slide Number Placeholder 3"/>
          <p:cNvSpPr>
            <a:spLocks noGrp="1"/>
          </p:cNvSpPr>
          <p:nvPr>
            <p:ph type="sldNum" sz="quarter" idx="5"/>
          </p:nvPr>
        </p:nvSpPr>
        <p:spPr/>
        <p:txBody>
          <a:bodyPr/>
          <a:lstStyle/>
          <a:p>
            <a:pPr>
              <a:defRPr/>
            </a:pPr>
            <a:fld id="{3948ED04-03F5-4EFE-B3B2-5D86E4276E41}" type="slidenum">
              <a:rPr lang="en-US" smtClean="0"/>
              <a:pPr>
                <a:defRPr/>
              </a:pPr>
              <a:t>5</a:t>
            </a:fld>
            <a:endParaRPr lang="en-US" dirty="0"/>
          </a:p>
        </p:txBody>
      </p:sp>
    </p:spTree>
    <p:extLst>
      <p:ext uri="{BB962C8B-B14F-4D97-AF65-F5344CB8AC3E}">
        <p14:creationId xmlns:p14="http://schemas.microsoft.com/office/powerpoint/2010/main" val="3973094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latin typeface="Arial" panose="020B0604020202020204" pitchFamily="34" charset="0"/>
                <a:cs typeface="Arial" panose="020B0604020202020204" pitchFamily="34" charset="0"/>
              </a:rPr>
              <a:t>Brainstorm the strengths  and capacities of refugee women and girls, and list some of the services or programs they are currently running, either formally or informally.</a:t>
            </a:r>
          </a:p>
        </p:txBody>
      </p:sp>
      <p:sp>
        <p:nvSpPr>
          <p:cNvPr id="4" name="Slide Number Placeholder 3"/>
          <p:cNvSpPr>
            <a:spLocks noGrp="1"/>
          </p:cNvSpPr>
          <p:nvPr>
            <p:ph type="sldNum" sz="quarter" idx="5"/>
          </p:nvPr>
        </p:nvSpPr>
        <p:spPr/>
        <p:txBody>
          <a:bodyPr/>
          <a:lstStyle/>
          <a:p>
            <a:pPr>
              <a:defRPr/>
            </a:pPr>
            <a:fld id="{3948ED04-03F5-4EFE-B3B2-5D86E4276E41}" type="slidenum">
              <a:rPr lang="en-US" smtClean="0"/>
              <a:pPr>
                <a:defRPr/>
              </a:pPr>
              <a:t>6</a:t>
            </a:fld>
            <a:endParaRPr lang="en-US" dirty="0"/>
          </a:p>
        </p:txBody>
      </p:sp>
    </p:spTree>
    <p:extLst>
      <p:ext uri="{BB962C8B-B14F-4D97-AF65-F5344CB8AC3E}">
        <p14:creationId xmlns:p14="http://schemas.microsoft.com/office/powerpoint/2010/main" val="1492427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100" dirty="0">
              <a:latin typeface="Arial" panose="020B0604020202020204" pitchFamily="34" charset="0"/>
              <a:cs typeface="Arial" panose="020B0604020202020204" pitchFamily="34" charset="0"/>
            </a:endParaRPr>
          </a:p>
          <a:p>
            <a:r>
              <a:rPr lang="en-AU" sz="1100" dirty="0">
                <a:latin typeface="Arial" panose="020B0604020202020204" pitchFamily="34" charset="0"/>
                <a:cs typeface="Arial" panose="020B0604020202020204" pitchFamily="34" charset="0"/>
              </a:rPr>
              <a:t>It is important that while acknowledging the strengths of refugee women and girls, we must also acknowledge the discriminations and hardships they suffer.  Both sets of experience shape the lives of women and their families and we need to work with the strengths and the vulnerabilities at the same time.  </a:t>
            </a:r>
          </a:p>
          <a:p>
            <a:r>
              <a:rPr lang="en-AU" sz="1100" dirty="0">
                <a:latin typeface="Arial" panose="020B0604020202020204" pitchFamily="34" charset="0"/>
                <a:cs typeface="Arial" panose="020B0604020202020204" pitchFamily="34" charset="0"/>
              </a:rPr>
              <a:t>For example, a strong and influential woman leader may also have suffered rape, and need counselling and support for herself.  This support will help her build her strengths and continue to assist her community.</a:t>
            </a:r>
          </a:p>
          <a:p>
            <a:endParaRPr lang="en-AU" sz="1100" dirty="0">
              <a:latin typeface="Arial" panose="020B0604020202020204" pitchFamily="34" charset="0"/>
              <a:cs typeface="Arial" panose="020B0604020202020204" pitchFamily="34" charset="0"/>
            </a:endParaRPr>
          </a:p>
          <a:p>
            <a:r>
              <a:rPr lang="en-AU" sz="1100" dirty="0">
                <a:latin typeface="Arial" panose="020B0604020202020204" pitchFamily="34" charset="0"/>
                <a:cs typeface="Arial" panose="020B0604020202020204" pitchFamily="34" charset="0"/>
              </a:rPr>
              <a:t>See Session 4, Age Gender and Diversity, and Session  6, Including Lived Experience for exercises if time permits.</a:t>
            </a:r>
          </a:p>
        </p:txBody>
      </p:sp>
      <p:sp>
        <p:nvSpPr>
          <p:cNvPr id="4" name="Slide Number Placeholder 3"/>
          <p:cNvSpPr>
            <a:spLocks noGrp="1"/>
          </p:cNvSpPr>
          <p:nvPr>
            <p:ph type="sldNum" sz="quarter" idx="5"/>
          </p:nvPr>
        </p:nvSpPr>
        <p:spPr/>
        <p:txBody>
          <a:bodyPr/>
          <a:lstStyle/>
          <a:p>
            <a:pPr>
              <a:defRPr/>
            </a:pPr>
            <a:fld id="{3948ED04-03F5-4EFE-B3B2-5D86E4276E41}" type="slidenum">
              <a:rPr lang="en-US" smtClean="0"/>
              <a:pPr>
                <a:defRPr/>
              </a:pPr>
              <a:t>7</a:t>
            </a:fld>
            <a:endParaRPr lang="en-US" dirty="0"/>
          </a:p>
        </p:txBody>
      </p:sp>
    </p:spTree>
    <p:extLst>
      <p:ext uri="{BB962C8B-B14F-4D97-AF65-F5344CB8AC3E}">
        <p14:creationId xmlns:p14="http://schemas.microsoft.com/office/powerpoint/2010/main" val="3211207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4125" y="1239838"/>
            <a:ext cx="4465638" cy="3349625"/>
          </a:xfrm>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The following three slides pose a series of questions for the group to consider, either in small groups or a large group discussion.</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How do the structural contexts, </a:t>
            </a:r>
            <a:r>
              <a:rPr lang="en-AU" dirty="0" err="1">
                <a:latin typeface="Arial" panose="020B0604020202020204" pitchFamily="34" charset="0"/>
                <a:cs typeface="Arial" panose="020B0604020202020204" pitchFamily="34" charset="0"/>
              </a:rPr>
              <a:t>ie</a:t>
            </a:r>
            <a:r>
              <a:rPr lang="en-AU" dirty="0">
                <a:latin typeface="Arial" panose="020B0604020202020204" pitchFamily="34" charset="0"/>
                <a:cs typeface="Arial" panose="020B0604020202020204" pitchFamily="34" charset="0"/>
              </a:rPr>
              <a:t> shelter, access to transport, camp or urban site,  access to safe bathrooms etc of where they live affect them?</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How do cultural norms, both theirs, and those of the host community  impact on them?</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How does poverty, discrimination and lack of legal protection impact on them?</a:t>
            </a:r>
          </a:p>
        </p:txBody>
      </p:sp>
      <p:sp>
        <p:nvSpPr>
          <p:cNvPr id="4" name="Slide Number Placeholder 3"/>
          <p:cNvSpPr>
            <a:spLocks noGrp="1"/>
          </p:cNvSpPr>
          <p:nvPr>
            <p:ph type="sldNum" sz="quarter" idx="5"/>
          </p:nvPr>
        </p:nvSpPr>
        <p:spPr/>
        <p:txBody>
          <a:bodyPr/>
          <a:lstStyle/>
          <a:p>
            <a:pPr>
              <a:defRPr/>
            </a:pPr>
            <a:fld id="{3948ED04-03F5-4EFE-B3B2-5D86E4276E41}" type="slidenum">
              <a:rPr lang="en-US" smtClean="0"/>
              <a:pPr>
                <a:defRPr/>
              </a:pPr>
              <a:t>8</a:t>
            </a:fld>
            <a:endParaRPr lang="en-US" dirty="0"/>
          </a:p>
        </p:txBody>
      </p:sp>
    </p:spTree>
    <p:extLst>
      <p:ext uri="{BB962C8B-B14F-4D97-AF65-F5344CB8AC3E}">
        <p14:creationId xmlns:p14="http://schemas.microsoft.com/office/powerpoint/2010/main" val="1305872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As above</a:t>
            </a:r>
          </a:p>
        </p:txBody>
      </p:sp>
      <p:sp>
        <p:nvSpPr>
          <p:cNvPr id="4" name="Slide Number Placeholder 3"/>
          <p:cNvSpPr>
            <a:spLocks noGrp="1"/>
          </p:cNvSpPr>
          <p:nvPr>
            <p:ph type="sldNum" sz="quarter" idx="5"/>
          </p:nvPr>
        </p:nvSpPr>
        <p:spPr/>
        <p:txBody>
          <a:bodyPr/>
          <a:lstStyle/>
          <a:p>
            <a:pPr>
              <a:defRPr/>
            </a:pPr>
            <a:fld id="{3948ED04-03F5-4EFE-B3B2-5D86E4276E41}" type="slidenum">
              <a:rPr lang="en-US" smtClean="0"/>
              <a:pPr>
                <a:defRPr/>
              </a:pPr>
              <a:t>9</a:t>
            </a:fld>
            <a:endParaRPr lang="en-US" dirty="0"/>
          </a:p>
        </p:txBody>
      </p:sp>
    </p:spTree>
    <p:extLst>
      <p:ext uri="{BB962C8B-B14F-4D97-AF65-F5344CB8AC3E}">
        <p14:creationId xmlns:p14="http://schemas.microsoft.com/office/powerpoint/2010/main" val="4625178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7">
            <a:extLst>
              <a:ext uri="{FF2B5EF4-FFF2-40B4-BE49-F238E27FC236}">
                <a16:creationId xmlns:a16="http://schemas.microsoft.com/office/drawing/2014/main" id="{19BFE8A1-72C2-3B11-B293-FC7BD8D157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38" y="225425"/>
            <a:ext cx="1995487"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9">
            <a:extLst>
              <a:ext uri="{FF2B5EF4-FFF2-40B4-BE49-F238E27FC236}">
                <a16:creationId xmlns:a16="http://schemas.microsoft.com/office/drawing/2014/main" id="{8F2AD3E0-44BE-E4C7-3F3D-F4A7743319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3" y="5743575"/>
            <a:ext cx="1354137"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20">
            <a:extLst>
              <a:ext uri="{FF2B5EF4-FFF2-40B4-BE49-F238E27FC236}">
                <a16:creationId xmlns:a16="http://schemas.microsoft.com/office/drawing/2014/main" id="{AC4F4FF3-93F5-9180-6F37-C2040A25B4A1}"/>
              </a:ext>
            </a:extLst>
          </p:cNvPr>
          <p:cNvGrpSpPr>
            <a:grpSpLocks/>
          </p:cNvGrpSpPr>
          <p:nvPr/>
        </p:nvGrpSpPr>
        <p:grpSpPr bwMode="auto">
          <a:xfrm>
            <a:off x="5113338" y="0"/>
            <a:ext cx="4030662" cy="6875463"/>
            <a:chOff x="5130830" y="-8468"/>
            <a:chExt cx="4030508" cy="6874935"/>
          </a:xfrm>
        </p:grpSpPr>
        <p:cxnSp>
          <p:nvCxnSpPr>
            <p:cNvPr id="7" name="Straight Connector 6">
              <a:extLst>
                <a:ext uri="{FF2B5EF4-FFF2-40B4-BE49-F238E27FC236}">
                  <a16:creationId xmlns:a16="http://schemas.microsoft.com/office/drawing/2014/main" id="{D74C794D-61F8-E90F-CAB3-77D34798E7BE}"/>
                </a:ext>
              </a:extLst>
            </p:cNvPr>
            <p:cNvCxnSpPr/>
            <p:nvPr/>
          </p:nvCxnSpPr>
          <p:spPr>
            <a:xfrm flipV="1">
              <a:off x="5130830" y="4175861"/>
              <a:ext cx="4022571" cy="2682669"/>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9977DCE3-52AD-FAE6-2E3E-87801E76824C}"/>
                </a:ext>
              </a:extLst>
            </p:cNvPr>
            <p:cNvCxnSpPr/>
            <p:nvPr/>
          </p:nvCxnSpPr>
          <p:spPr>
            <a:xfrm>
              <a:off x="7042107" y="-531"/>
              <a:ext cx="1219153" cy="685906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9" name="Freeform 9">
              <a:extLst>
                <a:ext uri="{FF2B5EF4-FFF2-40B4-BE49-F238E27FC236}">
                  <a16:creationId xmlns:a16="http://schemas.microsoft.com/office/drawing/2014/main" id="{56F3132D-AF27-E76C-22C4-8142FB79A975}"/>
                </a:ext>
              </a:extLst>
            </p:cNvPr>
            <p:cNvSpPr/>
            <p:nvPr/>
          </p:nvSpPr>
          <p:spPr>
            <a:xfrm>
              <a:off x="6891300" y="-531"/>
              <a:ext cx="2270038" cy="6866998"/>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10">
              <a:extLst>
                <a:ext uri="{FF2B5EF4-FFF2-40B4-BE49-F238E27FC236}">
                  <a16:creationId xmlns:a16="http://schemas.microsoft.com/office/drawing/2014/main" id="{18800241-E927-DBC6-DC6D-5D581E902190}"/>
                </a:ext>
              </a:extLst>
            </p:cNvPr>
            <p:cNvSpPr/>
            <p:nvPr/>
          </p:nvSpPr>
          <p:spPr>
            <a:xfrm>
              <a:off x="7205613" y="-8468"/>
              <a:ext cx="1947789" cy="6866998"/>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1">
              <a:extLst>
                <a:ext uri="{FF2B5EF4-FFF2-40B4-BE49-F238E27FC236}">
                  <a16:creationId xmlns:a16="http://schemas.microsoft.com/office/drawing/2014/main" id="{FD7C7D1D-4EAF-DB1F-2499-89B4726A55B6}"/>
                </a:ext>
              </a:extLst>
            </p:cNvPr>
            <p:cNvSpPr/>
            <p:nvPr/>
          </p:nvSpPr>
          <p:spPr>
            <a:xfrm>
              <a:off x="6637309" y="3920293"/>
              <a:ext cx="2514504" cy="2938236"/>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2">
              <a:extLst>
                <a:ext uri="{FF2B5EF4-FFF2-40B4-BE49-F238E27FC236}">
                  <a16:creationId xmlns:a16="http://schemas.microsoft.com/office/drawing/2014/main" id="{8E68D9D6-5656-9AF8-A5C9-9E5653A1F4F8}"/>
                </a:ext>
              </a:extLst>
            </p:cNvPr>
            <p:cNvSpPr/>
            <p:nvPr/>
          </p:nvSpPr>
          <p:spPr>
            <a:xfrm>
              <a:off x="7010358" y="-8468"/>
              <a:ext cx="2143043" cy="6866998"/>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3">
              <a:extLst>
                <a:ext uri="{FF2B5EF4-FFF2-40B4-BE49-F238E27FC236}">
                  <a16:creationId xmlns:a16="http://schemas.microsoft.com/office/drawing/2014/main" id="{3E102ED3-13AA-437C-101C-C1FBED37BC37}"/>
                </a:ext>
              </a:extLst>
            </p:cNvPr>
            <p:cNvSpPr/>
            <p:nvPr/>
          </p:nvSpPr>
          <p:spPr>
            <a:xfrm>
              <a:off x="8296184" y="-8468"/>
              <a:ext cx="857217" cy="6866998"/>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4">
              <a:extLst>
                <a:ext uri="{FF2B5EF4-FFF2-40B4-BE49-F238E27FC236}">
                  <a16:creationId xmlns:a16="http://schemas.microsoft.com/office/drawing/2014/main" id="{12D341E9-3079-B9BE-21CA-31093108C249}"/>
                </a:ext>
              </a:extLst>
            </p:cNvPr>
            <p:cNvSpPr/>
            <p:nvPr/>
          </p:nvSpPr>
          <p:spPr>
            <a:xfrm>
              <a:off x="8077117" y="-8468"/>
              <a:ext cx="1066759" cy="6866998"/>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5">
              <a:extLst>
                <a:ext uri="{FF2B5EF4-FFF2-40B4-BE49-F238E27FC236}">
                  <a16:creationId xmlns:a16="http://schemas.microsoft.com/office/drawing/2014/main" id="{4D031FC4-39C2-ED8B-FFD4-0FF764740752}"/>
                </a:ext>
              </a:extLst>
            </p:cNvPr>
            <p:cNvSpPr/>
            <p:nvPr/>
          </p:nvSpPr>
          <p:spPr>
            <a:xfrm>
              <a:off x="8059655" y="4893356"/>
              <a:ext cx="1095333" cy="1965174"/>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2428596" y="2678281"/>
            <a:ext cx="4528718" cy="1646302"/>
          </a:xfrm>
        </p:spPr>
        <p:txBody>
          <a:bodyPr anchor="b">
            <a:noAutofit/>
          </a:bodyPr>
          <a:lstStyle>
            <a:lvl1pPr algn="r">
              <a:defRPr sz="5400">
                <a:solidFill>
                  <a:schemeClr val="tx1"/>
                </a:solidFill>
                <a:latin typeface="Arial" panose="020B0604020202020204" pitchFamily="34" charset="0"/>
                <a:cs typeface="Arial" panose="020B0604020202020204" pitchFamily="34" charset="0"/>
              </a:defRPr>
            </a:lvl1pPr>
          </a:lstStyle>
          <a:p>
            <a:endParaRPr lang="en-US" dirty="0"/>
          </a:p>
        </p:txBody>
      </p:sp>
      <p:sp>
        <p:nvSpPr>
          <p:cNvPr id="3" name="Subtitle 2"/>
          <p:cNvSpPr>
            <a:spLocks noGrp="1"/>
          </p:cNvSpPr>
          <p:nvPr>
            <p:ph type="subTitle" idx="1"/>
          </p:nvPr>
        </p:nvSpPr>
        <p:spPr>
          <a:xfrm>
            <a:off x="2428596" y="4419904"/>
            <a:ext cx="4528718" cy="1096899"/>
          </a:xfrm>
        </p:spPr>
        <p:txBody>
          <a:bodyPr/>
          <a:lstStyle>
            <a:lvl1pPr marL="0" indent="0" algn="r">
              <a:buNone/>
              <a:defRPr>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413713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ECF8E-70B0-F68C-66E1-BCB156BAFA8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73F22B5B-2EF5-0041-09A1-DB3C3FED1B3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3501820-C4A1-5E3B-364A-7F3C584415A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E46D62-2657-46D7-9045-91F3DB2A112E}"/>
              </a:ext>
            </a:extLst>
          </p:cNvPr>
          <p:cNvSpPr>
            <a:spLocks noGrp="1"/>
          </p:cNvSpPr>
          <p:nvPr>
            <p:ph type="dt" sz="half" idx="10"/>
          </p:nvPr>
        </p:nvSpPr>
        <p:spPr/>
        <p:txBody>
          <a:bodyPr/>
          <a:lstStyle/>
          <a:p>
            <a:fld id="{26F71E46-B70C-4E07-A20E-A522F6E9482E}" type="datetimeFigureOut">
              <a:rPr lang="en-AU" smtClean="0"/>
              <a:t>12/07/2024</a:t>
            </a:fld>
            <a:endParaRPr lang="en-AU"/>
          </a:p>
        </p:txBody>
      </p:sp>
      <p:sp>
        <p:nvSpPr>
          <p:cNvPr id="6" name="Footer Placeholder 5">
            <a:extLst>
              <a:ext uri="{FF2B5EF4-FFF2-40B4-BE49-F238E27FC236}">
                <a16:creationId xmlns:a16="http://schemas.microsoft.com/office/drawing/2014/main" id="{546719A0-D829-72F4-7477-024EFD4260F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0EA9AF0-F0E9-F3FF-9F76-70BB3BB3F3C7}"/>
              </a:ext>
            </a:extLst>
          </p:cNvPr>
          <p:cNvSpPr>
            <a:spLocks noGrp="1"/>
          </p:cNvSpPr>
          <p:nvPr>
            <p:ph type="sldNum" sz="quarter" idx="12"/>
          </p:nvPr>
        </p:nvSpPr>
        <p:spPr/>
        <p:txBody>
          <a:bodyPr/>
          <a:lstStyle/>
          <a:p>
            <a:fld id="{2C592BEA-90C9-471E-82C8-A591C07BF8EB}" type="slidenum">
              <a:rPr lang="en-AU" smtClean="0"/>
              <a:t>‹#›</a:t>
            </a:fld>
            <a:endParaRPr lang="en-AU"/>
          </a:p>
        </p:txBody>
      </p:sp>
    </p:spTree>
    <p:extLst>
      <p:ext uri="{BB962C8B-B14F-4D97-AF65-F5344CB8AC3E}">
        <p14:creationId xmlns:p14="http://schemas.microsoft.com/office/powerpoint/2010/main" val="393315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EF683-2C1F-7A89-EBDF-B19B4CD2D0E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6527FEA7-5A4A-762B-09B9-1C4979CE479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7506DD06-93BC-5C0F-EC1E-D7DADD32EA6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437DF2-B8FB-9320-3387-E6F9B09E928F}"/>
              </a:ext>
            </a:extLst>
          </p:cNvPr>
          <p:cNvSpPr>
            <a:spLocks noGrp="1"/>
          </p:cNvSpPr>
          <p:nvPr>
            <p:ph type="dt" sz="half" idx="10"/>
          </p:nvPr>
        </p:nvSpPr>
        <p:spPr/>
        <p:txBody>
          <a:bodyPr/>
          <a:lstStyle/>
          <a:p>
            <a:fld id="{26F71E46-B70C-4E07-A20E-A522F6E9482E}" type="datetimeFigureOut">
              <a:rPr lang="en-AU" smtClean="0"/>
              <a:t>12/07/2024</a:t>
            </a:fld>
            <a:endParaRPr lang="en-AU"/>
          </a:p>
        </p:txBody>
      </p:sp>
      <p:sp>
        <p:nvSpPr>
          <p:cNvPr id="6" name="Footer Placeholder 5">
            <a:extLst>
              <a:ext uri="{FF2B5EF4-FFF2-40B4-BE49-F238E27FC236}">
                <a16:creationId xmlns:a16="http://schemas.microsoft.com/office/drawing/2014/main" id="{F15C15E2-8CDD-5FFE-C09B-AAE3ACB8E86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E6ED459-5345-5572-4B5F-5D7081D07FD8}"/>
              </a:ext>
            </a:extLst>
          </p:cNvPr>
          <p:cNvSpPr>
            <a:spLocks noGrp="1"/>
          </p:cNvSpPr>
          <p:nvPr>
            <p:ph type="sldNum" sz="quarter" idx="12"/>
          </p:nvPr>
        </p:nvSpPr>
        <p:spPr/>
        <p:txBody>
          <a:bodyPr/>
          <a:lstStyle/>
          <a:p>
            <a:fld id="{2C592BEA-90C9-471E-82C8-A591C07BF8EB}" type="slidenum">
              <a:rPr lang="en-AU" smtClean="0"/>
              <a:t>‹#›</a:t>
            </a:fld>
            <a:endParaRPr lang="en-AU"/>
          </a:p>
        </p:txBody>
      </p:sp>
    </p:spTree>
    <p:extLst>
      <p:ext uri="{BB962C8B-B14F-4D97-AF65-F5344CB8AC3E}">
        <p14:creationId xmlns:p14="http://schemas.microsoft.com/office/powerpoint/2010/main" val="2915520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3AA11-87CA-ACF8-3D86-0C5B04B60961}"/>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A28197C-8A34-2E37-21BA-11F9C7E2D0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584C2B7-F833-F44C-365E-52A7B78C2E2B}"/>
              </a:ext>
            </a:extLst>
          </p:cNvPr>
          <p:cNvSpPr>
            <a:spLocks noGrp="1"/>
          </p:cNvSpPr>
          <p:nvPr>
            <p:ph type="dt" sz="half" idx="10"/>
          </p:nvPr>
        </p:nvSpPr>
        <p:spPr/>
        <p:txBody>
          <a:bodyPr/>
          <a:lstStyle/>
          <a:p>
            <a:fld id="{26F71E46-B70C-4E07-A20E-A522F6E9482E}" type="datetimeFigureOut">
              <a:rPr lang="en-AU" smtClean="0"/>
              <a:t>12/07/2024</a:t>
            </a:fld>
            <a:endParaRPr lang="en-AU"/>
          </a:p>
        </p:txBody>
      </p:sp>
      <p:sp>
        <p:nvSpPr>
          <p:cNvPr id="5" name="Footer Placeholder 4">
            <a:extLst>
              <a:ext uri="{FF2B5EF4-FFF2-40B4-BE49-F238E27FC236}">
                <a16:creationId xmlns:a16="http://schemas.microsoft.com/office/drawing/2014/main" id="{15A36260-E368-99C2-3407-2A4105735D5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87B9EDB-86A1-5FDC-AEA5-60DE16F509E0}"/>
              </a:ext>
            </a:extLst>
          </p:cNvPr>
          <p:cNvSpPr>
            <a:spLocks noGrp="1"/>
          </p:cNvSpPr>
          <p:nvPr>
            <p:ph type="sldNum" sz="quarter" idx="12"/>
          </p:nvPr>
        </p:nvSpPr>
        <p:spPr/>
        <p:txBody>
          <a:bodyPr/>
          <a:lstStyle/>
          <a:p>
            <a:fld id="{2C592BEA-90C9-471E-82C8-A591C07BF8EB}" type="slidenum">
              <a:rPr lang="en-AU" smtClean="0"/>
              <a:t>‹#›</a:t>
            </a:fld>
            <a:endParaRPr lang="en-AU"/>
          </a:p>
        </p:txBody>
      </p:sp>
    </p:spTree>
    <p:extLst>
      <p:ext uri="{BB962C8B-B14F-4D97-AF65-F5344CB8AC3E}">
        <p14:creationId xmlns:p14="http://schemas.microsoft.com/office/powerpoint/2010/main" val="3872798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F41FC1-6F58-8BB5-D7C6-79139FA06DCB}"/>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7405A45-04AD-734D-0306-1675B64A4ED5}"/>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0400BBA-2843-CD90-1F70-4BD84A3B2E21}"/>
              </a:ext>
            </a:extLst>
          </p:cNvPr>
          <p:cNvSpPr>
            <a:spLocks noGrp="1"/>
          </p:cNvSpPr>
          <p:nvPr>
            <p:ph type="dt" sz="half" idx="10"/>
          </p:nvPr>
        </p:nvSpPr>
        <p:spPr/>
        <p:txBody>
          <a:bodyPr/>
          <a:lstStyle/>
          <a:p>
            <a:fld id="{26F71E46-B70C-4E07-A20E-A522F6E9482E}" type="datetimeFigureOut">
              <a:rPr lang="en-AU" smtClean="0"/>
              <a:t>12/07/2024</a:t>
            </a:fld>
            <a:endParaRPr lang="en-AU"/>
          </a:p>
        </p:txBody>
      </p:sp>
      <p:sp>
        <p:nvSpPr>
          <p:cNvPr id="5" name="Footer Placeholder 4">
            <a:extLst>
              <a:ext uri="{FF2B5EF4-FFF2-40B4-BE49-F238E27FC236}">
                <a16:creationId xmlns:a16="http://schemas.microsoft.com/office/drawing/2014/main" id="{A65407C4-1353-2B74-AAC4-F60E1ECBC11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4DF6010-8D27-ED86-6E0F-6EA972F74A72}"/>
              </a:ext>
            </a:extLst>
          </p:cNvPr>
          <p:cNvSpPr>
            <a:spLocks noGrp="1"/>
          </p:cNvSpPr>
          <p:nvPr>
            <p:ph type="sldNum" sz="quarter" idx="12"/>
          </p:nvPr>
        </p:nvSpPr>
        <p:spPr/>
        <p:txBody>
          <a:bodyPr/>
          <a:lstStyle/>
          <a:p>
            <a:fld id="{2C592BEA-90C9-471E-82C8-A591C07BF8EB}" type="slidenum">
              <a:rPr lang="en-AU" smtClean="0"/>
              <a:t>‹#›</a:t>
            </a:fld>
            <a:endParaRPr lang="en-AU"/>
          </a:p>
        </p:txBody>
      </p:sp>
    </p:spTree>
    <p:extLst>
      <p:ext uri="{BB962C8B-B14F-4D97-AF65-F5344CB8AC3E}">
        <p14:creationId xmlns:p14="http://schemas.microsoft.com/office/powerpoint/2010/main" val="1889628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8">
            <a:extLst>
              <a:ext uri="{FF2B5EF4-FFF2-40B4-BE49-F238E27FC236}">
                <a16:creationId xmlns:a16="http://schemas.microsoft.com/office/drawing/2014/main" id="{6E25C767-FC5A-D73F-FD45-ABBB778D3D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5781" y="5938044"/>
            <a:ext cx="1535112"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10">
            <a:extLst>
              <a:ext uri="{FF2B5EF4-FFF2-40B4-BE49-F238E27FC236}">
                <a16:creationId xmlns:a16="http://schemas.microsoft.com/office/drawing/2014/main" id="{71944512-79EE-7439-54C9-3C00B5AED00F}"/>
              </a:ext>
            </a:extLst>
          </p:cNvPr>
          <p:cNvSpPr/>
          <p:nvPr/>
        </p:nvSpPr>
        <p:spPr bwMode="auto">
          <a:xfrm>
            <a:off x="-7938" y="4013200"/>
            <a:ext cx="457201" cy="2852738"/>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dirty="0"/>
          </a:p>
        </p:txBody>
      </p:sp>
      <p:sp>
        <p:nvSpPr>
          <p:cNvPr id="7" name="TextBox 6">
            <a:extLst>
              <a:ext uri="{FF2B5EF4-FFF2-40B4-BE49-F238E27FC236}">
                <a16:creationId xmlns:a16="http://schemas.microsoft.com/office/drawing/2014/main" id="{6E6200C8-2B59-0207-0A59-BB5B5CCB18DA}"/>
              </a:ext>
            </a:extLst>
          </p:cNvPr>
          <p:cNvSpPr txBox="1">
            <a:spLocks noChangeArrowheads="1"/>
          </p:cNvSpPr>
          <p:nvPr/>
        </p:nvSpPr>
        <p:spPr bwMode="auto">
          <a:xfrm>
            <a:off x="874713" y="6619875"/>
            <a:ext cx="5307012" cy="214313"/>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defRPr/>
            </a:pPr>
            <a:r>
              <a:rPr lang="en-US" altLang="en-US" sz="800" i="1" dirty="0"/>
              <a:t>Intellectual property of E Pittaway and L. Bartolomei; Reuse is permitted with author attribution </a:t>
            </a:r>
          </a:p>
        </p:txBody>
      </p:sp>
      <p:sp>
        <p:nvSpPr>
          <p:cNvPr id="2" name="Title 1"/>
          <p:cNvSpPr>
            <a:spLocks noGrp="1"/>
          </p:cNvSpPr>
          <p:nvPr>
            <p:ph type="title"/>
          </p:nvPr>
        </p:nvSpPr>
        <p:spPr>
          <a:xfrm>
            <a:off x="689110" y="245477"/>
            <a:ext cx="7793256" cy="635633"/>
          </a:xfrm>
        </p:spPr>
        <p:txBody>
          <a:bodyPr/>
          <a:lstStyle>
            <a:lvl1pPr algn="ctr">
              <a:defRPr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738807" y="1289518"/>
            <a:ext cx="7793256" cy="4475178"/>
          </a:xfrm>
        </p:spPr>
        <p:txBody>
          <a:bodyPr/>
          <a:lstStyle>
            <a:lvl1pPr marL="0" indent="0">
              <a:spcAft>
                <a:spcPts val="800"/>
              </a:spcAft>
              <a:buNone/>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0067846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D995A-D6E4-69D0-5D0D-EBFB66F05DA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DD6265DF-DE5A-51FD-EDB5-12DE7BD9DE8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0222B83D-95D8-8066-8EEA-F3B1F8BFDCF4}"/>
              </a:ext>
            </a:extLst>
          </p:cNvPr>
          <p:cNvSpPr>
            <a:spLocks noGrp="1"/>
          </p:cNvSpPr>
          <p:nvPr>
            <p:ph type="dt" sz="half" idx="10"/>
          </p:nvPr>
        </p:nvSpPr>
        <p:spPr/>
        <p:txBody>
          <a:bodyPr/>
          <a:lstStyle/>
          <a:p>
            <a:fld id="{26F71E46-B70C-4E07-A20E-A522F6E9482E}" type="datetimeFigureOut">
              <a:rPr lang="en-AU" smtClean="0"/>
              <a:t>12/07/2024</a:t>
            </a:fld>
            <a:endParaRPr lang="en-AU"/>
          </a:p>
        </p:txBody>
      </p:sp>
      <p:sp>
        <p:nvSpPr>
          <p:cNvPr id="5" name="Footer Placeholder 4">
            <a:extLst>
              <a:ext uri="{FF2B5EF4-FFF2-40B4-BE49-F238E27FC236}">
                <a16:creationId xmlns:a16="http://schemas.microsoft.com/office/drawing/2014/main" id="{6EF0ED2F-2075-F4E2-9377-44768340123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0C6C525-392B-5A14-79F2-8078DDFA6EC5}"/>
              </a:ext>
            </a:extLst>
          </p:cNvPr>
          <p:cNvSpPr>
            <a:spLocks noGrp="1"/>
          </p:cNvSpPr>
          <p:nvPr>
            <p:ph type="sldNum" sz="quarter" idx="12"/>
          </p:nvPr>
        </p:nvSpPr>
        <p:spPr/>
        <p:txBody>
          <a:bodyPr/>
          <a:lstStyle/>
          <a:p>
            <a:fld id="{2C592BEA-90C9-471E-82C8-A591C07BF8EB}" type="slidenum">
              <a:rPr lang="en-AU" smtClean="0"/>
              <a:t>‹#›</a:t>
            </a:fld>
            <a:endParaRPr lang="en-AU"/>
          </a:p>
        </p:txBody>
      </p:sp>
    </p:spTree>
    <p:extLst>
      <p:ext uri="{BB962C8B-B14F-4D97-AF65-F5344CB8AC3E}">
        <p14:creationId xmlns:p14="http://schemas.microsoft.com/office/powerpoint/2010/main" val="1497404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906C7-9F23-F222-4E52-10C6D840007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C8F20B0-2495-A809-4773-0E6722ECA3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1814465-99A9-CC07-840B-3A99D9B88ED8}"/>
              </a:ext>
            </a:extLst>
          </p:cNvPr>
          <p:cNvSpPr>
            <a:spLocks noGrp="1"/>
          </p:cNvSpPr>
          <p:nvPr>
            <p:ph type="dt" sz="half" idx="10"/>
          </p:nvPr>
        </p:nvSpPr>
        <p:spPr/>
        <p:txBody>
          <a:bodyPr/>
          <a:lstStyle/>
          <a:p>
            <a:fld id="{26F71E46-B70C-4E07-A20E-A522F6E9482E}" type="datetimeFigureOut">
              <a:rPr lang="en-AU" smtClean="0"/>
              <a:t>12/07/2024</a:t>
            </a:fld>
            <a:endParaRPr lang="en-AU"/>
          </a:p>
        </p:txBody>
      </p:sp>
      <p:sp>
        <p:nvSpPr>
          <p:cNvPr id="5" name="Footer Placeholder 4">
            <a:extLst>
              <a:ext uri="{FF2B5EF4-FFF2-40B4-BE49-F238E27FC236}">
                <a16:creationId xmlns:a16="http://schemas.microsoft.com/office/drawing/2014/main" id="{FBE02CD4-B46B-C889-E25E-4F80DA142EC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93DCFAB-5170-E839-668F-0C667B288CE6}"/>
              </a:ext>
            </a:extLst>
          </p:cNvPr>
          <p:cNvSpPr>
            <a:spLocks noGrp="1"/>
          </p:cNvSpPr>
          <p:nvPr>
            <p:ph type="sldNum" sz="quarter" idx="12"/>
          </p:nvPr>
        </p:nvSpPr>
        <p:spPr/>
        <p:txBody>
          <a:bodyPr/>
          <a:lstStyle/>
          <a:p>
            <a:fld id="{2C592BEA-90C9-471E-82C8-A591C07BF8EB}" type="slidenum">
              <a:rPr lang="en-AU" smtClean="0"/>
              <a:t>‹#›</a:t>
            </a:fld>
            <a:endParaRPr lang="en-AU"/>
          </a:p>
        </p:txBody>
      </p:sp>
    </p:spTree>
    <p:extLst>
      <p:ext uri="{BB962C8B-B14F-4D97-AF65-F5344CB8AC3E}">
        <p14:creationId xmlns:p14="http://schemas.microsoft.com/office/powerpoint/2010/main" val="7740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31437-6CC1-CBC5-E52C-96F07C1FDE7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117FC319-416B-8A60-CD70-DBB35DFB6279}"/>
              </a:ext>
            </a:extLst>
          </p:cNvPr>
          <p:cNvSpPr>
            <a:spLocks noGrp="1"/>
          </p:cNvSpPr>
          <p:nvPr>
            <p:ph type="body" idx="1"/>
          </p:nvPr>
        </p:nvSpPr>
        <p:spPr>
          <a:xfrm>
            <a:off x="623888" y="4589463"/>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209CAC-91A8-0A9F-806D-45DFCC41728F}"/>
              </a:ext>
            </a:extLst>
          </p:cNvPr>
          <p:cNvSpPr>
            <a:spLocks noGrp="1"/>
          </p:cNvSpPr>
          <p:nvPr>
            <p:ph type="dt" sz="half" idx="10"/>
          </p:nvPr>
        </p:nvSpPr>
        <p:spPr/>
        <p:txBody>
          <a:bodyPr/>
          <a:lstStyle/>
          <a:p>
            <a:fld id="{26F71E46-B70C-4E07-A20E-A522F6E9482E}" type="datetimeFigureOut">
              <a:rPr lang="en-AU" smtClean="0"/>
              <a:t>12/07/2024</a:t>
            </a:fld>
            <a:endParaRPr lang="en-AU"/>
          </a:p>
        </p:txBody>
      </p:sp>
      <p:sp>
        <p:nvSpPr>
          <p:cNvPr id="5" name="Footer Placeholder 4">
            <a:extLst>
              <a:ext uri="{FF2B5EF4-FFF2-40B4-BE49-F238E27FC236}">
                <a16:creationId xmlns:a16="http://schemas.microsoft.com/office/drawing/2014/main" id="{67D08D30-4807-568E-8D07-37018D4D0EA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38ACF33-96B4-795D-EF2F-DC55EE813E73}"/>
              </a:ext>
            </a:extLst>
          </p:cNvPr>
          <p:cNvSpPr>
            <a:spLocks noGrp="1"/>
          </p:cNvSpPr>
          <p:nvPr>
            <p:ph type="sldNum" sz="quarter" idx="12"/>
          </p:nvPr>
        </p:nvSpPr>
        <p:spPr/>
        <p:txBody>
          <a:bodyPr/>
          <a:lstStyle/>
          <a:p>
            <a:fld id="{2C592BEA-90C9-471E-82C8-A591C07BF8EB}" type="slidenum">
              <a:rPr lang="en-AU" smtClean="0"/>
              <a:t>‹#›</a:t>
            </a:fld>
            <a:endParaRPr lang="en-AU"/>
          </a:p>
        </p:txBody>
      </p:sp>
    </p:spTree>
    <p:extLst>
      <p:ext uri="{BB962C8B-B14F-4D97-AF65-F5344CB8AC3E}">
        <p14:creationId xmlns:p14="http://schemas.microsoft.com/office/powerpoint/2010/main" val="2216884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DFC32-11CE-FE15-AF45-325DBE6B839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F426167-DA7B-8198-5200-E994BB304942}"/>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834200E-B38C-AB97-7684-CCCF9BD534DC}"/>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596C6AB-681C-FA44-658C-FEBEFA88A75D}"/>
              </a:ext>
            </a:extLst>
          </p:cNvPr>
          <p:cNvSpPr>
            <a:spLocks noGrp="1"/>
          </p:cNvSpPr>
          <p:nvPr>
            <p:ph type="dt" sz="half" idx="10"/>
          </p:nvPr>
        </p:nvSpPr>
        <p:spPr/>
        <p:txBody>
          <a:bodyPr/>
          <a:lstStyle/>
          <a:p>
            <a:fld id="{26F71E46-B70C-4E07-A20E-A522F6E9482E}" type="datetimeFigureOut">
              <a:rPr lang="en-AU" smtClean="0"/>
              <a:t>12/07/2024</a:t>
            </a:fld>
            <a:endParaRPr lang="en-AU"/>
          </a:p>
        </p:txBody>
      </p:sp>
      <p:sp>
        <p:nvSpPr>
          <p:cNvPr id="6" name="Footer Placeholder 5">
            <a:extLst>
              <a:ext uri="{FF2B5EF4-FFF2-40B4-BE49-F238E27FC236}">
                <a16:creationId xmlns:a16="http://schemas.microsoft.com/office/drawing/2014/main" id="{95021B5E-BBBE-1DA8-59E3-98513D45375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09662F5-A27A-9366-8250-4C8772A6553F}"/>
              </a:ext>
            </a:extLst>
          </p:cNvPr>
          <p:cNvSpPr>
            <a:spLocks noGrp="1"/>
          </p:cNvSpPr>
          <p:nvPr>
            <p:ph type="sldNum" sz="quarter" idx="12"/>
          </p:nvPr>
        </p:nvSpPr>
        <p:spPr/>
        <p:txBody>
          <a:bodyPr/>
          <a:lstStyle/>
          <a:p>
            <a:fld id="{2C592BEA-90C9-471E-82C8-A591C07BF8EB}" type="slidenum">
              <a:rPr lang="en-AU" smtClean="0"/>
              <a:t>‹#›</a:t>
            </a:fld>
            <a:endParaRPr lang="en-AU"/>
          </a:p>
        </p:txBody>
      </p:sp>
    </p:spTree>
    <p:extLst>
      <p:ext uri="{BB962C8B-B14F-4D97-AF65-F5344CB8AC3E}">
        <p14:creationId xmlns:p14="http://schemas.microsoft.com/office/powerpoint/2010/main" val="941445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FDD50-E59F-2392-85F3-E5D74D4BB430}"/>
              </a:ext>
            </a:extLst>
          </p:cNvPr>
          <p:cNvSpPr>
            <a:spLocks noGrp="1"/>
          </p:cNvSpPr>
          <p:nvPr>
            <p:ph type="title"/>
          </p:nvPr>
        </p:nvSpPr>
        <p:spPr>
          <a:xfrm>
            <a:off x="630238" y="365125"/>
            <a:ext cx="78867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9933CF3-4DF4-694C-F14E-28F0D37F102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85CA06-9382-661D-41E1-8F69363201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CCF4694F-54BD-877E-C0D2-D543771003D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67B81A-80B1-7D93-D3B3-16C8F1F2446B}"/>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964D576E-389E-0305-5E77-68EF46678174}"/>
              </a:ext>
            </a:extLst>
          </p:cNvPr>
          <p:cNvSpPr>
            <a:spLocks noGrp="1"/>
          </p:cNvSpPr>
          <p:nvPr>
            <p:ph type="dt" sz="half" idx="10"/>
          </p:nvPr>
        </p:nvSpPr>
        <p:spPr/>
        <p:txBody>
          <a:bodyPr/>
          <a:lstStyle/>
          <a:p>
            <a:fld id="{26F71E46-B70C-4E07-A20E-A522F6E9482E}" type="datetimeFigureOut">
              <a:rPr lang="en-AU" smtClean="0"/>
              <a:t>12/07/2024</a:t>
            </a:fld>
            <a:endParaRPr lang="en-AU"/>
          </a:p>
        </p:txBody>
      </p:sp>
      <p:sp>
        <p:nvSpPr>
          <p:cNvPr id="8" name="Footer Placeholder 7">
            <a:extLst>
              <a:ext uri="{FF2B5EF4-FFF2-40B4-BE49-F238E27FC236}">
                <a16:creationId xmlns:a16="http://schemas.microsoft.com/office/drawing/2014/main" id="{D3FE787B-1AE3-1B5C-0BB3-49555D75C152}"/>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F6ECA967-BF28-6707-9709-3A05747CEFB9}"/>
              </a:ext>
            </a:extLst>
          </p:cNvPr>
          <p:cNvSpPr>
            <a:spLocks noGrp="1"/>
          </p:cNvSpPr>
          <p:nvPr>
            <p:ph type="sldNum" sz="quarter" idx="12"/>
          </p:nvPr>
        </p:nvSpPr>
        <p:spPr/>
        <p:txBody>
          <a:bodyPr/>
          <a:lstStyle/>
          <a:p>
            <a:fld id="{2C592BEA-90C9-471E-82C8-A591C07BF8EB}" type="slidenum">
              <a:rPr lang="en-AU" smtClean="0"/>
              <a:t>‹#›</a:t>
            </a:fld>
            <a:endParaRPr lang="en-AU"/>
          </a:p>
        </p:txBody>
      </p:sp>
    </p:spTree>
    <p:extLst>
      <p:ext uri="{BB962C8B-B14F-4D97-AF65-F5344CB8AC3E}">
        <p14:creationId xmlns:p14="http://schemas.microsoft.com/office/powerpoint/2010/main" val="3234407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70B90-B358-969E-6665-F29F47F1FB9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69C40642-FD8D-0368-89A1-40BB284D247E}"/>
              </a:ext>
            </a:extLst>
          </p:cNvPr>
          <p:cNvSpPr>
            <a:spLocks noGrp="1"/>
          </p:cNvSpPr>
          <p:nvPr>
            <p:ph type="dt" sz="half" idx="10"/>
          </p:nvPr>
        </p:nvSpPr>
        <p:spPr/>
        <p:txBody>
          <a:bodyPr/>
          <a:lstStyle/>
          <a:p>
            <a:fld id="{26F71E46-B70C-4E07-A20E-A522F6E9482E}" type="datetimeFigureOut">
              <a:rPr lang="en-AU" smtClean="0"/>
              <a:t>12/07/2024</a:t>
            </a:fld>
            <a:endParaRPr lang="en-AU"/>
          </a:p>
        </p:txBody>
      </p:sp>
      <p:sp>
        <p:nvSpPr>
          <p:cNvPr id="4" name="Footer Placeholder 3">
            <a:extLst>
              <a:ext uri="{FF2B5EF4-FFF2-40B4-BE49-F238E27FC236}">
                <a16:creationId xmlns:a16="http://schemas.microsoft.com/office/drawing/2014/main" id="{84C484BB-BF3D-6B33-FF69-AB3B6E30F080}"/>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494F566C-B179-B654-6B7A-88DF8C1702B2}"/>
              </a:ext>
            </a:extLst>
          </p:cNvPr>
          <p:cNvSpPr>
            <a:spLocks noGrp="1"/>
          </p:cNvSpPr>
          <p:nvPr>
            <p:ph type="sldNum" sz="quarter" idx="12"/>
          </p:nvPr>
        </p:nvSpPr>
        <p:spPr/>
        <p:txBody>
          <a:bodyPr/>
          <a:lstStyle/>
          <a:p>
            <a:fld id="{2C592BEA-90C9-471E-82C8-A591C07BF8EB}" type="slidenum">
              <a:rPr lang="en-AU" smtClean="0"/>
              <a:t>‹#›</a:t>
            </a:fld>
            <a:endParaRPr lang="en-AU"/>
          </a:p>
        </p:txBody>
      </p:sp>
    </p:spTree>
    <p:extLst>
      <p:ext uri="{BB962C8B-B14F-4D97-AF65-F5344CB8AC3E}">
        <p14:creationId xmlns:p14="http://schemas.microsoft.com/office/powerpoint/2010/main" val="419015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9CCFB0-0C1E-FB92-0B20-CF22E458D4C0}"/>
              </a:ext>
            </a:extLst>
          </p:cNvPr>
          <p:cNvSpPr>
            <a:spLocks noGrp="1"/>
          </p:cNvSpPr>
          <p:nvPr>
            <p:ph type="dt" sz="half" idx="10"/>
          </p:nvPr>
        </p:nvSpPr>
        <p:spPr/>
        <p:txBody>
          <a:bodyPr/>
          <a:lstStyle/>
          <a:p>
            <a:fld id="{26F71E46-B70C-4E07-A20E-A522F6E9482E}" type="datetimeFigureOut">
              <a:rPr lang="en-AU" smtClean="0"/>
              <a:t>12/07/2024</a:t>
            </a:fld>
            <a:endParaRPr lang="en-AU"/>
          </a:p>
        </p:txBody>
      </p:sp>
      <p:sp>
        <p:nvSpPr>
          <p:cNvPr id="3" name="Footer Placeholder 2">
            <a:extLst>
              <a:ext uri="{FF2B5EF4-FFF2-40B4-BE49-F238E27FC236}">
                <a16:creationId xmlns:a16="http://schemas.microsoft.com/office/drawing/2014/main" id="{6EFCBE98-2065-C609-A164-47DF10F3DAD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E87C8A19-002D-52CE-0315-820C281F4F98}"/>
              </a:ext>
            </a:extLst>
          </p:cNvPr>
          <p:cNvSpPr>
            <a:spLocks noGrp="1"/>
          </p:cNvSpPr>
          <p:nvPr>
            <p:ph type="sldNum" sz="quarter" idx="12"/>
          </p:nvPr>
        </p:nvSpPr>
        <p:spPr/>
        <p:txBody>
          <a:bodyPr/>
          <a:lstStyle/>
          <a:p>
            <a:fld id="{2C592BEA-90C9-471E-82C8-A591C07BF8EB}" type="slidenum">
              <a:rPr lang="en-AU" smtClean="0"/>
              <a:t>‹#›</a:t>
            </a:fld>
            <a:endParaRPr lang="en-AU"/>
          </a:p>
        </p:txBody>
      </p:sp>
    </p:spTree>
    <p:extLst>
      <p:ext uri="{BB962C8B-B14F-4D97-AF65-F5344CB8AC3E}">
        <p14:creationId xmlns:p14="http://schemas.microsoft.com/office/powerpoint/2010/main" val="25465210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642F6B3-FBAC-2DC7-7F25-8FCD292E9499}"/>
              </a:ext>
            </a:extLst>
          </p:cNvPr>
          <p:cNvSpPr>
            <a:spLocks noGrp="1" noChangeArrowheads="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986B6ED-87AB-A1FD-F598-A631E139E8B8}"/>
              </a:ext>
            </a:extLst>
          </p:cNvPr>
          <p:cNvSpPr>
            <a:spLocks noGrp="1" noChangeArrowheads="1"/>
          </p:cNvSpPr>
          <p:nvPr>
            <p:ph type="body" idx="1"/>
          </p:nvPr>
        </p:nvSpPr>
        <p:spPr bwMode="auto">
          <a:xfrm>
            <a:off x="604838" y="2160588"/>
            <a:ext cx="63484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D0B1DC0-001D-64C5-8AF0-F0C8DB847EA0}"/>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043E02D6-4634-4F38-89D1-9D975F7B702B}" type="datetimeFigureOut">
              <a:rPr lang="en-US"/>
              <a:pPr>
                <a:defRPr/>
              </a:pPr>
              <a:t>7/12/2024</a:t>
            </a:fld>
            <a:endParaRPr lang="en-US" dirty="0"/>
          </a:p>
        </p:txBody>
      </p:sp>
      <p:sp>
        <p:nvSpPr>
          <p:cNvPr id="5" name="Footer Placeholder 4">
            <a:extLst>
              <a:ext uri="{FF2B5EF4-FFF2-40B4-BE49-F238E27FC236}">
                <a16:creationId xmlns:a16="http://schemas.microsoft.com/office/drawing/2014/main" id="{DFFBC75A-A5EA-73CB-9E92-F701AFA06038}"/>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574FB0B-AAFC-09EB-E23E-5DD83CF406B4}"/>
              </a:ext>
            </a:extLst>
          </p:cNvPr>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1"/>
                </a:solidFill>
                <a:latin typeface="+mn-lt"/>
              </a:defRPr>
            </a:lvl1pPr>
          </a:lstStyle>
          <a:p>
            <a:pPr>
              <a:defRPr/>
            </a:pPr>
            <a:fld id="{1692210A-142A-476F-AA6B-B703CCFD800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64" r:id="rId1"/>
    <p:sldLayoutId id="2147483865" r:id="rId2"/>
  </p:sldLayoutIdLst>
  <p:txStyles>
    <p:titleStyle>
      <a:lvl1pPr algn="ctr" defTabSz="457200" rtl="0" eaLnBrk="0" fontAlgn="base" hangingPunct="0">
        <a:spcBef>
          <a:spcPct val="0"/>
        </a:spcBef>
        <a:spcAft>
          <a:spcPct val="0"/>
        </a:spcAft>
        <a:defRPr sz="3600" b="1" kern="1200">
          <a:solidFill>
            <a:schemeClr val="tx1"/>
          </a:solidFill>
          <a:latin typeface="+mj-lt"/>
          <a:ea typeface="+mj-ea"/>
          <a:cs typeface="+mj-cs"/>
        </a:defRPr>
      </a:lvl1pPr>
      <a:lvl2pPr algn="ctr" defTabSz="457200" rtl="0" eaLnBrk="0" fontAlgn="base" hangingPunct="0">
        <a:spcBef>
          <a:spcPct val="0"/>
        </a:spcBef>
        <a:spcAft>
          <a:spcPct val="0"/>
        </a:spcAft>
        <a:defRPr sz="3600" b="1">
          <a:solidFill>
            <a:schemeClr val="tx1"/>
          </a:solidFill>
          <a:latin typeface="Trebuchet MS" panose="020B0703020202090204" pitchFamily="34" charset="0"/>
        </a:defRPr>
      </a:lvl2pPr>
      <a:lvl3pPr algn="ctr" defTabSz="457200" rtl="0" eaLnBrk="0" fontAlgn="base" hangingPunct="0">
        <a:spcBef>
          <a:spcPct val="0"/>
        </a:spcBef>
        <a:spcAft>
          <a:spcPct val="0"/>
        </a:spcAft>
        <a:defRPr sz="3600" b="1">
          <a:solidFill>
            <a:schemeClr val="tx1"/>
          </a:solidFill>
          <a:latin typeface="Trebuchet MS" panose="020B0703020202090204" pitchFamily="34" charset="0"/>
        </a:defRPr>
      </a:lvl3pPr>
      <a:lvl4pPr algn="ctr" defTabSz="457200" rtl="0" eaLnBrk="0" fontAlgn="base" hangingPunct="0">
        <a:spcBef>
          <a:spcPct val="0"/>
        </a:spcBef>
        <a:spcAft>
          <a:spcPct val="0"/>
        </a:spcAft>
        <a:defRPr sz="3600" b="1">
          <a:solidFill>
            <a:schemeClr val="tx1"/>
          </a:solidFill>
          <a:latin typeface="Trebuchet MS" panose="020B0703020202090204" pitchFamily="34" charset="0"/>
        </a:defRPr>
      </a:lvl4pPr>
      <a:lvl5pPr algn="ctr" defTabSz="457200" rtl="0" eaLnBrk="0" fontAlgn="base" hangingPunct="0">
        <a:spcBef>
          <a:spcPct val="0"/>
        </a:spcBef>
        <a:spcAft>
          <a:spcPct val="0"/>
        </a:spcAft>
        <a:defRPr sz="3600" b="1">
          <a:solidFill>
            <a:schemeClr val="tx1"/>
          </a:solidFill>
          <a:latin typeface="Trebuchet MS" panose="020B070302020209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ts val="80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56BAC3-F24C-3D69-BBAB-626EBB75B36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17BD1F4-8C4F-5C4D-CFB3-1C3798176D2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F47F473-F655-691C-F5D8-F56B1596E64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6F71E46-B70C-4E07-A20E-A522F6E9482E}" type="datetimeFigureOut">
              <a:rPr lang="en-AU" smtClean="0"/>
              <a:t>12/07/2024</a:t>
            </a:fld>
            <a:endParaRPr lang="en-AU"/>
          </a:p>
        </p:txBody>
      </p:sp>
      <p:sp>
        <p:nvSpPr>
          <p:cNvPr id="5" name="Footer Placeholder 4">
            <a:extLst>
              <a:ext uri="{FF2B5EF4-FFF2-40B4-BE49-F238E27FC236}">
                <a16:creationId xmlns:a16="http://schemas.microsoft.com/office/drawing/2014/main" id="{17C0252C-874A-322F-A375-DF35A5AB9F6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D97B3436-2C95-F6AE-AD19-B6108C35861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C592BEA-90C9-471E-82C8-A591C07BF8EB}" type="slidenum">
              <a:rPr lang="en-AU" smtClean="0"/>
              <a:t>‹#›</a:t>
            </a:fld>
            <a:endParaRPr lang="en-AU"/>
          </a:p>
        </p:txBody>
      </p:sp>
    </p:spTree>
    <p:extLst>
      <p:ext uri="{BB962C8B-B14F-4D97-AF65-F5344CB8AC3E}">
        <p14:creationId xmlns:p14="http://schemas.microsoft.com/office/powerpoint/2010/main" val="2509337669"/>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2">
            <a:extLst>
              <a:ext uri="{FF2B5EF4-FFF2-40B4-BE49-F238E27FC236}">
                <a16:creationId xmlns:a16="http://schemas.microsoft.com/office/drawing/2014/main" id="{6ADD7174-5FE3-151A-C31F-0F112DA84189}"/>
              </a:ext>
            </a:extLst>
          </p:cNvPr>
          <p:cNvSpPr txBox="1">
            <a:spLocks noChangeArrowheads="1"/>
          </p:cNvSpPr>
          <p:nvPr/>
        </p:nvSpPr>
        <p:spPr bwMode="auto">
          <a:xfrm>
            <a:off x="0" y="6611938"/>
            <a:ext cx="9043988" cy="246062"/>
          </a:xfrm>
          <a:prstGeom prst="rect">
            <a:avLst/>
          </a:prstGeom>
          <a:noFill/>
          <a:ln>
            <a:noFill/>
          </a:ln>
        </p:spPr>
        <p:txBody>
          <a:bodyPr>
            <a:spAutoFit/>
          </a:bodyPr>
          <a:lstStyle>
            <a:lvl1pPr>
              <a:spcBef>
                <a:spcPts val="1000"/>
              </a:spcBef>
              <a:spcAft>
                <a:spcPts val="800"/>
              </a:spcAft>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spcAft>
                <a:spcPct val="0"/>
              </a:spcAft>
              <a:buClrTx/>
              <a:buSzTx/>
              <a:buFontTx/>
              <a:buNone/>
              <a:defRPr/>
            </a:pPr>
            <a:r>
              <a:rPr lang="en-AU" sz="1000" b="1" kern="0" dirty="0">
                <a:solidFill>
                  <a:schemeClr val="accent1"/>
                </a:solidFill>
                <a:ea typeface="Calibri" panose="020F0502020204030204" pitchFamily="34" charset="0"/>
              </a:rPr>
              <a:t>Developed by Eileen Pittaway and Linda Bartolomei, 2023 The Forced Migration Research Network UNSW</a:t>
            </a:r>
            <a:endParaRPr lang="en-AU" altLang="en-US" sz="1000" dirty="0">
              <a:solidFill>
                <a:schemeClr val="tx1"/>
              </a:solidFill>
            </a:endParaRPr>
          </a:p>
        </p:txBody>
      </p:sp>
      <p:sp>
        <p:nvSpPr>
          <p:cNvPr id="6147" name="TextBox 1">
            <a:extLst>
              <a:ext uri="{FF2B5EF4-FFF2-40B4-BE49-F238E27FC236}">
                <a16:creationId xmlns:a16="http://schemas.microsoft.com/office/drawing/2014/main" id="{A3577E68-1DDE-B543-E27A-1B2197100357}"/>
              </a:ext>
            </a:extLst>
          </p:cNvPr>
          <p:cNvSpPr txBox="1">
            <a:spLocks noChangeArrowheads="1"/>
          </p:cNvSpPr>
          <p:nvPr/>
        </p:nvSpPr>
        <p:spPr bwMode="auto">
          <a:xfrm>
            <a:off x="2209800" y="365125"/>
            <a:ext cx="48387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spcAft>
                <a:spcPts val="800"/>
              </a:spcAft>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spcAft>
                <a:spcPct val="0"/>
              </a:spcAft>
              <a:buClrTx/>
              <a:buSzTx/>
              <a:buFontTx/>
              <a:buNone/>
            </a:pPr>
            <a:r>
              <a:rPr lang="en-AU" altLang="en-US" sz="2400" b="1" dirty="0">
                <a:solidFill>
                  <a:srgbClr val="7030A0"/>
                </a:solidFill>
                <a:latin typeface="Arial" panose="020B0604020202020204" pitchFamily="34" charset="0"/>
                <a:ea typeface="Cambria" panose="02040503050406030204" pitchFamily="18" charset="0"/>
                <a:cs typeface="Arial" panose="020B0604020202020204" pitchFamily="34" charset="0"/>
              </a:rPr>
              <a:t>Refugee Women and Girls, the Key to Implementing Commitments made in the Global Compact on Refugees</a:t>
            </a:r>
          </a:p>
        </p:txBody>
      </p:sp>
      <p:sp>
        <p:nvSpPr>
          <p:cNvPr id="3" name="TextBox 2">
            <a:extLst>
              <a:ext uri="{FF2B5EF4-FFF2-40B4-BE49-F238E27FC236}">
                <a16:creationId xmlns:a16="http://schemas.microsoft.com/office/drawing/2014/main" id="{CD7C7942-45FA-02A3-C812-C87C32C36711}"/>
              </a:ext>
            </a:extLst>
          </p:cNvPr>
          <p:cNvSpPr txBox="1"/>
          <p:nvPr/>
        </p:nvSpPr>
        <p:spPr>
          <a:xfrm>
            <a:off x="934278" y="2043871"/>
            <a:ext cx="6114222" cy="2492990"/>
          </a:xfrm>
          <a:prstGeom prst="rect">
            <a:avLst/>
          </a:prstGeom>
          <a:noFill/>
        </p:spPr>
        <p:txBody>
          <a:bodyPr wrap="square">
            <a:spAutoFit/>
          </a:bodyPr>
          <a:lstStyle/>
          <a:p>
            <a:pPr>
              <a:defRPr/>
            </a:pPr>
            <a:r>
              <a:rPr lang="en-AU" altLang="en-US" sz="28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Session 3</a:t>
            </a:r>
          </a:p>
          <a:p>
            <a:pPr>
              <a:defRPr/>
            </a:pPr>
            <a:endParaRPr lang="en-AU" sz="2800" b="1" dirty="0">
              <a:solidFill>
                <a:schemeClr val="accent2">
                  <a:lumMod val="50000"/>
                </a:schemeClr>
              </a:solidFill>
              <a:latin typeface="Arial" panose="020B0604020202020204" pitchFamily="34" charset="0"/>
              <a:cs typeface="Arial" panose="020B0604020202020204" pitchFamily="34" charset="0"/>
            </a:endParaRPr>
          </a:p>
          <a:p>
            <a:pPr>
              <a:defRPr/>
            </a:pPr>
            <a:r>
              <a:rPr lang="en-AU" sz="2400" b="1" kern="100" dirty="0">
                <a:solidFill>
                  <a:schemeClr val="accent1"/>
                </a:solidFill>
                <a:latin typeface="Arial" panose="020B0604020202020204" pitchFamily="34" charset="0"/>
                <a:ea typeface="Aptos" panose="020B0004020202020204" pitchFamily="34" charset="0"/>
                <a:cs typeface="Arial" panose="020B0604020202020204" pitchFamily="34" charset="0"/>
              </a:rPr>
              <a:t>Major Gender Based Social Barriers For Women Refugee Led Organisations, (WRLOs)</a:t>
            </a:r>
            <a:endParaRPr lang="en-AU" sz="2400" kern="100" dirty="0">
              <a:solidFill>
                <a:schemeClr val="accent1"/>
              </a:solidFill>
              <a:latin typeface="Arial" panose="020B0604020202020204" pitchFamily="34" charset="0"/>
              <a:ea typeface="Aptos" panose="020B0004020202020204" pitchFamily="34" charset="0"/>
              <a:cs typeface="Arial" panose="020B0604020202020204" pitchFamily="34" charset="0"/>
            </a:endParaRPr>
          </a:p>
          <a:p>
            <a:pPr>
              <a:defRPr/>
            </a:pPr>
            <a:endParaRPr lang="en-AU" sz="2800" b="1" dirty="0">
              <a:solidFill>
                <a:schemeClr val="accent2">
                  <a:lumMod val="50000"/>
                </a:schemeClr>
              </a:solidFill>
              <a:latin typeface="Arial" panose="020B0604020202020204" pitchFamily="34" charset="0"/>
              <a:cs typeface="Arial" panose="020B0604020202020204" pitchFamily="34" charset="0"/>
            </a:endParaRPr>
          </a:p>
        </p:txBody>
      </p:sp>
      <p:pic>
        <p:nvPicPr>
          <p:cNvPr id="6150" name="Content Placeholder 4">
            <a:extLst>
              <a:ext uri="{FF2B5EF4-FFF2-40B4-BE49-F238E27FC236}">
                <a16:creationId xmlns:a16="http://schemas.microsoft.com/office/drawing/2014/main" id="{11E26747-3346-E425-0E2E-093CD1C369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832" y="3929063"/>
            <a:ext cx="220345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a:extLst>
              <a:ext uri="{FF2B5EF4-FFF2-40B4-BE49-F238E27FC236}">
                <a16:creationId xmlns:a16="http://schemas.microsoft.com/office/drawing/2014/main" id="{589E8BC4-D662-3805-CFEC-5DE28B5956FB}"/>
              </a:ext>
            </a:extLst>
          </p:cNvPr>
          <p:cNvSpPr txBox="1">
            <a:spLocks noChangeArrowheads="1"/>
          </p:cNvSpPr>
          <p:nvPr/>
        </p:nvSpPr>
        <p:spPr bwMode="auto">
          <a:xfrm>
            <a:off x="0" y="230188"/>
            <a:ext cx="8658225" cy="2154237"/>
          </a:xfrm>
          <a:prstGeom prst="rect">
            <a:avLst/>
          </a:prstGeom>
          <a:noFill/>
          <a:ln>
            <a:noFill/>
          </a:ln>
          <a:effectLst/>
        </p:spPr>
        <p:txBody>
          <a:bodyPr>
            <a:spAutoFit/>
          </a:bodyPr>
          <a:lstStyle>
            <a:lvl1pPr>
              <a:spcBef>
                <a:spcPts val="1000"/>
              </a:spcBef>
              <a:spcAft>
                <a:spcPts val="800"/>
              </a:spcAft>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spcAft>
                <a:spcPts val="1200"/>
              </a:spcAft>
              <a:buClrTx/>
              <a:buSzTx/>
              <a:buFontTx/>
              <a:buNone/>
              <a:defRPr/>
            </a:pPr>
            <a:r>
              <a:rPr lang="en-US" altLang="en-US" sz="3200" b="1" dirty="0">
                <a:solidFill>
                  <a:schemeClr val="accent1"/>
                </a:solidFill>
                <a:latin typeface="Arial" panose="020B0604020202020204" pitchFamily="34" charset="0"/>
                <a:ea typeface="Cambria" panose="02040503050406030204" pitchFamily="18" charset="0"/>
                <a:cs typeface="Arial" panose="020B0604020202020204" pitchFamily="34" charset="0"/>
              </a:rPr>
              <a:t>How do these differences in create difficulties for refugee women leaders and WRLOs?</a:t>
            </a:r>
          </a:p>
          <a:p>
            <a:pPr algn="ctr">
              <a:spcBef>
                <a:spcPct val="0"/>
              </a:spcBef>
              <a:spcAft>
                <a:spcPts val="1200"/>
              </a:spcAft>
              <a:buClrTx/>
              <a:buSzTx/>
              <a:buFontTx/>
              <a:buNone/>
              <a:defRPr/>
            </a:pPr>
            <a:r>
              <a:rPr lang="en-US" altLang="en-US" sz="28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How do we overcome this?</a:t>
            </a:r>
          </a:p>
        </p:txBody>
      </p:sp>
      <p:pic>
        <p:nvPicPr>
          <p:cNvPr id="16387" name="Picture 2" descr="A group of people standing in a line&#10;&#10;Description automatically generated">
            <a:extLst>
              <a:ext uri="{FF2B5EF4-FFF2-40B4-BE49-F238E27FC236}">
                <a16:creationId xmlns:a16="http://schemas.microsoft.com/office/drawing/2014/main" id="{E9A7AAD4-E76C-DD6E-93C6-07C42245EA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75" y="2946400"/>
            <a:ext cx="3651250" cy="503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7763E-A716-D4DB-90FB-6F5189DECCC4}"/>
              </a:ext>
            </a:extLst>
          </p:cNvPr>
          <p:cNvSpPr>
            <a:spLocks noGrp="1"/>
          </p:cNvSpPr>
          <p:nvPr>
            <p:ph type="title"/>
          </p:nvPr>
        </p:nvSpPr>
        <p:spPr>
          <a:xfrm>
            <a:off x="292743" y="141288"/>
            <a:ext cx="7915584" cy="501924"/>
          </a:xfrm>
        </p:spPr>
        <p:txBody>
          <a:bodyPr/>
          <a:lstStyle/>
          <a:p>
            <a:pPr>
              <a:defRPr/>
            </a:pPr>
            <a:r>
              <a:rPr lang="en-GB" altLang="en-US" dirty="0">
                <a:solidFill>
                  <a:srgbClr val="7030A0"/>
                </a:solidFill>
                <a:ea typeface="Aptos" panose="020B0004020202020204" pitchFamily="34" charset="0"/>
              </a:rPr>
              <a:t>A Tool to Identify Gender Based Local Barriers </a:t>
            </a:r>
            <a:br>
              <a:rPr lang="en-AU" altLang="en-US" sz="1050" b="0" dirty="0">
                <a:solidFill>
                  <a:schemeClr val="tx1"/>
                </a:solidFill>
              </a:rPr>
            </a:br>
            <a:endParaRPr lang="en-AU" dirty="0"/>
          </a:p>
        </p:txBody>
      </p:sp>
      <p:sp>
        <p:nvSpPr>
          <p:cNvPr id="17411" name="TextBox 4">
            <a:extLst>
              <a:ext uri="{FF2B5EF4-FFF2-40B4-BE49-F238E27FC236}">
                <a16:creationId xmlns:a16="http://schemas.microsoft.com/office/drawing/2014/main" id="{3604EF66-E6C3-3F4D-C953-255943B01024}"/>
              </a:ext>
            </a:extLst>
          </p:cNvPr>
          <p:cNvSpPr txBox="1">
            <a:spLocks noChangeArrowheads="1"/>
          </p:cNvSpPr>
          <p:nvPr/>
        </p:nvSpPr>
        <p:spPr bwMode="auto">
          <a:xfrm>
            <a:off x="555339" y="1323190"/>
            <a:ext cx="791397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spcAft>
                <a:spcPts val="800"/>
              </a:spcAft>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spcAft>
                <a:spcPct val="0"/>
              </a:spcAft>
              <a:buClrTx/>
              <a:buSzTx/>
              <a:buFontTx/>
              <a:buNone/>
            </a:pPr>
            <a:r>
              <a:rPr lang="en-AU" altLang="en-US" sz="2000" b="1" dirty="0">
                <a:solidFill>
                  <a:srgbClr val="3B7D23"/>
                </a:solidFill>
                <a:latin typeface="Arial" panose="020B0604020202020204" pitchFamily="34" charset="0"/>
                <a:ea typeface="Cambria" panose="02040503050406030204" pitchFamily="18" charset="0"/>
                <a:cs typeface="Arial" panose="020B0604020202020204" pitchFamily="34" charset="0"/>
              </a:rPr>
              <a:t>This tool is designed to identify the types of support that might be needed for different women and WRLOs to enable them to build their capacity and move towards self-reliance,  and sustainability. (They are closely linked to Structural barriers).  The findings from the two exercises in this section should be combined and  analysed to draw a comprehensive picture of the resources and support needed to assist women and WRLOs to reach their full potential in all areas of their lives.</a:t>
            </a:r>
            <a:endParaRPr lang="en-AU" altLang="en-US" sz="2000" b="1" dirty="0">
              <a:solidFill>
                <a:schemeClr val="tx1"/>
              </a:solidFill>
              <a:latin typeface="Arial" panose="020B0604020202020204" pitchFamily="34" charset="0"/>
              <a:ea typeface="Cambria" panose="02040503050406030204" pitchFamily="18" charset="0"/>
              <a:cs typeface="Arial" panose="020B0604020202020204" pitchFamily="34" charset="0"/>
            </a:endParaRPr>
          </a:p>
        </p:txBody>
      </p:sp>
      <p:pic>
        <p:nvPicPr>
          <p:cNvPr id="17412" name="Picture 6">
            <a:extLst>
              <a:ext uri="{FF2B5EF4-FFF2-40B4-BE49-F238E27FC236}">
                <a16:creationId xmlns:a16="http://schemas.microsoft.com/office/drawing/2014/main" id="{A3D72099-DFF2-62F4-7F90-FB03ED0939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689" y="3871913"/>
            <a:ext cx="2664860" cy="275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7">
            <a:extLst>
              <a:ext uri="{FF2B5EF4-FFF2-40B4-BE49-F238E27FC236}">
                <a16:creationId xmlns:a16="http://schemas.microsoft.com/office/drawing/2014/main" id="{E5A5A516-51A7-0344-F867-AF3C65C6F91C}"/>
              </a:ext>
            </a:extLst>
          </p:cNvPr>
          <p:cNvSpPr txBox="1">
            <a:spLocks noChangeArrowheads="1"/>
          </p:cNvSpPr>
          <p:nvPr/>
        </p:nvSpPr>
        <p:spPr bwMode="auto">
          <a:xfrm>
            <a:off x="3684576" y="4214813"/>
            <a:ext cx="450753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spcAft>
                <a:spcPts val="800"/>
              </a:spcAft>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spcAft>
                <a:spcPct val="0"/>
              </a:spcAft>
              <a:buClrTx/>
              <a:buSzTx/>
              <a:buFontTx/>
              <a:buNone/>
            </a:pPr>
            <a:r>
              <a:rPr lang="en-AU" altLang="en-US" sz="2000" b="1">
                <a:solidFill>
                  <a:srgbClr val="3B7D23"/>
                </a:solidFill>
                <a:latin typeface="Arial" panose="020B0604020202020204" pitchFamily="34" charset="0"/>
                <a:ea typeface="Cambria" panose="02040503050406030204" pitchFamily="18" charset="0"/>
                <a:cs typeface="Arial" panose="020B0604020202020204" pitchFamily="34" charset="0"/>
              </a:rPr>
              <a:t>(</a:t>
            </a:r>
            <a:r>
              <a:rPr lang="en-AU" altLang="en-US" sz="2000" b="1" i="1">
                <a:solidFill>
                  <a:srgbClr val="3B7D23"/>
                </a:solidFill>
                <a:latin typeface="Arial" panose="020B0604020202020204" pitchFamily="34" charset="0"/>
                <a:ea typeface="Cambria" panose="02040503050406030204" pitchFamily="18" charset="0"/>
                <a:cs typeface="Arial" panose="020B0604020202020204" pitchFamily="34" charset="0"/>
              </a:rPr>
              <a:t>please note that many pre-literate refugees have the pre-requisites to lead WRLOs and with support are fully able to design and run excellent projects</a:t>
            </a:r>
            <a:r>
              <a:rPr lang="en-AU" altLang="en-US" sz="2000" b="1">
                <a:solidFill>
                  <a:srgbClr val="3B7D23"/>
                </a:solidFill>
                <a:latin typeface="Arial" panose="020B0604020202020204" pitchFamily="34" charset="0"/>
                <a:ea typeface="Cambria" panose="02040503050406030204" pitchFamily="18" charset="0"/>
                <a:cs typeface="Arial" panose="020B0604020202020204" pitchFamily="34" charset="0"/>
              </a:rPr>
              <a:t>.)</a:t>
            </a:r>
            <a:endParaRPr lang="en-AU" altLang="en-US" sz="2000" b="1">
              <a:solidFill>
                <a:schemeClr val="tx1"/>
              </a:solidFill>
              <a:latin typeface="Arial" panose="020B0604020202020204" pitchFamily="34" charset="0"/>
              <a:ea typeface="Cambria" panose="02040503050406030204" pitchFamily="18"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A26B7-320B-0805-571A-53074DC0C6BD}"/>
              </a:ext>
            </a:extLst>
          </p:cNvPr>
          <p:cNvSpPr>
            <a:spLocks noGrp="1"/>
          </p:cNvSpPr>
          <p:nvPr>
            <p:ph type="title"/>
          </p:nvPr>
        </p:nvSpPr>
        <p:spPr>
          <a:xfrm>
            <a:off x="527050" y="166688"/>
            <a:ext cx="7793038" cy="6523037"/>
          </a:xfrm>
        </p:spPr>
        <p:txBody>
          <a:bodyPr/>
          <a:lstStyle/>
          <a:p>
            <a:pPr>
              <a:defRPr/>
            </a:pPr>
            <a:r>
              <a:rPr lang="en-AU" dirty="0">
                <a:solidFill>
                  <a:schemeClr val="accent2">
                    <a:lumMod val="50000"/>
                  </a:schemeClr>
                </a:solidFill>
                <a:ea typeface="Cambria" panose="02040503050406030204" pitchFamily="18" charset="0"/>
              </a:rPr>
              <a:t>Audit of support needed</a:t>
            </a:r>
          </a:p>
        </p:txBody>
      </p:sp>
      <p:sp>
        <p:nvSpPr>
          <p:cNvPr id="18435" name="Rectangle 72">
            <a:extLst>
              <a:ext uri="{FF2B5EF4-FFF2-40B4-BE49-F238E27FC236}">
                <a16:creationId xmlns:a16="http://schemas.microsoft.com/office/drawing/2014/main" id="{2BF8C35E-946C-3EFD-3D31-F7674143E177}"/>
              </a:ext>
            </a:extLst>
          </p:cNvPr>
          <p:cNvSpPr>
            <a:spLocks noChangeArrowheads="1"/>
          </p:cNvSpPr>
          <p:nvPr/>
        </p:nvSpPr>
        <p:spPr bwMode="auto">
          <a:xfrm>
            <a:off x="-5111750" y="1938338"/>
            <a:ext cx="29864050" cy="67786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lvl1pPr>
              <a:spcBef>
                <a:spcPts val="1000"/>
              </a:spcBef>
              <a:spcAft>
                <a:spcPts val="800"/>
              </a:spcAft>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spcAft>
                <a:spcPct val="0"/>
              </a:spcAft>
              <a:buClrTx/>
              <a:buSzTx/>
              <a:buFontTx/>
              <a:buNone/>
            </a:pPr>
            <a:br>
              <a:rPr lang="en-AU" altLang="en-US" sz="1400">
                <a:solidFill>
                  <a:schemeClr val="tx1"/>
                </a:solidFill>
                <a:latin typeface="Cambria" panose="02040503050406030204" pitchFamily="18" charset="0"/>
                <a:ea typeface="Aptos" panose="020B0004020202020204" pitchFamily="34" charset="0"/>
                <a:cs typeface="Times New Roman" panose="02020603050405020304" pitchFamily="18" charset="0"/>
              </a:rPr>
            </a:br>
            <a:endParaRPr lang="en-AU" altLang="en-US" sz="600">
              <a:solidFill>
                <a:schemeClr val="tx1"/>
              </a:solidFill>
              <a:ea typeface="Aptos" panose="020B0004020202020204" pitchFamily="34" charset="0"/>
              <a:cs typeface="Times New Roman" panose="02020603050405020304" pitchFamily="18" charset="0"/>
            </a:endParaRPr>
          </a:p>
          <a:p>
            <a:pPr>
              <a:spcBef>
                <a:spcPct val="0"/>
              </a:spcBef>
              <a:spcAft>
                <a:spcPct val="0"/>
              </a:spcAft>
              <a:buClrTx/>
              <a:buSzTx/>
              <a:buFontTx/>
              <a:buNone/>
            </a:pPr>
            <a:endParaRPr lang="en-AU" altLang="en-US">
              <a:solidFill>
                <a:schemeClr val="tx1"/>
              </a:solidFill>
              <a:ea typeface="Aptos" panose="020B000402020202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12FC4CC0-6C80-7858-666F-907D3FF15732}"/>
              </a:ext>
            </a:extLst>
          </p:cNvPr>
          <p:cNvGraphicFramePr>
            <a:graphicFrameLocks noGrp="1"/>
          </p:cNvGraphicFramePr>
          <p:nvPr/>
        </p:nvGraphicFramePr>
        <p:xfrm>
          <a:off x="823913" y="963613"/>
          <a:ext cx="7335837" cy="4821238"/>
        </p:xfrm>
        <a:graphic>
          <a:graphicData uri="http://schemas.openxmlformats.org/drawingml/2006/table">
            <a:tbl>
              <a:tblPr firstRow="1" firstCol="1" bandRow="1">
                <a:tableStyleId>{5C22544A-7EE6-4342-B048-85BDC9FD1C3A}</a:tableStyleId>
              </a:tblPr>
              <a:tblGrid>
                <a:gridCol w="2317266">
                  <a:extLst>
                    <a:ext uri="{9D8B030D-6E8A-4147-A177-3AD203B41FA5}">
                      <a16:colId xmlns:a16="http://schemas.microsoft.com/office/drawing/2014/main" val="20000"/>
                    </a:ext>
                  </a:extLst>
                </a:gridCol>
                <a:gridCol w="903147">
                  <a:extLst>
                    <a:ext uri="{9D8B030D-6E8A-4147-A177-3AD203B41FA5}">
                      <a16:colId xmlns:a16="http://schemas.microsoft.com/office/drawing/2014/main" val="20001"/>
                    </a:ext>
                  </a:extLst>
                </a:gridCol>
                <a:gridCol w="2427107">
                  <a:extLst>
                    <a:ext uri="{9D8B030D-6E8A-4147-A177-3AD203B41FA5}">
                      <a16:colId xmlns:a16="http://schemas.microsoft.com/office/drawing/2014/main" val="20002"/>
                    </a:ext>
                  </a:extLst>
                </a:gridCol>
                <a:gridCol w="1688317">
                  <a:extLst>
                    <a:ext uri="{9D8B030D-6E8A-4147-A177-3AD203B41FA5}">
                      <a16:colId xmlns:a16="http://schemas.microsoft.com/office/drawing/2014/main" val="20003"/>
                    </a:ext>
                  </a:extLst>
                </a:gridCol>
              </a:tblGrid>
              <a:tr h="1238156">
                <a:tc>
                  <a:txBody>
                    <a:bodyPr/>
                    <a:lstStyle/>
                    <a:p>
                      <a:pPr>
                        <a:lnSpc>
                          <a:spcPct val="107000"/>
                        </a:lnSpc>
                        <a:spcAft>
                          <a:spcPts val="800"/>
                        </a:spcAft>
                      </a:pPr>
                      <a:r>
                        <a:rPr lang="en-AU" sz="900" kern="0" dirty="0">
                          <a:effectLst/>
                        </a:rPr>
                        <a:t>Do refugee leaders and/or WRLOs have the experience knowledge and support to run local projects in the following areas:</a:t>
                      </a:r>
                      <a:endParaRPr lang="en-AU" sz="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752" marR="44752" marT="0" marB="0"/>
                </a:tc>
                <a:tc>
                  <a:txBody>
                    <a:bodyPr/>
                    <a:lstStyle/>
                    <a:p>
                      <a:pPr>
                        <a:lnSpc>
                          <a:spcPct val="107000"/>
                        </a:lnSpc>
                        <a:spcAft>
                          <a:spcPts val="800"/>
                        </a:spcAft>
                      </a:pPr>
                      <a:r>
                        <a:rPr lang="en-AU" sz="900" kern="0">
                          <a:effectLst/>
                        </a:rPr>
                        <a:t>Yes/No</a:t>
                      </a:r>
                      <a:endParaRPr lang="en-AU" sz="700" kern="100">
                        <a:effectLst/>
                      </a:endParaRPr>
                    </a:p>
                    <a:p>
                      <a:pPr>
                        <a:lnSpc>
                          <a:spcPct val="107000"/>
                        </a:lnSpc>
                        <a:spcAft>
                          <a:spcPts val="800"/>
                        </a:spcAft>
                      </a:pPr>
                      <a:r>
                        <a:rPr lang="en-AU" sz="900" kern="0">
                          <a:effectLst/>
                        </a:rPr>
                        <a:t>Partially</a:t>
                      </a:r>
                      <a:endParaRPr lang="en-AU" sz="700" kern="100">
                        <a:effectLst/>
                        <a:latin typeface="Aptos" panose="020B0004020202020204" pitchFamily="34" charset="0"/>
                        <a:ea typeface="Aptos" panose="020B0004020202020204" pitchFamily="34" charset="0"/>
                        <a:cs typeface="Times New Roman" panose="02020603050405020304" pitchFamily="18" charset="0"/>
                      </a:endParaRPr>
                    </a:p>
                  </a:txBody>
                  <a:tcPr marL="44752" marR="44752" marT="0" marB="0"/>
                </a:tc>
                <a:tc>
                  <a:txBody>
                    <a:bodyPr/>
                    <a:lstStyle/>
                    <a:p>
                      <a:pPr>
                        <a:lnSpc>
                          <a:spcPct val="107000"/>
                        </a:lnSpc>
                        <a:spcAft>
                          <a:spcPts val="800"/>
                        </a:spcAft>
                      </a:pPr>
                      <a:r>
                        <a:rPr lang="en-AU" sz="900" kern="0">
                          <a:effectLst/>
                        </a:rPr>
                        <a:t>Is there appropriate training and support to enable the development of leaders, emerging leaders and groups in this site?</a:t>
                      </a:r>
                      <a:endParaRPr lang="en-AU" sz="700" kern="100">
                        <a:effectLst/>
                        <a:latin typeface="Aptos" panose="020B0004020202020204" pitchFamily="34" charset="0"/>
                        <a:ea typeface="Aptos" panose="020B0004020202020204" pitchFamily="34" charset="0"/>
                        <a:cs typeface="Times New Roman" panose="02020603050405020304" pitchFamily="18" charset="0"/>
                      </a:endParaRPr>
                    </a:p>
                  </a:txBody>
                  <a:tcPr marL="44752" marR="44752" marT="0" marB="0"/>
                </a:tc>
                <a:tc>
                  <a:txBody>
                    <a:bodyPr/>
                    <a:lstStyle/>
                    <a:p>
                      <a:pPr>
                        <a:lnSpc>
                          <a:spcPct val="107000"/>
                        </a:lnSpc>
                        <a:spcAft>
                          <a:spcPts val="800"/>
                        </a:spcAft>
                      </a:pPr>
                      <a:r>
                        <a:rPr lang="en-AU" sz="900" kern="0">
                          <a:effectLst/>
                        </a:rPr>
                        <a:t>If not, what can be done to change this?</a:t>
                      </a:r>
                      <a:endParaRPr lang="en-AU" sz="700" kern="100">
                        <a:effectLst/>
                        <a:latin typeface="Aptos" panose="020B0004020202020204" pitchFamily="34" charset="0"/>
                        <a:ea typeface="Aptos" panose="020B0004020202020204" pitchFamily="34" charset="0"/>
                        <a:cs typeface="Times New Roman" panose="02020603050405020304" pitchFamily="18" charset="0"/>
                      </a:endParaRPr>
                    </a:p>
                  </a:txBody>
                  <a:tcPr marL="44752" marR="44752" marT="0" marB="0"/>
                </a:tc>
                <a:extLst>
                  <a:ext uri="{0D108BD9-81ED-4DB2-BD59-A6C34878D82A}">
                    <a16:rowId xmlns:a16="http://schemas.microsoft.com/office/drawing/2014/main" val="10000"/>
                  </a:ext>
                </a:extLst>
              </a:tr>
              <a:tr h="704273">
                <a:tc>
                  <a:txBody>
                    <a:bodyPr/>
                    <a:lstStyle/>
                    <a:p>
                      <a:pPr>
                        <a:lnSpc>
                          <a:spcPct val="107000"/>
                        </a:lnSpc>
                        <a:spcAft>
                          <a:spcPts val="800"/>
                        </a:spcAft>
                      </a:pPr>
                      <a:r>
                        <a:rPr lang="en-AU" sz="900" kern="0">
                          <a:effectLst/>
                        </a:rPr>
                        <a:t>Have they previously worked in an NGO, CSO or RLO?</a:t>
                      </a:r>
                      <a:endParaRPr lang="en-AU" sz="700" kern="100">
                        <a:effectLst/>
                        <a:latin typeface="Aptos" panose="020B0004020202020204" pitchFamily="34" charset="0"/>
                        <a:ea typeface="Aptos" panose="020B0004020202020204" pitchFamily="34" charset="0"/>
                        <a:cs typeface="Times New Roman" panose="02020603050405020304" pitchFamily="18" charset="0"/>
                      </a:endParaRPr>
                    </a:p>
                  </a:txBody>
                  <a:tcPr marL="44752" marR="44752" marT="0" marB="0"/>
                </a:tc>
                <a:tc>
                  <a:txBody>
                    <a:bodyPr/>
                    <a:lstStyle/>
                    <a:p>
                      <a:pPr>
                        <a:lnSpc>
                          <a:spcPct val="107000"/>
                        </a:lnSpc>
                        <a:spcAft>
                          <a:spcPts val="800"/>
                        </a:spcAft>
                      </a:pPr>
                      <a:r>
                        <a:rPr lang="en-AU" sz="900" kern="0">
                          <a:effectLst/>
                        </a:rPr>
                        <a:t> </a:t>
                      </a:r>
                      <a:endParaRPr lang="en-AU" sz="700" kern="100">
                        <a:effectLst/>
                        <a:latin typeface="Aptos" panose="020B0004020202020204" pitchFamily="34" charset="0"/>
                        <a:ea typeface="Aptos" panose="020B0004020202020204" pitchFamily="34" charset="0"/>
                        <a:cs typeface="Times New Roman" panose="02020603050405020304" pitchFamily="18" charset="0"/>
                      </a:endParaRPr>
                    </a:p>
                  </a:txBody>
                  <a:tcPr marL="44752" marR="44752" marT="0" marB="0"/>
                </a:tc>
                <a:tc>
                  <a:txBody>
                    <a:bodyPr/>
                    <a:lstStyle/>
                    <a:p>
                      <a:pPr>
                        <a:lnSpc>
                          <a:spcPct val="107000"/>
                        </a:lnSpc>
                        <a:spcAft>
                          <a:spcPts val="800"/>
                        </a:spcAft>
                      </a:pPr>
                      <a:r>
                        <a:rPr lang="en-AU" sz="900" kern="0">
                          <a:effectLst/>
                        </a:rPr>
                        <a:t> </a:t>
                      </a:r>
                      <a:endParaRPr lang="en-AU" sz="700" kern="100">
                        <a:effectLst/>
                        <a:latin typeface="Aptos" panose="020B0004020202020204" pitchFamily="34" charset="0"/>
                        <a:ea typeface="Aptos" panose="020B0004020202020204" pitchFamily="34" charset="0"/>
                        <a:cs typeface="Times New Roman" panose="02020603050405020304" pitchFamily="18" charset="0"/>
                      </a:endParaRPr>
                    </a:p>
                  </a:txBody>
                  <a:tcPr marL="44752" marR="44752" marT="0" marB="0"/>
                </a:tc>
                <a:tc>
                  <a:txBody>
                    <a:bodyPr/>
                    <a:lstStyle/>
                    <a:p>
                      <a:pPr>
                        <a:lnSpc>
                          <a:spcPct val="107000"/>
                        </a:lnSpc>
                        <a:spcAft>
                          <a:spcPts val="800"/>
                        </a:spcAft>
                      </a:pPr>
                      <a:r>
                        <a:rPr lang="en-AU" sz="900" kern="0">
                          <a:effectLst/>
                        </a:rPr>
                        <a:t> </a:t>
                      </a:r>
                      <a:endParaRPr lang="en-AU" sz="700" kern="100">
                        <a:effectLst/>
                        <a:latin typeface="Aptos" panose="020B0004020202020204" pitchFamily="34" charset="0"/>
                        <a:ea typeface="Aptos" panose="020B0004020202020204" pitchFamily="34" charset="0"/>
                        <a:cs typeface="Times New Roman" panose="02020603050405020304" pitchFamily="18" charset="0"/>
                      </a:endParaRPr>
                    </a:p>
                  </a:txBody>
                  <a:tcPr marL="44752" marR="44752" marT="0" marB="0"/>
                </a:tc>
                <a:extLst>
                  <a:ext uri="{0D108BD9-81ED-4DB2-BD59-A6C34878D82A}">
                    <a16:rowId xmlns:a16="http://schemas.microsoft.com/office/drawing/2014/main" val="10001"/>
                  </a:ext>
                </a:extLst>
              </a:tr>
              <a:tr h="526310">
                <a:tc>
                  <a:txBody>
                    <a:bodyPr/>
                    <a:lstStyle/>
                    <a:p>
                      <a:pPr>
                        <a:lnSpc>
                          <a:spcPct val="107000"/>
                        </a:lnSpc>
                        <a:spcAft>
                          <a:spcPts val="800"/>
                        </a:spcAft>
                      </a:pPr>
                      <a:r>
                        <a:rPr lang="en-AU" sz="900" kern="0">
                          <a:effectLst/>
                        </a:rPr>
                        <a:t>Have they taken a management role in an organisation?</a:t>
                      </a:r>
                      <a:endParaRPr lang="en-AU" sz="700" kern="100">
                        <a:effectLst/>
                        <a:latin typeface="Aptos" panose="020B0004020202020204" pitchFamily="34" charset="0"/>
                        <a:ea typeface="Aptos" panose="020B0004020202020204" pitchFamily="34" charset="0"/>
                        <a:cs typeface="Times New Roman" panose="02020603050405020304" pitchFamily="18" charset="0"/>
                      </a:endParaRPr>
                    </a:p>
                  </a:txBody>
                  <a:tcPr marL="44752" marR="44752" marT="0" marB="0"/>
                </a:tc>
                <a:tc>
                  <a:txBody>
                    <a:bodyPr/>
                    <a:lstStyle/>
                    <a:p>
                      <a:pPr>
                        <a:lnSpc>
                          <a:spcPct val="107000"/>
                        </a:lnSpc>
                        <a:spcAft>
                          <a:spcPts val="800"/>
                        </a:spcAft>
                      </a:pPr>
                      <a:r>
                        <a:rPr lang="en-AU" sz="900" kern="0">
                          <a:effectLst/>
                        </a:rPr>
                        <a:t> </a:t>
                      </a:r>
                      <a:endParaRPr lang="en-AU" sz="700" kern="100">
                        <a:effectLst/>
                        <a:latin typeface="Aptos" panose="020B0004020202020204" pitchFamily="34" charset="0"/>
                        <a:ea typeface="Aptos" panose="020B0004020202020204" pitchFamily="34" charset="0"/>
                        <a:cs typeface="Times New Roman" panose="02020603050405020304" pitchFamily="18" charset="0"/>
                      </a:endParaRPr>
                    </a:p>
                  </a:txBody>
                  <a:tcPr marL="44752" marR="44752" marT="0" marB="0"/>
                </a:tc>
                <a:tc>
                  <a:txBody>
                    <a:bodyPr/>
                    <a:lstStyle/>
                    <a:p>
                      <a:pPr>
                        <a:lnSpc>
                          <a:spcPct val="107000"/>
                        </a:lnSpc>
                        <a:spcAft>
                          <a:spcPts val="800"/>
                        </a:spcAft>
                      </a:pPr>
                      <a:r>
                        <a:rPr lang="en-AU" sz="900" kern="0">
                          <a:effectLst/>
                        </a:rPr>
                        <a:t> </a:t>
                      </a:r>
                      <a:endParaRPr lang="en-AU" sz="700" kern="100">
                        <a:effectLst/>
                        <a:latin typeface="Aptos" panose="020B0004020202020204" pitchFamily="34" charset="0"/>
                        <a:ea typeface="Aptos" panose="020B0004020202020204" pitchFamily="34" charset="0"/>
                        <a:cs typeface="Times New Roman" panose="02020603050405020304" pitchFamily="18" charset="0"/>
                      </a:endParaRPr>
                    </a:p>
                  </a:txBody>
                  <a:tcPr marL="44752" marR="44752" marT="0" marB="0"/>
                </a:tc>
                <a:tc>
                  <a:txBody>
                    <a:bodyPr/>
                    <a:lstStyle/>
                    <a:p>
                      <a:pPr>
                        <a:lnSpc>
                          <a:spcPct val="107000"/>
                        </a:lnSpc>
                        <a:spcAft>
                          <a:spcPts val="800"/>
                        </a:spcAft>
                      </a:pPr>
                      <a:r>
                        <a:rPr lang="en-AU" sz="900" kern="0">
                          <a:effectLst/>
                        </a:rPr>
                        <a:t> </a:t>
                      </a:r>
                      <a:endParaRPr lang="en-AU" sz="700" kern="100">
                        <a:effectLst/>
                        <a:latin typeface="Aptos" panose="020B0004020202020204" pitchFamily="34" charset="0"/>
                        <a:ea typeface="Aptos" panose="020B0004020202020204" pitchFamily="34" charset="0"/>
                        <a:cs typeface="Times New Roman" panose="02020603050405020304" pitchFamily="18" charset="0"/>
                      </a:endParaRPr>
                    </a:p>
                  </a:txBody>
                  <a:tcPr marL="44752" marR="44752" marT="0" marB="0"/>
                </a:tc>
                <a:extLst>
                  <a:ext uri="{0D108BD9-81ED-4DB2-BD59-A6C34878D82A}">
                    <a16:rowId xmlns:a16="http://schemas.microsoft.com/office/drawing/2014/main" val="10002"/>
                  </a:ext>
                </a:extLst>
              </a:tr>
              <a:tr h="2352499">
                <a:tc>
                  <a:txBody>
                    <a:bodyPr/>
                    <a:lstStyle/>
                    <a:p>
                      <a:pPr>
                        <a:lnSpc>
                          <a:spcPct val="107000"/>
                        </a:lnSpc>
                        <a:spcAft>
                          <a:spcPts val="800"/>
                        </a:spcAft>
                      </a:pPr>
                      <a:r>
                        <a:rPr lang="en-AU" sz="900" kern="0">
                          <a:effectLst/>
                        </a:rPr>
                        <a:t>Have they had an opportunity to learn management skills such as</a:t>
                      </a:r>
                      <a:endParaRPr lang="en-AU" sz="700" kern="100">
                        <a:effectLst/>
                      </a:endParaRPr>
                    </a:p>
                    <a:p>
                      <a:pPr>
                        <a:lnSpc>
                          <a:spcPct val="107000"/>
                        </a:lnSpc>
                        <a:spcAft>
                          <a:spcPts val="800"/>
                        </a:spcAft>
                      </a:pPr>
                      <a:r>
                        <a:rPr lang="en-AU" sz="900" kern="0">
                          <a:effectLst/>
                        </a:rPr>
                        <a:t>Financial management</a:t>
                      </a:r>
                      <a:endParaRPr lang="en-AU" sz="700" kern="100">
                        <a:effectLst/>
                      </a:endParaRPr>
                    </a:p>
                    <a:p>
                      <a:pPr>
                        <a:lnSpc>
                          <a:spcPct val="107000"/>
                        </a:lnSpc>
                        <a:spcAft>
                          <a:spcPts val="800"/>
                        </a:spcAft>
                      </a:pPr>
                      <a:r>
                        <a:rPr lang="en-AU" sz="900" kern="0">
                          <a:effectLst/>
                        </a:rPr>
                        <a:t>Program Planning</a:t>
                      </a:r>
                      <a:endParaRPr lang="en-AU" sz="700" kern="100">
                        <a:effectLst/>
                      </a:endParaRPr>
                    </a:p>
                    <a:p>
                      <a:pPr>
                        <a:lnSpc>
                          <a:spcPct val="107000"/>
                        </a:lnSpc>
                        <a:spcAft>
                          <a:spcPts val="800"/>
                        </a:spcAft>
                      </a:pPr>
                      <a:r>
                        <a:rPr lang="en-AU" sz="900" kern="0">
                          <a:effectLst/>
                        </a:rPr>
                        <a:t>Evaluation</a:t>
                      </a:r>
                      <a:endParaRPr lang="en-AU" sz="700" kern="100">
                        <a:effectLst/>
                      </a:endParaRPr>
                    </a:p>
                    <a:p>
                      <a:pPr>
                        <a:lnSpc>
                          <a:spcPct val="107000"/>
                        </a:lnSpc>
                        <a:spcAft>
                          <a:spcPts val="800"/>
                        </a:spcAft>
                      </a:pPr>
                      <a:r>
                        <a:rPr lang="en-AU" sz="900" kern="0">
                          <a:effectLst/>
                        </a:rPr>
                        <a:t>Managing people</a:t>
                      </a:r>
                      <a:endParaRPr lang="en-AU" sz="700" kern="100">
                        <a:effectLst/>
                      </a:endParaRPr>
                    </a:p>
                    <a:p>
                      <a:pPr>
                        <a:lnSpc>
                          <a:spcPct val="107000"/>
                        </a:lnSpc>
                        <a:spcAft>
                          <a:spcPts val="800"/>
                        </a:spcAft>
                      </a:pPr>
                      <a:r>
                        <a:rPr lang="en-AU" sz="900" kern="0">
                          <a:effectLst/>
                        </a:rPr>
                        <a:t>Others?</a:t>
                      </a:r>
                      <a:endParaRPr lang="en-AU" sz="700" kern="100">
                        <a:effectLst/>
                        <a:latin typeface="Aptos" panose="020B0004020202020204" pitchFamily="34" charset="0"/>
                        <a:ea typeface="Aptos" panose="020B0004020202020204" pitchFamily="34" charset="0"/>
                        <a:cs typeface="Times New Roman" panose="02020603050405020304" pitchFamily="18" charset="0"/>
                      </a:endParaRPr>
                    </a:p>
                  </a:txBody>
                  <a:tcPr marL="44752" marR="44752" marT="0" marB="0"/>
                </a:tc>
                <a:tc>
                  <a:txBody>
                    <a:bodyPr/>
                    <a:lstStyle/>
                    <a:p>
                      <a:pPr>
                        <a:lnSpc>
                          <a:spcPct val="107000"/>
                        </a:lnSpc>
                        <a:spcAft>
                          <a:spcPts val="800"/>
                        </a:spcAft>
                      </a:pPr>
                      <a:r>
                        <a:rPr lang="en-AU" sz="900" kern="0">
                          <a:effectLst/>
                        </a:rPr>
                        <a:t> </a:t>
                      </a:r>
                      <a:endParaRPr lang="en-AU" sz="700" kern="100">
                        <a:effectLst/>
                        <a:latin typeface="Aptos" panose="020B0004020202020204" pitchFamily="34" charset="0"/>
                        <a:ea typeface="Aptos" panose="020B0004020202020204" pitchFamily="34" charset="0"/>
                        <a:cs typeface="Times New Roman" panose="02020603050405020304" pitchFamily="18" charset="0"/>
                      </a:endParaRPr>
                    </a:p>
                  </a:txBody>
                  <a:tcPr marL="44752" marR="44752" marT="0" marB="0"/>
                </a:tc>
                <a:tc>
                  <a:txBody>
                    <a:bodyPr/>
                    <a:lstStyle/>
                    <a:p>
                      <a:pPr>
                        <a:lnSpc>
                          <a:spcPct val="107000"/>
                        </a:lnSpc>
                        <a:spcAft>
                          <a:spcPts val="800"/>
                        </a:spcAft>
                      </a:pPr>
                      <a:r>
                        <a:rPr lang="en-AU" sz="900" kern="0">
                          <a:effectLst/>
                        </a:rPr>
                        <a:t> </a:t>
                      </a:r>
                      <a:endParaRPr lang="en-AU" sz="700" kern="100">
                        <a:effectLst/>
                        <a:latin typeface="Aptos" panose="020B0004020202020204" pitchFamily="34" charset="0"/>
                        <a:ea typeface="Aptos" panose="020B0004020202020204" pitchFamily="34" charset="0"/>
                        <a:cs typeface="Times New Roman" panose="02020603050405020304" pitchFamily="18" charset="0"/>
                      </a:endParaRPr>
                    </a:p>
                  </a:txBody>
                  <a:tcPr marL="44752" marR="44752" marT="0" marB="0"/>
                </a:tc>
                <a:tc>
                  <a:txBody>
                    <a:bodyPr/>
                    <a:lstStyle/>
                    <a:p>
                      <a:pPr>
                        <a:lnSpc>
                          <a:spcPct val="107000"/>
                        </a:lnSpc>
                        <a:spcAft>
                          <a:spcPts val="800"/>
                        </a:spcAft>
                      </a:pPr>
                      <a:r>
                        <a:rPr lang="en-AU" sz="900" kern="0" dirty="0">
                          <a:effectLst/>
                        </a:rPr>
                        <a:t> </a:t>
                      </a:r>
                      <a:endParaRPr lang="en-AU" sz="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752" marR="44752" marT="0" marB="0"/>
                </a:tc>
                <a:extLst>
                  <a:ext uri="{0D108BD9-81ED-4DB2-BD59-A6C34878D82A}">
                    <a16:rowId xmlns:a16="http://schemas.microsoft.com/office/drawing/2014/main" val="10003"/>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6E46F-6687-4820-2E9D-ABC57A278AC4}"/>
              </a:ext>
            </a:extLst>
          </p:cNvPr>
          <p:cNvSpPr>
            <a:spLocks noGrp="1"/>
          </p:cNvSpPr>
          <p:nvPr>
            <p:ph type="title"/>
          </p:nvPr>
        </p:nvSpPr>
        <p:spPr>
          <a:xfrm>
            <a:off x="688975" y="246063"/>
            <a:ext cx="7793038" cy="635000"/>
          </a:xfrm>
        </p:spPr>
        <p:txBody>
          <a:bodyPr/>
          <a:lstStyle/>
          <a:p>
            <a:pPr>
              <a:defRPr/>
            </a:pPr>
            <a:r>
              <a:rPr lang="en-AU" dirty="0">
                <a:solidFill>
                  <a:schemeClr val="accent2">
                    <a:lumMod val="50000"/>
                  </a:schemeClr>
                </a:solidFill>
                <a:ea typeface="Cambria" panose="02040503050406030204" pitchFamily="18" charset="0"/>
              </a:rPr>
              <a:t>Audit part 2</a:t>
            </a:r>
          </a:p>
        </p:txBody>
      </p:sp>
      <p:graphicFrame>
        <p:nvGraphicFramePr>
          <p:cNvPr id="4" name="Content Placeholder 3">
            <a:extLst>
              <a:ext uri="{FF2B5EF4-FFF2-40B4-BE49-F238E27FC236}">
                <a16:creationId xmlns:a16="http://schemas.microsoft.com/office/drawing/2014/main" id="{B1901DA0-49A3-5004-06FD-F94B539C7448}"/>
              </a:ext>
            </a:extLst>
          </p:cNvPr>
          <p:cNvGraphicFramePr>
            <a:graphicFrameLocks noGrp="1"/>
          </p:cNvGraphicFramePr>
          <p:nvPr>
            <p:ph idx="1"/>
            <p:extLst>
              <p:ext uri="{D42A27DB-BD31-4B8C-83A1-F6EECF244321}">
                <p14:modId xmlns:p14="http://schemas.microsoft.com/office/powerpoint/2010/main" val="869530019"/>
              </p:ext>
            </p:extLst>
          </p:nvPr>
        </p:nvGraphicFramePr>
        <p:xfrm>
          <a:off x="866775" y="1114425"/>
          <a:ext cx="7486650" cy="4800598"/>
        </p:xfrm>
        <a:graphic>
          <a:graphicData uri="http://schemas.openxmlformats.org/drawingml/2006/table">
            <a:tbl>
              <a:tblPr firstRow="1" firstCol="1" bandRow="1">
                <a:tableStyleId>{5C22544A-7EE6-4342-B048-85BDC9FD1C3A}</a:tableStyleId>
              </a:tblPr>
              <a:tblGrid>
                <a:gridCol w="2364905">
                  <a:extLst>
                    <a:ext uri="{9D8B030D-6E8A-4147-A177-3AD203B41FA5}">
                      <a16:colId xmlns:a16="http://schemas.microsoft.com/office/drawing/2014/main" val="20000"/>
                    </a:ext>
                  </a:extLst>
                </a:gridCol>
                <a:gridCol w="921715">
                  <a:extLst>
                    <a:ext uri="{9D8B030D-6E8A-4147-A177-3AD203B41FA5}">
                      <a16:colId xmlns:a16="http://schemas.microsoft.com/office/drawing/2014/main" val="20001"/>
                    </a:ext>
                  </a:extLst>
                </a:gridCol>
                <a:gridCol w="2477005">
                  <a:extLst>
                    <a:ext uri="{9D8B030D-6E8A-4147-A177-3AD203B41FA5}">
                      <a16:colId xmlns:a16="http://schemas.microsoft.com/office/drawing/2014/main" val="20002"/>
                    </a:ext>
                  </a:extLst>
                </a:gridCol>
                <a:gridCol w="1723025">
                  <a:extLst>
                    <a:ext uri="{9D8B030D-6E8A-4147-A177-3AD203B41FA5}">
                      <a16:colId xmlns:a16="http://schemas.microsoft.com/office/drawing/2014/main" val="20003"/>
                    </a:ext>
                  </a:extLst>
                </a:gridCol>
              </a:tblGrid>
              <a:tr h="683690">
                <a:tc>
                  <a:txBody>
                    <a:bodyPr/>
                    <a:lstStyle/>
                    <a:p>
                      <a:pPr>
                        <a:lnSpc>
                          <a:spcPct val="107000"/>
                        </a:lnSpc>
                        <a:spcAft>
                          <a:spcPts val="800"/>
                        </a:spcAft>
                      </a:pPr>
                      <a:r>
                        <a:rPr lang="en-AU" sz="1400" kern="0">
                          <a:effectLst/>
                        </a:rPr>
                        <a:t>Are they pre-literate?</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400" kern="0">
                          <a:effectLst/>
                        </a:rPr>
                        <a:t> </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400" kern="0">
                          <a:effectLst/>
                        </a:rPr>
                        <a:t> </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400" kern="0">
                          <a:effectLst/>
                        </a:rPr>
                        <a:t> </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032919">
                <a:tc>
                  <a:txBody>
                    <a:bodyPr/>
                    <a:lstStyle/>
                    <a:p>
                      <a:pPr>
                        <a:lnSpc>
                          <a:spcPct val="107000"/>
                        </a:lnSpc>
                        <a:spcAft>
                          <a:spcPts val="800"/>
                        </a:spcAft>
                      </a:pPr>
                      <a:r>
                        <a:rPr lang="en-AU" sz="1400" kern="0">
                          <a:effectLst/>
                        </a:rPr>
                        <a:t>Do they speak the language of the host community?</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400" kern="0">
                          <a:effectLst/>
                        </a:rPr>
                        <a:t> </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400" kern="0">
                          <a:effectLst/>
                        </a:rPr>
                        <a:t> </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400" kern="0">
                          <a:effectLst/>
                        </a:rPr>
                        <a:t> </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683690">
                <a:tc>
                  <a:txBody>
                    <a:bodyPr/>
                    <a:lstStyle/>
                    <a:p>
                      <a:pPr>
                        <a:lnSpc>
                          <a:spcPct val="107000"/>
                        </a:lnSpc>
                        <a:spcAft>
                          <a:spcPts val="800"/>
                        </a:spcAft>
                      </a:pPr>
                      <a:r>
                        <a:rPr lang="en-AU" sz="1400" kern="0" dirty="0">
                          <a:effectLst/>
                        </a:rPr>
                        <a:t>Do they speak English?</a:t>
                      </a:r>
                      <a:endParaRPr lang="en-A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400" kern="0">
                          <a:effectLst/>
                        </a:rPr>
                        <a:t> </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400" kern="0">
                          <a:effectLst/>
                        </a:rPr>
                        <a:t> </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400" kern="0">
                          <a:effectLst/>
                        </a:rPr>
                        <a:t> </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032919">
                <a:tc>
                  <a:txBody>
                    <a:bodyPr/>
                    <a:lstStyle/>
                    <a:p>
                      <a:pPr>
                        <a:lnSpc>
                          <a:spcPct val="107000"/>
                        </a:lnSpc>
                        <a:spcAft>
                          <a:spcPts val="800"/>
                        </a:spcAft>
                      </a:pPr>
                      <a:r>
                        <a:rPr lang="en-AU" sz="1400" kern="0">
                          <a:effectLst/>
                        </a:rPr>
                        <a:t>Have they done Human Rights Training?</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400" kern="0">
                          <a:effectLst/>
                        </a:rPr>
                        <a:t> </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400" kern="0">
                          <a:effectLst/>
                        </a:rPr>
                        <a:t> </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400" kern="0">
                          <a:effectLst/>
                        </a:rPr>
                        <a:t> </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683690">
                <a:tc>
                  <a:txBody>
                    <a:bodyPr/>
                    <a:lstStyle/>
                    <a:p>
                      <a:pPr>
                        <a:lnSpc>
                          <a:spcPct val="107000"/>
                        </a:lnSpc>
                        <a:spcAft>
                          <a:spcPts val="800"/>
                        </a:spcAft>
                      </a:pPr>
                      <a:r>
                        <a:rPr lang="en-AU" sz="1400" kern="0">
                          <a:effectLst/>
                        </a:rPr>
                        <a:t>Have they done Gender Training?</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400" kern="0">
                          <a:effectLst/>
                        </a:rPr>
                        <a:t> </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400" kern="0">
                          <a:effectLst/>
                        </a:rPr>
                        <a:t> </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400" kern="0">
                          <a:effectLst/>
                        </a:rPr>
                        <a:t> </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683690">
                <a:tc>
                  <a:txBody>
                    <a:bodyPr/>
                    <a:lstStyle/>
                    <a:p>
                      <a:pPr>
                        <a:lnSpc>
                          <a:spcPct val="107000"/>
                        </a:lnSpc>
                        <a:spcAft>
                          <a:spcPts val="800"/>
                        </a:spcAft>
                      </a:pPr>
                      <a:r>
                        <a:rPr lang="en-AU" sz="1400" kern="0">
                          <a:effectLst/>
                        </a:rPr>
                        <a:t>Have they done Training on SGBV?</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400" kern="0">
                          <a:effectLst/>
                        </a:rPr>
                        <a:t> </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400" kern="0">
                          <a:effectLst/>
                        </a:rPr>
                        <a:t> </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400" kern="0" dirty="0">
                          <a:effectLst/>
                        </a:rPr>
                        <a:t> </a:t>
                      </a:r>
                      <a:endParaRPr lang="en-A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2A6B866-63D6-C297-FCAE-8FF0CF8D9001}"/>
              </a:ext>
            </a:extLst>
          </p:cNvPr>
          <p:cNvGraphicFramePr>
            <a:graphicFrameLocks noGrp="1"/>
          </p:cNvGraphicFramePr>
          <p:nvPr>
            <p:extLst>
              <p:ext uri="{D42A27DB-BD31-4B8C-83A1-F6EECF244321}">
                <p14:modId xmlns:p14="http://schemas.microsoft.com/office/powerpoint/2010/main" val="437984153"/>
              </p:ext>
            </p:extLst>
          </p:nvPr>
        </p:nvGraphicFramePr>
        <p:xfrm>
          <a:off x="742950" y="1076325"/>
          <a:ext cx="7248526" cy="4888508"/>
        </p:xfrm>
        <a:graphic>
          <a:graphicData uri="http://schemas.openxmlformats.org/drawingml/2006/table">
            <a:tbl>
              <a:tblPr firstRow="1" firstCol="1" bandRow="1">
                <a:tableStyleId>{5C22544A-7EE6-4342-B048-85BDC9FD1C3A}</a:tableStyleId>
              </a:tblPr>
              <a:tblGrid>
                <a:gridCol w="1340266">
                  <a:extLst>
                    <a:ext uri="{9D8B030D-6E8A-4147-A177-3AD203B41FA5}">
                      <a16:colId xmlns:a16="http://schemas.microsoft.com/office/drawing/2014/main" val="20000"/>
                    </a:ext>
                  </a:extLst>
                </a:gridCol>
                <a:gridCol w="1775772">
                  <a:extLst>
                    <a:ext uri="{9D8B030D-6E8A-4147-A177-3AD203B41FA5}">
                      <a16:colId xmlns:a16="http://schemas.microsoft.com/office/drawing/2014/main" val="20001"/>
                    </a:ext>
                  </a:extLst>
                </a:gridCol>
                <a:gridCol w="2273953">
                  <a:extLst>
                    <a:ext uri="{9D8B030D-6E8A-4147-A177-3AD203B41FA5}">
                      <a16:colId xmlns:a16="http://schemas.microsoft.com/office/drawing/2014/main" val="20002"/>
                    </a:ext>
                  </a:extLst>
                </a:gridCol>
                <a:gridCol w="1858535">
                  <a:extLst>
                    <a:ext uri="{9D8B030D-6E8A-4147-A177-3AD203B41FA5}">
                      <a16:colId xmlns:a16="http://schemas.microsoft.com/office/drawing/2014/main" val="20003"/>
                    </a:ext>
                  </a:extLst>
                </a:gridCol>
              </a:tblGrid>
              <a:tr h="1321183">
                <a:tc>
                  <a:txBody>
                    <a:bodyPr/>
                    <a:lstStyle/>
                    <a:p>
                      <a:pPr>
                        <a:lnSpc>
                          <a:spcPct val="107000"/>
                        </a:lnSpc>
                        <a:spcAft>
                          <a:spcPts val="800"/>
                        </a:spcAft>
                      </a:pPr>
                      <a:r>
                        <a:rPr lang="en-AU" sz="1000" kern="0">
                          <a:effectLst/>
                        </a:rPr>
                        <a:t>Places where women and girls would like to participate in decision making </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000" kern="0">
                          <a:effectLst/>
                        </a:rPr>
                        <a:t>Barriers to this happening, Why can’t women and girls participate fully</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000" kern="0">
                          <a:effectLst/>
                        </a:rPr>
                        <a:t>What would meaningful participation  look like?  </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000" kern="0">
                          <a:effectLst/>
                        </a:rPr>
                        <a:t>What can be done to make this happen?</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12353">
                <a:tc>
                  <a:txBody>
                    <a:bodyPr/>
                    <a:lstStyle/>
                    <a:p>
                      <a:pPr>
                        <a:lnSpc>
                          <a:spcPct val="107000"/>
                        </a:lnSpc>
                        <a:spcAft>
                          <a:spcPts val="800"/>
                        </a:spcAft>
                      </a:pPr>
                      <a:r>
                        <a:rPr lang="en-AU" sz="1000" kern="0">
                          <a:effectLst/>
                        </a:rPr>
                        <a:t>In the family</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000" kern="0">
                          <a:effectLst/>
                        </a:rPr>
                        <a:t> </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000" kern="0">
                          <a:effectLst/>
                        </a:rPr>
                        <a:t> </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000" kern="0">
                          <a:effectLst/>
                        </a:rPr>
                        <a:t> </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34119">
                <a:tc>
                  <a:txBody>
                    <a:bodyPr/>
                    <a:lstStyle/>
                    <a:p>
                      <a:pPr>
                        <a:lnSpc>
                          <a:spcPct val="107000"/>
                        </a:lnSpc>
                        <a:spcAft>
                          <a:spcPts val="800"/>
                        </a:spcAft>
                      </a:pPr>
                      <a:r>
                        <a:rPr lang="en-AU" sz="1000" kern="0">
                          <a:effectLst/>
                        </a:rPr>
                        <a:t>In their Ethnic community</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000" kern="0">
                          <a:effectLst/>
                        </a:rPr>
                        <a:t> </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000" kern="0">
                          <a:effectLst/>
                        </a:rPr>
                        <a:t> </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000" kern="0">
                          <a:effectLst/>
                        </a:rPr>
                        <a:t> </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759670">
                <a:tc>
                  <a:txBody>
                    <a:bodyPr/>
                    <a:lstStyle/>
                    <a:p>
                      <a:pPr>
                        <a:lnSpc>
                          <a:spcPct val="107000"/>
                        </a:lnSpc>
                        <a:spcAft>
                          <a:spcPts val="800"/>
                        </a:spcAft>
                      </a:pPr>
                      <a:r>
                        <a:rPr lang="en-AU" sz="1000" kern="0">
                          <a:effectLst/>
                        </a:rPr>
                        <a:t>In refugee led groups and organisations</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000" kern="0">
                          <a:effectLst/>
                        </a:rPr>
                        <a:t> </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000" kern="0" dirty="0">
                          <a:effectLst/>
                        </a:rPr>
                        <a:t> </a:t>
                      </a:r>
                      <a:endParaRPr lang="en-A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000" kern="0">
                          <a:effectLst/>
                        </a:rPr>
                        <a:t> </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655886">
                <a:tc>
                  <a:txBody>
                    <a:bodyPr/>
                    <a:lstStyle/>
                    <a:p>
                      <a:pPr>
                        <a:lnSpc>
                          <a:spcPct val="107000"/>
                        </a:lnSpc>
                        <a:spcAft>
                          <a:spcPts val="800"/>
                        </a:spcAft>
                      </a:pPr>
                      <a:r>
                        <a:rPr lang="en-AU" sz="1000" kern="0">
                          <a:effectLst/>
                        </a:rPr>
                        <a:t>With NGOs, INGOs </a:t>
                      </a:r>
                      <a:r>
                        <a:rPr lang="en-AU" sz="1000" kern="0" dirty="0">
                          <a:effectLst/>
                        </a:rPr>
                        <a:t>and UNHCR</a:t>
                      </a:r>
                      <a:endParaRPr lang="en-A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000" kern="0">
                          <a:effectLst/>
                        </a:rPr>
                        <a:t> </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000" kern="0">
                          <a:effectLst/>
                        </a:rPr>
                        <a:t> </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000" kern="0">
                          <a:effectLst/>
                        </a:rPr>
                        <a:t> </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34119">
                <a:tc>
                  <a:txBody>
                    <a:bodyPr/>
                    <a:lstStyle/>
                    <a:p>
                      <a:pPr>
                        <a:lnSpc>
                          <a:spcPct val="107000"/>
                        </a:lnSpc>
                        <a:spcAft>
                          <a:spcPts val="800"/>
                        </a:spcAft>
                      </a:pPr>
                      <a:r>
                        <a:rPr lang="en-AU" sz="1000" kern="0" dirty="0">
                          <a:effectLst/>
                        </a:rPr>
                        <a:t>In health services</a:t>
                      </a:r>
                      <a:endParaRPr lang="en-A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000" kern="0">
                          <a:effectLst/>
                        </a:rPr>
                        <a:t> </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000" kern="0">
                          <a:effectLst/>
                        </a:rPr>
                        <a:t> </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000" kern="0">
                          <a:effectLst/>
                        </a:rPr>
                        <a:t> </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12353">
                <a:tc>
                  <a:txBody>
                    <a:bodyPr/>
                    <a:lstStyle/>
                    <a:p>
                      <a:pPr>
                        <a:lnSpc>
                          <a:spcPct val="107000"/>
                        </a:lnSpc>
                        <a:spcAft>
                          <a:spcPts val="800"/>
                        </a:spcAft>
                      </a:pPr>
                      <a:r>
                        <a:rPr lang="en-AU" sz="1000" kern="0">
                          <a:effectLst/>
                        </a:rPr>
                        <a:t>Education</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000" kern="0">
                          <a:effectLst/>
                        </a:rPr>
                        <a:t> </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000" kern="0">
                          <a:effectLst/>
                        </a:rPr>
                        <a:t> </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000" kern="0">
                          <a:effectLst/>
                        </a:rPr>
                        <a:t> </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212353">
                <a:tc>
                  <a:txBody>
                    <a:bodyPr/>
                    <a:lstStyle/>
                    <a:p>
                      <a:pPr>
                        <a:lnSpc>
                          <a:spcPct val="107000"/>
                        </a:lnSpc>
                        <a:spcAft>
                          <a:spcPts val="800"/>
                        </a:spcAft>
                      </a:pPr>
                      <a:r>
                        <a:rPr lang="en-AU" sz="1000" kern="0">
                          <a:effectLst/>
                        </a:rPr>
                        <a:t>In Livelihoods</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000" kern="0">
                          <a:effectLst/>
                        </a:rPr>
                        <a:t> </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000" kern="0">
                          <a:effectLst/>
                        </a:rPr>
                        <a:t> </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000" kern="0">
                          <a:effectLst/>
                        </a:rPr>
                        <a:t> </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212353">
                <a:tc>
                  <a:txBody>
                    <a:bodyPr/>
                    <a:lstStyle/>
                    <a:p>
                      <a:pPr>
                        <a:lnSpc>
                          <a:spcPct val="107000"/>
                        </a:lnSpc>
                        <a:spcAft>
                          <a:spcPts val="800"/>
                        </a:spcAft>
                      </a:pPr>
                      <a:r>
                        <a:rPr lang="en-AU" sz="1000" kern="0">
                          <a:effectLst/>
                        </a:rPr>
                        <a:t>As an advocate</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000" kern="0">
                          <a:effectLst/>
                        </a:rPr>
                        <a:t> </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000" kern="0">
                          <a:effectLst/>
                        </a:rPr>
                        <a:t> </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000" kern="0">
                          <a:effectLst/>
                        </a:rPr>
                        <a:t> </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434119">
                <a:tc>
                  <a:txBody>
                    <a:bodyPr/>
                    <a:lstStyle/>
                    <a:p>
                      <a:pPr>
                        <a:lnSpc>
                          <a:spcPct val="107000"/>
                        </a:lnSpc>
                        <a:spcAft>
                          <a:spcPts val="800"/>
                        </a:spcAft>
                      </a:pPr>
                      <a:r>
                        <a:rPr lang="en-AU" sz="1000" kern="0">
                          <a:effectLst/>
                        </a:rPr>
                        <a:t>Other places not mentioned</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000" kern="0">
                          <a:effectLst/>
                        </a:rPr>
                        <a:t> </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000" kern="0">
                          <a:effectLst/>
                        </a:rPr>
                        <a:t> </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000" kern="0" dirty="0">
                          <a:effectLst/>
                        </a:rPr>
                        <a:t> </a:t>
                      </a:r>
                      <a:endParaRPr lang="en-A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bl>
          </a:graphicData>
        </a:graphic>
      </p:graphicFrame>
      <p:sp>
        <p:nvSpPr>
          <p:cNvPr id="5" name="Rectangle 1">
            <a:extLst>
              <a:ext uri="{FF2B5EF4-FFF2-40B4-BE49-F238E27FC236}">
                <a16:creationId xmlns:a16="http://schemas.microsoft.com/office/drawing/2014/main" id="{2CD0E719-8867-1066-FC5B-C95E5535E9C3}"/>
              </a:ext>
            </a:extLst>
          </p:cNvPr>
          <p:cNvSpPr>
            <a:spLocks noChangeArrowheads="1"/>
          </p:cNvSpPr>
          <p:nvPr/>
        </p:nvSpPr>
        <p:spPr bwMode="auto">
          <a:xfrm>
            <a:off x="914400" y="41275"/>
            <a:ext cx="7353300" cy="1231900"/>
          </a:xfrm>
          <a:prstGeom prst="rect">
            <a:avLst/>
          </a:prstGeom>
          <a:noFill/>
          <a:ln>
            <a:noFill/>
          </a:ln>
          <a:effectLst>
            <a:prstShdw prst="shdw13" dist="53882" dir="13500000">
              <a:schemeClr val="bg2">
                <a:alpha val="50000"/>
              </a:schemeClr>
            </a:prstShdw>
          </a:effectLst>
        </p:spPr>
        <p:txBody>
          <a:bodyPr anchor="ctr">
            <a:spAutoFit/>
          </a:bodyPr>
          <a:lstStyle/>
          <a:p>
            <a:pPr>
              <a:defRPr/>
            </a:pPr>
            <a:r>
              <a:rPr lang="en-AU" altLang="en-US" sz="28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Gender based barriers and solutions to achieving meaningful participation  </a:t>
            </a:r>
            <a:endParaRPr lang="en-AU" altLang="en-US" sz="28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a:p>
            <a:pPr>
              <a:defRPr/>
            </a:pPr>
            <a:endParaRPr lang="en-AU"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3DCB8C36-3B4C-B9EA-DE6A-2A9EB99628F1}"/>
              </a:ext>
            </a:extLst>
          </p:cNvPr>
          <p:cNvSpPr>
            <a:spLocks noGrp="1" noChangeArrowheads="1"/>
          </p:cNvSpPr>
          <p:nvPr>
            <p:ph type="title"/>
          </p:nvPr>
        </p:nvSpPr>
        <p:spPr>
          <a:xfrm>
            <a:off x="688975" y="246063"/>
            <a:ext cx="7793038" cy="635000"/>
          </a:xfrm>
        </p:spPr>
        <p:txBody>
          <a:bodyPr/>
          <a:lstStyle/>
          <a:p>
            <a:r>
              <a:rPr lang="en-AU" altLang="en-US" dirty="0">
                <a:ea typeface="Cambria" panose="02040503050406030204" pitchFamily="18" charset="0"/>
              </a:rPr>
              <a:t>Working with the Community</a:t>
            </a:r>
          </a:p>
        </p:txBody>
      </p:sp>
      <p:sp>
        <p:nvSpPr>
          <p:cNvPr id="3" name="Content Placeholder 2">
            <a:extLst>
              <a:ext uri="{FF2B5EF4-FFF2-40B4-BE49-F238E27FC236}">
                <a16:creationId xmlns:a16="http://schemas.microsoft.com/office/drawing/2014/main" id="{C9C965C8-AED7-00EE-E0DC-4A5636CDCE35}"/>
              </a:ext>
            </a:extLst>
          </p:cNvPr>
          <p:cNvSpPr>
            <a:spLocks noGrp="1"/>
          </p:cNvSpPr>
          <p:nvPr>
            <p:ph idx="1"/>
          </p:nvPr>
        </p:nvSpPr>
        <p:spPr>
          <a:xfrm>
            <a:off x="688975" y="1022350"/>
            <a:ext cx="4195763" cy="4475163"/>
          </a:xfrm>
        </p:spPr>
        <p:txBody>
          <a:bodyPr/>
          <a:lstStyle/>
          <a:p>
            <a:pPr>
              <a:defRPr/>
            </a:pPr>
            <a:r>
              <a:rPr lang="en-AU" sz="2200" b="1" dirty="0">
                <a:solidFill>
                  <a:schemeClr val="accent2">
                    <a:lumMod val="50000"/>
                  </a:schemeClr>
                </a:solidFill>
                <a:ea typeface="Cambria" panose="02040503050406030204" pitchFamily="18" charset="0"/>
              </a:rPr>
              <a:t>A very similar exercise is on the website and can be used to explore these same questions with community members.  It is always valuable to compare the findings from the community, with those from other stakeholders.</a:t>
            </a:r>
          </a:p>
          <a:p>
            <a:pPr>
              <a:defRPr/>
            </a:pPr>
            <a:r>
              <a:rPr lang="en-AU" sz="2200" b="1" dirty="0">
                <a:solidFill>
                  <a:schemeClr val="accent2">
                    <a:lumMod val="50000"/>
                  </a:schemeClr>
                </a:solidFill>
                <a:ea typeface="Cambria" panose="02040503050406030204" pitchFamily="18" charset="0"/>
              </a:rPr>
              <a:t>The best results happen when they can come together and discuss their often different perspectives and agree ways in which to work on agreed approaches.</a:t>
            </a:r>
          </a:p>
        </p:txBody>
      </p:sp>
      <p:pic>
        <p:nvPicPr>
          <p:cNvPr id="21508" name="Picture 4" descr="A person standing in a circle with a group of people&#10;&#10;Description automatically generated">
            <a:extLst>
              <a:ext uri="{FF2B5EF4-FFF2-40B4-BE49-F238E27FC236}">
                <a16:creationId xmlns:a16="http://schemas.microsoft.com/office/drawing/2014/main" id="{F993DA4B-0B48-47A0-22BD-3597D41F88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7263" y="1549400"/>
            <a:ext cx="4371975"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27032-C76E-EC70-8868-442A16B4023C}"/>
              </a:ext>
            </a:extLst>
          </p:cNvPr>
          <p:cNvSpPr>
            <a:spLocks noGrp="1"/>
          </p:cNvSpPr>
          <p:nvPr>
            <p:ph type="title"/>
          </p:nvPr>
        </p:nvSpPr>
        <p:spPr>
          <a:xfrm>
            <a:off x="688975" y="246063"/>
            <a:ext cx="7793038" cy="635000"/>
          </a:xfrm>
        </p:spPr>
        <p:txBody>
          <a:bodyPr/>
          <a:lstStyle/>
          <a:p>
            <a:pPr>
              <a:defRPr/>
            </a:pPr>
            <a:r>
              <a:rPr lang="en-GB" kern="100" dirty="0">
                <a:solidFill>
                  <a:srgbClr val="7030A0"/>
                </a:solidFill>
                <a:ea typeface="Aptos" panose="020B0004020202020204" pitchFamily="34" charset="0"/>
              </a:rPr>
              <a:t>Aim of the session</a:t>
            </a:r>
            <a:br>
              <a:rPr lang="en-GB" kern="100" dirty="0">
                <a:solidFill>
                  <a:srgbClr val="7030A0"/>
                </a:solidFill>
                <a:latin typeface="Cambria" panose="02040503050406030204" pitchFamily="18" charset="0"/>
                <a:ea typeface="Aptos" panose="020B0004020202020204" pitchFamily="34" charset="0"/>
              </a:rPr>
            </a:br>
            <a:br>
              <a:rPr lang="en-AU" kern="100" dirty="0">
                <a:latin typeface="Aptos" panose="020B0004020202020204" pitchFamily="34" charset="0"/>
                <a:ea typeface="Aptos" panose="020B0004020202020204" pitchFamily="34" charset="0"/>
                <a:cs typeface="Times New Roman" panose="02020603050405020304" pitchFamily="18" charset="0"/>
              </a:rPr>
            </a:br>
            <a:endParaRPr lang="en-AU" dirty="0"/>
          </a:p>
        </p:txBody>
      </p:sp>
      <p:sp>
        <p:nvSpPr>
          <p:cNvPr id="5" name="TextBox 4">
            <a:extLst>
              <a:ext uri="{FF2B5EF4-FFF2-40B4-BE49-F238E27FC236}">
                <a16:creationId xmlns:a16="http://schemas.microsoft.com/office/drawing/2014/main" id="{3C058101-071C-9A50-4C58-55E3D50609CA}"/>
              </a:ext>
            </a:extLst>
          </p:cNvPr>
          <p:cNvSpPr txBox="1"/>
          <p:nvPr/>
        </p:nvSpPr>
        <p:spPr>
          <a:xfrm>
            <a:off x="3627782" y="1514661"/>
            <a:ext cx="4524649" cy="4771691"/>
          </a:xfrm>
          <a:prstGeom prst="rect">
            <a:avLst/>
          </a:prstGeom>
          <a:noFill/>
        </p:spPr>
        <p:txBody>
          <a:bodyPr wrap="square">
            <a:spAutoFit/>
          </a:bodyPr>
          <a:lstStyle/>
          <a:p>
            <a:pPr marL="457200">
              <a:lnSpc>
                <a:spcPct val="107000"/>
              </a:lnSpc>
              <a:spcAft>
                <a:spcPts val="800"/>
              </a:spcAft>
              <a:defRPr/>
            </a:pPr>
            <a:r>
              <a:rPr lang="en-AU" sz="2800" b="1" kern="100" dirty="0">
                <a:solidFill>
                  <a:srgbClr val="3A7C22"/>
                </a:solidFill>
                <a:latin typeface="Arial" panose="020B0604020202020204" pitchFamily="34" charset="0"/>
                <a:ea typeface="Aptos" panose="020B0004020202020204" pitchFamily="34" charset="0"/>
                <a:cs typeface="Arial" panose="020B0604020202020204" pitchFamily="34" charset="0"/>
              </a:rPr>
              <a:t>The aim of the session is to use our understanding of the broad meaning of gender equality and analyse this in the context of refugee women and girls and WRLOs.</a:t>
            </a:r>
            <a:endParaRPr lang="en-AU" sz="2800" b="1" kern="100" dirty="0">
              <a:solidFill>
                <a:srgbClr val="7030A0"/>
              </a:solidFill>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defRPr/>
            </a:pPr>
            <a:r>
              <a:rPr lang="en-AU" sz="2800" b="1" kern="100" dirty="0">
                <a:solidFill>
                  <a:srgbClr val="7030A0"/>
                </a:solidFill>
                <a:latin typeface="Arial" panose="020B0604020202020204" pitchFamily="34" charset="0"/>
                <a:ea typeface="Aptos" panose="020B0004020202020204" pitchFamily="34" charset="0"/>
                <a:cs typeface="Arial" panose="020B0604020202020204" pitchFamily="34" charset="0"/>
              </a:rPr>
              <a:t>       </a:t>
            </a:r>
            <a:endParaRPr lang="en-AU" sz="2800" b="1" kern="100" dirty="0">
              <a:latin typeface="Arial" panose="020B0604020202020204" pitchFamily="34" charset="0"/>
              <a:ea typeface="Aptos" panose="020B00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0275B6E-33D9-24E5-99EA-7D64D9D37097}"/>
              </a:ext>
            </a:extLst>
          </p:cNvPr>
          <p:cNvPicPr>
            <a:picLocks noChangeAspect="1"/>
          </p:cNvPicPr>
          <p:nvPr/>
        </p:nvPicPr>
        <p:blipFill>
          <a:blip r:embed="rId3"/>
          <a:stretch>
            <a:fillRect/>
          </a:stretch>
        </p:blipFill>
        <p:spPr>
          <a:xfrm>
            <a:off x="1115046" y="1376382"/>
            <a:ext cx="1685925" cy="50482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109DC823-D81B-F340-4C7E-FA179CB4AAFE}"/>
              </a:ext>
            </a:extLst>
          </p:cNvPr>
          <p:cNvSpPr>
            <a:spLocks noGrp="1" noChangeArrowheads="1"/>
          </p:cNvSpPr>
          <p:nvPr>
            <p:ph type="title"/>
          </p:nvPr>
        </p:nvSpPr>
        <p:spPr>
          <a:xfrm>
            <a:off x="688975" y="246063"/>
            <a:ext cx="7793038" cy="635000"/>
          </a:xfrm>
        </p:spPr>
        <p:txBody>
          <a:bodyPr/>
          <a:lstStyle/>
          <a:p>
            <a:r>
              <a:rPr lang="en-GB" altLang="en-US" sz="3000" dirty="0">
                <a:solidFill>
                  <a:srgbClr val="7030A0"/>
                </a:solidFill>
                <a:ea typeface="Cambria" panose="02040503050406030204" pitchFamily="18" charset="0"/>
              </a:rPr>
              <a:t>Gender Based Social Barriers faced by Women Refugees </a:t>
            </a:r>
            <a:r>
              <a:rPr lang="en-GB" altLang="en-US" sz="3000" i="1" dirty="0">
                <a:solidFill>
                  <a:srgbClr val="7030A0"/>
                </a:solidFill>
                <a:ea typeface="Cambria" panose="02040503050406030204" pitchFamily="18" charset="0"/>
              </a:rPr>
              <a:t>- </a:t>
            </a:r>
            <a:r>
              <a:rPr lang="en-GB" altLang="en-US" sz="3000" dirty="0">
                <a:solidFill>
                  <a:srgbClr val="7030A0"/>
                </a:solidFill>
                <a:ea typeface="Cambria" panose="02040503050406030204" pitchFamily="18" charset="0"/>
              </a:rPr>
              <a:t>   A useful Definition.  </a:t>
            </a:r>
            <a:br>
              <a:rPr lang="en-AU" altLang="en-US" sz="3000" dirty="0">
                <a:solidFill>
                  <a:schemeClr val="tx1"/>
                </a:solidFill>
                <a:ea typeface="Cambria" panose="02040503050406030204" pitchFamily="18" charset="0"/>
              </a:rPr>
            </a:br>
            <a:endParaRPr lang="en-AU" altLang="en-US" sz="3000" dirty="0">
              <a:ea typeface="Cambria" panose="02040503050406030204" pitchFamily="18" charset="0"/>
            </a:endParaRPr>
          </a:p>
        </p:txBody>
      </p:sp>
      <p:pic>
        <p:nvPicPr>
          <p:cNvPr id="9219" name="Picture 1" descr="A person and a child&#10;&#10;Description automatically generated">
            <a:extLst>
              <a:ext uri="{FF2B5EF4-FFF2-40B4-BE49-F238E27FC236}">
                <a16:creationId xmlns:a16="http://schemas.microsoft.com/office/drawing/2014/main" id="{B800EFC2-4296-10B7-9BEB-5A09D1D80D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037013"/>
            <a:ext cx="1743075"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3">
            <a:extLst>
              <a:ext uri="{FF2B5EF4-FFF2-40B4-BE49-F238E27FC236}">
                <a16:creationId xmlns:a16="http://schemas.microsoft.com/office/drawing/2014/main" id="{96C41C94-9BB1-5331-C323-3D8ECCE3D1E7}"/>
              </a:ext>
            </a:extLst>
          </p:cNvPr>
          <p:cNvSpPr>
            <a:spLocks noChangeArrowheads="1"/>
          </p:cNvSpPr>
          <p:nvPr/>
        </p:nvSpPr>
        <p:spPr bwMode="auto">
          <a:xfrm>
            <a:off x="755650" y="1330196"/>
            <a:ext cx="7793038" cy="255454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lvl1pPr>
              <a:spcBef>
                <a:spcPts val="1000"/>
              </a:spcBef>
              <a:spcAft>
                <a:spcPts val="800"/>
              </a:spcAft>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spcAft>
                <a:spcPct val="0"/>
              </a:spcAft>
              <a:buClrTx/>
              <a:buSzTx/>
              <a:buFontTx/>
              <a:buNone/>
            </a:pPr>
            <a:r>
              <a:rPr lang="en-GB" altLang="en-US" sz="2000" b="1" i="1" dirty="0">
                <a:solidFill>
                  <a:srgbClr val="3A7C22"/>
                </a:solidFill>
                <a:latin typeface="Arial" panose="020B0604020202020204" pitchFamily="34" charset="0"/>
                <a:ea typeface="Times New Roman" panose="02020603050405020304" pitchFamily="18" charset="0"/>
                <a:cs typeface="Arial" panose="020B0604020202020204" pitchFamily="34" charset="0"/>
              </a:rPr>
              <a:t>This is drawn from our research data and discussions with refugee women from many countries.  Please feel free to add your own.</a:t>
            </a:r>
            <a:endParaRPr lang="en-AU" alt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a:spcBef>
                <a:spcPct val="0"/>
              </a:spcBef>
              <a:spcAft>
                <a:spcPct val="0"/>
              </a:spcAft>
              <a:buClrTx/>
              <a:buSzTx/>
              <a:buFontTx/>
              <a:buNone/>
            </a:pPr>
            <a:endParaRPr lang="en-GB" altLang="en-US" sz="2000" b="1" dirty="0">
              <a:solidFill>
                <a:srgbClr val="3A7C22"/>
              </a:solidFill>
              <a:latin typeface="Arial" panose="020B0604020202020204" pitchFamily="34" charset="0"/>
              <a:ea typeface="Times New Roman" panose="02020603050405020304" pitchFamily="18" charset="0"/>
              <a:cs typeface="Arial" panose="020B0604020202020204" pitchFamily="34" charset="0"/>
            </a:endParaRPr>
          </a:p>
          <a:p>
            <a:pPr>
              <a:spcBef>
                <a:spcPct val="0"/>
              </a:spcBef>
              <a:spcAft>
                <a:spcPct val="0"/>
              </a:spcAft>
              <a:buClrTx/>
              <a:buSzTx/>
              <a:buFontTx/>
              <a:buNone/>
            </a:pPr>
            <a:r>
              <a:rPr lang="en-GB" altLang="en-US" sz="2000" b="1" dirty="0">
                <a:solidFill>
                  <a:srgbClr val="3A7C22"/>
                </a:solidFill>
                <a:latin typeface="Arial" panose="020B0604020202020204" pitchFamily="34" charset="0"/>
                <a:ea typeface="Times New Roman" panose="02020603050405020304" pitchFamily="18" charset="0"/>
                <a:cs typeface="Arial" panose="020B0604020202020204" pitchFamily="34" charset="0"/>
              </a:rPr>
              <a:t>Forced Displacement means that Refugee women and girls do not have even the minimal protections that should be provided by one’s country of birth.  This includes citizenship, access to individual registration, at times even birth certificates.  </a:t>
            </a:r>
            <a:endParaRPr lang="en-GB" alt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sp>
        <p:nvSpPr>
          <p:cNvPr id="9221" name="TextBox 5">
            <a:extLst>
              <a:ext uri="{FF2B5EF4-FFF2-40B4-BE49-F238E27FC236}">
                <a16:creationId xmlns:a16="http://schemas.microsoft.com/office/drawing/2014/main" id="{9F89EA2D-A453-B45E-A76E-56474A9881C8}"/>
              </a:ext>
            </a:extLst>
          </p:cNvPr>
          <p:cNvSpPr txBox="1">
            <a:spLocks noChangeArrowheads="1"/>
          </p:cNvSpPr>
          <p:nvPr/>
        </p:nvSpPr>
        <p:spPr bwMode="auto">
          <a:xfrm>
            <a:off x="2581275" y="4333875"/>
            <a:ext cx="56197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spcAft>
                <a:spcPts val="800"/>
              </a:spcAft>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spcAft>
                <a:spcPct val="0"/>
              </a:spcAft>
              <a:buClrTx/>
              <a:buSzTx/>
              <a:buFontTx/>
              <a:buNone/>
            </a:pPr>
            <a:r>
              <a:rPr lang="en-GB" altLang="en-US" sz="2000" b="1">
                <a:solidFill>
                  <a:srgbClr val="3A7C22"/>
                </a:solidFill>
                <a:latin typeface="Arial" panose="020B0604020202020204" pitchFamily="34" charset="0"/>
                <a:ea typeface="Times New Roman" panose="02020603050405020304" pitchFamily="18" charset="0"/>
                <a:cs typeface="Arial" panose="020B0604020202020204" pitchFamily="34" charset="0"/>
              </a:rPr>
              <a:t>They have less access to legal procedures, and services such as health and education, and no legal rights to work. They are placed into often hostile vulnerable situations, and SGBV is endemic.  (See SGBV Section)</a:t>
            </a:r>
            <a:endParaRPr lang="en-AU" altLang="en-US" sz="2000" b="1">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a:extLst>
              <a:ext uri="{FF2B5EF4-FFF2-40B4-BE49-F238E27FC236}">
                <a16:creationId xmlns:a16="http://schemas.microsoft.com/office/drawing/2014/main" id="{119736D1-557E-8D0B-D157-A5E013725A08}"/>
              </a:ext>
            </a:extLst>
          </p:cNvPr>
          <p:cNvSpPr>
            <a:spLocks noChangeArrowheads="1"/>
          </p:cNvSpPr>
          <p:nvPr/>
        </p:nvSpPr>
        <p:spPr bwMode="auto">
          <a:xfrm>
            <a:off x="4748213" y="1203325"/>
            <a:ext cx="5456237"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ts val="1000"/>
              </a:spcBef>
              <a:spcAft>
                <a:spcPts val="800"/>
              </a:spcAft>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spcAft>
                <a:spcPct val="0"/>
              </a:spcAft>
              <a:buClrTx/>
              <a:buSzTx/>
              <a:buFontTx/>
              <a:buNone/>
            </a:pPr>
            <a:endParaRPr lang="en-AU" altLang="en-US">
              <a:solidFill>
                <a:schemeClr val="tx1"/>
              </a:solidFill>
            </a:endParaRPr>
          </a:p>
        </p:txBody>
      </p:sp>
      <p:pic>
        <p:nvPicPr>
          <p:cNvPr id="10243" name="Graphic 1">
            <a:extLst>
              <a:ext uri="{FF2B5EF4-FFF2-40B4-BE49-F238E27FC236}">
                <a16:creationId xmlns:a16="http://schemas.microsoft.com/office/drawing/2014/main" id="{E87414D1-CD61-A186-7608-1839E3EFE6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75" y="168275"/>
            <a:ext cx="8345488"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1">
            <a:extLst>
              <a:ext uri="{FF2B5EF4-FFF2-40B4-BE49-F238E27FC236}">
                <a16:creationId xmlns:a16="http://schemas.microsoft.com/office/drawing/2014/main" id="{DEA03D1D-09EE-C72C-8674-9A1BFFE4EA39}"/>
              </a:ext>
            </a:extLst>
          </p:cNvPr>
          <p:cNvSpPr txBox="1">
            <a:spLocks noChangeArrowheads="1"/>
          </p:cNvSpPr>
          <p:nvPr/>
        </p:nvSpPr>
        <p:spPr bwMode="auto">
          <a:xfrm>
            <a:off x="574675" y="5160963"/>
            <a:ext cx="7826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spcAft>
                <a:spcPts val="800"/>
              </a:spcAft>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spcAft>
                <a:spcPct val="0"/>
              </a:spcAft>
              <a:buClrTx/>
              <a:buSzTx/>
              <a:buFontTx/>
              <a:buNone/>
            </a:pPr>
            <a:r>
              <a:rPr lang="en-AU" altLang="en-US" b="1">
                <a:solidFill>
                  <a:srgbClr val="0070C0"/>
                </a:solidFill>
              </a:rPr>
              <a:t>Gender equality means that all of these needs must be </a:t>
            </a:r>
          </a:p>
          <a:p>
            <a:pPr algn="ctr">
              <a:spcBef>
                <a:spcPct val="0"/>
              </a:spcBef>
              <a:spcAft>
                <a:spcPct val="0"/>
              </a:spcAft>
              <a:buClrTx/>
              <a:buSzTx/>
              <a:buFontTx/>
              <a:buNone/>
            </a:pPr>
            <a:r>
              <a:rPr lang="en-AU" altLang="en-US" b="1">
                <a:solidFill>
                  <a:srgbClr val="0070C0"/>
                </a:solidFill>
              </a:rPr>
              <a:t>addressed – equally!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61C05-177A-D8B1-3529-0B5A09230C78}"/>
              </a:ext>
            </a:extLst>
          </p:cNvPr>
          <p:cNvSpPr>
            <a:spLocks noGrp="1"/>
          </p:cNvSpPr>
          <p:nvPr>
            <p:ph type="title"/>
          </p:nvPr>
        </p:nvSpPr>
        <p:spPr>
          <a:xfrm>
            <a:off x="-304800" y="246063"/>
            <a:ext cx="9620250" cy="635000"/>
          </a:xfrm>
        </p:spPr>
        <p:txBody>
          <a:bodyPr/>
          <a:lstStyle/>
          <a:p>
            <a:pPr>
              <a:defRPr/>
            </a:pPr>
            <a:r>
              <a:rPr lang="en-AU" sz="2800" kern="100" dirty="0">
                <a:ea typeface="Times New Roman" panose="02020603050405020304" pitchFamily="18" charset="0"/>
              </a:rPr>
              <a:t>Refugee Women and Girls: A Vulnerable Minority?</a:t>
            </a:r>
            <a:br>
              <a:rPr lang="en-AU" sz="2800" kern="100" dirty="0">
                <a:ea typeface="Times New Roman" panose="02020603050405020304" pitchFamily="18" charset="0"/>
              </a:rPr>
            </a:br>
            <a:endParaRPr lang="en-AU" sz="2800" dirty="0"/>
          </a:p>
        </p:txBody>
      </p:sp>
      <p:sp>
        <p:nvSpPr>
          <p:cNvPr id="3" name="Content Placeholder 2">
            <a:extLst>
              <a:ext uri="{FF2B5EF4-FFF2-40B4-BE49-F238E27FC236}">
                <a16:creationId xmlns:a16="http://schemas.microsoft.com/office/drawing/2014/main" id="{6A12068E-A9FD-DD84-D1F0-2A2244A1E642}"/>
              </a:ext>
            </a:extLst>
          </p:cNvPr>
          <p:cNvSpPr>
            <a:spLocks noGrp="1"/>
          </p:cNvSpPr>
          <p:nvPr>
            <p:ph idx="1"/>
          </p:nvPr>
        </p:nvSpPr>
        <p:spPr>
          <a:xfrm>
            <a:off x="671513" y="1052513"/>
            <a:ext cx="5381625" cy="4475162"/>
          </a:xfrm>
        </p:spPr>
        <p:txBody>
          <a:bodyPr/>
          <a:lstStyle/>
          <a:p>
            <a:pPr>
              <a:lnSpc>
                <a:spcPct val="107000"/>
              </a:lnSpc>
              <a:defRPr/>
            </a:pPr>
            <a:r>
              <a:rPr lang="en-AU" sz="1800" b="1" kern="100" dirty="0">
                <a:solidFill>
                  <a:srgbClr val="3B7D23"/>
                </a:solidFill>
                <a:ea typeface="Times New Roman" panose="02020603050405020304" pitchFamily="18" charset="0"/>
              </a:rPr>
              <a:t>For far too long, the prevailing discourse about refugee women and girls has been about a “vulnerable minority.” Women and girls are </a:t>
            </a:r>
            <a:r>
              <a:rPr lang="en-AU" sz="1800" b="1" i="1" kern="100" dirty="0">
                <a:solidFill>
                  <a:srgbClr val="3B7D23"/>
                </a:solidFill>
                <a:ea typeface="Times New Roman" panose="02020603050405020304" pitchFamily="18" charset="0"/>
              </a:rPr>
              <a:t>not a vulnerable group</a:t>
            </a:r>
            <a:r>
              <a:rPr lang="en-AU" sz="1800" b="1" kern="100" dirty="0">
                <a:solidFill>
                  <a:srgbClr val="3B7D23"/>
                </a:solidFill>
                <a:ea typeface="Times New Roman" panose="02020603050405020304" pitchFamily="18" charset="0"/>
              </a:rPr>
              <a:t>, nor are they a “minority,” constituting more than 50 percent of the diverse groups within refugee populations. While sharing with men and boys the same basic needs for food, water, shelter, sanitation and security, they do have additional and significantly different needs. The most pervasive difference is that of endemic and often systematic SGBV against women and girls, and pregnancy from rape.</a:t>
            </a:r>
          </a:p>
          <a:p>
            <a:pPr>
              <a:lnSpc>
                <a:spcPct val="107000"/>
              </a:lnSpc>
              <a:defRPr/>
            </a:pPr>
            <a:r>
              <a:rPr lang="en-AU" sz="1800" b="1" kern="100" dirty="0">
                <a:solidFill>
                  <a:srgbClr val="3B7D23"/>
                </a:solidFill>
                <a:ea typeface="Times New Roman" panose="02020603050405020304" pitchFamily="18" charset="0"/>
              </a:rPr>
              <a:t>Men and boys also are victims of SGBV, and this generates the need for different and appropriate responses. </a:t>
            </a:r>
            <a:endParaRPr lang="en-AU" b="1" dirty="0"/>
          </a:p>
        </p:txBody>
      </p:sp>
      <p:pic>
        <p:nvPicPr>
          <p:cNvPr id="11268" name="Picture 4" descr="A group of women in white dresses&#10;&#10;Description automatically generated">
            <a:extLst>
              <a:ext uri="{FF2B5EF4-FFF2-40B4-BE49-F238E27FC236}">
                <a16:creationId xmlns:a16="http://schemas.microsoft.com/office/drawing/2014/main" id="{98385243-714D-7D56-1268-8C1A68E61A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3150" y="1507331"/>
            <a:ext cx="3003609" cy="425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FD99089F-7296-6A8F-53A2-E163F0B81D27}"/>
              </a:ext>
            </a:extLst>
          </p:cNvPr>
          <p:cNvSpPr>
            <a:spLocks noGrp="1" noChangeArrowheads="1"/>
          </p:cNvSpPr>
          <p:nvPr>
            <p:ph type="title"/>
          </p:nvPr>
        </p:nvSpPr>
        <p:spPr>
          <a:xfrm>
            <a:off x="514005" y="158474"/>
            <a:ext cx="8470900" cy="635000"/>
          </a:xfrm>
        </p:spPr>
        <p:txBody>
          <a:bodyPr/>
          <a:lstStyle/>
          <a:p>
            <a:r>
              <a:rPr lang="en-AU" altLang="en-US" sz="3200">
                <a:ea typeface="Cambria" panose="02040503050406030204" pitchFamily="18" charset="0"/>
              </a:rPr>
              <a:t>Refugee Women are Strong and Resilient</a:t>
            </a:r>
          </a:p>
        </p:txBody>
      </p:sp>
      <p:sp>
        <p:nvSpPr>
          <p:cNvPr id="3" name="Content Placeholder 2">
            <a:extLst>
              <a:ext uri="{FF2B5EF4-FFF2-40B4-BE49-F238E27FC236}">
                <a16:creationId xmlns:a16="http://schemas.microsoft.com/office/drawing/2014/main" id="{B2A3C16A-8F11-D340-4414-9F7B37BA0D25}"/>
              </a:ext>
            </a:extLst>
          </p:cNvPr>
          <p:cNvSpPr>
            <a:spLocks noGrp="1"/>
          </p:cNvSpPr>
          <p:nvPr>
            <p:ph idx="1"/>
          </p:nvPr>
        </p:nvSpPr>
        <p:spPr>
          <a:xfrm>
            <a:off x="852142" y="940317"/>
            <a:ext cx="7794625" cy="4475163"/>
          </a:xfrm>
        </p:spPr>
        <p:txBody>
          <a:bodyPr/>
          <a:lstStyle/>
          <a:p>
            <a:pPr>
              <a:lnSpc>
                <a:spcPct val="107000"/>
              </a:lnSpc>
              <a:defRPr/>
            </a:pPr>
            <a:r>
              <a:rPr lang="en-AU" sz="2200" b="1" kern="100" dirty="0">
                <a:solidFill>
                  <a:srgbClr val="3B7D23"/>
                </a:solidFill>
                <a:ea typeface="Aptos" panose="020B0004020202020204" pitchFamily="34" charset="0"/>
              </a:rPr>
              <a:t>If we focusing only on the vulnerabilities of women and girls, we create a discourse of helpless victims. In many camps and refugee sites, women run crèches, arrange care for orphaned children, provide safe spaces for women who have experienced SGBV, manage scarce rations to ensure that families are fed, run small businesses to support their families, organize basic schools, and provide protection. Women have formal skills, as well as a wide range of informal skills, and have a huge capacity. </a:t>
            </a:r>
            <a:endParaRPr lang="en-AU" sz="2200" b="1" dirty="0"/>
          </a:p>
        </p:txBody>
      </p:sp>
      <p:pic>
        <p:nvPicPr>
          <p:cNvPr id="12292" name="Picture 4">
            <a:extLst>
              <a:ext uri="{FF2B5EF4-FFF2-40B4-BE49-F238E27FC236}">
                <a16:creationId xmlns:a16="http://schemas.microsoft.com/office/drawing/2014/main" id="{C23A7D19-01C5-4EFE-FABE-9BE60B103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4055" y="4373287"/>
            <a:ext cx="1919287" cy="208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3EB04939-578A-6354-6878-7CD06D4EBE3D}"/>
              </a:ext>
            </a:extLst>
          </p:cNvPr>
          <p:cNvSpPr>
            <a:spLocks noGrp="1" noChangeArrowheads="1"/>
          </p:cNvSpPr>
          <p:nvPr>
            <p:ph type="title"/>
          </p:nvPr>
        </p:nvSpPr>
        <p:spPr>
          <a:xfrm>
            <a:off x="688975" y="246063"/>
            <a:ext cx="7793038" cy="635000"/>
          </a:xfrm>
        </p:spPr>
        <p:txBody>
          <a:bodyPr/>
          <a:lstStyle/>
          <a:p>
            <a:r>
              <a:rPr lang="en-AU" altLang="en-US">
                <a:ea typeface="Cambria" panose="02040503050406030204" pitchFamily="18" charset="0"/>
              </a:rPr>
              <a:t>Both Strong and Vulnerable</a:t>
            </a:r>
          </a:p>
        </p:txBody>
      </p:sp>
      <p:sp>
        <p:nvSpPr>
          <p:cNvPr id="5" name="TextBox 4">
            <a:extLst>
              <a:ext uri="{FF2B5EF4-FFF2-40B4-BE49-F238E27FC236}">
                <a16:creationId xmlns:a16="http://schemas.microsoft.com/office/drawing/2014/main" id="{C521A1D6-A452-78AB-A247-3C127D384DED}"/>
              </a:ext>
            </a:extLst>
          </p:cNvPr>
          <p:cNvSpPr txBox="1"/>
          <p:nvPr/>
        </p:nvSpPr>
        <p:spPr>
          <a:xfrm>
            <a:off x="2487613" y="1508125"/>
            <a:ext cx="5541962" cy="2054225"/>
          </a:xfrm>
          <a:prstGeom prst="rect">
            <a:avLst/>
          </a:prstGeom>
          <a:noFill/>
        </p:spPr>
        <p:txBody>
          <a:bodyPr>
            <a:spAutoFit/>
          </a:bodyPr>
          <a:lstStyle/>
          <a:p>
            <a:pPr>
              <a:lnSpc>
                <a:spcPct val="107000"/>
              </a:lnSpc>
              <a:spcAft>
                <a:spcPts val="800"/>
              </a:spcAft>
              <a:defRPr/>
            </a:pPr>
            <a:r>
              <a:rPr lang="en-AU" sz="2000" b="1" kern="100" dirty="0">
                <a:solidFill>
                  <a:srgbClr val="3B7D23"/>
                </a:solidFill>
                <a:latin typeface="Arial" panose="020B0604020202020204" pitchFamily="34" charset="0"/>
                <a:ea typeface="Aptos" panose="020B0004020202020204" pitchFamily="34" charset="0"/>
                <a:cs typeface="Arial" panose="020B0604020202020204" pitchFamily="34" charset="0"/>
              </a:rPr>
              <a:t>However, to focus only on strengths is to ignore the widespread challenges, discrimination and abuse that refugee women and girls survive. They are simultaneously strong and resourceful, victims and marginalized. </a:t>
            </a:r>
            <a:r>
              <a:rPr lang="en-AU" sz="2000" b="1" kern="100" dirty="0">
                <a:latin typeface="Arial" panose="020B0604020202020204" pitchFamily="34" charset="0"/>
                <a:ea typeface="Aptos" panose="020B0004020202020204" pitchFamily="34" charset="0"/>
                <a:cs typeface="Arial" panose="020B0604020202020204" pitchFamily="34" charset="0"/>
              </a:rPr>
              <a:t> </a:t>
            </a:r>
          </a:p>
        </p:txBody>
      </p:sp>
      <p:pic>
        <p:nvPicPr>
          <p:cNvPr id="13316" name="Content Placeholder 5">
            <a:extLst>
              <a:ext uri="{FF2B5EF4-FFF2-40B4-BE49-F238E27FC236}">
                <a16:creationId xmlns:a16="http://schemas.microsoft.com/office/drawing/2014/main" id="{8420C1EE-16DE-7935-E7E7-20A2D65361C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548438" y="3829050"/>
            <a:ext cx="2501900" cy="2044700"/>
          </a:xfrm>
        </p:spPr>
      </p:pic>
      <p:pic>
        <p:nvPicPr>
          <p:cNvPr id="13317" name="Picture 6">
            <a:extLst>
              <a:ext uri="{FF2B5EF4-FFF2-40B4-BE49-F238E27FC236}">
                <a16:creationId xmlns:a16="http://schemas.microsoft.com/office/drawing/2014/main" id="{2E52FB9A-8D84-835F-2CFA-FBAFD2E11F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688" y="1103313"/>
            <a:ext cx="1857375"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F10362A3-DDCE-EA0B-EFBB-C6F5867D52CF}"/>
              </a:ext>
            </a:extLst>
          </p:cNvPr>
          <p:cNvSpPr txBox="1"/>
          <p:nvPr/>
        </p:nvSpPr>
        <p:spPr>
          <a:xfrm>
            <a:off x="1231900" y="4051300"/>
            <a:ext cx="4502150" cy="1724025"/>
          </a:xfrm>
          <a:prstGeom prst="rect">
            <a:avLst/>
          </a:prstGeom>
          <a:noFill/>
        </p:spPr>
        <p:txBody>
          <a:bodyPr>
            <a:spAutoFit/>
          </a:bodyPr>
          <a:lstStyle/>
          <a:p>
            <a:pPr>
              <a:lnSpc>
                <a:spcPct val="107000"/>
              </a:lnSpc>
              <a:spcAft>
                <a:spcPts val="800"/>
              </a:spcAft>
              <a:defRPr/>
            </a:pPr>
            <a:r>
              <a:rPr lang="en-AU" sz="2000" b="1" kern="100" dirty="0">
                <a:solidFill>
                  <a:srgbClr val="3B7D23"/>
                </a:solidFill>
                <a:latin typeface="Arial" panose="020B0604020202020204" pitchFamily="34" charset="0"/>
                <a:ea typeface="Aptos" panose="020B0004020202020204" pitchFamily="34" charset="0"/>
                <a:cs typeface="Arial" panose="020B0604020202020204" pitchFamily="34" charset="0"/>
              </a:rPr>
              <a:t>We must address structural vulnerabilities that result from pervasive gender inequalities, as well as creating opportunities for their strengths to be capitalized.</a:t>
            </a:r>
            <a:endParaRPr lang="en-AU" sz="2000" b="1" kern="100" dirty="0">
              <a:latin typeface="Arial" panose="020B0604020202020204" pitchFamily="34" charset="0"/>
              <a:ea typeface="Aptos" panose="020B00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94FC398F-84C2-3B0A-6A93-9402E801D236}"/>
              </a:ext>
            </a:extLst>
          </p:cNvPr>
          <p:cNvSpPr>
            <a:spLocks noGrp="1" noChangeArrowheads="1"/>
          </p:cNvSpPr>
          <p:nvPr>
            <p:ph type="title"/>
          </p:nvPr>
        </p:nvSpPr>
        <p:spPr>
          <a:xfrm>
            <a:off x="266700" y="246063"/>
            <a:ext cx="8543925" cy="635000"/>
          </a:xfrm>
        </p:spPr>
        <p:txBody>
          <a:bodyPr/>
          <a:lstStyle/>
          <a:p>
            <a:pPr algn="r"/>
            <a:r>
              <a:rPr lang="en-AU" altLang="en-US">
                <a:ea typeface="Cambria" panose="02040503050406030204" pitchFamily="18" charset="0"/>
              </a:rPr>
              <a:t>Examining the Impacts of inequality in refugee sites</a:t>
            </a:r>
          </a:p>
        </p:txBody>
      </p:sp>
      <p:sp>
        <p:nvSpPr>
          <p:cNvPr id="8195" name="Content Placeholder 1">
            <a:extLst>
              <a:ext uri="{FF2B5EF4-FFF2-40B4-BE49-F238E27FC236}">
                <a16:creationId xmlns:a16="http://schemas.microsoft.com/office/drawing/2014/main" id="{2D170CF8-A872-CB53-E35F-593F0A069874}"/>
              </a:ext>
            </a:extLst>
          </p:cNvPr>
          <p:cNvSpPr>
            <a:spLocks noGrp="1" noChangeArrowheads="1"/>
          </p:cNvSpPr>
          <p:nvPr>
            <p:ph idx="1"/>
          </p:nvPr>
        </p:nvSpPr>
        <p:spPr>
          <a:xfrm>
            <a:off x="4772025" y="1670050"/>
            <a:ext cx="3189218" cy="4475163"/>
          </a:xfrm>
        </p:spPr>
        <p:txBody>
          <a:bodyPr/>
          <a:lstStyle/>
          <a:p>
            <a:pPr>
              <a:defRPr/>
            </a:pPr>
            <a:r>
              <a:rPr lang="en-AU" altLang="en-US" sz="3200" b="1" dirty="0">
                <a:solidFill>
                  <a:schemeClr val="accent2">
                    <a:lumMod val="50000"/>
                  </a:schemeClr>
                </a:solidFill>
                <a:ea typeface="Cambria" panose="02040503050406030204" pitchFamily="18" charset="0"/>
              </a:rPr>
              <a:t>In what ways does gender inequality impact on women and girls in situations of displacement?</a:t>
            </a:r>
          </a:p>
          <a:p>
            <a:pPr>
              <a:defRPr/>
            </a:pPr>
            <a:endParaRPr lang="en-US" altLang="en-US" sz="3200" b="1" dirty="0">
              <a:solidFill>
                <a:schemeClr val="accent2">
                  <a:lumMod val="50000"/>
                </a:schemeClr>
              </a:solidFill>
              <a:ea typeface="Cambria" panose="02040503050406030204" pitchFamily="18" charset="0"/>
            </a:endParaRPr>
          </a:p>
          <a:p>
            <a:pPr>
              <a:defRPr/>
            </a:pPr>
            <a:endParaRPr lang="en-US" altLang="en-US" sz="3200" b="1" dirty="0">
              <a:solidFill>
                <a:schemeClr val="accent2">
                  <a:lumMod val="50000"/>
                </a:schemeClr>
              </a:solidFill>
            </a:endParaRPr>
          </a:p>
          <a:p>
            <a:pPr>
              <a:defRPr/>
            </a:pPr>
            <a:endParaRPr lang="en-AU" altLang="en-US" sz="3200" b="1" dirty="0">
              <a:solidFill>
                <a:schemeClr val="accent2">
                  <a:lumMod val="50000"/>
                </a:schemeClr>
              </a:solidFill>
            </a:endParaRPr>
          </a:p>
          <a:p>
            <a:pPr>
              <a:defRPr/>
            </a:pPr>
            <a:endParaRPr lang="en-US" altLang="en-US" sz="3200" b="1" dirty="0">
              <a:solidFill>
                <a:schemeClr val="accent2">
                  <a:lumMod val="50000"/>
                </a:schemeClr>
              </a:solidFill>
            </a:endParaRPr>
          </a:p>
          <a:p>
            <a:pPr>
              <a:defRPr/>
            </a:pPr>
            <a:endParaRPr lang="en-US" altLang="en-US" sz="3200" b="1" dirty="0">
              <a:solidFill>
                <a:schemeClr val="accent2">
                  <a:lumMod val="50000"/>
                </a:schemeClr>
              </a:solidFill>
            </a:endParaRPr>
          </a:p>
          <a:p>
            <a:pPr>
              <a:defRPr/>
            </a:pPr>
            <a:endParaRPr lang="en-US" altLang="en-US" sz="3200" b="1" dirty="0">
              <a:solidFill>
                <a:schemeClr val="accent2">
                  <a:lumMod val="50000"/>
                </a:schemeClr>
              </a:solidFill>
            </a:endParaRPr>
          </a:p>
          <a:p>
            <a:pPr>
              <a:defRPr/>
            </a:pPr>
            <a:endParaRPr lang="en-US" altLang="en-US" sz="3200" b="1" dirty="0">
              <a:solidFill>
                <a:schemeClr val="accent2">
                  <a:lumMod val="50000"/>
                </a:schemeClr>
              </a:solidFill>
            </a:endParaRPr>
          </a:p>
          <a:p>
            <a:pPr>
              <a:defRPr/>
            </a:pPr>
            <a:endParaRPr lang="en-AU" altLang="en-US" sz="3200" b="1" dirty="0">
              <a:solidFill>
                <a:schemeClr val="accent2">
                  <a:lumMod val="50000"/>
                </a:schemeClr>
              </a:solidFill>
            </a:endParaRPr>
          </a:p>
        </p:txBody>
      </p:sp>
      <p:pic>
        <p:nvPicPr>
          <p:cNvPr id="14340" name="Picture 3" descr="Ethiopia B&amp;W 002">
            <a:extLst>
              <a:ext uri="{FF2B5EF4-FFF2-40B4-BE49-F238E27FC236}">
                <a16:creationId xmlns:a16="http://schemas.microsoft.com/office/drawing/2014/main" id="{B24CAFBD-F764-B7CC-8242-9A9BB7305A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00" y="1019175"/>
            <a:ext cx="2816225" cy="545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D97F5324-1518-A605-D4BE-5DF34EE11EDB}"/>
              </a:ext>
            </a:extLst>
          </p:cNvPr>
          <p:cNvSpPr>
            <a:spLocks noChangeArrowheads="1"/>
          </p:cNvSpPr>
          <p:nvPr/>
        </p:nvSpPr>
        <p:spPr bwMode="auto">
          <a:xfrm>
            <a:off x="390525" y="200025"/>
            <a:ext cx="7848600" cy="4832350"/>
          </a:xfrm>
          <a:prstGeom prst="rect">
            <a:avLst/>
          </a:prstGeom>
          <a:noFill/>
          <a:ln>
            <a:noFill/>
          </a:ln>
          <a:effectLst/>
        </p:spPr>
        <p:txBody>
          <a:bodyPr>
            <a:spAutoFit/>
          </a:bodyPr>
          <a:lstStyle/>
          <a:p>
            <a:pPr algn="ctr">
              <a:defRPr/>
            </a:pPr>
            <a:r>
              <a:rPr lang="en-US" altLang="en-US" sz="3200" b="1" dirty="0">
                <a:solidFill>
                  <a:schemeClr val="accent1"/>
                </a:solidFill>
                <a:latin typeface="Arial" panose="020B0604020202020204" pitchFamily="34" charset="0"/>
                <a:ea typeface="Cambria" panose="02040503050406030204" pitchFamily="18" charset="0"/>
                <a:cs typeface="Arial" panose="020B0604020202020204" pitchFamily="34" charset="0"/>
              </a:rPr>
              <a:t>Questions to be asked</a:t>
            </a:r>
          </a:p>
          <a:p>
            <a:pPr>
              <a:defRPr/>
            </a:pPr>
            <a:endParaRPr lang="en-US" altLang="en-US" sz="800" dirty="0">
              <a:latin typeface="Arial" panose="020B0604020202020204" pitchFamily="34" charset="0"/>
              <a:ea typeface="Cambria" panose="02040503050406030204" pitchFamily="18" charset="0"/>
              <a:cs typeface="Arial" panose="020B0604020202020204" pitchFamily="34" charset="0"/>
            </a:endParaRPr>
          </a:p>
          <a:p>
            <a:pPr>
              <a:defRPr/>
            </a:pPr>
            <a:r>
              <a:rPr lang="en-US" altLang="en-US" sz="28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How did culture and religion, including gender roles impact on women’s lives in your/their home country?</a:t>
            </a:r>
          </a:p>
          <a:p>
            <a:pPr>
              <a:defRPr/>
            </a:pPr>
            <a:endParaRPr lang="en-US" altLang="en-US" sz="8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a:p>
            <a:pPr>
              <a:defRPr/>
            </a:pPr>
            <a:r>
              <a:rPr lang="en-US" altLang="en-US" sz="28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How did the conflict and persecution change this?</a:t>
            </a:r>
          </a:p>
          <a:p>
            <a:pPr>
              <a:defRPr/>
            </a:pPr>
            <a:endParaRPr lang="en-US" altLang="en-US" sz="8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a:p>
            <a:pPr>
              <a:defRPr/>
            </a:pPr>
            <a:r>
              <a:rPr lang="en-US" altLang="en-US" sz="28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How does ‘gender’  impact on women’s lives in the camp?</a:t>
            </a:r>
          </a:p>
          <a:p>
            <a:pPr marL="457200" indent="-457200">
              <a:buFont typeface="Wingdings" pitchFamily="2" charset="2"/>
              <a:buChar char="Ø"/>
              <a:defRPr/>
            </a:pPr>
            <a:endParaRPr lang="en-US" altLang="en-US" sz="2800" dirty="0">
              <a:latin typeface="Arial" panose="020B0604020202020204" pitchFamily="34" charset="0"/>
              <a:cs typeface="Arial" panose="020B0604020202020204" pitchFamily="34" charset="0"/>
            </a:endParaRPr>
          </a:p>
          <a:p>
            <a:pPr marL="457200" indent="-457200">
              <a:buFont typeface="Wingdings" pitchFamily="2" charset="2"/>
              <a:buChar char="Ø"/>
              <a:defRPr/>
            </a:pPr>
            <a:endParaRPr lang="en-US" altLang="en-US" sz="2800" dirty="0">
              <a:latin typeface="Arial" panose="020B0604020202020204" pitchFamily="34" charset="0"/>
              <a:cs typeface="Arial" panose="020B0604020202020204" pitchFamily="34" charset="0"/>
            </a:endParaRPr>
          </a:p>
        </p:txBody>
      </p:sp>
      <p:pic>
        <p:nvPicPr>
          <p:cNvPr id="15363" name="Picture 2" descr="A group of people playing guitars&#10;&#10;Description automatically generated">
            <a:extLst>
              <a:ext uri="{FF2B5EF4-FFF2-40B4-BE49-F238E27FC236}">
                <a16:creationId xmlns:a16="http://schemas.microsoft.com/office/drawing/2014/main" id="{4930CA55-FA8F-CCF6-CCF6-38933C99E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9850" y="4057650"/>
            <a:ext cx="32512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GCR project training theme ">
  <a:themeElements>
    <a:clrScheme name="Custom 7">
      <a:dk1>
        <a:srgbClr val="000000"/>
      </a:dk1>
      <a:lt1>
        <a:srgbClr val="FFFFFF"/>
      </a:lt1>
      <a:dk2>
        <a:srgbClr val="2C3C43"/>
      </a:dk2>
      <a:lt2>
        <a:srgbClr val="EBEBEB"/>
      </a:lt2>
      <a:accent1>
        <a:srgbClr val="632C90"/>
      </a:accent1>
      <a:accent2>
        <a:srgbClr val="00FF00"/>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GCR project training theme " id="{4BD4B07A-67F6-B24A-9E99-5DB465511046}" vid="{3422F1C3-022F-AF4A-8315-A92E33836F91}"/>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12981</TotalTime>
  <Words>1745</Words>
  <Application>Microsoft Office PowerPoint</Application>
  <PresentationFormat>On-screen Show (4:3)</PresentationFormat>
  <Paragraphs>198</Paragraphs>
  <Slides>15</Slides>
  <Notes>15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Aptos</vt:lpstr>
      <vt:lpstr>Aptos Display</vt:lpstr>
      <vt:lpstr>Arial</vt:lpstr>
      <vt:lpstr>Calibri</vt:lpstr>
      <vt:lpstr>Cambria</vt:lpstr>
      <vt:lpstr>Times New Roman</vt:lpstr>
      <vt:lpstr>Trebuchet MS</vt:lpstr>
      <vt:lpstr>Wingdings</vt:lpstr>
      <vt:lpstr>Wingdings 3</vt:lpstr>
      <vt:lpstr>GCR project training theme </vt:lpstr>
      <vt:lpstr>Custom Design</vt:lpstr>
      <vt:lpstr>PowerPoint Presentation</vt:lpstr>
      <vt:lpstr>Aim of the session  </vt:lpstr>
      <vt:lpstr>Gender Based Social Barriers faced by Women Refugees -    A useful Definition.   </vt:lpstr>
      <vt:lpstr>PowerPoint Presentation</vt:lpstr>
      <vt:lpstr>Refugee Women and Girls: A Vulnerable Minority? </vt:lpstr>
      <vt:lpstr>Refugee Women are Strong and Resilient</vt:lpstr>
      <vt:lpstr>Both Strong and Vulnerable</vt:lpstr>
      <vt:lpstr>Examining the Impacts of inequality in refugee sites</vt:lpstr>
      <vt:lpstr>PowerPoint Presentation</vt:lpstr>
      <vt:lpstr>PowerPoint Presentation</vt:lpstr>
      <vt:lpstr>A Tool to Identify Gender Based Local Barriers  </vt:lpstr>
      <vt:lpstr>Audit of support needed</vt:lpstr>
      <vt:lpstr>Audit part 2</vt:lpstr>
      <vt:lpstr>PowerPoint Presentation</vt:lpstr>
      <vt:lpstr>Working with the Community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Rights:  What they mean to us</dc:title>
  <dc:creator>Geraldine Doney</dc:creator>
  <cp:lastModifiedBy>Anja Wendt</cp:lastModifiedBy>
  <cp:revision>434</cp:revision>
  <cp:lastPrinted>2024-04-02T00:41:03Z</cp:lastPrinted>
  <dcterms:created xsi:type="dcterms:W3CDTF">2019-02-07T05:11:12Z</dcterms:created>
  <dcterms:modified xsi:type="dcterms:W3CDTF">2024-07-12T06:24:51Z</dcterms:modified>
</cp:coreProperties>
</file>