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5"/>
  </p:notesMasterIdLst>
  <p:sldIdLst>
    <p:sldId id="257" r:id="rId2"/>
    <p:sldId id="1087" r:id="rId3"/>
    <p:sldId id="291" r:id="rId4"/>
    <p:sldId id="275" r:id="rId5"/>
    <p:sldId id="258" r:id="rId6"/>
    <p:sldId id="259" r:id="rId7"/>
    <p:sldId id="260" r:id="rId8"/>
    <p:sldId id="261" r:id="rId9"/>
    <p:sldId id="262" r:id="rId10"/>
    <p:sldId id="263" r:id="rId11"/>
    <p:sldId id="264" r:id="rId12"/>
    <p:sldId id="265" r:id="rId13"/>
    <p:sldId id="285" r:id="rId14"/>
    <p:sldId id="298" r:id="rId15"/>
    <p:sldId id="1083" r:id="rId16"/>
    <p:sldId id="1086" r:id="rId17"/>
    <p:sldId id="1088" r:id="rId18"/>
    <p:sldId id="292" r:id="rId19"/>
    <p:sldId id="296" r:id="rId20"/>
    <p:sldId id="277" r:id="rId21"/>
    <p:sldId id="278" r:id="rId22"/>
    <p:sldId id="279" r:id="rId23"/>
    <p:sldId id="295" r:id="rId24"/>
  </p:sldIdLst>
  <p:sldSz cx="9144000" cy="6858000" type="screen4x3"/>
  <p:notesSz cx="6792913" cy="9925050"/>
  <p:defaultTextStyle>
    <a:defPPr>
      <a:defRPr lang="en-US"/>
    </a:defPPr>
    <a:lvl1pPr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5pPr>
    <a:lvl6pPr marL="2286000" algn="l" defTabSz="914400" rtl="0" eaLnBrk="1" latinLnBrk="0" hangingPunct="1">
      <a:defRPr kern="1200">
        <a:solidFill>
          <a:schemeClr val="tx1"/>
        </a:solidFill>
        <a:latin typeface="Trebuchet MS" panose="020B0603020202020204" pitchFamily="34" charset="0"/>
        <a:ea typeface="+mn-ea"/>
        <a:cs typeface="+mn-cs"/>
      </a:defRPr>
    </a:lvl6pPr>
    <a:lvl7pPr marL="2743200" algn="l" defTabSz="914400" rtl="0" eaLnBrk="1" latinLnBrk="0" hangingPunct="1">
      <a:defRPr kern="1200">
        <a:solidFill>
          <a:schemeClr val="tx1"/>
        </a:solidFill>
        <a:latin typeface="Trebuchet MS" panose="020B0603020202020204" pitchFamily="34" charset="0"/>
        <a:ea typeface="+mn-ea"/>
        <a:cs typeface="+mn-cs"/>
      </a:defRPr>
    </a:lvl7pPr>
    <a:lvl8pPr marL="3200400" algn="l" defTabSz="914400" rtl="0" eaLnBrk="1" latinLnBrk="0" hangingPunct="1">
      <a:defRPr kern="1200">
        <a:solidFill>
          <a:schemeClr val="tx1"/>
        </a:solidFill>
        <a:latin typeface="Trebuchet MS" panose="020B0603020202020204" pitchFamily="34" charset="0"/>
        <a:ea typeface="+mn-ea"/>
        <a:cs typeface="+mn-cs"/>
      </a:defRPr>
    </a:lvl8pPr>
    <a:lvl9pPr marL="3657600" algn="l" defTabSz="914400" rtl="0" eaLnBrk="1" latinLnBrk="0" hangingPunct="1">
      <a:defRPr kern="1200">
        <a:solidFill>
          <a:schemeClr val="tx1"/>
        </a:solidFill>
        <a:latin typeface="Trebuchet MS" panose="020B0603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6">
          <p15:clr>
            <a:srgbClr val="A4A3A4"/>
          </p15:clr>
        </p15:guide>
        <p15:guide id="2" pos="214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7972" autoAdjust="0"/>
    <p:restoredTop sz="93792" autoAdjust="0"/>
  </p:normalViewPr>
  <p:slideViewPr>
    <p:cSldViewPr>
      <p:cViewPr varScale="1">
        <p:scale>
          <a:sx n="60" d="100"/>
          <a:sy n="60" d="100"/>
        </p:scale>
        <p:origin x="1368"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49" d="100"/>
          <a:sy n="49" d="100"/>
        </p:scale>
        <p:origin x="2748" y="36"/>
      </p:cViewPr>
      <p:guideLst>
        <p:guide orient="horz" pos="3126"/>
        <p:guide pos="214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6EAFFDAC-A251-80F6-B5FB-628CAF6F340E}"/>
              </a:ext>
            </a:extLst>
          </p:cNvPr>
          <p:cNvSpPr>
            <a:spLocks noGrp="1" noChangeArrowheads="1"/>
          </p:cNvSpPr>
          <p:nvPr>
            <p:ph type="hdr" sz="quarter"/>
          </p:nvPr>
        </p:nvSpPr>
        <p:spPr bwMode="auto">
          <a:xfrm>
            <a:off x="0" y="0"/>
            <a:ext cx="2943225" cy="496888"/>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200" b="0">
                <a:latin typeface="Arial" charset="0"/>
                <a:ea typeface="ＭＳ Ｐゴシック" charset="0"/>
                <a:cs typeface="+mn-cs"/>
              </a:defRPr>
            </a:lvl1pPr>
          </a:lstStyle>
          <a:p>
            <a:pPr>
              <a:defRPr/>
            </a:pPr>
            <a:endParaRPr lang="en-AU"/>
          </a:p>
        </p:txBody>
      </p:sp>
      <p:sp>
        <p:nvSpPr>
          <p:cNvPr id="4099" name="Rectangle 3">
            <a:extLst>
              <a:ext uri="{FF2B5EF4-FFF2-40B4-BE49-F238E27FC236}">
                <a16:creationId xmlns:a16="http://schemas.microsoft.com/office/drawing/2014/main" id="{7673EC23-A440-7327-9977-4EE0132666B7}"/>
              </a:ext>
            </a:extLst>
          </p:cNvPr>
          <p:cNvSpPr>
            <a:spLocks noGrp="1" noChangeArrowheads="1"/>
          </p:cNvSpPr>
          <p:nvPr>
            <p:ph type="dt" idx="1"/>
          </p:nvPr>
        </p:nvSpPr>
        <p:spPr bwMode="auto">
          <a:xfrm>
            <a:off x="3848100" y="0"/>
            <a:ext cx="2943225" cy="496888"/>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200" b="0">
                <a:latin typeface="Arial" charset="0"/>
                <a:ea typeface="ＭＳ Ｐゴシック" charset="0"/>
                <a:cs typeface="+mn-cs"/>
              </a:defRPr>
            </a:lvl1pPr>
          </a:lstStyle>
          <a:p>
            <a:pPr>
              <a:defRPr/>
            </a:pPr>
            <a:endParaRPr lang="en-AU"/>
          </a:p>
        </p:txBody>
      </p:sp>
      <p:sp>
        <p:nvSpPr>
          <p:cNvPr id="6148" name="Rectangle 4">
            <a:extLst>
              <a:ext uri="{FF2B5EF4-FFF2-40B4-BE49-F238E27FC236}">
                <a16:creationId xmlns:a16="http://schemas.microsoft.com/office/drawing/2014/main" id="{964B250D-66B6-9D51-3E5E-AFC962328123}"/>
              </a:ext>
            </a:extLst>
          </p:cNvPr>
          <p:cNvSpPr>
            <a:spLocks noGrp="1" noRot="1" noChangeAspect="1" noChangeArrowheads="1" noTextEdit="1"/>
          </p:cNvSpPr>
          <p:nvPr>
            <p:ph type="sldImg" idx="2"/>
          </p:nvPr>
        </p:nvSpPr>
        <p:spPr bwMode="auto">
          <a:xfrm>
            <a:off x="915988" y="744538"/>
            <a:ext cx="4960937" cy="37211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a:extLst>
              <a:ext uri="{FF2B5EF4-FFF2-40B4-BE49-F238E27FC236}">
                <a16:creationId xmlns:a16="http://schemas.microsoft.com/office/drawing/2014/main" id="{8941A6DE-6D49-AFA3-3472-276A27EC4A64}"/>
              </a:ext>
            </a:extLst>
          </p:cNvPr>
          <p:cNvSpPr>
            <a:spLocks noGrp="1" noChangeArrowheads="1"/>
          </p:cNvSpPr>
          <p:nvPr>
            <p:ph type="body" sz="quarter" idx="3"/>
          </p:nvPr>
        </p:nvSpPr>
        <p:spPr bwMode="auto">
          <a:xfrm>
            <a:off x="679450" y="4714875"/>
            <a:ext cx="5434013" cy="4465638"/>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4102" name="Rectangle 6">
            <a:extLst>
              <a:ext uri="{FF2B5EF4-FFF2-40B4-BE49-F238E27FC236}">
                <a16:creationId xmlns:a16="http://schemas.microsoft.com/office/drawing/2014/main" id="{3B00521A-C111-F4BD-22E2-8D7211F948C3}"/>
              </a:ext>
            </a:extLst>
          </p:cNvPr>
          <p:cNvSpPr>
            <a:spLocks noGrp="1" noChangeArrowheads="1"/>
          </p:cNvSpPr>
          <p:nvPr>
            <p:ph type="ftr" sz="quarter" idx="4"/>
          </p:nvPr>
        </p:nvSpPr>
        <p:spPr bwMode="auto">
          <a:xfrm>
            <a:off x="0" y="9426575"/>
            <a:ext cx="2943225" cy="496888"/>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b="0">
                <a:latin typeface="Arial" charset="0"/>
                <a:ea typeface="ＭＳ Ｐゴシック" charset="0"/>
                <a:cs typeface="+mn-cs"/>
              </a:defRPr>
            </a:lvl1pPr>
          </a:lstStyle>
          <a:p>
            <a:pPr>
              <a:defRPr/>
            </a:pPr>
            <a:endParaRPr lang="en-AU"/>
          </a:p>
        </p:txBody>
      </p:sp>
      <p:sp>
        <p:nvSpPr>
          <p:cNvPr id="4103" name="Rectangle 7">
            <a:extLst>
              <a:ext uri="{FF2B5EF4-FFF2-40B4-BE49-F238E27FC236}">
                <a16:creationId xmlns:a16="http://schemas.microsoft.com/office/drawing/2014/main" id="{E8309BE0-E499-ECDD-62A4-C0B82E645C92}"/>
              </a:ext>
            </a:extLst>
          </p:cNvPr>
          <p:cNvSpPr>
            <a:spLocks noGrp="1" noChangeArrowheads="1"/>
          </p:cNvSpPr>
          <p:nvPr>
            <p:ph type="sldNum" sz="quarter" idx="5"/>
          </p:nvPr>
        </p:nvSpPr>
        <p:spPr bwMode="auto">
          <a:xfrm>
            <a:off x="3848100" y="9426575"/>
            <a:ext cx="2943225" cy="496888"/>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EC3CA98-BF53-4AE8-B57F-81590A842727}" type="slidenum">
              <a:rPr lang="en-AU" altLang="en-US"/>
              <a:pPr>
                <a:defRPr/>
              </a:pPr>
              <a:t>‹#›</a:t>
            </a:fld>
            <a:endParaRPr lang="en-AU"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pridefoundation.org.au/key-area-lgbtqia-refugee-asylum-seekers/"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19711B98-9D2A-90ED-E746-1FF8BAA51D6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eaLnBrk="1" hangingPunct="1">
              <a:spcBef>
                <a:spcPct val="0"/>
              </a:spcBef>
            </a:pPr>
            <a:fld id="{5C16E554-3AE8-4E08-BBF5-90B29F1D716A}" type="slidenum">
              <a:rPr lang="en-AU" altLang="en-US" smtClean="0"/>
              <a:pPr eaLnBrk="1" hangingPunct="1">
                <a:spcBef>
                  <a:spcPct val="0"/>
                </a:spcBef>
              </a:pPr>
              <a:t>1</a:t>
            </a:fld>
            <a:endParaRPr lang="en-AU" altLang="en-US"/>
          </a:p>
        </p:txBody>
      </p:sp>
      <p:sp>
        <p:nvSpPr>
          <p:cNvPr id="11267" name="Rectangle 2">
            <a:extLst>
              <a:ext uri="{FF2B5EF4-FFF2-40B4-BE49-F238E27FC236}">
                <a16:creationId xmlns:a16="http://schemas.microsoft.com/office/drawing/2014/main" id="{9229D06C-C540-0C50-37C8-A3F7240D9EF8}"/>
              </a:ext>
            </a:extLst>
          </p:cNvPr>
          <p:cNvSpPr>
            <a:spLocks noGrp="1" noRot="1" noChangeAspect="1" noChangeArrowheads="1" noTextEdit="1"/>
          </p:cNvSpPr>
          <p:nvPr>
            <p:ph type="sldImg"/>
          </p:nvPr>
        </p:nvSpPr>
        <p:spPr>
          <a:ln/>
        </p:spPr>
      </p:sp>
      <p:sp>
        <p:nvSpPr>
          <p:cNvPr id="5123" name="Rectangle 3">
            <a:extLst>
              <a:ext uri="{FF2B5EF4-FFF2-40B4-BE49-F238E27FC236}">
                <a16:creationId xmlns:a16="http://schemas.microsoft.com/office/drawing/2014/main" id="{ABAC7642-536E-B90A-ACE3-111699081A74}"/>
              </a:ext>
            </a:extLst>
          </p:cNvPr>
          <p:cNvSpPr>
            <a:spLocks noGrp="1" noChangeArrowheads="1"/>
          </p:cNvSpPr>
          <p:nvPr>
            <p:ph type="body" idx="1"/>
          </p:nvPr>
        </p:nvSpPr>
        <p:spPr>
          <a:xfrm>
            <a:off x="679449" y="4714874"/>
            <a:ext cx="5434013" cy="4465638"/>
          </a:xfrm>
        </p:spPr>
        <p:txBody>
          <a:bodyPr/>
          <a:lstStyle/>
          <a:p>
            <a:pPr eaLnBrk="1" hangingPunct="1">
              <a:defRPr/>
            </a:pPr>
            <a:endParaRPr lang="en-AU" b="1" dirty="0">
              <a:ea typeface="ＭＳ Ｐゴシック" charset="0"/>
              <a:cs typeface="+mn-cs"/>
            </a:endParaRPr>
          </a:p>
          <a:p>
            <a:pPr eaLnBrk="1" hangingPunct="1">
              <a:defRPr/>
            </a:pPr>
            <a:endParaRPr lang="en-US" dirty="0">
              <a:ea typeface="ＭＳ Ｐゴシック" charset="0"/>
              <a:cs typeface="+mn-cs"/>
            </a:endParaRPr>
          </a:p>
        </p:txBody>
      </p:sp>
      <p:sp>
        <p:nvSpPr>
          <p:cNvPr id="2" name="TextBox 1">
            <a:extLst>
              <a:ext uri="{FF2B5EF4-FFF2-40B4-BE49-F238E27FC236}">
                <a16:creationId xmlns:a16="http://schemas.microsoft.com/office/drawing/2014/main" id="{B9080054-5CE9-39C1-428E-AE28D986A914}"/>
              </a:ext>
            </a:extLst>
          </p:cNvPr>
          <p:cNvSpPr txBox="1"/>
          <p:nvPr/>
        </p:nvSpPr>
        <p:spPr>
          <a:xfrm>
            <a:off x="915988" y="5034533"/>
            <a:ext cx="5000748" cy="3046988"/>
          </a:xfrm>
          <a:prstGeom prst="rect">
            <a:avLst/>
          </a:prstGeom>
          <a:noFill/>
        </p:spPr>
        <p:txBody>
          <a:bodyPr wrap="square" rtlCol="0">
            <a:spAutoFit/>
          </a:bodyPr>
          <a:lstStyle/>
          <a:p>
            <a:r>
              <a:rPr lang="en-AU" sz="1200" dirty="0">
                <a:latin typeface="Arial" panose="020B0604020202020204" pitchFamily="34" charset="0"/>
                <a:cs typeface="Arial" panose="020B0604020202020204" pitchFamily="34" charset="0"/>
              </a:rPr>
              <a:t>The Age Gender and Diversity Framework and Policy underlies all of the work of UNHCR.</a:t>
            </a:r>
          </a:p>
          <a:p>
            <a:endParaRPr lang="en-AU" sz="1200"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Please familiarise yourself with it before presenting this material.</a:t>
            </a:r>
          </a:p>
          <a:p>
            <a:endParaRPr lang="en-AU" sz="1200"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https://www.unhcr.org/publications/unhcr-age-gender-and-diversity-policy</a:t>
            </a:r>
          </a:p>
          <a:p>
            <a:endParaRPr lang="en-AU" sz="1200"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Activists and supporters of gender equality and diverse groups of refugees have been fighting to develop and strengthen it for many years.  </a:t>
            </a:r>
          </a:p>
          <a:p>
            <a:endParaRPr lang="en-AU" sz="1200"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It applies to all of the Commitments made in the Global Compact on Refugees, and Pledges made by Stakeholders to implement these.</a:t>
            </a:r>
          </a:p>
          <a:p>
            <a:endParaRPr lang="en-AU" sz="1200" dirty="0">
              <a:latin typeface="Arial" panose="020B0604020202020204" pitchFamily="34" charset="0"/>
              <a:cs typeface="Arial" panose="020B0604020202020204" pitchFamily="34" charset="0"/>
            </a:endParaRPr>
          </a:p>
          <a:p>
            <a:r>
              <a:rPr lang="en-AU" sz="1200" dirty="0">
                <a:latin typeface="Arial" panose="020B0604020202020204" pitchFamily="34" charset="0"/>
                <a:cs typeface="Arial" panose="020B0604020202020204" pitchFamily="34" charset="0"/>
              </a:rPr>
              <a:t>It would be useful to make it available to participants.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a:defRPr/>
            </a:pPr>
            <a:fld id="{CEC3CA98-BF53-4AE8-B57F-81590A842727}" type="slidenum">
              <a:rPr lang="en-AU" altLang="en-US" smtClean="0"/>
              <a:pPr>
                <a:defRPr/>
              </a:pPr>
              <a:t>10</a:t>
            </a:fld>
            <a:endParaRPr lang="en-AU" altLang="en-US"/>
          </a:p>
        </p:txBody>
      </p:sp>
    </p:spTree>
    <p:extLst>
      <p:ext uri="{BB962C8B-B14F-4D97-AF65-F5344CB8AC3E}">
        <p14:creationId xmlns:p14="http://schemas.microsoft.com/office/powerpoint/2010/main" val="10319885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a:defRPr/>
            </a:pPr>
            <a:fld id="{CEC3CA98-BF53-4AE8-B57F-81590A842727}" type="slidenum">
              <a:rPr lang="en-AU" altLang="en-US" smtClean="0"/>
              <a:pPr>
                <a:defRPr/>
              </a:pPr>
              <a:t>11</a:t>
            </a:fld>
            <a:endParaRPr lang="en-AU" altLang="en-US"/>
          </a:p>
        </p:txBody>
      </p:sp>
    </p:spTree>
    <p:extLst>
      <p:ext uri="{BB962C8B-B14F-4D97-AF65-F5344CB8AC3E}">
        <p14:creationId xmlns:p14="http://schemas.microsoft.com/office/powerpoint/2010/main" val="32116599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a:defRPr/>
            </a:pPr>
            <a:fld id="{CEC3CA98-BF53-4AE8-B57F-81590A842727}" type="slidenum">
              <a:rPr lang="en-AU" altLang="en-US" smtClean="0"/>
              <a:pPr>
                <a:defRPr/>
              </a:pPr>
              <a:t>12</a:t>
            </a:fld>
            <a:endParaRPr lang="en-AU" altLang="en-US"/>
          </a:p>
        </p:txBody>
      </p:sp>
    </p:spTree>
    <p:extLst>
      <p:ext uri="{BB962C8B-B14F-4D97-AF65-F5344CB8AC3E}">
        <p14:creationId xmlns:p14="http://schemas.microsoft.com/office/powerpoint/2010/main" val="30845498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70A5A713-B6FC-C97B-CB1F-841BE645C6AE}"/>
              </a:ext>
            </a:extLst>
          </p:cNvPr>
          <p:cNvSpPr>
            <a:spLocks noGrp="1" noRot="1" noChangeAspect="1" noChangeArrowheads="1" noTextEdit="1"/>
          </p:cNvSpPr>
          <p:nvPr>
            <p:ph type="sldImg"/>
          </p:nvPr>
        </p:nvSpPr>
        <p:spPr>
          <a:ln/>
        </p:spPr>
      </p:sp>
      <p:sp>
        <p:nvSpPr>
          <p:cNvPr id="22531" name="Notes Placeholder 2">
            <a:extLst>
              <a:ext uri="{FF2B5EF4-FFF2-40B4-BE49-F238E27FC236}">
                <a16:creationId xmlns:a16="http://schemas.microsoft.com/office/drawing/2014/main" id="{A6F31BCF-BE94-E32B-8B93-53784618CE0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dirty="0">
                <a:latin typeface="Arial" panose="020B0604020202020204" pitchFamily="34" charset="0"/>
              </a:rPr>
              <a:t>Intersectionality is a conceptual framework which enables to understand how the many discriminations endured by refugees and displace people interact and compound problems.</a:t>
            </a:r>
          </a:p>
          <a:p>
            <a:endParaRPr lang="en-AU" altLang="en-US" dirty="0">
              <a:latin typeface="Arial" panose="020B0604020202020204" pitchFamily="34" charset="0"/>
            </a:endParaRPr>
          </a:p>
          <a:p>
            <a:r>
              <a:rPr lang="en-AU" altLang="en-US" dirty="0">
                <a:latin typeface="Arial" panose="020B0604020202020204" pitchFamily="34" charset="0"/>
              </a:rPr>
              <a:t>It also allows us to look at the many facets of each refugee and not to just focus on the negatives, or the positives, but to see each refugee as a complex and many sided person. </a:t>
            </a:r>
          </a:p>
        </p:txBody>
      </p:sp>
      <p:sp>
        <p:nvSpPr>
          <p:cNvPr id="22532" name="Slide Number Placeholder 3">
            <a:extLst>
              <a:ext uri="{FF2B5EF4-FFF2-40B4-BE49-F238E27FC236}">
                <a16:creationId xmlns:a16="http://schemas.microsoft.com/office/drawing/2014/main" id="{9849F6B3-760C-B290-F34F-AE0AC11D8D8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EDFFB259-89AE-4AA5-8E92-0CEA3D9DDA38}" type="slidenum">
              <a:rPr lang="en-AU" altLang="en-US" smtClean="0"/>
              <a:pPr/>
              <a:t>13</a:t>
            </a:fld>
            <a:endParaRPr lang="en-AU"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 strongly recommend that you use this package, and then complete the exercises below.</a:t>
            </a:r>
          </a:p>
        </p:txBody>
      </p:sp>
      <p:sp>
        <p:nvSpPr>
          <p:cNvPr id="4" name="Slide Number Placeholder 3"/>
          <p:cNvSpPr>
            <a:spLocks noGrp="1"/>
          </p:cNvSpPr>
          <p:nvPr>
            <p:ph type="sldNum" sz="quarter" idx="5"/>
          </p:nvPr>
        </p:nvSpPr>
        <p:spPr/>
        <p:txBody>
          <a:bodyPr/>
          <a:lstStyle/>
          <a:p>
            <a:pPr>
              <a:defRPr/>
            </a:pPr>
            <a:fld id="{CEC3CA98-BF53-4AE8-B57F-81590A842727}" type="slidenum">
              <a:rPr lang="en-AU" altLang="en-US" smtClean="0"/>
              <a:pPr>
                <a:defRPr/>
              </a:pPr>
              <a:t>14</a:t>
            </a:fld>
            <a:endParaRPr lang="en-AU" altLang="en-US"/>
          </a:p>
        </p:txBody>
      </p:sp>
    </p:spTree>
    <p:extLst>
      <p:ext uri="{BB962C8B-B14F-4D97-AF65-F5344CB8AC3E}">
        <p14:creationId xmlns:p14="http://schemas.microsoft.com/office/powerpoint/2010/main" val="12248182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You can invite participants to add other street names to the sign post.</a:t>
            </a:r>
          </a:p>
        </p:txBody>
      </p:sp>
      <p:sp>
        <p:nvSpPr>
          <p:cNvPr id="4" name="Slide Number Placeholder 3"/>
          <p:cNvSpPr>
            <a:spLocks noGrp="1"/>
          </p:cNvSpPr>
          <p:nvPr>
            <p:ph type="sldNum" sz="quarter" idx="5"/>
          </p:nvPr>
        </p:nvSpPr>
        <p:spPr/>
        <p:txBody>
          <a:bodyPr/>
          <a:lstStyle/>
          <a:p>
            <a:pPr>
              <a:defRPr/>
            </a:pPr>
            <a:fld id="{CEC3CA98-BF53-4AE8-B57F-81590A842727}" type="slidenum">
              <a:rPr lang="en-AU" altLang="en-US" smtClean="0"/>
              <a:pPr>
                <a:defRPr/>
              </a:pPr>
              <a:t>15</a:t>
            </a:fld>
            <a:endParaRPr lang="en-AU" altLang="en-US"/>
          </a:p>
        </p:txBody>
      </p:sp>
    </p:spTree>
    <p:extLst>
      <p:ext uri="{BB962C8B-B14F-4D97-AF65-F5344CB8AC3E}">
        <p14:creationId xmlns:p14="http://schemas.microsoft.com/office/powerpoint/2010/main" val="36520384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An exercise about exploring the labels which people are given is in </a:t>
            </a:r>
            <a:r>
              <a:rPr lang="en-AU" dirty="0">
                <a:solidFill>
                  <a:srgbClr val="7030A0"/>
                </a:solidFill>
              </a:rPr>
              <a:t>Module 6 </a:t>
            </a:r>
            <a:r>
              <a:rPr lang="en-AU" dirty="0"/>
              <a:t>of this Training Program, </a:t>
            </a:r>
            <a:r>
              <a:rPr lang="en-AU" dirty="0">
                <a:solidFill>
                  <a:srgbClr val="7030A0"/>
                </a:solidFill>
              </a:rPr>
              <a:t>Harnessing Lived Experience</a:t>
            </a:r>
            <a:r>
              <a:rPr lang="en-AU" dirty="0"/>
              <a:t>.</a:t>
            </a:r>
          </a:p>
        </p:txBody>
      </p:sp>
      <p:sp>
        <p:nvSpPr>
          <p:cNvPr id="4" name="Slide Number Placeholder 3"/>
          <p:cNvSpPr>
            <a:spLocks noGrp="1"/>
          </p:cNvSpPr>
          <p:nvPr>
            <p:ph type="sldNum" sz="quarter" idx="5"/>
          </p:nvPr>
        </p:nvSpPr>
        <p:spPr/>
        <p:txBody>
          <a:bodyPr/>
          <a:lstStyle/>
          <a:p>
            <a:pPr>
              <a:defRPr/>
            </a:pPr>
            <a:fld id="{CEC3CA98-BF53-4AE8-B57F-81590A842727}" type="slidenum">
              <a:rPr lang="en-AU" altLang="en-US" smtClean="0"/>
              <a:pPr>
                <a:defRPr/>
              </a:pPr>
              <a:t>16</a:t>
            </a:fld>
            <a:endParaRPr lang="en-AU" altLang="en-US"/>
          </a:p>
        </p:txBody>
      </p:sp>
    </p:spTree>
    <p:extLst>
      <p:ext uri="{BB962C8B-B14F-4D97-AF65-F5344CB8AC3E}">
        <p14:creationId xmlns:p14="http://schemas.microsoft.com/office/powerpoint/2010/main" val="4656607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Matrix was specifically designed for addressing </a:t>
            </a:r>
            <a:r>
              <a:rPr lang="en-AU" dirty="0" err="1"/>
              <a:t>Age,Gender</a:t>
            </a:r>
            <a:r>
              <a:rPr lang="en-AU" dirty="0"/>
              <a:t> and Diversity.</a:t>
            </a:r>
          </a:p>
          <a:p>
            <a:r>
              <a:rPr lang="en-AU" dirty="0"/>
              <a:t>For full information about how to use the Matrix exercise, go to </a:t>
            </a:r>
            <a:r>
              <a:rPr lang="en-AU" dirty="0">
                <a:solidFill>
                  <a:srgbClr val="7030A0"/>
                </a:solidFill>
              </a:rPr>
              <a:t>Session 5,</a:t>
            </a:r>
            <a:r>
              <a:rPr lang="en-AU" dirty="0"/>
              <a:t> </a:t>
            </a:r>
            <a:r>
              <a:rPr lang="en-AU" dirty="0">
                <a:solidFill>
                  <a:srgbClr val="7030A0"/>
                </a:solidFill>
              </a:rPr>
              <a:t>Reciprocal Research </a:t>
            </a:r>
            <a:r>
              <a:rPr lang="en-AU" dirty="0"/>
              <a:t>in </a:t>
            </a:r>
            <a:r>
              <a:rPr lang="en-AU" dirty="0">
                <a:solidFill>
                  <a:srgbClr val="7030A0"/>
                </a:solidFill>
              </a:rPr>
              <a:t>Additional Materials</a:t>
            </a:r>
            <a:r>
              <a:rPr lang="en-AU" dirty="0"/>
              <a:t>.</a:t>
            </a:r>
          </a:p>
          <a:p>
            <a:endParaRPr lang="en-AU" dirty="0"/>
          </a:p>
        </p:txBody>
      </p:sp>
      <p:sp>
        <p:nvSpPr>
          <p:cNvPr id="4" name="Slide Number Placeholder 3"/>
          <p:cNvSpPr>
            <a:spLocks noGrp="1"/>
          </p:cNvSpPr>
          <p:nvPr>
            <p:ph type="sldNum" sz="quarter" idx="5"/>
          </p:nvPr>
        </p:nvSpPr>
        <p:spPr/>
        <p:txBody>
          <a:bodyPr/>
          <a:lstStyle/>
          <a:p>
            <a:pPr>
              <a:defRPr/>
            </a:pPr>
            <a:fld id="{CEC3CA98-BF53-4AE8-B57F-81590A842727}" type="slidenum">
              <a:rPr lang="en-AU" altLang="en-US" smtClean="0"/>
              <a:pPr>
                <a:defRPr/>
              </a:pPr>
              <a:t>17</a:t>
            </a:fld>
            <a:endParaRPr lang="en-AU" altLang="en-US"/>
          </a:p>
        </p:txBody>
      </p:sp>
    </p:spTree>
    <p:extLst>
      <p:ext uri="{BB962C8B-B14F-4D97-AF65-F5344CB8AC3E}">
        <p14:creationId xmlns:p14="http://schemas.microsoft.com/office/powerpoint/2010/main" val="3911680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AU" b="1" dirty="0">
                <a:ea typeface="ＭＳ Ｐゴシック" charset="0"/>
                <a:cs typeface="+mn-cs"/>
              </a:rPr>
              <a:t>Notes to Facilitators</a:t>
            </a:r>
          </a:p>
          <a:p>
            <a:pPr eaLnBrk="1" hangingPunct="1">
              <a:defRPr/>
            </a:pPr>
            <a:endParaRPr lang="en-AU" b="1" dirty="0">
              <a:ea typeface="ＭＳ Ｐゴシック" charset="0"/>
              <a:cs typeface="+mn-cs"/>
            </a:endParaRPr>
          </a:p>
          <a:p>
            <a:pPr eaLnBrk="1" hangingPunct="1">
              <a:defRPr/>
            </a:pPr>
            <a:r>
              <a:rPr lang="en-AU" dirty="0">
                <a:ea typeface="ＭＳ Ｐゴシック" charset="0"/>
                <a:cs typeface="+mn-cs"/>
              </a:rPr>
              <a:t>The story board technique involves asking participants to prepare six panels, using drawing, or collages of pictures.  </a:t>
            </a:r>
          </a:p>
          <a:p>
            <a:pPr eaLnBrk="1" hangingPunct="1">
              <a:defRPr/>
            </a:pPr>
            <a:br>
              <a:rPr lang="en-AU" dirty="0">
                <a:ea typeface="ＭＳ Ｐゴシック" charset="0"/>
                <a:cs typeface="+mn-cs"/>
              </a:rPr>
            </a:br>
            <a:r>
              <a:rPr lang="en-AU" dirty="0">
                <a:ea typeface="ＭＳ Ｐゴシック" charset="0"/>
                <a:cs typeface="+mn-cs"/>
              </a:rPr>
              <a:t>The six stages MUST take participants through from describing a problem or issue to be worked on, to a solution and an outcome.  In this case it would be barriers and solutions to including diverse groups of people </a:t>
            </a:r>
          </a:p>
          <a:p>
            <a:endParaRPr lang="en-AU" dirty="0"/>
          </a:p>
          <a:p>
            <a:r>
              <a:rPr lang="en-AU" dirty="0"/>
              <a:t>For full information about how to use the Storyboards exercise, go to </a:t>
            </a:r>
            <a:r>
              <a:rPr lang="en-AU" dirty="0">
                <a:solidFill>
                  <a:srgbClr val="7030A0"/>
                </a:solidFill>
              </a:rPr>
              <a:t>Session 6, Reciprocal Research </a:t>
            </a:r>
            <a:r>
              <a:rPr lang="en-AU" dirty="0"/>
              <a:t>in </a:t>
            </a:r>
            <a:r>
              <a:rPr lang="en-AU" dirty="0">
                <a:solidFill>
                  <a:srgbClr val="7030A0"/>
                </a:solidFill>
              </a:rPr>
              <a:t>Additional Materials.</a:t>
            </a:r>
          </a:p>
          <a:p>
            <a:endParaRPr lang="en-AU" dirty="0"/>
          </a:p>
        </p:txBody>
      </p:sp>
      <p:sp>
        <p:nvSpPr>
          <p:cNvPr id="4" name="Slide Number Placeholder 3"/>
          <p:cNvSpPr>
            <a:spLocks noGrp="1"/>
          </p:cNvSpPr>
          <p:nvPr>
            <p:ph type="sldNum" sz="quarter" idx="5"/>
          </p:nvPr>
        </p:nvSpPr>
        <p:spPr/>
        <p:txBody>
          <a:bodyPr/>
          <a:lstStyle/>
          <a:p>
            <a:pPr>
              <a:defRPr/>
            </a:pPr>
            <a:fld id="{CEC3CA98-BF53-4AE8-B57F-81590A842727}" type="slidenum">
              <a:rPr lang="en-AU" altLang="en-US" smtClean="0"/>
              <a:pPr>
                <a:defRPr/>
              </a:pPr>
              <a:t>18</a:t>
            </a:fld>
            <a:endParaRPr lang="en-AU" altLang="en-US"/>
          </a:p>
        </p:txBody>
      </p:sp>
    </p:spTree>
    <p:extLst>
      <p:ext uri="{BB962C8B-B14F-4D97-AF65-F5344CB8AC3E}">
        <p14:creationId xmlns:p14="http://schemas.microsoft.com/office/powerpoint/2010/main" val="37589325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AU" dirty="0"/>
              <a:t>If there is time, it is important to use both of these tools.</a:t>
            </a:r>
          </a:p>
          <a:p>
            <a:pPr eaLnBrk="1" hangingPunct="1">
              <a:defRPr/>
            </a:pPr>
            <a:endParaRPr lang="en-AU" dirty="0"/>
          </a:p>
          <a:p>
            <a:pPr eaLnBrk="1" hangingPunct="1">
              <a:defRPr/>
            </a:pPr>
            <a:r>
              <a:rPr lang="en-AU" dirty="0"/>
              <a:t>If not, there are some additional exercises below.</a:t>
            </a:r>
          </a:p>
        </p:txBody>
      </p:sp>
      <p:sp>
        <p:nvSpPr>
          <p:cNvPr id="4" name="Slide Number Placeholder 3"/>
          <p:cNvSpPr>
            <a:spLocks noGrp="1"/>
          </p:cNvSpPr>
          <p:nvPr>
            <p:ph type="sldNum" sz="quarter" idx="5"/>
          </p:nvPr>
        </p:nvSpPr>
        <p:spPr/>
        <p:txBody>
          <a:bodyPr/>
          <a:lstStyle/>
          <a:p>
            <a:pPr>
              <a:defRPr/>
            </a:pPr>
            <a:fld id="{CEC3CA98-BF53-4AE8-B57F-81590A842727}" type="slidenum">
              <a:rPr lang="en-AU" altLang="en-US" smtClean="0"/>
              <a:pPr>
                <a:defRPr/>
              </a:pPr>
              <a:t>19</a:t>
            </a:fld>
            <a:endParaRPr lang="en-AU" altLang="en-US"/>
          </a:p>
        </p:txBody>
      </p:sp>
    </p:spTree>
    <p:extLst>
      <p:ext uri="{BB962C8B-B14F-4D97-AF65-F5344CB8AC3E}">
        <p14:creationId xmlns:p14="http://schemas.microsoft.com/office/powerpoint/2010/main" val="2458779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It is about ensuring that diverse groups do not suffer from further  discrimination in law, policy and service provision.</a:t>
            </a:r>
          </a:p>
        </p:txBody>
      </p:sp>
      <p:sp>
        <p:nvSpPr>
          <p:cNvPr id="4" name="Slide Number Placeholder 3"/>
          <p:cNvSpPr>
            <a:spLocks noGrp="1"/>
          </p:cNvSpPr>
          <p:nvPr>
            <p:ph type="sldNum" sz="quarter" idx="5"/>
          </p:nvPr>
        </p:nvSpPr>
        <p:spPr/>
        <p:txBody>
          <a:bodyPr/>
          <a:lstStyle/>
          <a:p>
            <a:pPr>
              <a:defRPr/>
            </a:pPr>
            <a:fld id="{CEC3CA98-BF53-4AE8-B57F-81590A842727}" type="slidenum">
              <a:rPr lang="en-AU" altLang="en-US" smtClean="0"/>
              <a:pPr>
                <a:defRPr/>
              </a:pPr>
              <a:t>2</a:t>
            </a:fld>
            <a:endParaRPr lang="en-AU" altLang="en-US"/>
          </a:p>
        </p:txBody>
      </p:sp>
    </p:spTree>
    <p:extLst>
      <p:ext uri="{BB962C8B-B14F-4D97-AF65-F5344CB8AC3E}">
        <p14:creationId xmlns:p14="http://schemas.microsoft.com/office/powerpoint/2010/main" val="33938119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a small group exercise.  When feeding back, ensure you explore </a:t>
            </a:r>
            <a:r>
              <a:rPr lang="en-AU" dirty="0">
                <a:solidFill>
                  <a:srgbClr val="7030A0"/>
                </a:solidFill>
              </a:rPr>
              <a:t>how</a:t>
            </a:r>
            <a:r>
              <a:rPr lang="en-AU" dirty="0"/>
              <a:t> the groups will reach out to diverse groups.  </a:t>
            </a:r>
          </a:p>
          <a:p>
            <a:endParaRPr lang="en-AU" dirty="0"/>
          </a:p>
          <a:p>
            <a:r>
              <a:rPr lang="en-AU" dirty="0"/>
              <a:t>You may have to specifically push for them to discuss including members of the LGBTQI+ communities.  If you are not comfortable doing this, try and find a colleague or service provider who can assist you.</a:t>
            </a:r>
          </a:p>
          <a:p>
            <a:endParaRPr lang="en-AU" dirty="0"/>
          </a:p>
          <a:p>
            <a:r>
              <a:rPr lang="en-AU" dirty="0"/>
              <a:t>There are some excellent material on </a:t>
            </a:r>
            <a:r>
              <a:rPr lang="en-AU" dirty="0">
                <a:hlinkClick r:id="rId3"/>
              </a:rPr>
              <a:t>https://pridefoundation.org.au/key-area-lgbtqia-refugee-asylum-seekers/</a:t>
            </a:r>
            <a:r>
              <a:rPr lang="en-AU" dirty="0"/>
              <a:t> </a:t>
            </a:r>
          </a:p>
        </p:txBody>
      </p:sp>
      <p:sp>
        <p:nvSpPr>
          <p:cNvPr id="4" name="Slide Number Placeholder 3"/>
          <p:cNvSpPr>
            <a:spLocks noGrp="1"/>
          </p:cNvSpPr>
          <p:nvPr>
            <p:ph type="sldNum" sz="quarter" idx="5"/>
          </p:nvPr>
        </p:nvSpPr>
        <p:spPr/>
        <p:txBody>
          <a:bodyPr/>
          <a:lstStyle/>
          <a:p>
            <a:pPr>
              <a:defRPr/>
            </a:pPr>
            <a:fld id="{CEC3CA98-BF53-4AE8-B57F-81590A842727}" type="slidenum">
              <a:rPr lang="en-AU" altLang="en-US" smtClean="0"/>
              <a:pPr>
                <a:defRPr/>
              </a:pPr>
              <a:t>20</a:t>
            </a:fld>
            <a:endParaRPr lang="en-AU" altLang="en-US"/>
          </a:p>
        </p:txBody>
      </p:sp>
    </p:spTree>
    <p:extLst>
      <p:ext uri="{BB962C8B-B14F-4D97-AF65-F5344CB8AC3E}">
        <p14:creationId xmlns:p14="http://schemas.microsoft.com/office/powerpoint/2010/main" val="10723767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As above</a:t>
            </a:r>
          </a:p>
        </p:txBody>
      </p:sp>
      <p:sp>
        <p:nvSpPr>
          <p:cNvPr id="4" name="Slide Number Placeholder 3"/>
          <p:cNvSpPr>
            <a:spLocks noGrp="1"/>
          </p:cNvSpPr>
          <p:nvPr>
            <p:ph type="sldNum" sz="quarter" idx="5"/>
          </p:nvPr>
        </p:nvSpPr>
        <p:spPr/>
        <p:txBody>
          <a:bodyPr/>
          <a:lstStyle/>
          <a:p>
            <a:pPr>
              <a:defRPr/>
            </a:pPr>
            <a:fld id="{CEC3CA98-BF53-4AE8-B57F-81590A842727}" type="slidenum">
              <a:rPr lang="en-AU" altLang="en-US" smtClean="0"/>
              <a:pPr>
                <a:defRPr/>
              </a:pPr>
              <a:t>21</a:t>
            </a:fld>
            <a:endParaRPr lang="en-AU" altLang="en-US"/>
          </a:p>
        </p:txBody>
      </p:sp>
    </p:spTree>
    <p:extLst>
      <p:ext uri="{BB962C8B-B14F-4D97-AF65-F5344CB8AC3E}">
        <p14:creationId xmlns:p14="http://schemas.microsoft.com/office/powerpoint/2010/main" val="20196721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important.  It is often easier to focus on discrimination coming from outside one’s community, than what is happening within it.</a:t>
            </a:r>
          </a:p>
        </p:txBody>
      </p:sp>
      <p:sp>
        <p:nvSpPr>
          <p:cNvPr id="4" name="Slide Number Placeholder 3"/>
          <p:cNvSpPr>
            <a:spLocks noGrp="1"/>
          </p:cNvSpPr>
          <p:nvPr>
            <p:ph type="sldNum" sz="quarter" idx="5"/>
          </p:nvPr>
        </p:nvSpPr>
        <p:spPr/>
        <p:txBody>
          <a:bodyPr/>
          <a:lstStyle/>
          <a:p>
            <a:pPr>
              <a:defRPr/>
            </a:pPr>
            <a:fld id="{CEC3CA98-BF53-4AE8-B57F-81590A842727}" type="slidenum">
              <a:rPr lang="en-AU" altLang="en-US" smtClean="0"/>
              <a:pPr>
                <a:defRPr/>
              </a:pPr>
              <a:t>22</a:t>
            </a:fld>
            <a:endParaRPr lang="en-AU" altLang="en-US"/>
          </a:p>
        </p:txBody>
      </p:sp>
    </p:spTree>
    <p:extLst>
      <p:ext uri="{BB962C8B-B14F-4D97-AF65-F5344CB8AC3E}">
        <p14:creationId xmlns:p14="http://schemas.microsoft.com/office/powerpoint/2010/main" val="15047571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Finish the session by reminding the groups that the Human Rights framework </a:t>
            </a:r>
            <a:r>
              <a:rPr lang="en-AU"/>
              <a:t>is for </a:t>
            </a:r>
            <a:r>
              <a:rPr lang="en-AU" dirty="0"/>
              <a:t>ALL human beings.  There is no hierarchy of rights, and no-one should be excluded.</a:t>
            </a:r>
          </a:p>
        </p:txBody>
      </p:sp>
      <p:sp>
        <p:nvSpPr>
          <p:cNvPr id="4" name="Slide Number Placeholder 3"/>
          <p:cNvSpPr>
            <a:spLocks noGrp="1"/>
          </p:cNvSpPr>
          <p:nvPr>
            <p:ph type="sldNum" sz="quarter" idx="5"/>
          </p:nvPr>
        </p:nvSpPr>
        <p:spPr/>
        <p:txBody>
          <a:bodyPr/>
          <a:lstStyle/>
          <a:p>
            <a:pPr>
              <a:defRPr/>
            </a:pPr>
            <a:fld id="{CEC3CA98-BF53-4AE8-B57F-81590A842727}" type="slidenum">
              <a:rPr lang="en-AU" altLang="en-US" smtClean="0"/>
              <a:pPr>
                <a:defRPr/>
              </a:pPr>
              <a:t>23</a:t>
            </a:fld>
            <a:endParaRPr lang="en-AU" altLang="en-US"/>
          </a:p>
        </p:txBody>
      </p:sp>
    </p:spTree>
    <p:extLst>
      <p:ext uri="{BB962C8B-B14F-4D97-AF65-F5344CB8AC3E}">
        <p14:creationId xmlns:p14="http://schemas.microsoft.com/office/powerpoint/2010/main" val="2247337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Please See the </a:t>
            </a:r>
            <a:r>
              <a:rPr lang="en-AU" dirty="0">
                <a:solidFill>
                  <a:srgbClr val="7030A0"/>
                </a:solidFill>
              </a:rPr>
              <a:t>Reciprocal Research Power Point Slides</a:t>
            </a:r>
            <a:r>
              <a:rPr lang="en-AU" dirty="0"/>
              <a:t> in </a:t>
            </a:r>
            <a:r>
              <a:rPr lang="en-AU" dirty="0">
                <a:solidFill>
                  <a:srgbClr val="7030A0"/>
                </a:solidFill>
              </a:rPr>
              <a:t>Additional Materials </a:t>
            </a:r>
            <a:r>
              <a:rPr lang="en-AU" dirty="0"/>
              <a:t>to access these tools.</a:t>
            </a:r>
          </a:p>
        </p:txBody>
      </p:sp>
      <p:sp>
        <p:nvSpPr>
          <p:cNvPr id="4" name="Slide Number Placeholder 3"/>
          <p:cNvSpPr>
            <a:spLocks noGrp="1"/>
          </p:cNvSpPr>
          <p:nvPr>
            <p:ph type="sldNum" sz="quarter" idx="5"/>
          </p:nvPr>
        </p:nvSpPr>
        <p:spPr/>
        <p:txBody>
          <a:bodyPr/>
          <a:lstStyle/>
          <a:p>
            <a:pPr>
              <a:defRPr/>
            </a:pPr>
            <a:fld id="{CEC3CA98-BF53-4AE8-B57F-81590A842727}" type="slidenum">
              <a:rPr lang="en-AU" altLang="en-US" smtClean="0"/>
              <a:pPr>
                <a:defRPr/>
              </a:pPr>
              <a:t>3</a:t>
            </a:fld>
            <a:endParaRPr lang="en-AU" altLang="en-US"/>
          </a:p>
        </p:txBody>
      </p:sp>
    </p:spTree>
    <p:extLst>
      <p:ext uri="{BB962C8B-B14F-4D97-AF65-F5344CB8AC3E}">
        <p14:creationId xmlns:p14="http://schemas.microsoft.com/office/powerpoint/2010/main" val="2426298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following slides cover the major commitments in the AGD Policy, which cross into the gender commitments in the Global Compact on Refugees.  </a:t>
            </a:r>
          </a:p>
          <a:p>
            <a:endParaRPr lang="en-AU" dirty="0"/>
          </a:p>
          <a:p>
            <a:r>
              <a:rPr lang="en-AU" dirty="0"/>
              <a:t>If there is time, ask participants to discuss how these promises are impacting on their  work and lives at the moment, and what might be done to implement them more effectively.</a:t>
            </a:r>
          </a:p>
        </p:txBody>
      </p:sp>
      <p:sp>
        <p:nvSpPr>
          <p:cNvPr id="4" name="Slide Number Placeholder 3"/>
          <p:cNvSpPr>
            <a:spLocks noGrp="1"/>
          </p:cNvSpPr>
          <p:nvPr>
            <p:ph type="sldNum" sz="quarter" idx="5"/>
          </p:nvPr>
        </p:nvSpPr>
        <p:spPr/>
        <p:txBody>
          <a:bodyPr/>
          <a:lstStyle/>
          <a:p>
            <a:pPr>
              <a:defRPr/>
            </a:pPr>
            <a:fld id="{CEC3CA98-BF53-4AE8-B57F-81590A842727}" type="slidenum">
              <a:rPr lang="en-AU" altLang="en-US" smtClean="0"/>
              <a:pPr>
                <a:defRPr/>
              </a:pPr>
              <a:t>4</a:t>
            </a:fld>
            <a:endParaRPr lang="en-AU" altLang="en-US"/>
          </a:p>
        </p:txBody>
      </p:sp>
    </p:spTree>
    <p:extLst>
      <p:ext uri="{BB962C8B-B14F-4D97-AF65-F5344CB8AC3E}">
        <p14:creationId xmlns:p14="http://schemas.microsoft.com/office/powerpoint/2010/main" val="3983699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2160" y="4890517"/>
            <a:ext cx="5434013" cy="4465638"/>
          </a:xfrm>
        </p:spPr>
        <p:txBody>
          <a:bodyPr/>
          <a:lstStyle/>
          <a:p>
            <a:endParaRPr lang="en-AU" dirty="0"/>
          </a:p>
        </p:txBody>
      </p:sp>
      <p:sp>
        <p:nvSpPr>
          <p:cNvPr id="4" name="Slide Number Placeholder 3"/>
          <p:cNvSpPr>
            <a:spLocks noGrp="1"/>
          </p:cNvSpPr>
          <p:nvPr>
            <p:ph type="sldNum" sz="quarter" idx="5"/>
          </p:nvPr>
        </p:nvSpPr>
        <p:spPr/>
        <p:txBody>
          <a:bodyPr/>
          <a:lstStyle/>
          <a:p>
            <a:pPr>
              <a:defRPr/>
            </a:pPr>
            <a:fld id="{CEC3CA98-BF53-4AE8-B57F-81590A842727}" type="slidenum">
              <a:rPr lang="en-AU" altLang="en-US" smtClean="0"/>
              <a:pPr>
                <a:defRPr/>
              </a:pPr>
              <a:t>5</a:t>
            </a:fld>
            <a:endParaRPr lang="en-AU" altLang="en-US"/>
          </a:p>
        </p:txBody>
      </p:sp>
    </p:spTree>
    <p:extLst>
      <p:ext uri="{BB962C8B-B14F-4D97-AF65-F5344CB8AC3E}">
        <p14:creationId xmlns:p14="http://schemas.microsoft.com/office/powerpoint/2010/main" val="466573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a:defRPr/>
            </a:pPr>
            <a:fld id="{CEC3CA98-BF53-4AE8-B57F-81590A842727}" type="slidenum">
              <a:rPr lang="en-AU" altLang="en-US" smtClean="0"/>
              <a:pPr>
                <a:defRPr/>
              </a:pPr>
              <a:t>6</a:t>
            </a:fld>
            <a:endParaRPr lang="en-AU" altLang="en-US"/>
          </a:p>
        </p:txBody>
      </p:sp>
    </p:spTree>
    <p:extLst>
      <p:ext uri="{BB962C8B-B14F-4D97-AF65-F5344CB8AC3E}">
        <p14:creationId xmlns:p14="http://schemas.microsoft.com/office/powerpoint/2010/main" val="1983020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a:defRPr/>
            </a:pPr>
            <a:fld id="{CEC3CA98-BF53-4AE8-B57F-81590A842727}" type="slidenum">
              <a:rPr lang="en-AU" altLang="en-US" smtClean="0"/>
              <a:pPr>
                <a:defRPr/>
              </a:pPr>
              <a:t>7</a:t>
            </a:fld>
            <a:endParaRPr lang="en-AU" altLang="en-US"/>
          </a:p>
        </p:txBody>
      </p:sp>
    </p:spTree>
    <p:extLst>
      <p:ext uri="{BB962C8B-B14F-4D97-AF65-F5344CB8AC3E}">
        <p14:creationId xmlns:p14="http://schemas.microsoft.com/office/powerpoint/2010/main" val="1050661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a:defRPr/>
            </a:pPr>
            <a:fld id="{CEC3CA98-BF53-4AE8-B57F-81590A842727}" type="slidenum">
              <a:rPr lang="en-AU" altLang="en-US" smtClean="0"/>
              <a:pPr>
                <a:defRPr/>
              </a:pPr>
              <a:t>8</a:t>
            </a:fld>
            <a:endParaRPr lang="en-AU" altLang="en-US"/>
          </a:p>
        </p:txBody>
      </p:sp>
    </p:spTree>
    <p:extLst>
      <p:ext uri="{BB962C8B-B14F-4D97-AF65-F5344CB8AC3E}">
        <p14:creationId xmlns:p14="http://schemas.microsoft.com/office/powerpoint/2010/main" val="10660703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a:defRPr/>
            </a:pPr>
            <a:fld id="{CEC3CA98-BF53-4AE8-B57F-81590A842727}" type="slidenum">
              <a:rPr lang="en-AU" altLang="en-US" smtClean="0"/>
              <a:pPr>
                <a:defRPr/>
              </a:pPr>
              <a:t>9</a:t>
            </a:fld>
            <a:endParaRPr lang="en-AU" altLang="en-US"/>
          </a:p>
        </p:txBody>
      </p:sp>
    </p:spTree>
    <p:extLst>
      <p:ext uri="{BB962C8B-B14F-4D97-AF65-F5344CB8AC3E}">
        <p14:creationId xmlns:p14="http://schemas.microsoft.com/office/powerpoint/2010/main" val="4622900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7">
            <a:extLst>
              <a:ext uri="{FF2B5EF4-FFF2-40B4-BE49-F238E27FC236}">
                <a16:creationId xmlns:a16="http://schemas.microsoft.com/office/drawing/2014/main" id="{FCB87E42-AF4C-7EE0-AEDC-50A75EA2BE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57213"/>
            <a:ext cx="2343150"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8">
            <a:extLst>
              <a:ext uri="{FF2B5EF4-FFF2-40B4-BE49-F238E27FC236}">
                <a16:creationId xmlns:a16="http://schemas.microsoft.com/office/drawing/2014/main" id="{1715AB4B-795F-A1C7-8ABC-C4091FD30F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4110038"/>
            <a:ext cx="2135187" cy="111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9">
            <a:extLst>
              <a:ext uri="{FF2B5EF4-FFF2-40B4-BE49-F238E27FC236}">
                <a16:creationId xmlns:a16="http://schemas.microsoft.com/office/drawing/2014/main" id="{B6F3B188-44BC-4358-E4ED-7A24441A63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405063"/>
            <a:ext cx="2740025"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20">
            <a:extLst>
              <a:ext uri="{FF2B5EF4-FFF2-40B4-BE49-F238E27FC236}">
                <a16:creationId xmlns:a16="http://schemas.microsoft.com/office/drawing/2014/main" id="{86F0D251-C75B-DCA7-8F82-9AAD2EE173E7}"/>
              </a:ext>
            </a:extLst>
          </p:cNvPr>
          <p:cNvGrpSpPr>
            <a:grpSpLocks/>
          </p:cNvGrpSpPr>
          <p:nvPr/>
        </p:nvGrpSpPr>
        <p:grpSpPr bwMode="auto">
          <a:xfrm>
            <a:off x="5113338" y="0"/>
            <a:ext cx="4030662" cy="6875463"/>
            <a:chOff x="5130830" y="-8468"/>
            <a:chExt cx="4030508" cy="6874935"/>
          </a:xfrm>
        </p:grpSpPr>
        <p:cxnSp>
          <p:nvCxnSpPr>
            <p:cNvPr id="8" name="Straight Connector 7">
              <a:extLst>
                <a:ext uri="{FF2B5EF4-FFF2-40B4-BE49-F238E27FC236}">
                  <a16:creationId xmlns:a16="http://schemas.microsoft.com/office/drawing/2014/main" id="{93A9B73C-B1EB-F798-E4AA-45AE013921C6}"/>
                </a:ext>
              </a:extLst>
            </p:cNvPr>
            <p:cNvCxnSpPr/>
            <p:nvPr/>
          </p:nvCxnSpPr>
          <p:spPr>
            <a:xfrm flipV="1">
              <a:off x="5130830" y="4175861"/>
              <a:ext cx="4022571" cy="2682669"/>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CC2798FE-EFD4-D5F6-BDB6-408A72344BAF}"/>
                </a:ext>
              </a:extLst>
            </p:cNvPr>
            <p:cNvCxnSpPr/>
            <p:nvPr/>
          </p:nvCxnSpPr>
          <p:spPr>
            <a:xfrm>
              <a:off x="7042107" y="-531"/>
              <a:ext cx="1219153" cy="685906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12">
              <a:extLst>
                <a:ext uri="{FF2B5EF4-FFF2-40B4-BE49-F238E27FC236}">
                  <a16:creationId xmlns:a16="http://schemas.microsoft.com/office/drawing/2014/main" id="{32FA4718-4A7D-97FD-34D4-52106630985A}"/>
                </a:ext>
              </a:extLst>
            </p:cNvPr>
            <p:cNvSpPr/>
            <p:nvPr/>
          </p:nvSpPr>
          <p:spPr>
            <a:xfrm>
              <a:off x="6891300" y="-531"/>
              <a:ext cx="2270038" cy="6866998"/>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3">
              <a:extLst>
                <a:ext uri="{FF2B5EF4-FFF2-40B4-BE49-F238E27FC236}">
                  <a16:creationId xmlns:a16="http://schemas.microsoft.com/office/drawing/2014/main" id="{9F44E2A1-FF2F-FF3F-DDC5-65E6EF4356E4}"/>
                </a:ext>
              </a:extLst>
            </p:cNvPr>
            <p:cNvSpPr/>
            <p:nvPr/>
          </p:nvSpPr>
          <p:spPr>
            <a:xfrm>
              <a:off x="7205613" y="-8468"/>
              <a:ext cx="1947789" cy="6866998"/>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4">
              <a:extLst>
                <a:ext uri="{FF2B5EF4-FFF2-40B4-BE49-F238E27FC236}">
                  <a16:creationId xmlns:a16="http://schemas.microsoft.com/office/drawing/2014/main" id="{6F38B42E-C50A-A106-0D33-B55ABB3FBEE3}"/>
                </a:ext>
              </a:extLst>
            </p:cNvPr>
            <p:cNvSpPr/>
            <p:nvPr/>
          </p:nvSpPr>
          <p:spPr>
            <a:xfrm>
              <a:off x="6637309" y="3920293"/>
              <a:ext cx="2514504" cy="2938236"/>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5">
              <a:extLst>
                <a:ext uri="{FF2B5EF4-FFF2-40B4-BE49-F238E27FC236}">
                  <a16:creationId xmlns:a16="http://schemas.microsoft.com/office/drawing/2014/main" id="{A0528C90-7DCA-16E6-665A-708B5CB1683F}"/>
                </a:ext>
              </a:extLst>
            </p:cNvPr>
            <p:cNvSpPr/>
            <p:nvPr/>
          </p:nvSpPr>
          <p:spPr>
            <a:xfrm>
              <a:off x="7010358" y="-8468"/>
              <a:ext cx="2143043" cy="6866998"/>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6">
              <a:extLst>
                <a:ext uri="{FF2B5EF4-FFF2-40B4-BE49-F238E27FC236}">
                  <a16:creationId xmlns:a16="http://schemas.microsoft.com/office/drawing/2014/main" id="{BFB82F78-DAF4-98FE-C545-9D0F5AD5E6ED}"/>
                </a:ext>
              </a:extLst>
            </p:cNvPr>
            <p:cNvSpPr/>
            <p:nvPr/>
          </p:nvSpPr>
          <p:spPr>
            <a:xfrm>
              <a:off x="8296184" y="-8468"/>
              <a:ext cx="857217" cy="6866998"/>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7">
              <a:extLst>
                <a:ext uri="{FF2B5EF4-FFF2-40B4-BE49-F238E27FC236}">
                  <a16:creationId xmlns:a16="http://schemas.microsoft.com/office/drawing/2014/main" id="{3C262922-FCCC-468E-A1F9-547A596B02B8}"/>
                </a:ext>
              </a:extLst>
            </p:cNvPr>
            <p:cNvSpPr/>
            <p:nvPr/>
          </p:nvSpPr>
          <p:spPr>
            <a:xfrm>
              <a:off x="8077117" y="-8468"/>
              <a:ext cx="1066759" cy="6866998"/>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8">
              <a:extLst>
                <a:ext uri="{FF2B5EF4-FFF2-40B4-BE49-F238E27FC236}">
                  <a16:creationId xmlns:a16="http://schemas.microsoft.com/office/drawing/2014/main" id="{FB9F73D8-BC83-465D-1A71-DF9340D2DB52}"/>
                </a:ext>
              </a:extLst>
            </p:cNvPr>
            <p:cNvSpPr/>
            <p:nvPr/>
          </p:nvSpPr>
          <p:spPr>
            <a:xfrm>
              <a:off x="8059655" y="4893356"/>
              <a:ext cx="1095333" cy="1965174"/>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2428596" y="2678281"/>
            <a:ext cx="4528718" cy="1646302"/>
          </a:xfrm>
        </p:spPr>
        <p:txBody>
          <a:bodyPr anchor="b">
            <a:noAutofit/>
          </a:bodyPr>
          <a:lstStyle>
            <a:lvl1pPr algn="r">
              <a:defRPr sz="5400">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2428596" y="4419904"/>
            <a:ext cx="4528718" cy="1096899"/>
          </a:xfrm>
        </p:spPr>
        <p:txBody>
          <a:bodyPr/>
          <a:lstStyle>
            <a:lvl1pPr marL="0" indent="0" algn="r">
              <a:buNone/>
              <a:defRPr>
                <a:solidFill>
                  <a:schemeClr val="tx1">
                    <a:lumMod val="50000"/>
                    <a:lumOff val="50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600602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18">
            <a:extLst>
              <a:ext uri="{FF2B5EF4-FFF2-40B4-BE49-F238E27FC236}">
                <a16:creationId xmlns:a16="http://schemas.microsoft.com/office/drawing/2014/main" id="{E93765B6-CF8F-E68A-24AE-436946C992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149"/>
          <a:stretch>
            <a:fillRect/>
          </a:stretch>
        </p:blipFill>
        <p:spPr bwMode="auto">
          <a:xfrm>
            <a:off x="6421438" y="6072188"/>
            <a:ext cx="1535112"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a:extLst>
              <a:ext uri="{FF2B5EF4-FFF2-40B4-BE49-F238E27FC236}">
                <a16:creationId xmlns:a16="http://schemas.microsoft.com/office/drawing/2014/main" id="{53FD2AB3-D948-35AE-7906-897A0F5CB9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6375" y="6126163"/>
            <a:ext cx="1317625"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reeform 8">
            <a:extLst>
              <a:ext uri="{FF2B5EF4-FFF2-40B4-BE49-F238E27FC236}">
                <a16:creationId xmlns:a16="http://schemas.microsoft.com/office/drawing/2014/main" id="{CE4C1BEC-5B09-ECD7-FB50-BA68F4ED748A}"/>
              </a:ext>
            </a:extLst>
          </p:cNvPr>
          <p:cNvSpPr/>
          <p:nvPr/>
        </p:nvSpPr>
        <p:spPr bwMode="auto">
          <a:xfrm>
            <a:off x="-7938" y="4013200"/>
            <a:ext cx="457201" cy="2852738"/>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defRPr/>
            </a:pPr>
            <a:endParaRPr lang="en-US" dirty="0"/>
          </a:p>
        </p:txBody>
      </p:sp>
      <p:sp>
        <p:nvSpPr>
          <p:cNvPr id="7" name="TextBox 6">
            <a:extLst>
              <a:ext uri="{FF2B5EF4-FFF2-40B4-BE49-F238E27FC236}">
                <a16:creationId xmlns:a16="http://schemas.microsoft.com/office/drawing/2014/main" id="{1789603B-1D39-0C18-064D-3BC796D04EC9}"/>
              </a:ext>
            </a:extLst>
          </p:cNvPr>
          <p:cNvSpPr txBox="1">
            <a:spLocks noChangeArrowheads="1"/>
          </p:cNvSpPr>
          <p:nvPr/>
        </p:nvSpPr>
        <p:spPr bwMode="auto">
          <a:xfrm>
            <a:off x="874713" y="6619875"/>
            <a:ext cx="5307012" cy="214313"/>
          </a:xfrm>
          <a:prstGeom prst="rect">
            <a:avLst/>
          </a:prstGeom>
          <a:noFill/>
          <a:ln>
            <a:noFill/>
          </a:ln>
        </p:spPr>
        <p:txBody>
          <a:bodyPr>
            <a:spAutoFit/>
          </a:bodyPr>
          <a:lstStyle>
            <a:lvl1pPr>
              <a:defRPr>
                <a:solidFill>
                  <a:schemeClr val="tx1"/>
                </a:solidFill>
                <a:latin typeface="Trebuchet MS" panose="020B0703020202090204" pitchFamily="34" charset="0"/>
              </a:defRPr>
            </a:lvl1pPr>
            <a:lvl2pPr marL="742950" indent="-285750">
              <a:defRPr>
                <a:solidFill>
                  <a:schemeClr val="tx1"/>
                </a:solidFill>
                <a:latin typeface="Trebuchet MS" panose="020B0703020202090204" pitchFamily="34" charset="0"/>
              </a:defRPr>
            </a:lvl2pPr>
            <a:lvl3pPr marL="1143000" indent="-228600">
              <a:defRPr>
                <a:solidFill>
                  <a:schemeClr val="tx1"/>
                </a:solidFill>
                <a:latin typeface="Trebuchet MS" panose="020B0703020202090204" pitchFamily="34" charset="0"/>
              </a:defRPr>
            </a:lvl3pPr>
            <a:lvl4pPr marL="1600200" indent="-228600">
              <a:defRPr>
                <a:solidFill>
                  <a:schemeClr val="tx1"/>
                </a:solidFill>
                <a:latin typeface="Trebuchet MS" panose="020B0703020202090204" pitchFamily="34" charset="0"/>
              </a:defRPr>
            </a:lvl4pPr>
            <a:lvl5pPr marL="2057400" indent="-228600">
              <a:defRPr>
                <a:solidFill>
                  <a:schemeClr val="tx1"/>
                </a:solidFill>
                <a:latin typeface="Trebuchet MS" panose="020B0703020202090204" pitchFamily="34" charset="0"/>
              </a:defRPr>
            </a:lvl5pPr>
            <a:lvl6pPr marL="2514600" indent="-228600" eaLnBrk="0" fontAlgn="base" hangingPunct="0">
              <a:spcBef>
                <a:spcPct val="0"/>
              </a:spcBef>
              <a:spcAft>
                <a:spcPct val="0"/>
              </a:spcAft>
              <a:defRPr>
                <a:solidFill>
                  <a:schemeClr val="tx1"/>
                </a:solidFill>
                <a:latin typeface="Trebuchet MS" panose="020B0703020202090204" pitchFamily="34" charset="0"/>
              </a:defRPr>
            </a:lvl6pPr>
            <a:lvl7pPr marL="2971800" indent="-228600" eaLnBrk="0" fontAlgn="base" hangingPunct="0">
              <a:spcBef>
                <a:spcPct val="0"/>
              </a:spcBef>
              <a:spcAft>
                <a:spcPct val="0"/>
              </a:spcAft>
              <a:defRPr>
                <a:solidFill>
                  <a:schemeClr val="tx1"/>
                </a:solidFill>
                <a:latin typeface="Trebuchet MS" panose="020B0703020202090204" pitchFamily="34" charset="0"/>
              </a:defRPr>
            </a:lvl7pPr>
            <a:lvl8pPr marL="3429000" indent="-228600" eaLnBrk="0" fontAlgn="base" hangingPunct="0">
              <a:spcBef>
                <a:spcPct val="0"/>
              </a:spcBef>
              <a:spcAft>
                <a:spcPct val="0"/>
              </a:spcAft>
              <a:defRPr>
                <a:solidFill>
                  <a:schemeClr val="tx1"/>
                </a:solidFill>
                <a:latin typeface="Trebuchet MS" panose="020B0703020202090204" pitchFamily="34" charset="0"/>
              </a:defRPr>
            </a:lvl8pPr>
            <a:lvl9pPr marL="3886200" indent="-228600" eaLnBrk="0" fontAlgn="base" hangingPunct="0">
              <a:spcBef>
                <a:spcPct val="0"/>
              </a:spcBef>
              <a:spcAft>
                <a:spcPct val="0"/>
              </a:spcAft>
              <a:defRPr>
                <a:solidFill>
                  <a:schemeClr val="tx1"/>
                </a:solidFill>
                <a:latin typeface="Trebuchet MS" panose="020B0703020202090204" pitchFamily="34" charset="0"/>
              </a:defRPr>
            </a:lvl9pPr>
          </a:lstStyle>
          <a:p>
            <a:pPr>
              <a:defRPr/>
            </a:pPr>
            <a:r>
              <a:rPr lang="en-US" altLang="en-US" sz="800" i="1"/>
              <a:t>Intellectual property of E Pittaway and L. Bartolomei; Reuse is permitted with author attribution </a:t>
            </a:r>
          </a:p>
        </p:txBody>
      </p:sp>
      <p:sp>
        <p:nvSpPr>
          <p:cNvPr id="2" name="Title 1"/>
          <p:cNvSpPr>
            <a:spLocks noGrp="1"/>
          </p:cNvSpPr>
          <p:nvPr>
            <p:ph type="title"/>
          </p:nvPr>
        </p:nvSpPr>
        <p:spPr>
          <a:xfrm>
            <a:off x="689110" y="245477"/>
            <a:ext cx="7793256" cy="635633"/>
          </a:xfrm>
        </p:spPr>
        <p:txBody>
          <a:bodyPr/>
          <a:lstStyle>
            <a:lvl1pPr algn="ctr">
              <a:defRPr b="1">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738807" y="1289518"/>
            <a:ext cx="7793256" cy="4475178"/>
          </a:xfrm>
        </p:spPr>
        <p:txBody>
          <a:bodyPr/>
          <a:lstStyle>
            <a:lvl1pPr marL="0" indent="0">
              <a:spcAft>
                <a:spcPts val="800"/>
              </a:spcAft>
              <a:buNone/>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0578348"/>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2" name="Picture 18">
            <a:extLst>
              <a:ext uri="{FF2B5EF4-FFF2-40B4-BE49-F238E27FC236}">
                <a16:creationId xmlns:a16="http://schemas.microsoft.com/office/drawing/2014/main" id="{5FF1973D-5A4C-0E20-E181-528EA213B3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149"/>
          <a:stretch>
            <a:fillRect/>
          </a:stretch>
        </p:blipFill>
        <p:spPr bwMode="auto">
          <a:xfrm>
            <a:off x="6421438" y="6072188"/>
            <a:ext cx="1535112"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7">
            <a:extLst>
              <a:ext uri="{FF2B5EF4-FFF2-40B4-BE49-F238E27FC236}">
                <a16:creationId xmlns:a16="http://schemas.microsoft.com/office/drawing/2014/main" id="{F00196E1-EA71-8E92-4C13-AE76BCA3EA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6375" y="6126163"/>
            <a:ext cx="1317625"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reeform 8">
            <a:extLst>
              <a:ext uri="{FF2B5EF4-FFF2-40B4-BE49-F238E27FC236}">
                <a16:creationId xmlns:a16="http://schemas.microsoft.com/office/drawing/2014/main" id="{46817DC7-0FBC-1BFC-B943-76D34CB4A906}"/>
              </a:ext>
            </a:extLst>
          </p:cNvPr>
          <p:cNvSpPr/>
          <p:nvPr/>
        </p:nvSpPr>
        <p:spPr bwMode="auto">
          <a:xfrm>
            <a:off x="-7938" y="4013200"/>
            <a:ext cx="457201" cy="2852738"/>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a:defRPr/>
            </a:pPr>
            <a:endParaRPr lang="en-US" dirty="0"/>
          </a:p>
        </p:txBody>
      </p:sp>
      <p:sp>
        <p:nvSpPr>
          <p:cNvPr id="5" name="TextBox 4">
            <a:extLst>
              <a:ext uri="{FF2B5EF4-FFF2-40B4-BE49-F238E27FC236}">
                <a16:creationId xmlns:a16="http://schemas.microsoft.com/office/drawing/2014/main" id="{23E3D985-0F72-FEE3-90F6-C38DD34D3C7B}"/>
              </a:ext>
            </a:extLst>
          </p:cNvPr>
          <p:cNvSpPr txBox="1">
            <a:spLocks noChangeArrowheads="1"/>
          </p:cNvSpPr>
          <p:nvPr/>
        </p:nvSpPr>
        <p:spPr bwMode="auto">
          <a:xfrm>
            <a:off x="874713" y="6619875"/>
            <a:ext cx="5307012" cy="214313"/>
          </a:xfrm>
          <a:prstGeom prst="rect">
            <a:avLst/>
          </a:prstGeom>
          <a:noFill/>
          <a:ln>
            <a:noFill/>
          </a:ln>
        </p:spPr>
        <p:txBody>
          <a:bodyPr>
            <a:spAutoFit/>
          </a:bodyPr>
          <a:lstStyle>
            <a:lvl1pPr>
              <a:defRPr>
                <a:solidFill>
                  <a:schemeClr val="tx1"/>
                </a:solidFill>
                <a:latin typeface="Trebuchet MS" panose="020B0703020202090204" pitchFamily="34" charset="0"/>
              </a:defRPr>
            </a:lvl1pPr>
            <a:lvl2pPr marL="742950" indent="-285750">
              <a:defRPr>
                <a:solidFill>
                  <a:schemeClr val="tx1"/>
                </a:solidFill>
                <a:latin typeface="Trebuchet MS" panose="020B0703020202090204" pitchFamily="34" charset="0"/>
              </a:defRPr>
            </a:lvl2pPr>
            <a:lvl3pPr marL="1143000" indent="-228600">
              <a:defRPr>
                <a:solidFill>
                  <a:schemeClr val="tx1"/>
                </a:solidFill>
                <a:latin typeface="Trebuchet MS" panose="020B0703020202090204" pitchFamily="34" charset="0"/>
              </a:defRPr>
            </a:lvl3pPr>
            <a:lvl4pPr marL="1600200" indent="-228600">
              <a:defRPr>
                <a:solidFill>
                  <a:schemeClr val="tx1"/>
                </a:solidFill>
                <a:latin typeface="Trebuchet MS" panose="020B0703020202090204" pitchFamily="34" charset="0"/>
              </a:defRPr>
            </a:lvl4pPr>
            <a:lvl5pPr marL="2057400" indent="-228600">
              <a:defRPr>
                <a:solidFill>
                  <a:schemeClr val="tx1"/>
                </a:solidFill>
                <a:latin typeface="Trebuchet MS" panose="020B0703020202090204" pitchFamily="34" charset="0"/>
              </a:defRPr>
            </a:lvl5pPr>
            <a:lvl6pPr marL="2514600" indent="-228600" eaLnBrk="0" fontAlgn="base" hangingPunct="0">
              <a:spcBef>
                <a:spcPct val="0"/>
              </a:spcBef>
              <a:spcAft>
                <a:spcPct val="0"/>
              </a:spcAft>
              <a:defRPr>
                <a:solidFill>
                  <a:schemeClr val="tx1"/>
                </a:solidFill>
                <a:latin typeface="Trebuchet MS" panose="020B0703020202090204" pitchFamily="34" charset="0"/>
              </a:defRPr>
            </a:lvl6pPr>
            <a:lvl7pPr marL="2971800" indent="-228600" eaLnBrk="0" fontAlgn="base" hangingPunct="0">
              <a:spcBef>
                <a:spcPct val="0"/>
              </a:spcBef>
              <a:spcAft>
                <a:spcPct val="0"/>
              </a:spcAft>
              <a:defRPr>
                <a:solidFill>
                  <a:schemeClr val="tx1"/>
                </a:solidFill>
                <a:latin typeface="Trebuchet MS" panose="020B0703020202090204" pitchFamily="34" charset="0"/>
              </a:defRPr>
            </a:lvl7pPr>
            <a:lvl8pPr marL="3429000" indent="-228600" eaLnBrk="0" fontAlgn="base" hangingPunct="0">
              <a:spcBef>
                <a:spcPct val="0"/>
              </a:spcBef>
              <a:spcAft>
                <a:spcPct val="0"/>
              </a:spcAft>
              <a:defRPr>
                <a:solidFill>
                  <a:schemeClr val="tx1"/>
                </a:solidFill>
                <a:latin typeface="Trebuchet MS" panose="020B0703020202090204" pitchFamily="34" charset="0"/>
              </a:defRPr>
            </a:lvl8pPr>
            <a:lvl9pPr marL="3886200" indent="-228600" eaLnBrk="0" fontAlgn="base" hangingPunct="0">
              <a:spcBef>
                <a:spcPct val="0"/>
              </a:spcBef>
              <a:spcAft>
                <a:spcPct val="0"/>
              </a:spcAft>
              <a:defRPr>
                <a:solidFill>
                  <a:schemeClr val="tx1"/>
                </a:solidFill>
                <a:latin typeface="Trebuchet MS" panose="020B0703020202090204" pitchFamily="34" charset="0"/>
              </a:defRPr>
            </a:lvl9pPr>
          </a:lstStyle>
          <a:p>
            <a:pPr>
              <a:defRPr/>
            </a:pPr>
            <a:r>
              <a:rPr lang="en-US" altLang="en-US" sz="800" i="1"/>
              <a:t>Intellectual property of E Pittaway and L. Bartolomei; Reuse is permitted with author attribution </a:t>
            </a:r>
          </a:p>
        </p:txBody>
      </p:sp>
    </p:spTree>
    <p:extLst>
      <p:ext uri="{BB962C8B-B14F-4D97-AF65-F5344CB8AC3E}">
        <p14:creationId xmlns:p14="http://schemas.microsoft.com/office/powerpoint/2010/main" val="1352450015"/>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18139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E825D66-28F0-D625-9F73-06C073AD24DD}"/>
              </a:ext>
            </a:extLst>
          </p:cNvPr>
          <p:cNvSpPr>
            <a:spLocks noGrp="1" noChangeArrowheads="1"/>
          </p:cNvSpPr>
          <p:nvPr>
            <p:ph type="title"/>
          </p:nvPr>
        </p:nvSpPr>
        <p:spPr bwMode="auto">
          <a:xfrm>
            <a:off x="609600" y="609600"/>
            <a:ext cx="6348413"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B33FB4F6-2468-C8A2-73F3-8FAD70954907}"/>
              </a:ext>
            </a:extLst>
          </p:cNvPr>
          <p:cNvSpPr>
            <a:spLocks noGrp="1" noChangeArrowheads="1"/>
          </p:cNvSpPr>
          <p:nvPr>
            <p:ph type="body" idx="1"/>
          </p:nvPr>
        </p:nvSpPr>
        <p:spPr bwMode="auto">
          <a:xfrm>
            <a:off x="604838" y="2160588"/>
            <a:ext cx="6348412"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F99659C-76A6-12AB-0C66-72E67200D0E3}"/>
              </a:ext>
            </a:extLst>
          </p:cNvPr>
          <p:cNvSpPr>
            <a:spLocks noGrp="1"/>
          </p:cNvSpPr>
          <p:nvPr>
            <p:ph type="dt" sz="half" idx="2"/>
          </p:nvPr>
        </p:nvSpPr>
        <p:spPr>
          <a:xfrm>
            <a:off x="5405438" y="6042025"/>
            <a:ext cx="684212"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fld id="{CBBEB091-74F1-4341-A277-863FC2508A04}" type="datetimeFigureOut">
              <a:rPr lang="en-US"/>
              <a:pPr>
                <a:defRPr/>
              </a:pPr>
              <a:t>7/12/2024</a:t>
            </a:fld>
            <a:endParaRPr lang="en-US"/>
          </a:p>
        </p:txBody>
      </p:sp>
      <p:sp>
        <p:nvSpPr>
          <p:cNvPr id="5" name="Footer Placeholder 4">
            <a:extLst>
              <a:ext uri="{FF2B5EF4-FFF2-40B4-BE49-F238E27FC236}">
                <a16:creationId xmlns:a16="http://schemas.microsoft.com/office/drawing/2014/main" id="{C467CB48-680A-60B6-D405-BC41D6CE19E3}"/>
              </a:ext>
            </a:extLst>
          </p:cNvPr>
          <p:cNvSpPr>
            <a:spLocks noGrp="1"/>
          </p:cNvSpPr>
          <p:nvPr>
            <p:ph type="ftr" sz="quarter" idx="3"/>
          </p:nvPr>
        </p:nvSpPr>
        <p:spPr>
          <a:xfrm>
            <a:off x="609600" y="6042025"/>
            <a:ext cx="46228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18C96B58-D18D-5BD7-6A24-1908F6CA3055}"/>
              </a:ext>
            </a:extLst>
          </p:cNvPr>
          <p:cNvSpPr>
            <a:spLocks noGrp="1"/>
          </p:cNvSpPr>
          <p:nvPr>
            <p:ph type="sldNum" sz="quarter" idx="4"/>
          </p:nvPr>
        </p:nvSpPr>
        <p:spPr>
          <a:xfrm>
            <a:off x="6445250" y="6042025"/>
            <a:ext cx="512763"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chemeClr val="accent1"/>
                </a:solidFill>
              </a:defRPr>
            </a:lvl1pPr>
          </a:lstStyle>
          <a:p>
            <a:pPr>
              <a:defRPr/>
            </a:pPr>
            <a:fld id="{7394873C-DD1C-4590-B4D2-41877F272C9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Lst>
  <p:txStyles>
    <p:titleStyle>
      <a:lvl1pPr algn="ctr" defTabSz="457200" rtl="0" eaLnBrk="0" fontAlgn="base" hangingPunct="0">
        <a:spcBef>
          <a:spcPct val="0"/>
        </a:spcBef>
        <a:spcAft>
          <a:spcPct val="0"/>
        </a:spcAft>
        <a:defRPr sz="3600" b="1" kern="1200">
          <a:solidFill>
            <a:schemeClr val="tx1"/>
          </a:solidFill>
          <a:latin typeface="+mj-lt"/>
          <a:ea typeface="+mj-ea"/>
          <a:cs typeface="+mj-cs"/>
        </a:defRPr>
      </a:lvl1pPr>
      <a:lvl2pPr algn="ctr" defTabSz="457200" rtl="0" eaLnBrk="0" fontAlgn="base" hangingPunct="0">
        <a:spcBef>
          <a:spcPct val="0"/>
        </a:spcBef>
        <a:spcAft>
          <a:spcPct val="0"/>
        </a:spcAft>
        <a:defRPr sz="3600" b="1">
          <a:solidFill>
            <a:schemeClr val="tx1"/>
          </a:solidFill>
          <a:latin typeface="Trebuchet MS" panose="020B0703020202090204" pitchFamily="34" charset="0"/>
        </a:defRPr>
      </a:lvl2pPr>
      <a:lvl3pPr algn="ctr" defTabSz="457200" rtl="0" eaLnBrk="0" fontAlgn="base" hangingPunct="0">
        <a:spcBef>
          <a:spcPct val="0"/>
        </a:spcBef>
        <a:spcAft>
          <a:spcPct val="0"/>
        </a:spcAft>
        <a:defRPr sz="3600" b="1">
          <a:solidFill>
            <a:schemeClr val="tx1"/>
          </a:solidFill>
          <a:latin typeface="Trebuchet MS" panose="020B0703020202090204" pitchFamily="34" charset="0"/>
        </a:defRPr>
      </a:lvl3pPr>
      <a:lvl4pPr algn="ctr" defTabSz="457200" rtl="0" eaLnBrk="0" fontAlgn="base" hangingPunct="0">
        <a:spcBef>
          <a:spcPct val="0"/>
        </a:spcBef>
        <a:spcAft>
          <a:spcPct val="0"/>
        </a:spcAft>
        <a:defRPr sz="3600" b="1">
          <a:solidFill>
            <a:schemeClr val="tx1"/>
          </a:solidFill>
          <a:latin typeface="Trebuchet MS" panose="020B0703020202090204" pitchFamily="34" charset="0"/>
        </a:defRPr>
      </a:lvl4pPr>
      <a:lvl5pPr algn="ctr" defTabSz="457200" rtl="0" eaLnBrk="0" fontAlgn="base" hangingPunct="0">
        <a:spcBef>
          <a:spcPct val="0"/>
        </a:spcBef>
        <a:spcAft>
          <a:spcPct val="0"/>
        </a:spcAft>
        <a:defRPr sz="3600" b="1">
          <a:solidFill>
            <a:schemeClr val="tx1"/>
          </a:solidFill>
          <a:latin typeface="Trebuchet MS" panose="020B070302020209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ts val="80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hyperlink" Target="https://www.unhcr.org/au/what-we-do/how-we-work/safeguarding-individuals/intersectionality-and-age-gender-diversity-approach" TargetMode="External"/><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2">
            <a:extLst>
              <a:ext uri="{FF2B5EF4-FFF2-40B4-BE49-F238E27FC236}">
                <a16:creationId xmlns:a16="http://schemas.microsoft.com/office/drawing/2014/main" id="{582CBCE0-09FD-AC66-7729-FF3D80DB75C2}"/>
              </a:ext>
            </a:extLst>
          </p:cNvPr>
          <p:cNvSpPr txBox="1">
            <a:spLocks noChangeArrowheads="1"/>
          </p:cNvSpPr>
          <p:nvPr/>
        </p:nvSpPr>
        <p:spPr bwMode="auto">
          <a:xfrm>
            <a:off x="2324834" y="1052736"/>
            <a:ext cx="4895850" cy="369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ts val="1000"/>
              </a:spcBef>
              <a:spcAft>
                <a:spcPts val="800"/>
              </a:spcAft>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buFont typeface="Wingdings 3" panose="05040102010807070707" pitchFamily="18" charset="2"/>
              <a:buNone/>
            </a:pPr>
            <a:r>
              <a:rPr lang="en-US" altLang="en-US" sz="2800" b="1" dirty="0">
                <a:solidFill>
                  <a:schemeClr val="accent2">
                    <a:lumMod val="50000"/>
                  </a:schemeClr>
                </a:solidFill>
                <a:latin typeface="Arial" panose="020B0604020202020204" pitchFamily="34" charset="0"/>
                <a:ea typeface="Cambria" panose="02040503050406030204" pitchFamily="18" charset="0"/>
                <a:cs typeface="Arial" panose="020B0604020202020204" pitchFamily="34" charset="0"/>
              </a:rPr>
              <a:t>UNHCR Age Gender and Diversity Framework, and the Concept of Intersectionality</a:t>
            </a:r>
          </a:p>
          <a:p>
            <a:pPr algn="r">
              <a:buFont typeface="Wingdings 3" panose="05040102010807070707" pitchFamily="18" charset="2"/>
              <a:buNone/>
            </a:pPr>
            <a:r>
              <a:rPr lang="en-AU" altLang="en-US" sz="2800" b="1" dirty="0">
                <a:solidFill>
                  <a:srgbClr val="7F7F7F"/>
                </a:solidFill>
                <a:latin typeface="Arial" panose="020B0604020202020204" pitchFamily="34" charset="0"/>
                <a:ea typeface="Cambria" panose="02040503050406030204" pitchFamily="18" charset="0"/>
                <a:cs typeface="Arial" panose="020B0604020202020204" pitchFamily="34" charset="0"/>
              </a:rPr>
              <a:t> </a:t>
            </a:r>
          </a:p>
        </p:txBody>
      </p:sp>
      <p:sp>
        <p:nvSpPr>
          <p:cNvPr id="10243" name="TextBox 1">
            <a:extLst>
              <a:ext uri="{FF2B5EF4-FFF2-40B4-BE49-F238E27FC236}">
                <a16:creationId xmlns:a16="http://schemas.microsoft.com/office/drawing/2014/main" id="{196C98D2-7189-39C3-25DF-50BAC47DFCDB}"/>
              </a:ext>
            </a:extLst>
          </p:cNvPr>
          <p:cNvSpPr txBox="1">
            <a:spLocks noChangeArrowheads="1"/>
          </p:cNvSpPr>
          <p:nvPr/>
        </p:nvSpPr>
        <p:spPr bwMode="auto">
          <a:xfrm>
            <a:off x="2674938" y="271463"/>
            <a:ext cx="37941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spcAft>
                <a:spcPts val="800"/>
              </a:spcAft>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0"/>
              </a:spcBef>
              <a:spcAft>
                <a:spcPct val="0"/>
              </a:spcAft>
              <a:buClrTx/>
              <a:buSzTx/>
              <a:buFontTx/>
              <a:buNone/>
            </a:pPr>
            <a:r>
              <a:rPr lang="en-AU" altLang="en-US" sz="3600" b="1" dirty="0">
                <a:solidFill>
                  <a:schemeClr val="accent1"/>
                </a:solidFill>
                <a:latin typeface="Arial" panose="020B0604020202020204" pitchFamily="34" charset="0"/>
                <a:ea typeface="Cambria" panose="02040503050406030204" pitchFamily="18" charset="0"/>
                <a:cs typeface="Arial" panose="020B0604020202020204" pitchFamily="34" charset="0"/>
              </a:rPr>
              <a:t>Session  4</a:t>
            </a:r>
          </a:p>
        </p:txBody>
      </p:sp>
      <p:pic>
        <p:nvPicPr>
          <p:cNvPr id="4" name="Picture 3">
            <a:extLst>
              <a:ext uri="{FF2B5EF4-FFF2-40B4-BE49-F238E27FC236}">
                <a16:creationId xmlns:a16="http://schemas.microsoft.com/office/drawing/2014/main" id="{AD996127-C53A-869D-4A2B-F5DA0C540AD1}"/>
              </a:ext>
            </a:extLst>
          </p:cNvPr>
          <p:cNvPicPr>
            <a:picLocks noChangeAspect="1"/>
          </p:cNvPicPr>
          <p:nvPr/>
        </p:nvPicPr>
        <p:blipFill>
          <a:blip r:embed="rId3"/>
          <a:stretch>
            <a:fillRect/>
          </a:stretch>
        </p:blipFill>
        <p:spPr>
          <a:xfrm>
            <a:off x="3317335" y="3277387"/>
            <a:ext cx="2910849" cy="2663427"/>
          </a:xfrm>
          <a:prstGeom prst="roundRect">
            <a:avLst>
              <a:gd name="adj" fmla="val 0"/>
            </a:avLst>
          </a:prstGeom>
          <a:effectLst>
            <a:outerShdw blurRad="50800" dist="50800" dir="5400000" algn="tl" rotWithShape="0">
              <a:srgbClr val="000000">
                <a:alpha val="43000"/>
              </a:srgbClr>
            </a:outerShdw>
          </a:effectLst>
        </p:spPr>
      </p:pic>
      <p:sp>
        <p:nvSpPr>
          <p:cNvPr id="5" name="TextBox 4">
            <a:extLst>
              <a:ext uri="{FF2B5EF4-FFF2-40B4-BE49-F238E27FC236}">
                <a16:creationId xmlns:a16="http://schemas.microsoft.com/office/drawing/2014/main" id="{211F2B56-4F31-62F3-2C58-93E13CA84E9F}"/>
              </a:ext>
            </a:extLst>
          </p:cNvPr>
          <p:cNvSpPr txBox="1"/>
          <p:nvPr/>
        </p:nvSpPr>
        <p:spPr>
          <a:xfrm>
            <a:off x="755576" y="6022155"/>
            <a:ext cx="6731918" cy="954107"/>
          </a:xfrm>
          <a:prstGeom prst="rect">
            <a:avLst/>
          </a:prstGeom>
          <a:noFill/>
        </p:spPr>
        <p:txBody>
          <a:bodyPr wrap="square">
            <a:spAutoFit/>
          </a:bodyPr>
          <a:lstStyle/>
          <a:p>
            <a:pPr>
              <a:defRPr/>
            </a:pPr>
            <a:r>
              <a:rPr lang="en-US" altLang="en-US" sz="2800" b="1" dirty="0">
                <a:solidFill>
                  <a:schemeClr val="accent2">
                    <a:lumMod val="50000"/>
                  </a:schemeClr>
                </a:solidFill>
                <a:latin typeface="Arial" panose="020B0604020202020204" pitchFamily="34" charset="0"/>
                <a:ea typeface="Cambria" panose="02040503050406030204" pitchFamily="18" charset="0"/>
                <a:cs typeface="Arial" panose="020B0604020202020204" pitchFamily="34" charset="0"/>
              </a:rPr>
              <a:t>How can we apply it to our work?</a:t>
            </a:r>
          </a:p>
          <a:p>
            <a:pPr>
              <a:defRPr/>
            </a:pPr>
            <a:endParaRPr lang="en-AU" sz="2800" dirty="0">
              <a:latin typeface="Arial" panose="020B0604020202020204" pitchFamily="34"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CB1AAB93-7498-5BAE-366A-F19421017745}"/>
              </a:ext>
            </a:extLst>
          </p:cNvPr>
          <p:cNvSpPr>
            <a:spLocks noGrp="1" noChangeArrowheads="1"/>
          </p:cNvSpPr>
          <p:nvPr>
            <p:ph type="title"/>
          </p:nvPr>
        </p:nvSpPr>
        <p:spPr>
          <a:xfrm>
            <a:off x="609600" y="273050"/>
            <a:ext cx="7706816" cy="636588"/>
          </a:xfrm>
        </p:spPr>
        <p:txBody>
          <a:bodyPr/>
          <a:lstStyle/>
          <a:p>
            <a:r>
              <a:rPr lang="en-AU" altLang="en-US" dirty="0">
                <a:ea typeface="Cambria" panose="02040503050406030204" pitchFamily="18" charset="0"/>
              </a:rPr>
              <a:t>Work, Education and </a:t>
            </a:r>
            <a:br>
              <a:rPr lang="en-AU" altLang="en-US" dirty="0">
                <a:ea typeface="Cambria" panose="02040503050406030204" pitchFamily="18" charset="0"/>
              </a:rPr>
            </a:br>
            <a:r>
              <a:rPr lang="en-AU" altLang="en-US" dirty="0">
                <a:ea typeface="Cambria" panose="02040503050406030204" pitchFamily="18" charset="0"/>
              </a:rPr>
              <a:t>Health Services</a:t>
            </a:r>
          </a:p>
        </p:txBody>
      </p:sp>
      <p:sp>
        <p:nvSpPr>
          <p:cNvPr id="18435" name="Content Placeholder 2">
            <a:extLst>
              <a:ext uri="{FF2B5EF4-FFF2-40B4-BE49-F238E27FC236}">
                <a16:creationId xmlns:a16="http://schemas.microsoft.com/office/drawing/2014/main" id="{939840A4-C817-E229-DF63-865ACAD81C77}"/>
              </a:ext>
            </a:extLst>
          </p:cNvPr>
          <p:cNvSpPr>
            <a:spLocks noGrp="1" noChangeArrowheads="1"/>
          </p:cNvSpPr>
          <p:nvPr>
            <p:ph idx="1"/>
          </p:nvPr>
        </p:nvSpPr>
        <p:spPr>
          <a:xfrm>
            <a:off x="609600" y="2278063"/>
            <a:ext cx="7793038" cy="3698875"/>
          </a:xfrm>
        </p:spPr>
        <p:txBody>
          <a:bodyPr/>
          <a:lstStyle/>
          <a:p>
            <a:endParaRPr lang="en-AU" altLang="en-US"/>
          </a:p>
        </p:txBody>
      </p:sp>
      <p:pic>
        <p:nvPicPr>
          <p:cNvPr id="18436" name="Picture 3" descr="C:\Users\z9703328\AppData\Local\Microsoft\Windows\Temporary Internet Files\Content.Outlook\BZ2OXIJW\re edited -9.jpg">
            <a:extLst>
              <a:ext uri="{FF2B5EF4-FFF2-40B4-BE49-F238E27FC236}">
                <a16:creationId xmlns:a16="http://schemas.microsoft.com/office/drawing/2014/main" id="{2408D3E8-7B1E-FEF0-1915-0C30943300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988" y="1508125"/>
            <a:ext cx="7932737"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00011C27-E24B-E802-D7F0-A7AF341C2697}"/>
              </a:ext>
            </a:extLst>
          </p:cNvPr>
          <p:cNvSpPr>
            <a:spLocks noGrp="1" noChangeArrowheads="1"/>
          </p:cNvSpPr>
          <p:nvPr>
            <p:ph type="title"/>
          </p:nvPr>
        </p:nvSpPr>
        <p:spPr>
          <a:xfrm>
            <a:off x="193675" y="228600"/>
            <a:ext cx="8526463" cy="636588"/>
          </a:xfrm>
        </p:spPr>
        <p:txBody>
          <a:bodyPr/>
          <a:lstStyle/>
          <a:p>
            <a:r>
              <a:rPr lang="en-AU" altLang="en-US" dirty="0">
                <a:ea typeface="Cambria" panose="02040503050406030204" pitchFamily="18" charset="0"/>
              </a:rPr>
              <a:t>SGBV Prevention and Response</a:t>
            </a:r>
          </a:p>
        </p:txBody>
      </p:sp>
      <p:sp>
        <p:nvSpPr>
          <p:cNvPr id="19459" name="Content Placeholder 2">
            <a:extLst>
              <a:ext uri="{FF2B5EF4-FFF2-40B4-BE49-F238E27FC236}">
                <a16:creationId xmlns:a16="http://schemas.microsoft.com/office/drawing/2014/main" id="{9E02E735-8216-627A-6B5F-0811BDBA3D27}"/>
              </a:ext>
            </a:extLst>
          </p:cNvPr>
          <p:cNvSpPr>
            <a:spLocks noGrp="1" noChangeArrowheads="1"/>
          </p:cNvSpPr>
          <p:nvPr>
            <p:ph idx="1"/>
          </p:nvPr>
        </p:nvSpPr>
        <p:spPr>
          <a:xfrm>
            <a:off x="609600" y="2278063"/>
            <a:ext cx="7793038" cy="3698875"/>
          </a:xfrm>
        </p:spPr>
        <p:txBody>
          <a:bodyPr/>
          <a:lstStyle/>
          <a:p>
            <a:endParaRPr lang="en-AU" altLang="en-US"/>
          </a:p>
        </p:txBody>
      </p:sp>
      <p:pic>
        <p:nvPicPr>
          <p:cNvPr id="19460" name="Picture 3" descr="C:\Users\z9703328\AppData\Local\Microsoft\Windows\Temporary Internet Files\Content.Outlook\BZ2OXIJW\re edite-10.jpg">
            <a:extLst>
              <a:ext uri="{FF2B5EF4-FFF2-40B4-BE49-F238E27FC236}">
                <a16:creationId xmlns:a16="http://schemas.microsoft.com/office/drawing/2014/main" id="{207FABA1-B927-1B96-F0FA-D1A526007F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175" y="1350963"/>
            <a:ext cx="7891463"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573F5241-E60C-1184-59F8-C8FB2EDF53DF}"/>
              </a:ext>
            </a:extLst>
          </p:cNvPr>
          <p:cNvSpPr>
            <a:spLocks noGrp="1" noChangeArrowheads="1"/>
          </p:cNvSpPr>
          <p:nvPr>
            <p:ph type="title"/>
          </p:nvPr>
        </p:nvSpPr>
        <p:spPr>
          <a:xfrm>
            <a:off x="179512" y="23813"/>
            <a:ext cx="8424936" cy="1306512"/>
          </a:xfrm>
        </p:spPr>
        <p:txBody>
          <a:bodyPr/>
          <a:lstStyle/>
          <a:p>
            <a:r>
              <a:rPr lang="en-AU" altLang="en-US" sz="3200" dirty="0">
                <a:ea typeface="Cambria" panose="02040503050406030204" pitchFamily="18" charset="0"/>
              </a:rPr>
              <a:t>Additional GCR Commitments</a:t>
            </a:r>
            <a:br>
              <a:rPr lang="en-AU" altLang="en-US" sz="3200" dirty="0">
                <a:ea typeface="Cambria" panose="02040503050406030204" pitchFamily="18" charset="0"/>
              </a:rPr>
            </a:br>
            <a:r>
              <a:rPr lang="en-AU" altLang="en-US" sz="3200" dirty="0">
                <a:ea typeface="Cambria" panose="02040503050406030204" pitchFamily="18" charset="0"/>
              </a:rPr>
              <a:t>Resettlement Complementary Protection, Return</a:t>
            </a:r>
          </a:p>
        </p:txBody>
      </p:sp>
      <p:pic>
        <p:nvPicPr>
          <p:cNvPr id="20483" name="Content Placeholder 3" descr="C:\Users\z9703328\Downloads\11.jpg">
            <a:extLst>
              <a:ext uri="{FF2B5EF4-FFF2-40B4-BE49-F238E27FC236}">
                <a16:creationId xmlns:a16="http://schemas.microsoft.com/office/drawing/2014/main" id="{FEECD4EF-0F26-9FA1-8CA5-94A396CA1FF6}"/>
              </a:ext>
            </a:extLst>
          </p:cNvPr>
          <p:cNvPicPr>
            <a:picLocks noGrp="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60413" y="1557338"/>
            <a:ext cx="7686675" cy="4559300"/>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FF6F1A19-DAE8-1A95-E7E1-C48E665CAD5B}"/>
              </a:ext>
            </a:extLst>
          </p:cNvPr>
          <p:cNvSpPr>
            <a:spLocks noGrp="1" noChangeArrowheads="1"/>
          </p:cNvSpPr>
          <p:nvPr>
            <p:ph type="title"/>
          </p:nvPr>
        </p:nvSpPr>
        <p:spPr>
          <a:xfrm>
            <a:off x="467544" y="196850"/>
            <a:ext cx="7793038" cy="635000"/>
          </a:xfrm>
        </p:spPr>
        <p:txBody>
          <a:bodyPr/>
          <a:lstStyle/>
          <a:p>
            <a:pPr>
              <a:defRPr/>
            </a:pPr>
            <a:r>
              <a:rPr lang="en-AU" altLang="en-US" dirty="0">
                <a:ea typeface="Cambria" panose="02040503050406030204" pitchFamily="18" charset="0"/>
              </a:rPr>
              <a:t> Intersectionality and AGD </a:t>
            </a:r>
            <a:br>
              <a:rPr lang="en-AU" altLang="en-US" dirty="0">
                <a:ea typeface="Cambria" panose="02040503050406030204" pitchFamily="18" charset="0"/>
              </a:rPr>
            </a:br>
            <a:r>
              <a:rPr lang="en-AU" altLang="en-US" sz="2800" dirty="0">
                <a:solidFill>
                  <a:schemeClr val="accent2">
                    <a:lumMod val="50000"/>
                  </a:schemeClr>
                </a:solidFill>
                <a:ea typeface="Cambria" panose="02040503050406030204" pitchFamily="18" charset="0"/>
              </a:rPr>
              <a:t>What is Intersectionality and why we are using it?</a:t>
            </a:r>
            <a:br>
              <a:rPr lang="en-AU" altLang="en-US" sz="2800" dirty="0">
                <a:solidFill>
                  <a:schemeClr val="accent2">
                    <a:lumMod val="50000"/>
                  </a:schemeClr>
                </a:solidFill>
                <a:ea typeface="Cambria" panose="02040503050406030204" pitchFamily="18" charset="0"/>
              </a:rPr>
            </a:br>
            <a:br>
              <a:rPr lang="en-AU" altLang="en-US" sz="2800" dirty="0">
                <a:solidFill>
                  <a:schemeClr val="accent2">
                    <a:lumMod val="50000"/>
                  </a:schemeClr>
                </a:solidFill>
                <a:ea typeface="Cambria" panose="02040503050406030204" pitchFamily="18" charset="0"/>
              </a:rPr>
            </a:br>
            <a:r>
              <a:rPr lang="en-AU" altLang="en-US" sz="2800" dirty="0">
                <a:solidFill>
                  <a:schemeClr val="accent2">
                    <a:lumMod val="50000"/>
                  </a:schemeClr>
                </a:solidFill>
                <a:ea typeface="Cambria" panose="02040503050406030204" pitchFamily="18" charset="0"/>
              </a:rPr>
              <a:t>To cover this topic in detail, we suggest you use the following Training kit which has an excellent video</a:t>
            </a:r>
            <a:br>
              <a:rPr lang="en-AU" altLang="en-US" sz="2800" dirty="0">
                <a:solidFill>
                  <a:schemeClr val="accent2">
                    <a:lumMod val="50000"/>
                  </a:schemeClr>
                </a:solidFill>
                <a:ea typeface="Cambria" panose="02040503050406030204" pitchFamily="18" charset="0"/>
              </a:rPr>
            </a:br>
            <a:endParaRPr lang="en-AU" altLang="en-US" dirty="0">
              <a:solidFill>
                <a:schemeClr val="accent2">
                  <a:lumMod val="50000"/>
                </a:schemeClr>
              </a:solidFill>
              <a:ea typeface="Cambria" panose="02040503050406030204" pitchFamily="18" charset="0"/>
            </a:endParaRPr>
          </a:p>
        </p:txBody>
      </p:sp>
      <p:sp>
        <p:nvSpPr>
          <p:cNvPr id="17411" name="Content Placeholder 2">
            <a:extLst>
              <a:ext uri="{FF2B5EF4-FFF2-40B4-BE49-F238E27FC236}">
                <a16:creationId xmlns:a16="http://schemas.microsoft.com/office/drawing/2014/main" id="{F61DB1F7-C7E8-AF5B-5209-361A16D150E5}"/>
              </a:ext>
            </a:extLst>
          </p:cNvPr>
          <p:cNvSpPr>
            <a:spLocks noGrp="1" noChangeArrowheads="1"/>
          </p:cNvSpPr>
          <p:nvPr>
            <p:ph idx="1"/>
          </p:nvPr>
        </p:nvSpPr>
        <p:spPr>
          <a:xfrm>
            <a:off x="323528" y="2015579"/>
            <a:ext cx="7794625" cy="3698875"/>
          </a:xfrm>
        </p:spPr>
        <p:txBody>
          <a:bodyPr/>
          <a:lstStyle/>
          <a:p>
            <a:pPr algn="ctr">
              <a:defRPr/>
            </a:pPr>
            <a:endParaRPr lang="en-AU" altLang="en-US" sz="3000" dirty="0">
              <a:solidFill>
                <a:srgbClr val="7030A0"/>
              </a:solidFill>
              <a:latin typeface="Cambria" panose="02040503050406030204" pitchFamily="18" charset="0"/>
              <a:ea typeface="Cambria" panose="02040503050406030204" pitchFamily="18" charset="0"/>
            </a:endParaRPr>
          </a:p>
          <a:p>
            <a:pPr algn="ctr">
              <a:defRPr/>
            </a:pPr>
            <a:endParaRPr lang="en-AU" altLang="en-US" sz="3000" dirty="0">
              <a:solidFill>
                <a:srgbClr val="7030A0"/>
              </a:solidFill>
              <a:latin typeface="Cambria" panose="02040503050406030204" pitchFamily="18" charset="0"/>
              <a:ea typeface="Cambria" panose="02040503050406030204" pitchFamily="18" charset="0"/>
            </a:endParaRPr>
          </a:p>
        </p:txBody>
      </p:sp>
      <p:pic>
        <p:nvPicPr>
          <p:cNvPr id="21508" name="Picture 1">
            <a:extLst>
              <a:ext uri="{FF2B5EF4-FFF2-40B4-BE49-F238E27FC236}">
                <a16:creationId xmlns:a16="http://schemas.microsoft.com/office/drawing/2014/main" id="{4A58699E-49C8-1A75-DB8D-16EFA89FD8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816" y="3466295"/>
            <a:ext cx="3024336" cy="2791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6">
            <a:extLst>
              <a:ext uri="{FF2B5EF4-FFF2-40B4-BE49-F238E27FC236}">
                <a16:creationId xmlns:a16="http://schemas.microsoft.com/office/drawing/2014/main" id="{11283155-BB04-DE23-E990-9CE92E06C0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238" y="703263"/>
            <a:ext cx="1727200"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7">
            <a:extLst>
              <a:ext uri="{FF2B5EF4-FFF2-40B4-BE49-F238E27FC236}">
                <a16:creationId xmlns:a16="http://schemas.microsoft.com/office/drawing/2014/main" id="{3FF0DA25-F74F-4F3B-87BE-7AD8F16757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6300" y="592138"/>
            <a:ext cx="2028825" cy="111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12">
            <a:extLst>
              <a:ext uri="{FF2B5EF4-FFF2-40B4-BE49-F238E27FC236}">
                <a16:creationId xmlns:a16="http://schemas.microsoft.com/office/drawing/2014/main" id="{73AFF024-0CE1-4FE3-F197-843E1F3F1E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0438" y="657225"/>
            <a:ext cx="1206500"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7">
            <a:extLst>
              <a:ext uri="{FF2B5EF4-FFF2-40B4-BE49-F238E27FC236}">
                <a16:creationId xmlns:a16="http://schemas.microsoft.com/office/drawing/2014/main" id="{04DD79C6-11CE-8DFE-BD6A-FBE456EB163B}"/>
              </a:ext>
            </a:extLst>
          </p:cNvPr>
          <p:cNvSpPr>
            <a:spLocks noChangeArrowheads="1"/>
          </p:cNvSpPr>
          <p:nvPr/>
        </p:nvSpPr>
        <p:spPr bwMode="auto">
          <a:xfrm>
            <a:off x="2173288" y="1316038"/>
            <a:ext cx="3951287" cy="249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ts val="1000"/>
              </a:spcBef>
              <a:spcAft>
                <a:spcPts val="800"/>
              </a:spcAft>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spcAft>
                <a:spcPct val="0"/>
              </a:spcAft>
              <a:buClrTx/>
              <a:buSzTx/>
              <a:buFontTx/>
              <a:buNone/>
            </a:pPr>
            <a:endParaRPr lang="en-AU" altLang="en-US">
              <a:solidFill>
                <a:schemeClr val="tx1"/>
              </a:solidFill>
              <a:latin typeface="Arial" panose="020B0604020202020204" pitchFamily="34" charset="0"/>
              <a:cs typeface="Arial" panose="020B0604020202020204" pitchFamily="34" charset="0"/>
            </a:endParaRPr>
          </a:p>
        </p:txBody>
      </p:sp>
      <p:grpSp>
        <p:nvGrpSpPr>
          <p:cNvPr id="23559" name="Group 10">
            <a:extLst>
              <a:ext uri="{FF2B5EF4-FFF2-40B4-BE49-F238E27FC236}">
                <a16:creationId xmlns:a16="http://schemas.microsoft.com/office/drawing/2014/main" id="{A46799D6-04E6-1836-D5A0-EEC560F6858F}"/>
              </a:ext>
            </a:extLst>
          </p:cNvPr>
          <p:cNvGrpSpPr>
            <a:grpSpLocks/>
          </p:cNvGrpSpPr>
          <p:nvPr/>
        </p:nvGrpSpPr>
        <p:grpSpPr bwMode="auto">
          <a:xfrm>
            <a:off x="1465263" y="908050"/>
            <a:ext cx="5632450" cy="2033588"/>
            <a:chOff x="0" y="-3942"/>
            <a:chExt cx="11906" cy="2776"/>
          </a:xfrm>
        </p:grpSpPr>
        <p:grpSp>
          <p:nvGrpSpPr>
            <p:cNvPr id="23566" name="Group 18">
              <a:extLst>
                <a:ext uri="{FF2B5EF4-FFF2-40B4-BE49-F238E27FC236}">
                  <a16:creationId xmlns:a16="http://schemas.microsoft.com/office/drawing/2014/main" id="{D6BCD2F2-F702-E146-5E04-235E00E5516A}"/>
                </a:ext>
              </a:extLst>
            </p:cNvPr>
            <p:cNvGrpSpPr>
              <a:grpSpLocks/>
            </p:cNvGrpSpPr>
            <p:nvPr/>
          </p:nvGrpSpPr>
          <p:grpSpPr bwMode="auto">
            <a:xfrm>
              <a:off x="0" y="-3942"/>
              <a:ext cx="11905" cy="2776"/>
              <a:chOff x="0" y="-3942"/>
              <a:chExt cx="11905" cy="2776"/>
            </a:xfrm>
          </p:grpSpPr>
          <p:sp>
            <p:nvSpPr>
              <p:cNvPr id="23573" name="Freeform 20">
                <a:extLst>
                  <a:ext uri="{FF2B5EF4-FFF2-40B4-BE49-F238E27FC236}">
                    <a16:creationId xmlns:a16="http://schemas.microsoft.com/office/drawing/2014/main" id="{12FFAD1E-5DC1-C352-87E3-DA7D11258BBC}"/>
                  </a:ext>
                </a:extLst>
              </p:cNvPr>
              <p:cNvSpPr>
                <a:spLocks/>
              </p:cNvSpPr>
              <p:nvPr/>
            </p:nvSpPr>
            <p:spPr bwMode="auto">
              <a:xfrm>
                <a:off x="0" y="-3942"/>
                <a:ext cx="11905" cy="2776"/>
              </a:xfrm>
              <a:custGeom>
                <a:avLst/>
                <a:gdLst>
                  <a:gd name="T0" fmla="*/ 0 w 11905"/>
                  <a:gd name="T1" fmla="*/ 2775 h 2776"/>
                  <a:gd name="T2" fmla="*/ 11905 w 11905"/>
                  <a:gd name="T3" fmla="*/ 2775 h 2776"/>
                  <a:gd name="T4" fmla="*/ 0 60000 65536"/>
                  <a:gd name="T5" fmla="*/ 0 60000 65536"/>
                </a:gdLst>
                <a:ahLst/>
                <a:cxnLst>
                  <a:cxn ang="T4">
                    <a:pos x="T0" y="T1"/>
                  </a:cxn>
                  <a:cxn ang="T5">
                    <a:pos x="T2" y="T3"/>
                  </a:cxn>
                </a:cxnLst>
                <a:rect l="0" t="0" r="r" b="b"/>
                <a:pathLst>
                  <a:path w="11905" h="2776">
                    <a:moveTo>
                      <a:pt x="0" y="2775"/>
                    </a:moveTo>
                    <a:lnTo>
                      <a:pt x="11905" y="2775"/>
                    </a:lnTo>
                  </a:path>
                </a:pathLst>
              </a:custGeom>
              <a:solidFill>
                <a:srgbClr val="FFFF00"/>
              </a:solidFill>
              <a:ln w="1816">
                <a:solidFill>
                  <a:srgbClr val="FFFFFF"/>
                </a:solidFill>
                <a:round/>
                <a:headEnd/>
                <a:tailEnd/>
              </a:ln>
            </p:spPr>
            <p:txBody>
              <a:bodyPr/>
              <a:lstStyle/>
              <a:p>
                <a:endParaRPr lang="en-AU">
                  <a:latin typeface="Arial" panose="020B0604020202020204" pitchFamily="34" charset="0"/>
                  <a:cs typeface="Arial" panose="020B0604020202020204" pitchFamily="34" charset="0"/>
                </a:endParaRPr>
              </a:p>
            </p:txBody>
          </p:sp>
          <p:sp>
            <p:nvSpPr>
              <p:cNvPr id="23574" name="Freeform 19">
                <a:extLst>
                  <a:ext uri="{FF2B5EF4-FFF2-40B4-BE49-F238E27FC236}">
                    <a16:creationId xmlns:a16="http://schemas.microsoft.com/office/drawing/2014/main" id="{8EF00DF3-8432-3BED-5CE3-FBB968CC8BF2}"/>
                  </a:ext>
                </a:extLst>
              </p:cNvPr>
              <p:cNvSpPr>
                <a:spLocks/>
              </p:cNvSpPr>
              <p:nvPr/>
            </p:nvSpPr>
            <p:spPr bwMode="auto">
              <a:xfrm>
                <a:off x="0" y="-3942"/>
                <a:ext cx="11905" cy="2776"/>
              </a:xfrm>
              <a:custGeom>
                <a:avLst/>
                <a:gdLst>
                  <a:gd name="T0" fmla="*/ 11905 w 11905"/>
                  <a:gd name="T1" fmla="*/ 0 h 2776"/>
                  <a:gd name="T2" fmla="*/ 0 w 11905"/>
                  <a:gd name="T3" fmla="*/ 0 h 2776"/>
                  <a:gd name="T4" fmla="*/ 0 60000 65536"/>
                  <a:gd name="T5" fmla="*/ 0 60000 65536"/>
                </a:gdLst>
                <a:ahLst/>
                <a:cxnLst>
                  <a:cxn ang="T4">
                    <a:pos x="T0" y="T1"/>
                  </a:cxn>
                  <a:cxn ang="T5">
                    <a:pos x="T2" y="T3"/>
                  </a:cxn>
                </a:cxnLst>
                <a:rect l="0" t="0" r="r" b="b"/>
                <a:pathLst>
                  <a:path w="11905" h="2776">
                    <a:moveTo>
                      <a:pt x="11905" y="0"/>
                    </a:moveTo>
                    <a:lnTo>
                      <a:pt x="0" y="0"/>
                    </a:lnTo>
                  </a:path>
                </a:pathLst>
              </a:custGeom>
              <a:solidFill>
                <a:srgbClr val="FFFF00"/>
              </a:solidFill>
              <a:ln w="1816">
                <a:solidFill>
                  <a:srgbClr val="FFFFFF"/>
                </a:solidFill>
                <a:round/>
                <a:headEnd/>
                <a:tailEnd/>
              </a:ln>
            </p:spPr>
            <p:txBody>
              <a:bodyPr/>
              <a:lstStyle/>
              <a:p>
                <a:endParaRPr lang="en-AU">
                  <a:latin typeface="Arial" panose="020B0604020202020204" pitchFamily="34" charset="0"/>
                  <a:cs typeface="Arial" panose="020B0604020202020204" pitchFamily="34" charset="0"/>
                </a:endParaRPr>
              </a:p>
            </p:txBody>
          </p:sp>
        </p:grpSp>
        <p:grpSp>
          <p:nvGrpSpPr>
            <p:cNvPr id="23567" name="Group 15">
              <a:extLst>
                <a:ext uri="{FF2B5EF4-FFF2-40B4-BE49-F238E27FC236}">
                  <a16:creationId xmlns:a16="http://schemas.microsoft.com/office/drawing/2014/main" id="{2C0829BF-D26A-3AEE-B98C-4608ECD5B829}"/>
                </a:ext>
              </a:extLst>
            </p:cNvPr>
            <p:cNvGrpSpPr>
              <a:grpSpLocks/>
            </p:cNvGrpSpPr>
            <p:nvPr/>
          </p:nvGrpSpPr>
          <p:grpSpPr bwMode="auto">
            <a:xfrm>
              <a:off x="0" y="-3933"/>
              <a:ext cx="11906" cy="2758"/>
              <a:chOff x="0" y="-3933"/>
              <a:chExt cx="11906" cy="2758"/>
            </a:xfrm>
          </p:grpSpPr>
          <p:sp>
            <p:nvSpPr>
              <p:cNvPr id="23571" name="Freeform 17">
                <a:extLst>
                  <a:ext uri="{FF2B5EF4-FFF2-40B4-BE49-F238E27FC236}">
                    <a16:creationId xmlns:a16="http://schemas.microsoft.com/office/drawing/2014/main" id="{892EE15B-5A80-CD87-64E1-1F51CD117159}"/>
                  </a:ext>
                </a:extLst>
              </p:cNvPr>
              <p:cNvSpPr>
                <a:spLocks/>
              </p:cNvSpPr>
              <p:nvPr/>
            </p:nvSpPr>
            <p:spPr bwMode="auto">
              <a:xfrm>
                <a:off x="0" y="-3933"/>
                <a:ext cx="11906" cy="2758"/>
              </a:xfrm>
              <a:custGeom>
                <a:avLst/>
                <a:gdLst>
                  <a:gd name="T0" fmla="*/ 0 w 11906"/>
                  <a:gd name="T1" fmla="*/ 2757 h 2758"/>
                  <a:gd name="T2" fmla="*/ 11905 w 11906"/>
                  <a:gd name="T3" fmla="*/ 2757 h 2758"/>
                  <a:gd name="T4" fmla="*/ 0 60000 65536"/>
                  <a:gd name="T5" fmla="*/ 0 60000 65536"/>
                </a:gdLst>
                <a:ahLst/>
                <a:cxnLst>
                  <a:cxn ang="T4">
                    <a:pos x="T0" y="T1"/>
                  </a:cxn>
                  <a:cxn ang="T5">
                    <a:pos x="T2" y="T3"/>
                  </a:cxn>
                </a:cxnLst>
                <a:rect l="0" t="0" r="r" b="b"/>
                <a:pathLst>
                  <a:path w="11906" h="2758">
                    <a:moveTo>
                      <a:pt x="0" y="2757"/>
                    </a:moveTo>
                    <a:lnTo>
                      <a:pt x="11905" y="2757"/>
                    </a:lnTo>
                  </a:path>
                </a:pathLst>
              </a:custGeom>
              <a:solidFill>
                <a:srgbClr val="FFFF00"/>
              </a:solidFill>
              <a:ln w="3632">
                <a:solidFill>
                  <a:srgbClr val="FFFFFF"/>
                </a:solidFill>
                <a:round/>
                <a:headEnd/>
                <a:tailEnd/>
              </a:ln>
            </p:spPr>
            <p:txBody>
              <a:bodyPr/>
              <a:lstStyle/>
              <a:p>
                <a:endParaRPr lang="en-AU">
                  <a:latin typeface="Arial" panose="020B0604020202020204" pitchFamily="34" charset="0"/>
                  <a:cs typeface="Arial" panose="020B0604020202020204" pitchFamily="34" charset="0"/>
                </a:endParaRPr>
              </a:p>
            </p:txBody>
          </p:sp>
          <p:sp>
            <p:nvSpPr>
              <p:cNvPr id="23572" name="Freeform 16">
                <a:extLst>
                  <a:ext uri="{FF2B5EF4-FFF2-40B4-BE49-F238E27FC236}">
                    <a16:creationId xmlns:a16="http://schemas.microsoft.com/office/drawing/2014/main" id="{4A137D15-082B-82A1-72A0-8EAF93D2BF24}"/>
                  </a:ext>
                </a:extLst>
              </p:cNvPr>
              <p:cNvSpPr>
                <a:spLocks/>
              </p:cNvSpPr>
              <p:nvPr/>
            </p:nvSpPr>
            <p:spPr bwMode="auto">
              <a:xfrm>
                <a:off x="0" y="-3933"/>
                <a:ext cx="11906" cy="2758"/>
              </a:xfrm>
              <a:custGeom>
                <a:avLst/>
                <a:gdLst>
                  <a:gd name="T0" fmla="*/ 11905 w 11906"/>
                  <a:gd name="T1" fmla="*/ 0 h 2758"/>
                  <a:gd name="T2" fmla="*/ 0 w 11906"/>
                  <a:gd name="T3" fmla="*/ 0 h 2758"/>
                  <a:gd name="T4" fmla="*/ 0 60000 65536"/>
                  <a:gd name="T5" fmla="*/ 0 60000 65536"/>
                </a:gdLst>
                <a:ahLst/>
                <a:cxnLst>
                  <a:cxn ang="T4">
                    <a:pos x="T0" y="T1"/>
                  </a:cxn>
                  <a:cxn ang="T5">
                    <a:pos x="T2" y="T3"/>
                  </a:cxn>
                </a:cxnLst>
                <a:rect l="0" t="0" r="r" b="b"/>
                <a:pathLst>
                  <a:path w="11906" h="2758">
                    <a:moveTo>
                      <a:pt x="11905" y="0"/>
                    </a:moveTo>
                    <a:lnTo>
                      <a:pt x="0" y="0"/>
                    </a:lnTo>
                  </a:path>
                </a:pathLst>
              </a:custGeom>
              <a:solidFill>
                <a:srgbClr val="FFFF00"/>
              </a:solidFill>
              <a:ln w="3632">
                <a:solidFill>
                  <a:srgbClr val="FFFFFF"/>
                </a:solidFill>
                <a:round/>
                <a:headEnd/>
                <a:tailEnd/>
              </a:ln>
            </p:spPr>
            <p:txBody>
              <a:bodyPr/>
              <a:lstStyle/>
              <a:p>
                <a:endParaRPr lang="en-AU">
                  <a:latin typeface="Arial" panose="020B0604020202020204" pitchFamily="34" charset="0"/>
                  <a:cs typeface="Arial" panose="020B0604020202020204" pitchFamily="34" charset="0"/>
                </a:endParaRPr>
              </a:p>
            </p:txBody>
          </p:sp>
        </p:grpSp>
        <p:grpSp>
          <p:nvGrpSpPr>
            <p:cNvPr id="23568" name="Group 12">
              <a:extLst>
                <a:ext uri="{FF2B5EF4-FFF2-40B4-BE49-F238E27FC236}">
                  <a16:creationId xmlns:a16="http://schemas.microsoft.com/office/drawing/2014/main" id="{4B448242-8CF5-293D-4D31-DF491A6D68E2}"/>
                </a:ext>
              </a:extLst>
            </p:cNvPr>
            <p:cNvGrpSpPr>
              <a:grpSpLocks/>
            </p:cNvGrpSpPr>
            <p:nvPr/>
          </p:nvGrpSpPr>
          <p:grpSpPr bwMode="auto">
            <a:xfrm>
              <a:off x="0" y="-3924"/>
              <a:ext cx="11906" cy="2741"/>
              <a:chOff x="0" y="-3924"/>
              <a:chExt cx="11906" cy="2741"/>
            </a:xfrm>
          </p:grpSpPr>
          <p:sp>
            <p:nvSpPr>
              <p:cNvPr id="23569" name="Freeform 14">
                <a:extLst>
                  <a:ext uri="{FF2B5EF4-FFF2-40B4-BE49-F238E27FC236}">
                    <a16:creationId xmlns:a16="http://schemas.microsoft.com/office/drawing/2014/main" id="{55D81F50-E90A-FFDA-A5DD-F50FA4FA3266}"/>
                  </a:ext>
                </a:extLst>
              </p:cNvPr>
              <p:cNvSpPr>
                <a:spLocks/>
              </p:cNvSpPr>
              <p:nvPr/>
            </p:nvSpPr>
            <p:spPr bwMode="auto">
              <a:xfrm>
                <a:off x="0" y="-3924"/>
                <a:ext cx="11906" cy="2741"/>
              </a:xfrm>
              <a:custGeom>
                <a:avLst/>
                <a:gdLst>
                  <a:gd name="T0" fmla="*/ 0 w 11906"/>
                  <a:gd name="T1" fmla="*/ 2740 h 2741"/>
                  <a:gd name="T2" fmla="*/ 11905 w 11906"/>
                  <a:gd name="T3" fmla="*/ 2740 h 2741"/>
                  <a:gd name="T4" fmla="*/ 0 60000 65536"/>
                  <a:gd name="T5" fmla="*/ 0 60000 65536"/>
                </a:gdLst>
                <a:ahLst/>
                <a:cxnLst>
                  <a:cxn ang="T4">
                    <a:pos x="T0" y="T1"/>
                  </a:cxn>
                  <a:cxn ang="T5">
                    <a:pos x="T2" y="T3"/>
                  </a:cxn>
                </a:cxnLst>
                <a:rect l="0" t="0" r="r" b="b"/>
                <a:pathLst>
                  <a:path w="11906" h="2741">
                    <a:moveTo>
                      <a:pt x="0" y="2740"/>
                    </a:moveTo>
                    <a:lnTo>
                      <a:pt x="11905" y="2740"/>
                    </a:lnTo>
                  </a:path>
                </a:pathLst>
              </a:custGeom>
              <a:solidFill>
                <a:srgbClr val="FFFF00"/>
              </a:solidFill>
              <a:ln w="1816">
                <a:solidFill>
                  <a:srgbClr val="FFFFFF"/>
                </a:solidFill>
                <a:round/>
                <a:headEnd/>
                <a:tailEnd/>
              </a:ln>
            </p:spPr>
            <p:txBody>
              <a:bodyPr/>
              <a:lstStyle/>
              <a:p>
                <a:endParaRPr lang="en-AU">
                  <a:latin typeface="Arial" panose="020B0604020202020204" pitchFamily="34" charset="0"/>
                  <a:cs typeface="Arial" panose="020B0604020202020204" pitchFamily="34" charset="0"/>
                </a:endParaRPr>
              </a:p>
            </p:txBody>
          </p:sp>
          <p:sp>
            <p:nvSpPr>
              <p:cNvPr id="23570" name="Freeform 13">
                <a:extLst>
                  <a:ext uri="{FF2B5EF4-FFF2-40B4-BE49-F238E27FC236}">
                    <a16:creationId xmlns:a16="http://schemas.microsoft.com/office/drawing/2014/main" id="{44182295-A279-9D23-32C8-BED2EB786672}"/>
                  </a:ext>
                </a:extLst>
              </p:cNvPr>
              <p:cNvSpPr>
                <a:spLocks/>
              </p:cNvSpPr>
              <p:nvPr/>
            </p:nvSpPr>
            <p:spPr bwMode="auto">
              <a:xfrm>
                <a:off x="0" y="-3924"/>
                <a:ext cx="11906" cy="2741"/>
              </a:xfrm>
              <a:custGeom>
                <a:avLst/>
                <a:gdLst>
                  <a:gd name="T0" fmla="*/ 11905 w 11906"/>
                  <a:gd name="T1" fmla="*/ 0 h 2741"/>
                  <a:gd name="T2" fmla="*/ 0 w 11906"/>
                  <a:gd name="T3" fmla="*/ 0 h 2741"/>
                  <a:gd name="T4" fmla="*/ 0 60000 65536"/>
                  <a:gd name="T5" fmla="*/ 0 60000 65536"/>
                </a:gdLst>
                <a:ahLst/>
                <a:cxnLst>
                  <a:cxn ang="T4">
                    <a:pos x="T0" y="T1"/>
                  </a:cxn>
                  <a:cxn ang="T5">
                    <a:pos x="T2" y="T3"/>
                  </a:cxn>
                </a:cxnLst>
                <a:rect l="0" t="0" r="r" b="b"/>
                <a:pathLst>
                  <a:path w="11906" h="2741">
                    <a:moveTo>
                      <a:pt x="11905" y="0"/>
                    </a:moveTo>
                    <a:lnTo>
                      <a:pt x="0" y="0"/>
                    </a:lnTo>
                  </a:path>
                </a:pathLst>
              </a:custGeom>
              <a:solidFill>
                <a:srgbClr val="FFFF00"/>
              </a:solidFill>
              <a:ln w="1816">
                <a:solidFill>
                  <a:srgbClr val="FFFFFF"/>
                </a:solidFill>
                <a:round/>
                <a:headEnd/>
                <a:tailEnd/>
              </a:ln>
            </p:spPr>
            <p:txBody>
              <a:bodyPr/>
              <a:lstStyle/>
              <a:p>
                <a:endParaRPr lang="en-AU">
                  <a:latin typeface="Arial" panose="020B0604020202020204" pitchFamily="34" charset="0"/>
                  <a:cs typeface="Arial" panose="020B0604020202020204" pitchFamily="34" charset="0"/>
                </a:endParaRPr>
              </a:p>
            </p:txBody>
          </p:sp>
        </p:grpSp>
      </p:grpSp>
      <p:sp>
        <p:nvSpPr>
          <p:cNvPr id="23560" name="Rectangle 26">
            <a:extLst>
              <a:ext uri="{FF2B5EF4-FFF2-40B4-BE49-F238E27FC236}">
                <a16:creationId xmlns:a16="http://schemas.microsoft.com/office/drawing/2014/main" id="{57333803-7A84-2871-01B0-5672E43D6251}"/>
              </a:ext>
            </a:extLst>
          </p:cNvPr>
          <p:cNvSpPr>
            <a:spLocks noChangeArrowheads="1"/>
          </p:cNvSpPr>
          <p:nvPr/>
        </p:nvSpPr>
        <p:spPr bwMode="auto">
          <a:xfrm flipH="1">
            <a:off x="-63500" y="1152525"/>
            <a:ext cx="46037" cy="46038"/>
          </a:xfrm>
          <a:prstGeom prst="rect">
            <a:avLst/>
          </a:prstGeom>
          <a:solidFill>
            <a:schemeClr val="accent1"/>
          </a:solidFill>
          <a:ln w="9525">
            <a:solidFill>
              <a:schemeClr val="tx1"/>
            </a:solidFill>
            <a:miter lim="800000"/>
            <a:headEnd/>
            <a:tailEnd/>
          </a:ln>
          <a:effectLst>
            <a:prstShdw prst="shdw13" dist="53882" dir="13500000">
              <a:schemeClr val="bg2">
                <a:alpha val="50000"/>
              </a:schemeClr>
            </a:prstShdw>
          </a:effectLst>
        </p:spPr>
        <p:txBody>
          <a:bodyPr/>
          <a:lstStyle>
            <a:lvl1pPr>
              <a:spcBef>
                <a:spcPts val="1000"/>
              </a:spcBef>
              <a:spcAft>
                <a:spcPts val="800"/>
              </a:spcAft>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spcAft>
                <a:spcPct val="0"/>
              </a:spcAft>
              <a:buClrTx/>
              <a:buSzTx/>
              <a:buFontTx/>
              <a:buNone/>
            </a:pPr>
            <a:endParaRPr lang="en-AU" altLang="en-US">
              <a:solidFill>
                <a:schemeClr val="tx1"/>
              </a:solidFill>
              <a:latin typeface="Arial" panose="020B0604020202020204" pitchFamily="34" charset="0"/>
              <a:cs typeface="Arial" panose="020B0604020202020204" pitchFamily="34" charset="0"/>
            </a:endParaRPr>
          </a:p>
        </p:txBody>
      </p:sp>
      <p:sp>
        <p:nvSpPr>
          <p:cNvPr id="23561" name="Rectangle 29">
            <a:extLst>
              <a:ext uri="{FF2B5EF4-FFF2-40B4-BE49-F238E27FC236}">
                <a16:creationId xmlns:a16="http://schemas.microsoft.com/office/drawing/2014/main" id="{6CA79F0B-0E4A-DD01-9B74-36F218FB6058}"/>
              </a:ext>
            </a:extLst>
          </p:cNvPr>
          <p:cNvSpPr>
            <a:spLocks noChangeArrowheads="1"/>
          </p:cNvSpPr>
          <p:nvPr/>
        </p:nvSpPr>
        <p:spPr bwMode="auto">
          <a:xfrm>
            <a:off x="1493838" y="4292600"/>
            <a:ext cx="7586662" cy="625475"/>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539580" tIns="69828" rIns="361836" bIns="0" anchor="ctr">
            <a:spAutoFit/>
          </a:bodyPr>
          <a:lstStyle>
            <a:lvl1pPr>
              <a:spcBef>
                <a:spcPts val="1000"/>
              </a:spcBef>
              <a:spcAft>
                <a:spcPts val="800"/>
              </a:spcAft>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spcAft>
                <a:spcPct val="0"/>
              </a:spcAft>
              <a:buClrTx/>
              <a:buSzTx/>
              <a:buFontTx/>
              <a:buNone/>
            </a:pPr>
            <a:endParaRPr lang="en-AU" altLang="en-US" b="1">
              <a:solidFill>
                <a:schemeClr val="tx1"/>
              </a:solidFill>
              <a:latin typeface="Arial" panose="020B0604020202020204" pitchFamily="34" charset="0"/>
              <a:cs typeface="Arial" panose="020B0604020202020204" pitchFamily="34" charset="0"/>
            </a:endParaRPr>
          </a:p>
          <a:p>
            <a:pPr>
              <a:spcBef>
                <a:spcPct val="0"/>
              </a:spcBef>
              <a:spcAft>
                <a:spcPct val="0"/>
              </a:spcAft>
              <a:buClrTx/>
              <a:buSzTx/>
              <a:buFontTx/>
              <a:buNone/>
            </a:pPr>
            <a:endParaRPr lang="en-AU" altLang="en-US">
              <a:solidFill>
                <a:schemeClr val="tx1"/>
              </a:solidFill>
              <a:latin typeface="Arial" panose="020B0604020202020204" pitchFamily="34" charset="0"/>
              <a:cs typeface="Arial" panose="020B0604020202020204" pitchFamily="34" charset="0"/>
            </a:endParaRPr>
          </a:p>
        </p:txBody>
      </p:sp>
      <p:sp>
        <p:nvSpPr>
          <p:cNvPr id="23562" name="Rectangle 30">
            <a:extLst>
              <a:ext uri="{FF2B5EF4-FFF2-40B4-BE49-F238E27FC236}">
                <a16:creationId xmlns:a16="http://schemas.microsoft.com/office/drawing/2014/main" id="{A4DF86C4-05DC-17E1-A66E-6E61356C5092}"/>
              </a:ext>
            </a:extLst>
          </p:cNvPr>
          <p:cNvSpPr>
            <a:spLocks noChangeArrowheads="1"/>
          </p:cNvSpPr>
          <p:nvPr/>
        </p:nvSpPr>
        <p:spPr bwMode="auto">
          <a:xfrm>
            <a:off x="1493838" y="4283075"/>
            <a:ext cx="7586662" cy="646113"/>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lvl1pPr>
              <a:spcBef>
                <a:spcPts val="1000"/>
              </a:spcBef>
              <a:spcAft>
                <a:spcPts val="800"/>
              </a:spcAft>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spcAft>
                <a:spcPct val="0"/>
              </a:spcAft>
              <a:buClrTx/>
              <a:buSzTx/>
              <a:buFontTx/>
              <a:buNone/>
            </a:pPr>
            <a:endParaRPr lang="en-AU" altLang="en-US" b="1">
              <a:solidFill>
                <a:schemeClr val="tx1"/>
              </a:solidFill>
              <a:latin typeface="Arial" panose="020B0604020202020204" pitchFamily="34" charset="0"/>
              <a:cs typeface="Arial" panose="020B0604020202020204" pitchFamily="34" charset="0"/>
            </a:endParaRPr>
          </a:p>
          <a:p>
            <a:pPr>
              <a:spcBef>
                <a:spcPct val="0"/>
              </a:spcBef>
              <a:spcAft>
                <a:spcPct val="0"/>
              </a:spcAft>
              <a:buClrTx/>
              <a:buSzTx/>
              <a:buFontTx/>
              <a:buNone/>
            </a:pPr>
            <a:endParaRPr lang="en-AU" altLang="en-US">
              <a:solidFill>
                <a:schemeClr val="tx1"/>
              </a:solidFill>
              <a:latin typeface="Arial" panose="020B0604020202020204" pitchFamily="34" charset="0"/>
              <a:cs typeface="Arial" panose="020B0604020202020204" pitchFamily="34" charset="0"/>
            </a:endParaRPr>
          </a:p>
        </p:txBody>
      </p:sp>
      <p:pic>
        <p:nvPicPr>
          <p:cNvPr id="23563" name="Picture 30" descr="A green sign with white text&#10;&#10;Description automatically generated">
            <a:extLst>
              <a:ext uri="{FF2B5EF4-FFF2-40B4-BE49-F238E27FC236}">
                <a16:creationId xmlns:a16="http://schemas.microsoft.com/office/drawing/2014/main" id="{A2145ECD-88AE-C871-12A9-23D3D81C38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038" y="2960688"/>
            <a:ext cx="4546600"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4" name="Freeform 31">
            <a:extLst>
              <a:ext uri="{FF2B5EF4-FFF2-40B4-BE49-F238E27FC236}">
                <a16:creationId xmlns:a16="http://schemas.microsoft.com/office/drawing/2014/main" id="{9177F3B6-BE64-10D3-C3EE-0254D98DBCEE}"/>
              </a:ext>
            </a:extLst>
          </p:cNvPr>
          <p:cNvSpPr>
            <a:spLocks/>
          </p:cNvSpPr>
          <p:nvPr/>
        </p:nvSpPr>
        <p:spPr bwMode="auto">
          <a:xfrm>
            <a:off x="1149350" y="2244725"/>
            <a:ext cx="3536950" cy="584200"/>
          </a:xfrm>
          <a:custGeom>
            <a:avLst/>
            <a:gdLst>
              <a:gd name="T0" fmla="*/ 0 w 11906"/>
              <a:gd name="T1" fmla="*/ 2147483646 h 10923"/>
              <a:gd name="T2" fmla="*/ 2147483646 w 11906"/>
              <a:gd name="T3" fmla="*/ 2147483646 h 10923"/>
              <a:gd name="T4" fmla="*/ 2147483646 w 11906"/>
              <a:gd name="T5" fmla="*/ 0 h 10923"/>
              <a:gd name="T6" fmla="*/ 0 w 11906"/>
              <a:gd name="T7" fmla="*/ 0 h 10923"/>
              <a:gd name="T8" fmla="*/ 0 w 11906"/>
              <a:gd name="T9" fmla="*/ 2147483646 h 10923"/>
              <a:gd name="T10" fmla="*/ 0 60000 65536"/>
              <a:gd name="T11" fmla="*/ 0 60000 65536"/>
              <a:gd name="T12" fmla="*/ 0 60000 65536"/>
              <a:gd name="T13" fmla="*/ 0 60000 65536"/>
              <a:gd name="T14" fmla="*/ 0 60000 65536"/>
              <a:gd name="T15" fmla="*/ 0 w 11906"/>
              <a:gd name="T16" fmla="*/ 0 h 10923"/>
              <a:gd name="T17" fmla="*/ 11906 w 11906"/>
              <a:gd name="T18" fmla="*/ 10923 h 10923"/>
            </a:gdLst>
            <a:ahLst/>
            <a:cxnLst>
              <a:cxn ang="T10">
                <a:pos x="T0" y="T1"/>
              </a:cxn>
              <a:cxn ang="T11">
                <a:pos x="T2" y="T3"/>
              </a:cxn>
              <a:cxn ang="T12">
                <a:pos x="T4" y="T5"/>
              </a:cxn>
              <a:cxn ang="T13">
                <a:pos x="T6" y="T7"/>
              </a:cxn>
              <a:cxn ang="T14">
                <a:pos x="T8" y="T9"/>
              </a:cxn>
            </a:cxnLst>
            <a:rect l="T15" t="T16" r="T17" b="T18"/>
            <a:pathLst>
              <a:path w="11906" h="10923">
                <a:moveTo>
                  <a:pt x="0" y="10923"/>
                </a:moveTo>
                <a:lnTo>
                  <a:pt x="11905" y="10923"/>
                </a:lnTo>
                <a:lnTo>
                  <a:pt x="11905" y="0"/>
                </a:lnTo>
                <a:lnTo>
                  <a:pt x="0" y="0"/>
                </a:lnTo>
                <a:lnTo>
                  <a:pt x="0" y="10923"/>
                </a:lnTo>
                <a:close/>
              </a:path>
            </a:pathLst>
          </a:cu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ts val="1000"/>
              </a:spcBef>
              <a:spcAft>
                <a:spcPts val="800"/>
              </a:spcAft>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0"/>
              </a:spcBef>
              <a:spcAft>
                <a:spcPct val="0"/>
              </a:spcAft>
              <a:buClrTx/>
              <a:buSzTx/>
              <a:buFontTx/>
              <a:buNone/>
            </a:pPr>
            <a:r>
              <a:rPr lang="en-AU" altLang="en-US" sz="2800" dirty="0">
                <a:solidFill>
                  <a:schemeClr val="bg1"/>
                </a:solidFill>
                <a:latin typeface="Arial" panose="020B0604020202020204" pitchFamily="34" charset="0"/>
                <a:ea typeface="Cambria" panose="02040503050406030204" pitchFamily="18" charset="0"/>
                <a:cs typeface="Arial" panose="020B0604020202020204" pitchFamily="34" charset="0"/>
              </a:rPr>
              <a:t>A Training Manual</a:t>
            </a:r>
          </a:p>
        </p:txBody>
      </p:sp>
      <p:pic>
        <p:nvPicPr>
          <p:cNvPr id="23565" name="Picture 1">
            <a:extLst>
              <a:ext uri="{FF2B5EF4-FFF2-40B4-BE49-F238E27FC236}">
                <a16:creationId xmlns:a16="http://schemas.microsoft.com/office/drawing/2014/main" id="{7EA2C14A-5483-71C8-89B2-BE2D23164A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3225" y="2973388"/>
            <a:ext cx="2698750"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CA023787-1550-B959-CD67-0EC84E559A14}"/>
              </a:ext>
            </a:extLst>
          </p:cNvPr>
          <p:cNvSpPr txBox="1"/>
          <p:nvPr/>
        </p:nvSpPr>
        <p:spPr>
          <a:xfrm>
            <a:off x="467544" y="5399088"/>
            <a:ext cx="6629696" cy="1477328"/>
          </a:xfrm>
          <a:prstGeom prst="rect">
            <a:avLst/>
          </a:prstGeom>
          <a:noFill/>
        </p:spPr>
        <p:txBody>
          <a:bodyPr wrap="square">
            <a:spAutoFit/>
          </a:bodyPr>
          <a:lstStyle/>
          <a:p>
            <a:r>
              <a:rPr lang="en-AU" altLang="en-US" dirty="0">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https://www.unhcr.org/au/what-we-do/how-we-work/safeguarding-individuals/intersectionality-and-age-gender-diversity-approach</a:t>
            </a:r>
            <a:endParaRPr lang="en-AU" altLang="en-US" dirty="0">
              <a:latin typeface="Arial" panose="020B0604020202020204" pitchFamily="34" charset="0"/>
              <a:cs typeface="Arial" panose="020B0604020202020204" pitchFamily="34" charset="0"/>
            </a:endParaRPr>
          </a:p>
          <a:p>
            <a:endParaRPr lang="en-AU" altLang="en-US" dirty="0">
              <a:latin typeface="Arial" panose="020B0604020202020204" pitchFamily="34" charset="0"/>
              <a:cs typeface="Arial" panose="020B0604020202020204" pitchFamily="34" charset="0"/>
            </a:endParaRPr>
          </a:p>
          <a:p>
            <a:endParaRPr lang="en-AU" altLang="en-US" dirty="0">
              <a:latin typeface="Arial" panose="020B0604020202020204" pitchFamily="34" charset="0"/>
              <a:cs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B5A69-075B-413C-9885-446C43C41D87}"/>
              </a:ext>
            </a:extLst>
          </p:cNvPr>
          <p:cNvSpPr>
            <a:spLocks noGrp="1"/>
          </p:cNvSpPr>
          <p:nvPr>
            <p:ph type="title"/>
          </p:nvPr>
        </p:nvSpPr>
        <p:spPr>
          <a:xfrm>
            <a:off x="687513" y="-41060"/>
            <a:ext cx="7793256" cy="635633"/>
          </a:xfrm>
        </p:spPr>
        <p:txBody>
          <a:bodyPr/>
          <a:lstStyle/>
          <a:p>
            <a:r>
              <a:rPr lang="en-AU" dirty="0"/>
              <a:t>In summary!</a:t>
            </a:r>
          </a:p>
        </p:txBody>
      </p:sp>
      <p:sp>
        <p:nvSpPr>
          <p:cNvPr id="3" name="Content Placeholder 2">
            <a:extLst>
              <a:ext uri="{FF2B5EF4-FFF2-40B4-BE49-F238E27FC236}">
                <a16:creationId xmlns:a16="http://schemas.microsoft.com/office/drawing/2014/main" id="{B2693A93-98B7-BA21-74D0-3BF6ECAE3A95}"/>
              </a:ext>
            </a:extLst>
          </p:cNvPr>
          <p:cNvSpPr>
            <a:spLocks noGrp="1"/>
          </p:cNvSpPr>
          <p:nvPr>
            <p:ph idx="1"/>
          </p:nvPr>
        </p:nvSpPr>
        <p:spPr>
          <a:xfrm>
            <a:off x="675372" y="594573"/>
            <a:ext cx="7793256" cy="4475178"/>
          </a:xfrm>
        </p:spPr>
        <p:txBody>
          <a:bodyPr/>
          <a:lstStyle/>
          <a:p>
            <a:r>
              <a:rPr lang="en-AU" sz="2400" b="1" dirty="0">
                <a:solidFill>
                  <a:schemeClr val="accent2">
                    <a:lumMod val="50000"/>
                  </a:schemeClr>
                </a:solidFill>
                <a:effectLst/>
                <a:ea typeface="Cambria" panose="02040503050406030204" pitchFamily="18" charset="0"/>
              </a:rPr>
              <a:t>Intersectionality refers to the ways in which the different aspects of a person’s identity affect the way they are viewed by others and thus affects their life. It examines how various socially and culturally constructed categories, such as gender, race, class, disability, and others interact on multiple levels and contribute to systematic social inequality. Racism, sexism, and religion-based bigotry etc. do not act independently of one another. </a:t>
            </a:r>
            <a:r>
              <a:rPr lang="en-AU" sz="2400" b="1" kern="100" dirty="0">
                <a:solidFill>
                  <a:schemeClr val="accent2">
                    <a:lumMod val="50000"/>
                  </a:schemeClr>
                </a:solidFill>
                <a:effectLst/>
                <a:ea typeface="Cambria" panose="02040503050406030204" pitchFamily="18" charset="0"/>
              </a:rPr>
              <a:t> </a:t>
            </a:r>
          </a:p>
          <a:p>
            <a:endParaRPr lang="en-AU" sz="2400" b="1" dirty="0">
              <a:solidFill>
                <a:schemeClr val="accent2">
                  <a:lumMod val="50000"/>
                </a:schemeClr>
              </a:solidFill>
              <a:ea typeface="Cambria" panose="02040503050406030204" pitchFamily="18" charset="0"/>
            </a:endParaRPr>
          </a:p>
        </p:txBody>
      </p:sp>
      <p:pic>
        <p:nvPicPr>
          <p:cNvPr id="5" name="Content Placeholder 3">
            <a:extLst>
              <a:ext uri="{FF2B5EF4-FFF2-40B4-BE49-F238E27FC236}">
                <a16:creationId xmlns:a16="http://schemas.microsoft.com/office/drawing/2014/main" id="{B73EB12A-0DCB-5D40-BCDD-EE27A450E262}"/>
              </a:ext>
            </a:extLst>
          </p:cNvPr>
          <p:cNvPicPr>
            <a:picLocks noGrp="1" noChangeAspect="1"/>
          </p:cNvPicPr>
          <p:nvPr/>
        </p:nvPicPr>
        <p:blipFill rotWithShape="1">
          <a:blip r:embed="rId3"/>
          <a:srcRect t="3005" r="-1" b="23790"/>
          <a:stretch/>
        </p:blipFill>
        <p:spPr>
          <a:xfrm>
            <a:off x="1884116" y="4221088"/>
            <a:ext cx="5375768" cy="2213609"/>
          </a:xfrm>
          <a:custGeom>
            <a:avLst/>
            <a:gdLst/>
            <a:ahLst/>
            <a:cxnLst/>
            <a:rect l="l" t="t" r="r" b="b"/>
            <a:pathLst>
              <a:path w="12191695" h="5020241">
                <a:moveTo>
                  <a:pt x="0" y="0"/>
                </a:moveTo>
                <a:lnTo>
                  <a:pt x="12191695" y="0"/>
                </a:lnTo>
                <a:lnTo>
                  <a:pt x="12191695" y="4057991"/>
                </a:lnTo>
                <a:lnTo>
                  <a:pt x="11914945" y="4110187"/>
                </a:lnTo>
                <a:lnTo>
                  <a:pt x="11639412" y="4159931"/>
                </a:lnTo>
                <a:lnTo>
                  <a:pt x="11362661" y="4208624"/>
                </a:lnTo>
                <a:lnTo>
                  <a:pt x="11084690" y="4250310"/>
                </a:lnTo>
                <a:lnTo>
                  <a:pt x="10807939" y="4292347"/>
                </a:lnTo>
                <a:lnTo>
                  <a:pt x="10529968" y="4331582"/>
                </a:lnTo>
                <a:lnTo>
                  <a:pt x="10255655" y="4365211"/>
                </a:lnTo>
                <a:lnTo>
                  <a:pt x="9977684" y="4397089"/>
                </a:lnTo>
                <a:lnTo>
                  <a:pt x="9700933" y="4426165"/>
                </a:lnTo>
                <a:lnTo>
                  <a:pt x="9429058" y="4451387"/>
                </a:lnTo>
                <a:lnTo>
                  <a:pt x="9153526" y="4476609"/>
                </a:lnTo>
                <a:lnTo>
                  <a:pt x="8881651" y="4497628"/>
                </a:lnTo>
                <a:lnTo>
                  <a:pt x="8609776" y="4514092"/>
                </a:lnTo>
                <a:lnTo>
                  <a:pt x="8339121" y="4531258"/>
                </a:lnTo>
                <a:lnTo>
                  <a:pt x="8070903" y="4545620"/>
                </a:lnTo>
                <a:lnTo>
                  <a:pt x="7805124" y="4555779"/>
                </a:lnTo>
                <a:lnTo>
                  <a:pt x="7539345" y="4564537"/>
                </a:lnTo>
                <a:lnTo>
                  <a:pt x="7276005" y="4572944"/>
                </a:lnTo>
                <a:lnTo>
                  <a:pt x="7016322" y="4576798"/>
                </a:lnTo>
                <a:lnTo>
                  <a:pt x="6756639" y="4581001"/>
                </a:lnTo>
                <a:lnTo>
                  <a:pt x="6500613" y="4583103"/>
                </a:lnTo>
                <a:lnTo>
                  <a:pt x="6247026"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spTree>
    <p:extLst>
      <p:ext uri="{BB962C8B-B14F-4D97-AF65-F5344CB8AC3E}">
        <p14:creationId xmlns:p14="http://schemas.microsoft.com/office/powerpoint/2010/main" val="37248259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74C12-315B-957A-576D-C1546A19C0D0}"/>
              </a:ext>
            </a:extLst>
          </p:cNvPr>
          <p:cNvSpPr>
            <a:spLocks noGrp="1"/>
          </p:cNvSpPr>
          <p:nvPr>
            <p:ph type="title"/>
          </p:nvPr>
        </p:nvSpPr>
        <p:spPr/>
        <p:txBody>
          <a:bodyPr/>
          <a:lstStyle/>
          <a:p>
            <a:r>
              <a:rPr lang="en-AU" dirty="0"/>
              <a:t>The impact of labels on how we perceive people</a:t>
            </a:r>
          </a:p>
        </p:txBody>
      </p:sp>
      <p:pic>
        <p:nvPicPr>
          <p:cNvPr id="4" name="Content Placeholder 5">
            <a:extLst>
              <a:ext uri="{FF2B5EF4-FFF2-40B4-BE49-F238E27FC236}">
                <a16:creationId xmlns:a16="http://schemas.microsoft.com/office/drawing/2014/main" id="{CB6A0D16-8B11-A24A-85E7-A4B5C5E5895F}"/>
              </a:ext>
            </a:extLst>
          </p:cNvPr>
          <p:cNvPicPr>
            <a:picLocks noGrp="1" noChangeAspect="1"/>
          </p:cNvPicPr>
          <p:nvPr/>
        </p:nvPicPr>
        <p:blipFill>
          <a:blip r:embed="rId3"/>
          <a:stretch>
            <a:fillRect/>
          </a:stretch>
        </p:blipFill>
        <p:spPr>
          <a:xfrm>
            <a:off x="2267744" y="3284984"/>
            <a:ext cx="4972324" cy="2796932"/>
          </a:xfrm>
          <a:prstGeom prst="roundRect">
            <a:avLst>
              <a:gd name="adj" fmla="val 1858"/>
            </a:avLst>
          </a:prstGeom>
          <a:effectLst>
            <a:outerShdw blurRad="50800" dist="50800" dir="5400000" algn="tl" rotWithShape="0">
              <a:srgbClr val="000000">
                <a:alpha val="43000"/>
              </a:srgbClr>
            </a:outerShdw>
          </a:effectLst>
        </p:spPr>
      </p:pic>
      <p:sp>
        <p:nvSpPr>
          <p:cNvPr id="6" name="TextBox 5">
            <a:extLst>
              <a:ext uri="{FF2B5EF4-FFF2-40B4-BE49-F238E27FC236}">
                <a16:creationId xmlns:a16="http://schemas.microsoft.com/office/drawing/2014/main" id="{0CFF6A6D-9C04-9508-38DA-676116E52BE7}"/>
              </a:ext>
            </a:extLst>
          </p:cNvPr>
          <p:cNvSpPr txBox="1"/>
          <p:nvPr/>
        </p:nvSpPr>
        <p:spPr>
          <a:xfrm>
            <a:off x="1115616" y="1484784"/>
            <a:ext cx="7488832" cy="1569660"/>
          </a:xfrm>
          <a:prstGeom prst="rect">
            <a:avLst/>
          </a:prstGeom>
          <a:noFill/>
        </p:spPr>
        <p:txBody>
          <a:bodyPr wrap="square">
            <a:spAutoFit/>
          </a:bodyPr>
          <a:lstStyle/>
          <a:p>
            <a:pPr algn="ctr"/>
            <a:r>
              <a:rPr lang="en-AU" sz="2400" b="1" dirty="0">
                <a:solidFill>
                  <a:schemeClr val="accent2">
                    <a:lumMod val="50000"/>
                  </a:schemeClr>
                </a:solidFill>
                <a:effectLst/>
                <a:latin typeface="Arial" panose="020B0604020202020204" pitchFamily="34" charset="0"/>
                <a:ea typeface="Cambria" panose="02040503050406030204" pitchFamily="18" charset="0"/>
                <a:cs typeface="Arial" panose="020B0604020202020204" pitchFamily="34" charset="0"/>
              </a:rPr>
              <a:t>They create a system of oppression that reflects the ‘intersection’ of multiple forms of discrimination. We often ‘label’ people according to these discriminations. </a:t>
            </a:r>
          </a:p>
        </p:txBody>
      </p:sp>
    </p:spTree>
    <p:extLst>
      <p:ext uri="{BB962C8B-B14F-4D97-AF65-F5344CB8AC3E}">
        <p14:creationId xmlns:p14="http://schemas.microsoft.com/office/powerpoint/2010/main" val="36021261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51B45-CAC1-51A1-46C9-FECB17A68AA8}"/>
              </a:ext>
            </a:extLst>
          </p:cNvPr>
          <p:cNvSpPr>
            <a:spLocks noGrp="1"/>
          </p:cNvSpPr>
          <p:nvPr>
            <p:ph type="title"/>
          </p:nvPr>
        </p:nvSpPr>
        <p:spPr/>
        <p:txBody>
          <a:bodyPr/>
          <a:lstStyle/>
          <a:p>
            <a:r>
              <a:rPr lang="en-AU" dirty="0"/>
              <a:t>Tools of Analysis</a:t>
            </a:r>
          </a:p>
        </p:txBody>
      </p:sp>
      <p:sp>
        <p:nvSpPr>
          <p:cNvPr id="5" name="TextBox 4">
            <a:extLst>
              <a:ext uri="{FF2B5EF4-FFF2-40B4-BE49-F238E27FC236}">
                <a16:creationId xmlns:a16="http://schemas.microsoft.com/office/drawing/2014/main" id="{9600A395-D9C3-21F1-9F20-79B55C686316}"/>
              </a:ext>
            </a:extLst>
          </p:cNvPr>
          <p:cNvSpPr txBox="1"/>
          <p:nvPr/>
        </p:nvSpPr>
        <p:spPr>
          <a:xfrm>
            <a:off x="689110" y="1393910"/>
            <a:ext cx="2448272" cy="4349589"/>
          </a:xfrm>
          <a:prstGeom prst="rect">
            <a:avLst/>
          </a:prstGeom>
          <a:noFill/>
        </p:spPr>
        <p:txBody>
          <a:bodyPr wrap="square">
            <a:spAutoFit/>
          </a:bodyPr>
          <a:lstStyle/>
          <a:p>
            <a:pPr>
              <a:lnSpc>
                <a:spcPct val="107000"/>
              </a:lnSpc>
              <a:spcAft>
                <a:spcPts val="800"/>
              </a:spcAft>
              <a:defRPr/>
            </a:pPr>
            <a:r>
              <a:rPr lang="en-AU" sz="2000" b="1" kern="100" dirty="0">
                <a:solidFill>
                  <a:srgbClr val="3A7C22"/>
                </a:solidFill>
                <a:latin typeface="Arial" panose="020B0604020202020204" pitchFamily="34" charset="0"/>
                <a:ea typeface="Cambria" panose="02040503050406030204" pitchFamily="18" charset="0"/>
                <a:cs typeface="Arial" panose="020B0604020202020204" pitchFamily="34" charset="0"/>
              </a:rPr>
              <a:t>To investigate and understand these complex issues we introduce two major Tools, which are part of the Reciprocal Research Methodology.  They are </a:t>
            </a:r>
            <a:r>
              <a:rPr lang="en-AU" sz="2000" b="1" i="1" kern="100" dirty="0">
                <a:solidFill>
                  <a:srgbClr val="3A7C22"/>
                </a:solidFill>
                <a:latin typeface="Arial" panose="020B0604020202020204" pitchFamily="34" charset="0"/>
                <a:ea typeface="Cambria" panose="02040503050406030204" pitchFamily="18" charset="0"/>
                <a:cs typeface="Arial" panose="020B0604020202020204" pitchFamily="34" charset="0"/>
              </a:rPr>
              <a:t>The Matrix AGD Analysis Tool</a:t>
            </a:r>
            <a:r>
              <a:rPr lang="en-AU" sz="2000" b="1" kern="100" dirty="0">
                <a:solidFill>
                  <a:srgbClr val="3A7C22"/>
                </a:solidFill>
                <a:latin typeface="Arial" panose="020B0604020202020204" pitchFamily="34" charset="0"/>
                <a:ea typeface="Cambria" panose="02040503050406030204" pitchFamily="18" charset="0"/>
                <a:cs typeface="Arial" panose="020B0604020202020204" pitchFamily="34" charset="0"/>
              </a:rPr>
              <a:t>, and </a:t>
            </a:r>
            <a:r>
              <a:rPr lang="en-AU" sz="2000" b="1" i="1" kern="100" dirty="0">
                <a:solidFill>
                  <a:srgbClr val="3A7C22"/>
                </a:solidFill>
                <a:latin typeface="Arial" panose="020B0604020202020204" pitchFamily="34" charset="0"/>
                <a:ea typeface="Cambria" panose="02040503050406030204" pitchFamily="18" charset="0"/>
                <a:cs typeface="Arial" panose="020B0604020202020204" pitchFamily="34" charset="0"/>
              </a:rPr>
              <a:t>Storyboards</a:t>
            </a:r>
            <a:r>
              <a:rPr lang="en-AU" sz="2000" b="1" kern="100" dirty="0">
                <a:solidFill>
                  <a:srgbClr val="3A7C22"/>
                </a:solidFill>
                <a:latin typeface="Arial" panose="020B0604020202020204" pitchFamily="34" charset="0"/>
                <a:ea typeface="Cambria" panose="02040503050406030204" pitchFamily="18" charset="0"/>
                <a:cs typeface="Arial" panose="020B0604020202020204" pitchFamily="34" charset="0"/>
              </a:rPr>
              <a:t>. </a:t>
            </a:r>
            <a:endParaRPr lang="en-AU" sz="2000" b="1" kern="100" dirty="0">
              <a:latin typeface="Arial" panose="020B0604020202020204" pitchFamily="34" charset="0"/>
              <a:ea typeface="Cambria" panose="02040503050406030204" pitchFamily="18" charset="0"/>
              <a:cs typeface="Arial" panose="020B0604020202020204" pitchFamily="34" charset="0"/>
            </a:endParaRPr>
          </a:p>
        </p:txBody>
      </p:sp>
      <p:pic>
        <p:nvPicPr>
          <p:cNvPr id="9219" name="Content Placeholder 6" descr="A group of people in a classroom&#10;&#10;Description automatically generated">
            <a:extLst>
              <a:ext uri="{FF2B5EF4-FFF2-40B4-BE49-F238E27FC236}">
                <a16:creationId xmlns:a16="http://schemas.microsoft.com/office/drawing/2014/main" id="{3B5470BB-7D79-1D2A-1EAF-D2C6C8B536E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779912" y="2445978"/>
            <a:ext cx="4954913" cy="3297521"/>
          </a:xfrm>
        </p:spPr>
      </p:pic>
      <p:sp>
        <p:nvSpPr>
          <p:cNvPr id="7" name="TextBox 6">
            <a:extLst>
              <a:ext uri="{FF2B5EF4-FFF2-40B4-BE49-F238E27FC236}">
                <a16:creationId xmlns:a16="http://schemas.microsoft.com/office/drawing/2014/main" id="{B11F4F48-FE57-1545-D3F4-083E056242FA}"/>
              </a:ext>
            </a:extLst>
          </p:cNvPr>
          <p:cNvSpPr txBox="1"/>
          <p:nvPr/>
        </p:nvSpPr>
        <p:spPr>
          <a:xfrm>
            <a:off x="4157509" y="1556792"/>
            <a:ext cx="4577316" cy="584775"/>
          </a:xfrm>
          <a:prstGeom prst="rect">
            <a:avLst/>
          </a:prstGeom>
          <a:noFill/>
        </p:spPr>
        <p:txBody>
          <a:bodyPr wrap="square">
            <a:spAutoFit/>
          </a:bodyPr>
          <a:lstStyle/>
          <a:p>
            <a:r>
              <a:rPr lang="en-AU" altLang="en-US" sz="3200" b="1" dirty="0">
                <a:solidFill>
                  <a:srgbClr val="7030A0"/>
                </a:solidFill>
                <a:latin typeface="Arial" panose="020B0604020202020204" pitchFamily="34" charset="0"/>
                <a:ea typeface="Cambria" panose="02040503050406030204" pitchFamily="18" charset="0"/>
                <a:cs typeface="Arial" panose="020B0604020202020204" pitchFamily="34" charset="0"/>
              </a:rPr>
              <a:t>The Matrix Exercise</a:t>
            </a:r>
            <a:endParaRPr lang="en-AU" sz="3200" b="1"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89251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9E08FBC8-F4C8-F4B3-02C4-8F7AE851BC07}"/>
              </a:ext>
            </a:extLst>
          </p:cNvPr>
          <p:cNvSpPr>
            <a:spLocks noGrp="1" noChangeArrowheads="1"/>
          </p:cNvSpPr>
          <p:nvPr>
            <p:ph type="title"/>
          </p:nvPr>
        </p:nvSpPr>
        <p:spPr>
          <a:xfrm>
            <a:off x="688975" y="246063"/>
            <a:ext cx="7793038" cy="635000"/>
          </a:xfrm>
        </p:spPr>
        <p:txBody>
          <a:bodyPr/>
          <a:lstStyle/>
          <a:p>
            <a:r>
              <a:rPr lang="en-AU" altLang="en-US" sz="3200" dirty="0">
                <a:ea typeface="Cambria" panose="02040503050406030204" pitchFamily="18" charset="0"/>
              </a:rPr>
              <a:t>Storyboarding</a:t>
            </a:r>
          </a:p>
        </p:txBody>
      </p:sp>
      <p:sp>
        <p:nvSpPr>
          <p:cNvPr id="5" name="TextBox 4">
            <a:extLst>
              <a:ext uri="{FF2B5EF4-FFF2-40B4-BE49-F238E27FC236}">
                <a16:creationId xmlns:a16="http://schemas.microsoft.com/office/drawing/2014/main" id="{BF464B37-F23B-B10A-8972-94246652BF3E}"/>
              </a:ext>
            </a:extLst>
          </p:cNvPr>
          <p:cNvSpPr txBox="1"/>
          <p:nvPr/>
        </p:nvSpPr>
        <p:spPr>
          <a:xfrm>
            <a:off x="827584" y="4077072"/>
            <a:ext cx="7164387" cy="2039937"/>
          </a:xfrm>
          <a:prstGeom prst="rect">
            <a:avLst/>
          </a:prstGeom>
          <a:noFill/>
        </p:spPr>
        <p:txBody>
          <a:bodyPr>
            <a:spAutoFit/>
          </a:bodyPr>
          <a:lstStyle/>
          <a:p>
            <a:pPr>
              <a:lnSpc>
                <a:spcPct val="107000"/>
              </a:lnSpc>
              <a:spcAft>
                <a:spcPts val="800"/>
              </a:spcAft>
              <a:defRPr/>
            </a:pPr>
            <a:r>
              <a:rPr lang="en-AU" sz="2400" b="1" kern="100" dirty="0">
                <a:solidFill>
                  <a:srgbClr val="3A7C22"/>
                </a:solidFill>
                <a:latin typeface="Arial" panose="020B0604020202020204" pitchFamily="34" charset="0"/>
                <a:ea typeface="Cambria" panose="02040503050406030204" pitchFamily="18" charset="0"/>
                <a:cs typeface="Arial" panose="020B0604020202020204" pitchFamily="34" charset="0"/>
              </a:rPr>
              <a:t>These tools are designed to be used with stakeholders at all levels, including refugee community members, service providers and policy makers. They can be employed to collect data and analyse a wide range of issues.</a:t>
            </a:r>
            <a:endParaRPr lang="en-AU" sz="2400" b="1" kern="100" dirty="0">
              <a:latin typeface="Arial" panose="020B0604020202020204" pitchFamily="34" charset="0"/>
              <a:ea typeface="Cambria" panose="02040503050406030204" pitchFamily="18" charset="0"/>
              <a:cs typeface="Arial" panose="020B0604020202020204" pitchFamily="34" charset="0"/>
            </a:endParaRPr>
          </a:p>
        </p:txBody>
      </p:sp>
      <p:pic>
        <p:nvPicPr>
          <p:cNvPr id="3" name="Content Placeholder 10" descr="A drawing of two people&#10;&#10;Description automatically generated">
            <a:extLst>
              <a:ext uri="{FF2B5EF4-FFF2-40B4-BE49-F238E27FC236}">
                <a16:creationId xmlns:a16="http://schemas.microsoft.com/office/drawing/2014/main" id="{450A9E85-7B86-7F6F-2EDB-B7ABC2D7A5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982110"/>
            <a:ext cx="3770877" cy="2759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151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51887B50-3EC4-090D-BB22-A92F0BF2E0A5}"/>
              </a:ext>
            </a:extLst>
          </p:cNvPr>
          <p:cNvSpPr>
            <a:spLocks noGrp="1" noChangeArrowheads="1"/>
          </p:cNvSpPr>
          <p:nvPr>
            <p:ph type="title"/>
          </p:nvPr>
        </p:nvSpPr>
        <p:spPr>
          <a:xfrm>
            <a:off x="688975" y="246063"/>
            <a:ext cx="7793038" cy="635000"/>
          </a:xfrm>
        </p:spPr>
        <p:txBody>
          <a:bodyPr/>
          <a:lstStyle/>
          <a:p>
            <a:r>
              <a:rPr lang="en-AU" altLang="en-US" dirty="0"/>
              <a:t>How do they work?</a:t>
            </a:r>
          </a:p>
        </p:txBody>
      </p:sp>
      <p:sp>
        <p:nvSpPr>
          <p:cNvPr id="5" name="TextBox 4">
            <a:extLst>
              <a:ext uri="{FF2B5EF4-FFF2-40B4-BE49-F238E27FC236}">
                <a16:creationId xmlns:a16="http://schemas.microsoft.com/office/drawing/2014/main" id="{C1693C63-E66F-6FCD-AEFC-429EC3790C95}"/>
              </a:ext>
            </a:extLst>
          </p:cNvPr>
          <p:cNvSpPr txBox="1"/>
          <p:nvPr/>
        </p:nvSpPr>
        <p:spPr>
          <a:xfrm>
            <a:off x="558453" y="1026162"/>
            <a:ext cx="4027041" cy="4805675"/>
          </a:xfrm>
          <a:prstGeom prst="rect">
            <a:avLst/>
          </a:prstGeom>
          <a:noFill/>
        </p:spPr>
        <p:txBody>
          <a:bodyPr wrap="square">
            <a:spAutoFit/>
          </a:bodyPr>
          <a:lstStyle/>
          <a:p>
            <a:pPr>
              <a:lnSpc>
                <a:spcPct val="107000"/>
              </a:lnSpc>
              <a:spcAft>
                <a:spcPts val="800"/>
              </a:spcAft>
              <a:defRPr/>
            </a:pPr>
            <a:r>
              <a:rPr lang="en-AU" sz="2400" b="1" kern="100" dirty="0">
                <a:solidFill>
                  <a:srgbClr val="3A7C22"/>
                </a:solidFill>
                <a:latin typeface="Arial" panose="020B0604020202020204" pitchFamily="34" charset="0"/>
                <a:ea typeface="Cambria" panose="02040503050406030204" pitchFamily="18" charset="0"/>
                <a:cs typeface="Arial" panose="020B0604020202020204" pitchFamily="34" charset="0"/>
              </a:rPr>
              <a:t>The Tools can be adapted to understand the ways in which specific issues, such as, for example, access to education or  livelihoods are experienced by diverse groups in refugee communities, and examine the impact of, and potential solutions to SGBV. </a:t>
            </a:r>
            <a:endParaRPr lang="en-AU" sz="2400" b="1" kern="100" dirty="0">
              <a:latin typeface="Arial" panose="020B0604020202020204" pitchFamily="34" charset="0"/>
              <a:ea typeface="Cambria" panose="02040503050406030204" pitchFamily="18" charset="0"/>
              <a:cs typeface="Arial" panose="020B0604020202020204" pitchFamily="34" charset="0"/>
            </a:endParaRPr>
          </a:p>
        </p:txBody>
      </p:sp>
      <p:sp>
        <p:nvSpPr>
          <p:cNvPr id="8" name="TextBox 7">
            <a:extLst>
              <a:ext uri="{FF2B5EF4-FFF2-40B4-BE49-F238E27FC236}">
                <a16:creationId xmlns:a16="http://schemas.microsoft.com/office/drawing/2014/main" id="{4C940AC1-FA51-086B-1A0B-F0B8D7AE9D61}"/>
              </a:ext>
            </a:extLst>
          </p:cNvPr>
          <p:cNvSpPr txBox="1"/>
          <p:nvPr/>
        </p:nvSpPr>
        <p:spPr>
          <a:xfrm>
            <a:off x="4919663" y="4292600"/>
            <a:ext cx="3960812" cy="1939925"/>
          </a:xfrm>
          <a:prstGeom prst="rect">
            <a:avLst/>
          </a:prstGeom>
          <a:noFill/>
        </p:spPr>
        <p:txBody>
          <a:bodyPr>
            <a:spAutoFit/>
          </a:bodyPr>
          <a:lstStyle/>
          <a:p>
            <a:pPr>
              <a:defRPr/>
            </a:pPr>
            <a:r>
              <a:rPr lang="en-AU" sz="2400" b="1" kern="100" dirty="0">
                <a:solidFill>
                  <a:srgbClr val="3A7C22"/>
                </a:solidFill>
                <a:latin typeface="Arial" panose="020B0604020202020204" pitchFamily="34" charset="0"/>
                <a:ea typeface="Cambria" panose="02040503050406030204" pitchFamily="18" charset="0"/>
                <a:cs typeface="Arial" panose="020B0604020202020204" pitchFamily="34" charset="0"/>
              </a:rPr>
              <a:t>They clearly identify the different needs of refugee women and girls, men and boys, and other diverse groups.</a:t>
            </a:r>
            <a:endParaRPr lang="en-AU" sz="2400" dirty="0">
              <a:latin typeface="Arial" panose="020B0604020202020204" pitchFamily="34" charset="0"/>
              <a:cs typeface="Arial" panose="020B0604020202020204" pitchFamily="34" charset="0"/>
            </a:endParaRPr>
          </a:p>
        </p:txBody>
      </p:sp>
      <p:pic>
        <p:nvPicPr>
          <p:cNvPr id="8196" name="Content Placeholder 4" descr="A group of people looking at a wall with post-it notes&#10;&#10;Description automatically generated">
            <a:extLst>
              <a:ext uri="{FF2B5EF4-FFF2-40B4-BE49-F238E27FC236}">
                <a16:creationId xmlns:a16="http://schemas.microsoft.com/office/drawing/2014/main" id="{416D9BCF-F412-893B-0500-16141A65D4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1932" y="1124744"/>
            <a:ext cx="3913615" cy="2679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2330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2">
            <a:extLst>
              <a:ext uri="{FF2B5EF4-FFF2-40B4-BE49-F238E27FC236}">
                <a16:creationId xmlns:a16="http://schemas.microsoft.com/office/drawing/2014/main" id="{582CBCE0-09FD-AC66-7729-FF3D80DB75C2}"/>
              </a:ext>
            </a:extLst>
          </p:cNvPr>
          <p:cNvSpPr txBox="1">
            <a:spLocks noChangeArrowheads="1"/>
          </p:cNvSpPr>
          <p:nvPr/>
        </p:nvSpPr>
        <p:spPr bwMode="auto">
          <a:xfrm>
            <a:off x="2292317" y="1497504"/>
            <a:ext cx="4895850" cy="369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ts val="1000"/>
              </a:spcBef>
              <a:spcAft>
                <a:spcPts val="800"/>
              </a:spcAft>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buFont typeface="Wingdings 3" panose="05040102010807070707" pitchFamily="18" charset="2"/>
              <a:buNone/>
            </a:pPr>
            <a:r>
              <a:rPr lang="en-AU" sz="2800" b="1" kern="100" dirty="0">
                <a:solidFill>
                  <a:schemeClr val="accent2">
                    <a:lumMod val="50000"/>
                  </a:schemeClr>
                </a:solidFill>
                <a:latin typeface="Arial" panose="020B0604020202020204" pitchFamily="34" charset="0"/>
                <a:ea typeface="Cambria" panose="02040503050406030204" pitchFamily="18" charset="0"/>
                <a:cs typeface="Arial" panose="020B0604020202020204" pitchFamily="34" charset="0"/>
              </a:rPr>
              <a:t>Respecting Difference in Refugee and Displaced Communities</a:t>
            </a:r>
            <a:r>
              <a:rPr lang="en-AU" altLang="en-US" sz="2800" b="1" dirty="0">
                <a:solidFill>
                  <a:schemeClr val="accent2">
                    <a:lumMod val="50000"/>
                  </a:schemeClr>
                </a:solidFill>
                <a:latin typeface="Arial" panose="020B0604020202020204" pitchFamily="34" charset="0"/>
                <a:ea typeface="Cambria" panose="02040503050406030204" pitchFamily="18" charset="0"/>
                <a:cs typeface="Arial" panose="020B0604020202020204" pitchFamily="34" charset="0"/>
              </a:rPr>
              <a:t> </a:t>
            </a:r>
          </a:p>
        </p:txBody>
      </p:sp>
      <p:sp>
        <p:nvSpPr>
          <p:cNvPr id="10243" name="TextBox 1">
            <a:extLst>
              <a:ext uri="{FF2B5EF4-FFF2-40B4-BE49-F238E27FC236}">
                <a16:creationId xmlns:a16="http://schemas.microsoft.com/office/drawing/2014/main" id="{196C98D2-7189-39C3-25DF-50BAC47DFCDB}"/>
              </a:ext>
            </a:extLst>
          </p:cNvPr>
          <p:cNvSpPr txBox="1">
            <a:spLocks noChangeArrowheads="1"/>
          </p:cNvSpPr>
          <p:nvPr/>
        </p:nvSpPr>
        <p:spPr bwMode="auto">
          <a:xfrm>
            <a:off x="971600" y="297175"/>
            <a:ext cx="67084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spcAft>
                <a:spcPts val="800"/>
              </a:spcAft>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0"/>
              </a:spcBef>
              <a:spcAft>
                <a:spcPct val="0"/>
              </a:spcAft>
              <a:buClrTx/>
              <a:buSzTx/>
              <a:buFontTx/>
              <a:buNone/>
            </a:pPr>
            <a:r>
              <a:rPr lang="en-AU" altLang="en-US" sz="3600" b="1" dirty="0">
                <a:solidFill>
                  <a:schemeClr val="accent1"/>
                </a:solidFill>
                <a:latin typeface="Arial" panose="020B0604020202020204" pitchFamily="34" charset="0"/>
                <a:ea typeface="Cambria" panose="02040503050406030204" pitchFamily="18" charset="0"/>
                <a:cs typeface="Arial" panose="020B0604020202020204" pitchFamily="34" charset="0"/>
              </a:rPr>
              <a:t>Age, Gender and Diversity</a:t>
            </a:r>
          </a:p>
          <a:p>
            <a:pPr algn="ctr">
              <a:spcBef>
                <a:spcPct val="0"/>
              </a:spcBef>
              <a:spcAft>
                <a:spcPct val="0"/>
              </a:spcAft>
              <a:buClrTx/>
              <a:buSzTx/>
              <a:buFontTx/>
              <a:buNone/>
            </a:pPr>
            <a:r>
              <a:rPr lang="en-AU" altLang="en-US" sz="3600" b="1" dirty="0">
                <a:solidFill>
                  <a:schemeClr val="accent1"/>
                </a:solidFill>
                <a:latin typeface="Arial" panose="020B0604020202020204" pitchFamily="34" charset="0"/>
                <a:ea typeface="Cambria" panose="02040503050406030204" pitchFamily="18" charset="0"/>
                <a:cs typeface="Arial" panose="020B0604020202020204" pitchFamily="34" charset="0"/>
              </a:rPr>
              <a:t>Means</a:t>
            </a:r>
          </a:p>
        </p:txBody>
      </p:sp>
      <p:pic>
        <p:nvPicPr>
          <p:cNvPr id="4" name="Picture 3">
            <a:extLst>
              <a:ext uri="{FF2B5EF4-FFF2-40B4-BE49-F238E27FC236}">
                <a16:creationId xmlns:a16="http://schemas.microsoft.com/office/drawing/2014/main" id="{8E3563D5-F77E-4E09-9581-6FF086CA6E02}"/>
              </a:ext>
            </a:extLst>
          </p:cNvPr>
          <p:cNvPicPr>
            <a:picLocks noChangeAspect="1"/>
          </p:cNvPicPr>
          <p:nvPr/>
        </p:nvPicPr>
        <p:blipFill>
          <a:blip r:embed="rId3"/>
          <a:stretch>
            <a:fillRect/>
          </a:stretch>
        </p:blipFill>
        <p:spPr>
          <a:xfrm>
            <a:off x="2300091" y="3085437"/>
            <a:ext cx="5202254" cy="1711715"/>
          </a:xfrm>
          <a:prstGeom prst="rect">
            <a:avLst/>
          </a:prstGeom>
        </p:spPr>
      </p:pic>
      <p:sp>
        <p:nvSpPr>
          <p:cNvPr id="5" name="TextBox 4">
            <a:extLst>
              <a:ext uri="{FF2B5EF4-FFF2-40B4-BE49-F238E27FC236}">
                <a16:creationId xmlns:a16="http://schemas.microsoft.com/office/drawing/2014/main" id="{5893BE80-FFB2-4CD7-D02C-063A367F89AB}"/>
              </a:ext>
            </a:extLst>
          </p:cNvPr>
          <p:cNvSpPr txBox="1"/>
          <p:nvPr/>
        </p:nvSpPr>
        <p:spPr>
          <a:xfrm>
            <a:off x="467544" y="5196379"/>
            <a:ext cx="6408712" cy="954107"/>
          </a:xfrm>
          <a:prstGeom prst="rect">
            <a:avLst/>
          </a:prstGeom>
          <a:noFill/>
        </p:spPr>
        <p:txBody>
          <a:bodyPr wrap="square" rtlCol="0">
            <a:spAutoFit/>
          </a:bodyPr>
          <a:lstStyle/>
          <a:p>
            <a:pPr algn="ctr"/>
            <a:r>
              <a:rPr lang="en-AU" sz="2800" b="1" dirty="0">
                <a:solidFill>
                  <a:schemeClr val="accent2">
                    <a:lumMod val="50000"/>
                  </a:schemeClr>
                </a:solidFill>
                <a:latin typeface="Arial" panose="020B0604020202020204" pitchFamily="34" charset="0"/>
                <a:ea typeface="Cambria" panose="02040503050406030204" pitchFamily="18" charset="0"/>
                <a:cs typeface="Arial" panose="020B0604020202020204" pitchFamily="34" charset="0"/>
              </a:rPr>
              <a:t>… and Ensuring the Inclusion of </a:t>
            </a:r>
          </a:p>
          <a:p>
            <a:pPr algn="ctr"/>
            <a:r>
              <a:rPr lang="en-AU" sz="2800" b="1" dirty="0">
                <a:solidFill>
                  <a:schemeClr val="accent2">
                    <a:lumMod val="50000"/>
                  </a:schemeClr>
                </a:solidFill>
                <a:latin typeface="Arial" panose="020B0604020202020204" pitchFamily="34" charset="0"/>
                <a:ea typeface="Cambria" panose="02040503050406030204" pitchFamily="18" charset="0"/>
                <a:cs typeface="Arial" panose="020B0604020202020204" pitchFamily="34" charset="0"/>
              </a:rPr>
              <a:t>Diverse Groups in All Our Work. </a:t>
            </a:r>
          </a:p>
        </p:txBody>
      </p:sp>
    </p:spTree>
    <p:extLst>
      <p:ext uri="{BB962C8B-B14F-4D97-AF65-F5344CB8AC3E}">
        <p14:creationId xmlns:p14="http://schemas.microsoft.com/office/powerpoint/2010/main" val="29499141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52EAB185-F3C3-94FA-48D7-0762591F2C39}"/>
              </a:ext>
            </a:extLst>
          </p:cNvPr>
          <p:cNvSpPr>
            <a:spLocks noGrp="1" noChangeArrowheads="1"/>
          </p:cNvSpPr>
          <p:nvPr>
            <p:ph type="title"/>
          </p:nvPr>
        </p:nvSpPr>
        <p:spPr>
          <a:xfrm>
            <a:off x="170656" y="367936"/>
            <a:ext cx="8802688" cy="636587"/>
          </a:xfrm>
        </p:spPr>
        <p:txBody>
          <a:bodyPr/>
          <a:lstStyle/>
          <a:p>
            <a:r>
              <a:rPr lang="en-AU" altLang="en-US" dirty="0"/>
              <a:t>An Exercise in </a:t>
            </a:r>
            <a:br>
              <a:rPr lang="en-AU" altLang="en-US" dirty="0"/>
            </a:br>
            <a:r>
              <a:rPr lang="en-AU" altLang="en-US" dirty="0"/>
              <a:t> Acknowledging Diversity</a:t>
            </a:r>
            <a:br>
              <a:rPr lang="en-AU" altLang="en-US" dirty="0"/>
            </a:br>
            <a:br>
              <a:rPr lang="en-AU" altLang="en-US" dirty="0"/>
            </a:br>
            <a:br>
              <a:rPr lang="en-AU" altLang="en-US" dirty="0"/>
            </a:br>
            <a:br>
              <a:rPr lang="en-AU" altLang="en-US" dirty="0"/>
            </a:br>
            <a:br>
              <a:rPr lang="en-AU" altLang="en-US" dirty="0"/>
            </a:br>
            <a:br>
              <a:rPr lang="en-AU" altLang="en-US" dirty="0"/>
            </a:br>
            <a:endParaRPr lang="en-AU" altLang="en-US" sz="2800" dirty="0"/>
          </a:p>
        </p:txBody>
      </p:sp>
      <p:sp>
        <p:nvSpPr>
          <p:cNvPr id="35843" name="Content Placeholder 2">
            <a:extLst>
              <a:ext uri="{FF2B5EF4-FFF2-40B4-BE49-F238E27FC236}">
                <a16:creationId xmlns:a16="http://schemas.microsoft.com/office/drawing/2014/main" id="{5CB1B163-6E09-2033-CEE7-9049EC267A1E}"/>
              </a:ext>
            </a:extLst>
          </p:cNvPr>
          <p:cNvSpPr>
            <a:spLocks noGrp="1" noChangeArrowheads="1"/>
          </p:cNvSpPr>
          <p:nvPr>
            <p:ph idx="1"/>
          </p:nvPr>
        </p:nvSpPr>
        <p:spPr>
          <a:xfrm>
            <a:off x="2400382" y="1916832"/>
            <a:ext cx="6104521" cy="3698875"/>
          </a:xfrm>
        </p:spPr>
        <p:txBody>
          <a:bodyPr/>
          <a:lstStyle/>
          <a:p>
            <a:r>
              <a:rPr lang="en-AU" altLang="en-US" sz="2600" b="1" dirty="0">
                <a:solidFill>
                  <a:schemeClr val="accent2">
                    <a:lumMod val="50000"/>
                  </a:schemeClr>
                </a:solidFill>
                <a:ea typeface="Cambria" panose="02040503050406030204" pitchFamily="18" charset="0"/>
              </a:rPr>
              <a:t>When you design a project with the community, how will you demonstrate that the needs of diverse groups have been considered?.  It is not enough to say “we will include people with a disability – youth, older people, men, members of LGBTQI+ communities etc”  You need to say how you plan to support the community do this. </a:t>
            </a:r>
          </a:p>
        </p:txBody>
      </p:sp>
      <p:pic>
        <p:nvPicPr>
          <p:cNvPr id="3" name="Picture 2" descr="A picture containing drawing&#10;&#10;Description automatically generated">
            <a:extLst>
              <a:ext uri="{FF2B5EF4-FFF2-40B4-BE49-F238E27FC236}">
                <a16:creationId xmlns:a16="http://schemas.microsoft.com/office/drawing/2014/main" id="{69A83625-E85E-7F83-7E5C-A6E1D1B5FFF8}"/>
              </a:ext>
            </a:extLst>
          </p:cNvPr>
          <p:cNvPicPr>
            <a:picLocks noChangeAspect="1"/>
          </p:cNvPicPr>
          <p:nvPr/>
        </p:nvPicPr>
        <p:blipFill>
          <a:blip r:embed="rId3"/>
          <a:stretch>
            <a:fillRect/>
          </a:stretch>
        </p:blipFill>
        <p:spPr>
          <a:xfrm>
            <a:off x="539531" y="4028889"/>
            <a:ext cx="1638396" cy="2521302"/>
          </a:xfrm>
          <a:prstGeom prst="rect">
            <a:avLst/>
          </a:prstGeom>
        </p:spPr>
      </p:pic>
      <p:pic>
        <p:nvPicPr>
          <p:cNvPr id="5" name="Picture 4" descr="A cartoon of a person in a wheelchair&#10;&#10;Description automatically generated">
            <a:extLst>
              <a:ext uri="{FF2B5EF4-FFF2-40B4-BE49-F238E27FC236}">
                <a16:creationId xmlns:a16="http://schemas.microsoft.com/office/drawing/2014/main" id="{C0EAD3B0-DE1A-5B4F-679A-3CF461C452EF}"/>
              </a:ext>
            </a:extLst>
          </p:cNvPr>
          <p:cNvPicPr>
            <a:picLocks noChangeAspect="1"/>
          </p:cNvPicPr>
          <p:nvPr/>
        </p:nvPicPr>
        <p:blipFill>
          <a:blip r:embed="rId4"/>
          <a:stretch>
            <a:fillRect/>
          </a:stretch>
        </p:blipFill>
        <p:spPr>
          <a:xfrm>
            <a:off x="428303" y="1438647"/>
            <a:ext cx="1860851" cy="2780928"/>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5D30E8-FAE5-62CD-1DAF-B6F876824ECD}"/>
              </a:ext>
            </a:extLst>
          </p:cNvPr>
          <p:cNvSpPr>
            <a:spLocks noGrp="1"/>
          </p:cNvSpPr>
          <p:nvPr>
            <p:ph idx="1"/>
          </p:nvPr>
        </p:nvSpPr>
        <p:spPr>
          <a:xfrm>
            <a:off x="507140" y="2276872"/>
            <a:ext cx="5472608" cy="3697288"/>
          </a:xfrm>
        </p:spPr>
        <p:txBody>
          <a:bodyPr/>
          <a:lstStyle/>
          <a:p>
            <a:pPr marL="514350" indent="-514350">
              <a:buFont typeface="Wingdings 3" panose="05040102010807070707" pitchFamily="18" charset="2"/>
              <a:buAutoNum type="arabicPeriod"/>
              <a:defRPr/>
            </a:pPr>
            <a:r>
              <a:rPr lang="en-AU" sz="2400" b="1" dirty="0">
                <a:solidFill>
                  <a:schemeClr val="accent2">
                    <a:lumMod val="50000"/>
                  </a:schemeClr>
                </a:solidFill>
                <a:ea typeface="Cambria" panose="02040503050406030204" pitchFamily="18" charset="0"/>
              </a:rPr>
              <a:t>Young people</a:t>
            </a:r>
          </a:p>
          <a:p>
            <a:pPr marL="514350" indent="-514350">
              <a:buFont typeface="Wingdings 3" panose="05040102010807070707" pitchFamily="18" charset="2"/>
              <a:buAutoNum type="arabicPeriod"/>
              <a:defRPr/>
            </a:pPr>
            <a:r>
              <a:rPr lang="en-AU" sz="2400" b="1" dirty="0">
                <a:solidFill>
                  <a:schemeClr val="accent2">
                    <a:lumMod val="50000"/>
                  </a:schemeClr>
                </a:solidFill>
                <a:ea typeface="Cambria" panose="02040503050406030204" pitchFamily="18" charset="0"/>
              </a:rPr>
              <a:t>Women with young children or caring for the sick or elderly</a:t>
            </a:r>
          </a:p>
          <a:p>
            <a:pPr marL="514350" indent="-514350">
              <a:buFont typeface="Wingdings 3" panose="05040102010807070707" pitchFamily="18" charset="2"/>
              <a:buAutoNum type="arabicPeriod"/>
              <a:defRPr/>
            </a:pPr>
            <a:r>
              <a:rPr lang="en-AU" sz="2400" b="1" dirty="0">
                <a:solidFill>
                  <a:schemeClr val="accent2">
                    <a:lumMod val="50000"/>
                  </a:schemeClr>
                </a:solidFill>
                <a:ea typeface="Cambria" panose="02040503050406030204" pitchFamily="18" charset="0"/>
              </a:rPr>
              <a:t>Members of the LGBTQI+ communities</a:t>
            </a:r>
          </a:p>
          <a:p>
            <a:pPr marL="514350" indent="-514350">
              <a:buFont typeface="Wingdings 3" panose="05040102010807070707" pitchFamily="18" charset="2"/>
              <a:buAutoNum type="arabicPeriod"/>
              <a:defRPr/>
            </a:pPr>
            <a:r>
              <a:rPr lang="en-AU" sz="2400" b="1" dirty="0">
                <a:solidFill>
                  <a:schemeClr val="accent2">
                    <a:lumMod val="50000"/>
                  </a:schemeClr>
                </a:solidFill>
                <a:ea typeface="Cambria" panose="02040503050406030204" pitchFamily="18" charset="0"/>
              </a:rPr>
              <a:t>People with a disability</a:t>
            </a:r>
          </a:p>
          <a:p>
            <a:pPr marL="514350" indent="-514350">
              <a:buFont typeface="Wingdings 3" panose="05040102010807070707" pitchFamily="18" charset="2"/>
              <a:buAutoNum type="arabicPeriod"/>
              <a:defRPr/>
            </a:pPr>
            <a:r>
              <a:rPr lang="en-AU" sz="2400" b="1" dirty="0">
                <a:solidFill>
                  <a:schemeClr val="accent2">
                    <a:lumMod val="50000"/>
                  </a:schemeClr>
                </a:solidFill>
                <a:ea typeface="Cambria" panose="02040503050406030204" pitchFamily="18" charset="0"/>
              </a:rPr>
              <a:t>People who are pre-literate</a:t>
            </a:r>
          </a:p>
          <a:p>
            <a:pPr marL="514350" indent="-514350">
              <a:buFont typeface="Wingdings 3" panose="05040102010807070707" pitchFamily="18" charset="2"/>
              <a:buAutoNum type="arabicPeriod"/>
              <a:defRPr/>
            </a:pPr>
            <a:r>
              <a:rPr lang="en-AU" sz="2400" b="1" dirty="0">
                <a:solidFill>
                  <a:schemeClr val="accent2">
                    <a:lumMod val="50000"/>
                  </a:schemeClr>
                </a:solidFill>
                <a:ea typeface="Cambria" panose="02040503050406030204" pitchFamily="18" charset="0"/>
              </a:rPr>
              <a:t>Other vulnerable groups</a:t>
            </a:r>
          </a:p>
        </p:txBody>
      </p:sp>
      <p:pic>
        <p:nvPicPr>
          <p:cNvPr id="2" name="Picture 1">
            <a:extLst>
              <a:ext uri="{FF2B5EF4-FFF2-40B4-BE49-F238E27FC236}">
                <a16:creationId xmlns:a16="http://schemas.microsoft.com/office/drawing/2014/main" id="{DD7D7506-28FB-5A05-A65C-26E53004B64D}"/>
              </a:ext>
            </a:extLst>
          </p:cNvPr>
          <p:cNvPicPr>
            <a:picLocks noChangeAspect="1"/>
          </p:cNvPicPr>
          <p:nvPr/>
        </p:nvPicPr>
        <p:blipFill>
          <a:blip r:embed="rId3"/>
          <a:stretch>
            <a:fillRect/>
          </a:stretch>
        </p:blipFill>
        <p:spPr>
          <a:xfrm>
            <a:off x="5436096" y="2807144"/>
            <a:ext cx="3961886" cy="2879181"/>
          </a:xfrm>
          <a:prstGeom prst="rect">
            <a:avLst/>
          </a:prstGeom>
        </p:spPr>
      </p:pic>
      <p:sp>
        <p:nvSpPr>
          <p:cNvPr id="4" name="TextBox 3">
            <a:extLst>
              <a:ext uri="{FF2B5EF4-FFF2-40B4-BE49-F238E27FC236}">
                <a16:creationId xmlns:a16="http://schemas.microsoft.com/office/drawing/2014/main" id="{2E3E5B79-87A3-F9BB-74E2-B5E4F3E5AAD4}"/>
              </a:ext>
            </a:extLst>
          </p:cNvPr>
          <p:cNvSpPr txBox="1"/>
          <p:nvPr/>
        </p:nvSpPr>
        <p:spPr>
          <a:xfrm>
            <a:off x="539552" y="195361"/>
            <a:ext cx="8416080" cy="1815882"/>
          </a:xfrm>
          <a:prstGeom prst="rect">
            <a:avLst/>
          </a:prstGeom>
          <a:noFill/>
        </p:spPr>
        <p:txBody>
          <a:bodyPr wrap="square" rtlCol="0">
            <a:spAutoFit/>
          </a:bodyPr>
          <a:lstStyle/>
          <a:p>
            <a:pPr>
              <a:defRPr/>
            </a:pPr>
            <a:r>
              <a:rPr lang="en-AU" sz="2800" b="1" dirty="0">
                <a:solidFill>
                  <a:srgbClr val="7030A0"/>
                </a:solidFill>
                <a:latin typeface="Arial" panose="020B0604020202020204" pitchFamily="34" charset="0"/>
                <a:ea typeface="Cambria" panose="02040503050406030204" pitchFamily="18" charset="0"/>
                <a:cs typeface="Arial" panose="020B0604020202020204" pitchFamily="34" charset="0"/>
              </a:rPr>
              <a:t>Discuss and list how will you  will work with the refugee community  to find </a:t>
            </a:r>
            <a:r>
              <a:rPr lang="en-AU" sz="2400" b="1" dirty="0">
                <a:solidFill>
                  <a:srgbClr val="7030A0"/>
                </a:solidFill>
                <a:latin typeface="Arial" panose="020B0604020202020204" pitchFamily="34" charset="0"/>
                <a:ea typeface="Cambria" panose="02040503050406030204" pitchFamily="18" charset="0"/>
                <a:cs typeface="Arial" panose="020B0604020202020204" pitchFamily="34" charset="0"/>
              </a:rPr>
              <a:t>out</a:t>
            </a:r>
            <a:r>
              <a:rPr lang="en-AU" sz="2800" b="1" dirty="0">
                <a:solidFill>
                  <a:srgbClr val="7030A0"/>
                </a:solidFill>
                <a:latin typeface="Arial" panose="020B0604020202020204" pitchFamily="34" charset="0"/>
                <a:ea typeface="Cambria" panose="02040503050406030204" pitchFamily="18" charset="0"/>
                <a:cs typeface="Arial" panose="020B0604020202020204" pitchFamily="34" charset="0"/>
              </a:rPr>
              <a:t> the needs of diverse groups who may be involved in projects?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Content Placeholder 2">
            <a:extLst>
              <a:ext uri="{FF2B5EF4-FFF2-40B4-BE49-F238E27FC236}">
                <a16:creationId xmlns:a16="http://schemas.microsoft.com/office/drawing/2014/main" id="{2CC0D902-DC1A-700B-4455-31535422E03A}"/>
              </a:ext>
            </a:extLst>
          </p:cNvPr>
          <p:cNvSpPr>
            <a:spLocks noGrp="1" noChangeArrowheads="1"/>
          </p:cNvSpPr>
          <p:nvPr>
            <p:ph idx="1"/>
          </p:nvPr>
        </p:nvSpPr>
        <p:spPr>
          <a:xfrm>
            <a:off x="395536" y="548680"/>
            <a:ext cx="8072982" cy="3744416"/>
          </a:xfrm>
        </p:spPr>
        <p:txBody>
          <a:bodyPr/>
          <a:lstStyle/>
          <a:p>
            <a:r>
              <a:rPr lang="en-AU" altLang="en-US" sz="2600" b="1" dirty="0">
                <a:solidFill>
                  <a:srgbClr val="7030A0"/>
                </a:solidFill>
                <a:ea typeface="Cambria" panose="02040503050406030204" pitchFamily="18" charset="0"/>
              </a:rPr>
              <a:t>What can you do to make sure that diverse groups are included in the projects?</a:t>
            </a:r>
          </a:p>
          <a:p>
            <a:r>
              <a:rPr lang="en-AU" altLang="en-US" sz="2600" b="1" dirty="0">
                <a:solidFill>
                  <a:schemeClr val="accent2">
                    <a:lumMod val="50000"/>
                  </a:schemeClr>
                </a:solidFill>
                <a:ea typeface="Cambria" panose="02040503050406030204" pitchFamily="18" charset="0"/>
              </a:rPr>
              <a:t>How will you monitor whether you are succeeding?</a:t>
            </a:r>
          </a:p>
          <a:p>
            <a:r>
              <a:rPr lang="en-AU" altLang="en-US" sz="2600" b="1" dirty="0">
                <a:solidFill>
                  <a:schemeClr val="accent2">
                    <a:lumMod val="50000"/>
                  </a:schemeClr>
                </a:solidFill>
                <a:ea typeface="Cambria" panose="02040503050406030204" pitchFamily="18" charset="0"/>
              </a:rPr>
              <a:t>How will you address discrimination that may happen in your own community and or organisations?</a:t>
            </a:r>
          </a:p>
        </p:txBody>
      </p:sp>
      <p:pic>
        <p:nvPicPr>
          <p:cNvPr id="2" name="Picture 1">
            <a:extLst>
              <a:ext uri="{FF2B5EF4-FFF2-40B4-BE49-F238E27FC236}">
                <a16:creationId xmlns:a16="http://schemas.microsoft.com/office/drawing/2014/main" id="{6BD27D04-FB9C-4E56-A50D-B40116DFF752}"/>
              </a:ext>
            </a:extLst>
          </p:cNvPr>
          <p:cNvPicPr>
            <a:picLocks noChangeAspect="1"/>
          </p:cNvPicPr>
          <p:nvPr/>
        </p:nvPicPr>
        <p:blipFill>
          <a:blip r:embed="rId3"/>
          <a:stretch>
            <a:fillRect/>
          </a:stretch>
        </p:blipFill>
        <p:spPr>
          <a:xfrm>
            <a:off x="2915816" y="3789040"/>
            <a:ext cx="3671805" cy="2668374"/>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a:extLst>
              <a:ext uri="{FF2B5EF4-FFF2-40B4-BE49-F238E27FC236}">
                <a16:creationId xmlns:a16="http://schemas.microsoft.com/office/drawing/2014/main" id="{EBA72697-C557-AFA8-D5DF-4BE1B49EF5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4198660"/>
            <a:ext cx="3393728" cy="2362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B1E5171A-868D-DE4F-8D50-5D8D76118EE6}"/>
              </a:ext>
            </a:extLst>
          </p:cNvPr>
          <p:cNvSpPr txBox="1"/>
          <p:nvPr/>
        </p:nvSpPr>
        <p:spPr>
          <a:xfrm>
            <a:off x="683568" y="1239977"/>
            <a:ext cx="7920880" cy="2838726"/>
          </a:xfrm>
          <a:prstGeom prst="rect">
            <a:avLst/>
          </a:prstGeom>
          <a:noFill/>
        </p:spPr>
        <p:txBody>
          <a:bodyPr wrap="square">
            <a:spAutoFit/>
          </a:bodyPr>
          <a:lstStyle/>
          <a:p>
            <a:pPr>
              <a:lnSpc>
                <a:spcPct val="107000"/>
              </a:lnSpc>
              <a:spcAft>
                <a:spcPts val="800"/>
              </a:spcAft>
              <a:defRPr/>
            </a:pPr>
            <a:r>
              <a:rPr lang="en-AU" sz="2800" b="1" kern="100" dirty="0">
                <a:solidFill>
                  <a:srgbClr val="3A7C22"/>
                </a:solidFill>
                <a:latin typeface="Arial" panose="020B0604020202020204" pitchFamily="34" charset="0"/>
                <a:ea typeface="Aptos" panose="020B0004020202020204" pitchFamily="34" charset="0"/>
                <a:cs typeface="Arial" panose="020B0604020202020204" pitchFamily="34" charset="0"/>
              </a:rPr>
              <a:t>The same exercises are equally important to use with all stakeholders, and the most value is gained when the results from each group involved are brought together to inform program design, implementation and evaluations.</a:t>
            </a:r>
            <a:endParaRPr lang="en-AU" sz="2800" b="1" kern="100" dirty="0">
              <a:latin typeface="Arial" panose="020B0604020202020204" pitchFamily="34" charset="0"/>
              <a:ea typeface="Aptos" panose="020B00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AD793B60-F051-3095-8B74-9D8721C57633}"/>
              </a:ext>
            </a:extLst>
          </p:cNvPr>
          <p:cNvSpPr txBox="1"/>
          <p:nvPr/>
        </p:nvSpPr>
        <p:spPr>
          <a:xfrm>
            <a:off x="1259632" y="296862"/>
            <a:ext cx="7128792" cy="646331"/>
          </a:xfrm>
          <a:prstGeom prst="rect">
            <a:avLst/>
          </a:prstGeom>
          <a:noFill/>
        </p:spPr>
        <p:txBody>
          <a:bodyPr wrap="square" rtlCol="0">
            <a:spAutoFit/>
          </a:bodyPr>
          <a:lstStyle/>
          <a:p>
            <a:r>
              <a:rPr lang="en-AU" sz="3600" b="1" dirty="0" err="1">
                <a:solidFill>
                  <a:srgbClr val="7030A0"/>
                </a:solidFill>
                <a:latin typeface="Arial" panose="020B0604020202020204" pitchFamily="34" charset="0"/>
                <a:ea typeface="Cambria" panose="02040503050406030204" pitchFamily="18" charset="0"/>
                <a:cs typeface="Arial" panose="020B0604020202020204" pitchFamily="34" charset="0"/>
              </a:rPr>
              <a:t>Everyones</a:t>
            </a:r>
            <a:r>
              <a:rPr lang="en-AU" sz="3600" b="1" dirty="0">
                <a:solidFill>
                  <a:srgbClr val="7030A0"/>
                </a:solidFill>
                <a:latin typeface="Arial" panose="020B0604020202020204" pitchFamily="34" charset="0"/>
                <a:ea typeface="Cambria" panose="02040503050406030204" pitchFamily="18" charset="0"/>
                <a:cs typeface="Arial" panose="020B0604020202020204" pitchFamily="34" charset="0"/>
              </a:rPr>
              <a:t> view is important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FF75C-EE14-5B67-5BFC-97F631DAEABA}"/>
              </a:ext>
            </a:extLst>
          </p:cNvPr>
          <p:cNvSpPr>
            <a:spLocks noGrp="1"/>
          </p:cNvSpPr>
          <p:nvPr>
            <p:ph type="title"/>
          </p:nvPr>
        </p:nvSpPr>
        <p:spPr>
          <a:xfrm>
            <a:off x="626418" y="186506"/>
            <a:ext cx="7793038" cy="635000"/>
          </a:xfrm>
        </p:spPr>
        <p:txBody>
          <a:bodyPr/>
          <a:lstStyle/>
          <a:p>
            <a:pPr>
              <a:defRPr/>
            </a:pPr>
            <a:r>
              <a:rPr lang="en-AU" sz="3200" kern="100" dirty="0">
                <a:solidFill>
                  <a:srgbClr val="7030A0"/>
                </a:solidFill>
                <a:ea typeface="Cambria" panose="02040503050406030204" pitchFamily="18" charset="0"/>
              </a:rPr>
              <a:t>What does it cover?</a:t>
            </a:r>
            <a:br>
              <a:rPr lang="en-AU" sz="3200" kern="100" dirty="0">
                <a:ea typeface="Cambria" panose="02040503050406030204" pitchFamily="18" charset="0"/>
              </a:rPr>
            </a:br>
            <a:endParaRPr lang="en-AU" sz="3200" dirty="0">
              <a:ea typeface="Cambria" panose="02040503050406030204" pitchFamily="18" charset="0"/>
            </a:endParaRPr>
          </a:p>
        </p:txBody>
      </p:sp>
      <p:sp>
        <p:nvSpPr>
          <p:cNvPr id="7" name="TextBox 6">
            <a:extLst>
              <a:ext uri="{FF2B5EF4-FFF2-40B4-BE49-F238E27FC236}">
                <a16:creationId xmlns:a16="http://schemas.microsoft.com/office/drawing/2014/main" id="{8E39DC96-1D41-86F8-9050-857A63F6B6D1}"/>
              </a:ext>
            </a:extLst>
          </p:cNvPr>
          <p:cNvSpPr txBox="1"/>
          <p:nvPr/>
        </p:nvSpPr>
        <p:spPr>
          <a:xfrm>
            <a:off x="626418" y="1063036"/>
            <a:ext cx="7267575" cy="1715021"/>
          </a:xfrm>
          <a:prstGeom prst="rect">
            <a:avLst/>
          </a:prstGeom>
          <a:noFill/>
        </p:spPr>
        <p:txBody>
          <a:bodyPr>
            <a:spAutoFit/>
          </a:bodyPr>
          <a:lstStyle/>
          <a:p>
            <a:pPr>
              <a:lnSpc>
                <a:spcPct val="107000"/>
              </a:lnSpc>
              <a:spcAft>
                <a:spcPts val="800"/>
              </a:spcAft>
              <a:defRPr/>
            </a:pPr>
            <a:r>
              <a:rPr lang="en-AU" sz="2000" b="1" kern="100" dirty="0">
                <a:solidFill>
                  <a:schemeClr val="accent2">
                    <a:lumMod val="50000"/>
                  </a:schemeClr>
                </a:solidFill>
                <a:latin typeface="Arial" panose="020B0604020202020204" pitchFamily="34" charset="0"/>
                <a:ea typeface="Cambria" panose="02040503050406030204" pitchFamily="18" charset="0"/>
                <a:cs typeface="Arial" panose="020B0604020202020204" pitchFamily="34" charset="0"/>
              </a:rPr>
              <a:t>There are four modules which together cover this important approach.  They are Module 4. Age Gender and Diversity, 5. Addressing Sexual and Gender Based Violence, 6. Harnessing Lived Experience, and 7. Including Refugee Men.</a:t>
            </a:r>
            <a:endParaRPr lang="en-AU" sz="2000" kern="100" dirty="0">
              <a:solidFill>
                <a:schemeClr val="accent2">
                  <a:lumMod val="50000"/>
                </a:schemeClr>
              </a:solidFill>
              <a:latin typeface="Arial" panose="020B0604020202020204" pitchFamily="34" charset="0"/>
              <a:ea typeface="Cambria" panose="02040503050406030204" pitchFamily="18" charset="0"/>
              <a:cs typeface="Arial" panose="020B0604020202020204" pitchFamily="34" charset="0"/>
            </a:endParaRPr>
          </a:p>
        </p:txBody>
      </p:sp>
      <p:pic>
        <p:nvPicPr>
          <p:cNvPr id="7173" name="Picture 10" descr="A cartoon of a person in a wheelchair&#10;&#10;Description automatically generated">
            <a:extLst>
              <a:ext uri="{FF2B5EF4-FFF2-40B4-BE49-F238E27FC236}">
                <a16:creationId xmlns:a16="http://schemas.microsoft.com/office/drawing/2014/main" id="{1DEC91D8-BCAD-5BFD-5BAC-DC87389414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1606" y="2726506"/>
            <a:ext cx="1581150" cy="22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12" descr="A cartoon of a person holding a baby&#10;&#10;Description automatically generated">
            <a:extLst>
              <a:ext uri="{FF2B5EF4-FFF2-40B4-BE49-F238E27FC236}">
                <a16:creationId xmlns:a16="http://schemas.microsoft.com/office/drawing/2014/main" id="{F8EC3E91-13B5-8AD5-F7A1-78998F5A9F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1906" y="2861444"/>
            <a:ext cx="836612" cy="205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14" descr="A cartoon of a person with his arms crossed&#10;&#10;Description automatically generated">
            <a:extLst>
              <a:ext uri="{FF2B5EF4-FFF2-40B4-BE49-F238E27FC236}">
                <a16:creationId xmlns:a16="http://schemas.microsoft.com/office/drawing/2014/main" id="{19DA9309-D651-A1C4-2439-80E843E777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4581" y="3110681"/>
            <a:ext cx="647700" cy="176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16" descr="A cartoon of a person in a striped pants&#10;&#10;Description automatically generated">
            <a:extLst>
              <a:ext uri="{FF2B5EF4-FFF2-40B4-BE49-F238E27FC236}">
                <a16:creationId xmlns:a16="http://schemas.microsoft.com/office/drawing/2014/main" id="{CA073166-CC18-D8EC-7F47-630A8C7D94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27006" y="2710631"/>
            <a:ext cx="982662"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18" descr="A cartoon of a person and a shadow&#10;&#10;Description automatically generated">
            <a:extLst>
              <a:ext uri="{FF2B5EF4-FFF2-40B4-BE49-F238E27FC236}">
                <a16:creationId xmlns:a16="http://schemas.microsoft.com/office/drawing/2014/main" id="{98D49444-4162-135E-B14F-770D3E30410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3568" y="2924944"/>
            <a:ext cx="1492250" cy="198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0794A7-20F5-CAC2-1D1B-9DC850BBFC0E}"/>
              </a:ext>
            </a:extLst>
          </p:cNvPr>
          <p:cNvSpPr>
            <a:spLocks noGrp="1"/>
          </p:cNvSpPr>
          <p:nvPr>
            <p:ph idx="1"/>
          </p:nvPr>
        </p:nvSpPr>
        <p:spPr>
          <a:xfrm>
            <a:off x="674687" y="476672"/>
            <a:ext cx="7794625" cy="3698875"/>
          </a:xfrm>
        </p:spPr>
        <p:txBody>
          <a:bodyPr/>
          <a:lstStyle/>
          <a:p>
            <a:pPr algn="ctr">
              <a:defRPr/>
            </a:pPr>
            <a:r>
              <a:rPr lang="en-AU" sz="4800" b="1" dirty="0">
                <a:solidFill>
                  <a:srgbClr val="7030A0"/>
                </a:solidFill>
                <a:ea typeface="Cambria" panose="02040503050406030204" pitchFamily="18" charset="0"/>
              </a:rPr>
              <a:t>What are the promises in the UNHCR Age Gender and Diversity policy?</a:t>
            </a:r>
          </a:p>
          <a:p>
            <a:pPr algn="ctr">
              <a:defRPr/>
            </a:pPr>
            <a:endParaRPr lang="en-AU" sz="4800" b="1" dirty="0">
              <a:solidFill>
                <a:schemeClr val="accent2">
                  <a:lumMod val="50000"/>
                </a:schemeClr>
              </a:solidFill>
            </a:endParaRPr>
          </a:p>
        </p:txBody>
      </p:sp>
      <p:pic>
        <p:nvPicPr>
          <p:cNvPr id="12291" name="Picture 1">
            <a:extLst>
              <a:ext uri="{FF2B5EF4-FFF2-40B4-BE49-F238E27FC236}">
                <a16:creationId xmlns:a16="http://schemas.microsoft.com/office/drawing/2014/main" id="{06992F8A-7774-687E-E44D-FF4EF19506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313" y="2997200"/>
            <a:ext cx="3221037" cy="346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37275626-EE35-A784-CA3F-6846A46B71C4}"/>
              </a:ext>
            </a:extLst>
          </p:cNvPr>
          <p:cNvSpPr>
            <a:spLocks noGrp="1" noChangeArrowheads="1"/>
          </p:cNvSpPr>
          <p:nvPr>
            <p:ph type="title"/>
          </p:nvPr>
        </p:nvSpPr>
        <p:spPr>
          <a:xfrm>
            <a:off x="552450" y="514350"/>
            <a:ext cx="7793038" cy="635000"/>
          </a:xfrm>
        </p:spPr>
        <p:txBody>
          <a:bodyPr/>
          <a:lstStyle/>
          <a:p>
            <a:r>
              <a:rPr lang="en-US" altLang="en-US" dirty="0">
                <a:ea typeface="Cambria" panose="02040503050406030204" pitchFamily="18" charset="0"/>
              </a:rPr>
              <a:t>ADG Inclusive Programming</a:t>
            </a:r>
          </a:p>
        </p:txBody>
      </p:sp>
      <p:sp>
        <p:nvSpPr>
          <p:cNvPr id="13315" name="Content Placeholder 2">
            <a:extLst>
              <a:ext uri="{FF2B5EF4-FFF2-40B4-BE49-F238E27FC236}">
                <a16:creationId xmlns:a16="http://schemas.microsoft.com/office/drawing/2014/main" id="{8FCA6017-4B40-C5D9-0BD0-44D831D7ECFB}"/>
              </a:ext>
            </a:extLst>
          </p:cNvPr>
          <p:cNvSpPr>
            <a:spLocks noGrp="1" noChangeArrowheads="1"/>
          </p:cNvSpPr>
          <p:nvPr>
            <p:ph idx="1"/>
          </p:nvPr>
        </p:nvSpPr>
        <p:spPr>
          <a:xfrm>
            <a:off x="609600" y="2278063"/>
            <a:ext cx="7793038" cy="3698875"/>
          </a:xfrm>
        </p:spPr>
        <p:txBody>
          <a:bodyPr/>
          <a:lstStyle/>
          <a:p>
            <a:endParaRPr lang="en-US" altLang="en-US"/>
          </a:p>
        </p:txBody>
      </p:sp>
      <p:pic>
        <p:nvPicPr>
          <p:cNvPr id="13316" name="Picture 3" descr="C:\Users\z9703328\Downloads\4.jpg">
            <a:extLst>
              <a:ext uri="{FF2B5EF4-FFF2-40B4-BE49-F238E27FC236}">
                <a16:creationId xmlns:a16="http://schemas.microsoft.com/office/drawing/2014/main" id="{C9B2F00D-1309-9000-AD3C-72DCAE613B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50" y="1377950"/>
            <a:ext cx="7924800" cy="475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4A7823DE-E585-AB21-3604-F2C3A4E72349}"/>
              </a:ext>
            </a:extLst>
          </p:cNvPr>
          <p:cNvSpPr>
            <a:spLocks noGrp="1" noChangeArrowheads="1"/>
          </p:cNvSpPr>
          <p:nvPr>
            <p:ph type="title"/>
          </p:nvPr>
        </p:nvSpPr>
        <p:spPr>
          <a:xfrm>
            <a:off x="609600" y="563563"/>
            <a:ext cx="7793038" cy="635000"/>
          </a:xfrm>
        </p:spPr>
        <p:txBody>
          <a:bodyPr/>
          <a:lstStyle/>
          <a:p>
            <a:r>
              <a:rPr lang="en-AU" altLang="en-US" dirty="0">
                <a:ea typeface="Cambria" panose="02040503050406030204" pitchFamily="18" charset="0"/>
              </a:rPr>
              <a:t>Participation and Inclusion</a:t>
            </a:r>
          </a:p>
        </p:txBody>
      </p:sp>
      <p:sp>
        <p:nvSpPr>
          <p:cNvPr id="14339" name="Content Placeholder 2">
            <a:extLst>
              <a:ext uri="{FF2B5EF4-FFF2-40B4-BE49-F238E27FC236}">
                <a16:creationId xmlns:a16="http://schemas.microsoft.com/office/drawing/2014/main" id="{CE3D42B6-DCBC-18CE-FFFB-4F31410641E2}"/>
              </a:ext>
            </a:extLst>
          </p:cNvPr>
          <p:cNvSpPr>
            <a:spLocks noGrp="1" noChangeArrowheads="1"/>
          </p:cNvSpPr>
          <p:nvPr>
            <p:ph idx="1"/>
          </p:nvPr>
        </p:nvSpPr>
        <p:spPr>
          <a:xfrm>
            <a:off x="609600" y="2278063"/>
            <a:ext cx="7793038" cy="3698875"/>
          </a:xfrm>
        </p:spPr>
        <p:txBody>
          <a:bodyPr/>
          <a:lstStyle/>
          <a:p>
            <a:endParaRPr lang="en-AU" altLang="en-US"/>
          </a:p>
        </p:txBody>
      </p:sp>
      <p:pic>
        <p:nvPicPr>
          <p:cNvPr id="14340" name="Picture 3" descr="C:\Users\z9703328\Downloads\5.jpg">
            <a:extLst>
              <a:ext uri="{FF2B5EF4-FFF2-40B4-BE49-F238E27FC236}">
                <a16:creationId xmlns:a16="http://schemas.microsoft.com/office/drawing/2014/main" id="{585B6B04-2A6D-1693-D8ED-B1B8D514E0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113" y="1198563"/>
            <a:ext cx="8015287" cy="501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89F672F5-7BF5-E03F-76B4-E9C212FFDE7B}"/>
              </a:ext>
            </a:extLst>
          </p:cNvPr>
          <p:cNvSpPr>
            <a:spLocks noGrp="1" noChangeArrowheads="1"/>
          </p:cNvSpPr>
          <p:nvPr>
            <p:ph type="title"/>
          </p:nvPr>
        </p:nvSpPr>
        <p:spPr>
          <a:xfrm>
            <a:off x="741363" y="327025"/>
            <a:ext cx="7793037" cy="635000"/>
          </a:xfrm>
        </p:spPr>
        <p:txBody>
          <a:bodyPr/>
          <a:lstStyle/>
          <a:p>
            <a:r>
              <a:rPr lang="en-AU" altLang="en-US" dirty="0">
                <a:ea typeface="Cambria" panose="02040503050406030204" pitchFamily="18" charset="0"/>
              </a:rPr>
              <a:t>PARTICIPATION</a:t>
            </a:r>
          </a:p>
        </p:txBody>
      </p:sp>
      <p:pic>
        <p:nvPicPr>
          <p:cNvPr id="15363" name="Content Placeholder 3" descr="C:\Users\z9703328\Downloads\6.jpg">
            <a:extLst>
              <a:ext uri="{FF2B5EF4-FFF2-40B4-BE49-F238E27FC236}">
                <a16:creationId xmlns:a16="http://schemas.microsoft.com/office/drawing/2014/main" id="{F81D36B0-01C9-D447-FD11-95BF384A1240}"/>
              </a:ext>
            </a:extLst>
          </p:cNvPr>
          <p:cNvPicPr>
            <a:picLocks noGrp="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41363" y="1227138"/>
            <a:ext cx="7718425" cy="5091112"/>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Content Placeholder 3" descr="C:\Users\z9703328\Downloads\7.jpg">
            <a:extLst>
              <a:ext uri="{FF2B5EF4-FFF2-40B4-BE49-F238E27FC236}">
                <a16:creationId xmlns:a16="http://schemas.microsoft.com/office/drawing/2014/main" id="{83A64C7C-03E7-3E49-1918-51609C158BB0}"/>
              </a:ext>
            </a:extLst>
          </p:cNvPr>
          <p:cNvPicPr>
            <a:picLocks noGrp="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00088" y="1244600"/>
            <a:ext cx="7793037" cy="5099050"/>
          </a:xfrm>
        </p:spPr>
      </p:pic>
      <p:sp>
        <p:nvSpPr>
          <p:cNvPr id="16387" name="Title 5">
            <a:extLst>
              <a:ext uri="{FF2B5EF4-FFF2-40B4-BE49-F238E27FC236}">
                <a16:creationId xmlns:a16="http://schemas.microsoft.com/office/drawing/2014/main" id="{D0FC4D00-13BE-CE8C-6AB4-DBE8E706CD7E}"/>
              </a:ext>
            </a:extLst>
          </p:cNvPr>
          <p:cNvSpPr>
            <a:spLocks noGrp="1" noChangeArrowheads="1"/>
          </p:cNvSpPr>
          <p:nvPr>
            <p:ph type="title"/>
          </p:nvPr>
        </p:nvSpPr>
        <p:spPr>
          <a:xfrm>
            <a:off x="914400" y="382588"/>
            <a:ext cx="7793038" cy="635000"/>
          </a:xfrm>
        </p:spPr>
        <p:txBody>
          <a:bodyPr/>
          <a:lstStyle/>
          <a:p>
            <a:r>
              <a:rPr lang="en-AU" altLang="en-US" dirty="0">
                <a:ea typeface="Cambria" panose="02040503050406030204" pitchFamily="18" charset="0"/>
              </a:rPr>
              <a:t>Registration and Documentation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6A8D6AF8-9E0A-B733-7FBF-F69B4C5917C5}"/>
              </a:ext>
            </a:extLst>
          </p:cNvPr>
          <p:cNvSpPr>
            <a:spLocks noGrp="1" noChangeArrowheads="1"/>
          </p:cNvSpPr>
          <p:nvPr>
            <p:ph type="title"/>
          </p:nvPr>
        </p:nvSpPr>
        <p:spPr>
          <a:xfrm>
            <a:off x="539750" y="244475"/>
            <a:ext cx="8280722" cy="636588"/>
          </a:xfrm>
        </p:spPr>
        <p:txBody>
          <a:bodyPr/>
          <a:lstStyle/>
          <a:p>
            <a:r>
              <a:rPr lang="en-AU" altLang="en-US" dirty="0">
                <a:ea typeface="Cambria" panose="02040503050406030204" pitchFamily="18" charset="0"/>
              </a:rPr>
              <a:t>Women and Girls have equal control </a:t>
            </a:r>
            <a:br>
              <a:rPr lang="en-AU" altLang="en-US" dirty="0">
                <a:ea typeface="Cambria" panose="02040503050406030204" pitchFamily="18" charset="0"/>
              </a:rPr>
            </a:br>
            <a:r>
              <a:rPr lang="en-AU" altLang="en-US" dirty="0">
                <a:ea typeface="Cambria" panose="02040503050406030204" pitchFamily="18" charset="0"/>
              </a:rPr>
              <a:t>over Food, Relief Items and cash</a:t>
            </a:r>
          </a:p>
        </p:txBody>
      </p:sp>
      <p:sp>
        <p:nvSpPr>
          <p:cNvPr id="17411" name="Content Placeholder 2">
            <a:extLst>
              <a:ext uri="{FF2B5EF4-FFF2-40B4-BE49-F238E27FC236}">
                <a16:creationId xmlns:a16="http://schemas.microsoft.com/office/drawing/2014/main" id="{D802D099-DC0C-26F5-4B99-051ED6976204}"/>
              </a:ext>
            </a:extLst>
          </p:cNvPr>
          <p:cNvSpPr>
            <a:spLocks noGrp="1" noChangeArrowheads="1"/>
          </p:cNvSpPr>
          <p:nvPr>
            <p:ph idx="1"/>
          </p:nvPr>
        </p:nvSpPr>
        <p:spPr>
          <a:xfrm>
            <a:off x="609600" y="2278063"/>
            <a:ext cx="7793038" cy="3698875"/>
          </a:xfrm>
        </p:spPr>
        <p:txBody>
          <a:bodyPr/>
          <a:lstStyle/>
          <a:p>
            <a:endParaRPr lang="en-AU" altLang="en-US"/>
          </a:p>
        </p:txBody>
      </p:sp>
      <p:pic>
        <p:nvPicPr>
          <p:cNvPr id="17412" name="Picture 3" descr="C:\Users\z9703328\AppData\Local\Microsoft\Windows\Temporary Internet Files\Content.Outlook\BZ2OXIJW\re edite -8.jpg">
            <a:extLst>
              <a:ext uri="{FF2B5EF4-FFF2-40B4-BE49-F238E27FC236}">
                <a16:creationId xmlns:a16="http://schemas.microsoft.com/office/drawing/2014/main" id="{D4911379-853B-1334-F05F-EC98A1F2C2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449388"/>
            <a:ext cx="7932738" cy="471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GCR project master">
  <a:themeElements>
    <a:clrScheme name="Custom 7">
      <a:dk1>
        <a:srgbClr val="000000"/>
      </a:dk1>
      <a:lt1>
        <a:srgbClr val="FFFFFF"/>
      </a:lt1>
      <a:dk2>
        <a:srgbClr val="2C3C43"/>
      </a:dk2>
      <a:lt2>
        <a:srgbClr val="EBEBEB"/>
      </a:lt2>
      <a:accent1>
        <a:srgbClr val="632C90"/>
      </a:accent1>
      <a:accent2>
        <a:srgbClr val="00FF00"/>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GCR project master" id="{FAAF83C6-FF45-EA4E-BC0F-FFE4D9E8E5FF}" vid="{E0FA262B-95AE-B54F-9931-A07ACB65789B}"/>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GCR project master</Template>
  <TotalTime>1215</TotalTime>
  <Words>1315</Words>
  <Application>Microsoft Office PowerPoint</Application>
  <PresentationFormat>On-screen Show (4:3)</PresentationFormat>
  <Paragraphs>113</Paragraphs>
  <Slides>23</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ＭＳ Ｐゴシック</vt:lpstr>
      <vt:lpstr>Arial</vt:lpstr>
      <vt:lpstr>Cambria</vt:lpstr>
      <vt:lpstr>Trebuchet MS</vt:lpstr>
      <vt:lpstr>Wingdings 3</vt:lpstr>
      <vt:lpstr>GCR project master</vt:lpstr>
      <vt:lpstr>PowerPoint Presentation</vt:lpstr>
      <vt:lpstr>PowerPoint Presentation</vt:lpstr>
      <vt:lpstr>What does it cover? </vt:lpstr>
      <vt:lpstr>PowerPoint Presentation</vt:lpstr>
      <vt:lpstr>ADG Inclusive Programming</vt:lpstr>
      <vt:lpstr>Participation and Inclusion</vt:lpstr>
      <vt:lpstr>PARTICIPATION</vt:lpstr>
      <vt:lpstr>Registration and Documentation</vt:lpstr>
      <vt:lpstr>Women and Girls have equal control  over Food, Relief Items and cash</vt:lpstr>
      <vt:lpstr>Work, Education and  Health Services</vt:lpstr>
      <vt:lpstr>SGBV Prevention and Response</vt:lpstr>
      <vt:lpstr>Additional GCR Commitments Resettlement Complementary Protection, Return</vt:lpstr>
      <vt:lpstr> Intersectionality and AGD  What is Intersectionality and why we are using it?  To cover this topic in detail, we suggest you use the following Training kit which has an excellent video </vt:lpstr>
      <vt:lpstr>PowerPoint Presentation</vt:lpstr>
      <vt:lpstr>In summary!</vt:lpstr>
      <vt:lpstr>The impact of labels on how we perceive people</vt:lpstr>
      <vt:lpstr>Tools of Analysis</vt:lpstr>
      <vt:lpstr>Storyboarding</vt:lpstr>
      <vt:lpstr>How do they work?</vt:lpstr>
      <vt:lpstr>An Exercise in   Acknowledging Diversity      </vt:lpstr>
      <vt:lpstr>PowerPoint Presentation</vt:lpstr>
      <vt:lpstr>PowerPoint Presentation</vt:lpstr>
      <vt:lpstr>PowerPoint Presentation</vt:lpstr>
    </vt:vector>
  </TitlesOfParts>
  <Company>Tramways Consultancy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Eileen Pittaway</dc:creator>
  <cp:lastModifiedBy>Anja Wendt</cp:lastModifiedBy>
  <cp:revision>75</cp:revision>
  <cp:lastPrinted>2024-04-01T21:13:32Z</cp:lastPrinted>
  <dcterms:created xsi:type="dcterms:W3CDTF">2006-04-27T11:33:37Z</dcterms:created>
  <dcterms:modified xsi:type="dcterms:W3CDTF">2024-07-12T06:28:39Z</dcterms:modified>
</cp:coreProperties>
</file>