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4" r:id="rId2"/>
    <p:sldId id="257" r:id="rId3"/>
    <p:sldId id="258" r:id="rId4"/>
    <p:sldId id="265" r:id="rId5"/>
    <p:sldId id="259" r:id="rId6"/>
    <p:sldId id="263" r:id="rId7"/>
    <p:sldId id="261"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370"/>
    <p:restoredTop sz="94734"/>
  </p:normalViewPr>
  <p:slideViewPr>
    <p:cSldViewPr snapToGrid="0" snapToObjects="1">
      <p:cViewPr varScale="1">
        <p:scale>
          <a:sx n="60" d="100"/>
          <a:sy n="60" d="100"/>
        </p:scale>
        <p:origin x="1352" y="48"/>
      </p:cViewPr>
      <p:guideLst>
        <p:guide orient="horz" pos="2160"/>
        <p:guide pos="2880"/>
      </p:guideLst>
    </p:cSldViewPr>
  </p:slideViewPr>
  <p:notesTextViewPr>
    <p:cViewPr>
      <p:scale>
        <a:sx n="100" d="100"/>
        <a:sy n="100" d="100"/>
      </p:scale>
      <p:origin x="0" y="0"/>
    </p:cViewPr>
  </p:notesTextViewPr>
  <p:sorterViewPr>
    <p:cViewPr>
      <p:scale>
        <a:sx n="136" d="100"/>
        <a:sy n="136" d="100"/>
      </p:scale>
      <p:origin x="0" y="0"/>
    </p:cViewPr>
  </p:sorterViewPr>
  <p:notesViewPr>
    <p:cSldViewPr snapToGrid="0" snapToObjects="1">
      <p:cViewPr>
        <p:scale>
          <a:sx n="94" d="100"/>
          <a:sy n="94" d="100"/>
        </p:scale>
        <p:origin x="1764" y="-25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0F31A-E986-B94F-B9C2-103A01A2A16E}" type="datetimeFigureOut">
              <a:rPr lang="en-US" smtClean="0"/>
              <a:t>7/12/2024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15FBB-31FD-344B-B2C6-5DE2932A465E}" type="slidenum">
              <a:rPr lang="en-US" smtClean="0"/>
              <a:t>‹#›</a:t>
            </a:fld>
            <a:endParaRPr lang="en-US"/>
          </a:p>
        </p:txBody>
      </p:sp>
    </p:spTree>
    <p:extLst>
      <p:ext uri="{BB962C8B-B14F-4D97-AF65-F5344CB8AC3E}">
        <p14:creationId xmlns:p14="http://schemas.microsoft.com/office/powerpoint/2010/main" val="3778797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session addresses the concept of confidentiality and is designed for facilitators and  participants to agree on a set of principles which respect privacy and provide a safe space for sharing issues.</a:t>
            </a:r>
          </a:p>
        </p:txBody>
      </p:sp>
      <p:sp>
        <p:nvSpPr>
          <p:cNvPr id="4" name="Slide Number Placeholder 3"/>
          <p:cNvSpPr>
            <a:spLocks noGrp="1"/>
          </p:cNvSpPr>
          <p:nvPr>
            <p:ph type="sldNum" sz="quarter" idx="5"/>
          </p:nvPr>
        </p:nvSpPr>
        <p:spPr/>
        <p:txBody>
          <a:bodyPr/>
          <a:lstStyle/>
          <a:p>
            <a:fld id="{E1015FBB-31FD-344B-B2C6-5DE2932A465E}" type="slidenum">
              <a:rPr lang="en-US" smtClean="0"/>
              <a:t>1</a:t>
            </a:fld>
            <a:endParaRPr lang="en-US"/>
          </a:p>
        </p:txBody>
      </p:sp>
    </p:spTree>
    <p:extLst>
      <p:ext uri="{BB962C8B-B14F-4D97-AF65-F5344CB8AC3E}">
        <p14:creationId xmlns:p14="http://schemas.microsoft.com/office/powerpoint/2010/main" val="254085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E86B9-5767-1348-8B0B-348C2B7F30D5}" type="slidenum">
              <a:rPr lang="en-US"/>
              <a:pPr/>
              <a:t>2</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p:txBody>
          <a:bodyPr/>
          <a:lstStyle/>
          <a:p>
            <a:r>
              <a:rPr lang="en-US" b="1" dirty="0">
                <a:latin typeface="Arial" panose="020B0604020202020204" pitchFamily="34" charset="0"/>
                <a:cs typeface="Arial" panose="020B0604020202020204" pitchFamily="34" charset="0"/>
              </a:rPr>
              <a:t>Activity </a:t>
            </a:r>
            <a:r>
              <a:rPr lang="en-US" dirty="0">
                <a:latin typeface="Arial" panose="020B0604020202020204" pitchFamily="34" charset="0"/>
                <a:cs typeface="Arial" panose="020B0604020202020204" pitchFamily="34" charset="0"/>
              </a:rPr>
              <a:t>- Presentation and group discussion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Introduce the idea of Confidentiality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 around the group asking participants what “confidentiality” means to them, in relation to a number of different settings, such as between friends, in families, in community, between refugees and service providers.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Ask them for examples of what happens when confidentiality is broken. How do people feel when this happens.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Prepare an example of what happens when confidentiality is broken.  Perhaps the facilitators can role play a situation where confidentiality is broken.  This  can be done effectively using mime.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Discussion Points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Talk about the importance of confidentiality in this  training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people believe that they can share things in confidence it builds trust.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Good leaders respect confidentiality.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4D51D-229A-5847-BCDE-A046B9D2BCA4}" type="slidenum">
              <a:rPr lang="en-US"/>
              <a:pPr/>
              <a:t>3</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p:txBody>
          <a:bodyPr/>
          <a:lstStyle/>
          <a:p>
            <a:r>
              <a:rPr lang="en-US" b="1" dirty="0">
                <a:latin typeface="Arial" panose="020B0604020202020204" pitchFamily="34" charset="0"/>
                <a:cs typeface="Arial" panose="020B0604020202020204" pitchFamily="34" charset="0"/>
              </a:rPr>
              <a:t>Discussion Continued</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Discuss what confidentiality means to people when they seek help from service providers.  What do they expect and what do they fear?.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Ask for agreement from the participants to keep all discussion in the training sessions confidential.  Ask them to describe what this means.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are they promising when they agree to confidentiality.</a:t>
            </a:r>
          </a:p>
          <a:p>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015FBB-31FD-344B-B2C6-5DE2932A465E}" type="slidenum">
              <a:rPr lang="en-US" smtClean="0"/>
              <a:t>4</a:t>
            </a:fld>
            <a:endParaRPr lang="en-US"/>
          </a:p>
        </p:txBody>
      </p:sp>
    </p:spTree>
    <p:extLst>
      <p:ext uri="{BB962C8B-B14F-4D97-AF65-F5344CB8AC3E}">
        <p14:creationId xmlns:p14="http://schemas.microsoft.com/office/powerpoint/2010/main" val="328985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E0F5E-A31A-D247-8EC7-A330498253F3}" type="slidenum">
              <a:rPr lang="en-US"/>
              <a:pPr/>
              <a:t>5</a:t>
            </a:fld>
            <a:endParaRPr lang="en-US"/>
          </a:p>
        </p:txBody>
      </p:sp>
      <p:sp>
        <p:nvSpPr>
          <p:cNvPr id="17410" name="Rectangle 2"/>
          <p:cNvSpPr>
            <a:spLocks noGrp="1" noRot="1" noChangeAspect="1" noChangeArrowheads="1" noTextEdit="1"/>
          </p:cNvSpPr>
          <p:nvPr>
            <p:ph type="sldImg"/>
          </p:nvPr>
        </p:nvSpPr>
        <p:spPr>
          <a:xfrm>
            <a:off x="1125538" y="755650"/>
            <a:ext cx="4572000" cy="3429000"/>
          </a:xfrm>
          <a:ln/>
          <a:extLst>
            <a:ext uri="{FAA26D3D-D897-4be2-8F04-BA451C77F1D7}">
              <ma14:placeholderFlag xmlns="" xmlns:ma14="http://schemas.microsoft.com/office/mac/drawingml/2011/main" val="1"/>
            </a:ext>
          </a:extLst>
        </p:spPr>
      </p:sp>
      <p:sp>
        <p:nvSpPr>
          <p:cNvPr id="17411" name="Rectangle 3"/>
          <p:cNvSpPr>
            <a:spLocks noGrp="1" noChangeArrowheads="1"/>
          </p:cNvSpPr>
          <p:nvPr>
            <p:ph type="body" idx="1"/>
          </p:nvPr>
        </p:nvSpPr>
        <p:spPr/>
        <p:txBody>
          <a:bodyPr/>
          <a:lstStyle/>
          <a:p>
            <a:r>
              <a:rPr lang="en-AU" b="1" dirty="0">
                <a:latin typeface="Arial" panose="020B0604020202020204" pitchFamily="34" charset="0"/>
                <a:cs typeface="Arial" panose="020B0604020202020204" pitchFamily="34" charset="0"/>
              </a:rPr>
              <a:t>Activity Continued:</a:t>
            </a:r>
          </a:p>
          <a:p>
            <a:r>
              <a:rPr lang="en-US" dirty="0">
                <a:latin typeface="Arial" panose="020B0604020202020204" pitchFamily="34" charset="0"/>
                <a:cs typeface="Arial" panose="020B0604020202020204" pitchFamily="34" charset="0"/>
              </a:rPr>
              <a:t>Introduce the sample agreement on the slide</a:t>
            </a:r>
          </a:p>
          <a:p>
            <a:endParaRPr lang="en-AU" b="1"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Prepare a confidentiality agreement with input from the participants and write it on a large sheet of flip chart  paper.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 the next break, if necessary ask the interpreters to translate it into all relevant languages.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Ask every person in the group to sign.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If there are interpreters present also ask them to sign.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Prepare a Confidentiality agreement for facilitators before the session and have it ready for signature on the wall.</a:t>
            </a:r>
          </a:p>
        </p:txBody>
      </p:sp>
      <p:sp>
        <p:nvSpPr>
          <p:cNvPr id="4" name="Slide Number Placeholder 3"/>
          <p:cNvSpPr>
            <a:spLocks noGrp="1"/>
          </p:cNvSpPr>
          <p:nvPr>
            <p:ph type="sldNum" sz="quarter" idx="5"/>
          </p:nvPr>
        </p:nvSpPr>
        <p:spPr/>
        <p:txBody>
          <a:bodyPr/>
          <a:lstStyle/>
          <a:p>
            <a:fld id="{E1015FBB-31FD-344B-B2C6-5DE2932A465E}" type="slidenum">
              <a:rPr lang="en-US" smtClean="0"/>
              <a:t>6</a:t>
            </a:fld>
            <a:endParaRPr lang="en-US"/>
          </a:p>
        </p:txBody>
      </p:sp>
    </p:spTree>
    <p:extLst>
      <p:ext uri="{BB962C8B-B14F-4D97-AF65-F5344CB8AC3E}">
        <p14:creationId xmlns:p14="http://schemas.microsoft.com/office/powerpoint/2010/main" val="385890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to Facilitators:</a:t>
            </a:r>
          </a:p>
          <a:p>
            <a:endParaRPr lang="en-AU" dirty="0">
              <a:latin typeface="Arial" panose="020B0604020202020204" pitchFamily="34" charset="0"/>
              <a:cs typeface="Arial" panose="020B0604020202020204" pitchFamily="34" charset="0"/>
            </a:endParaRPr>
          </a:p>
          <a:p>
            <a:r>
              <a:rPr lang="en-AU" dirty="0"/>
              <a:t>This is an example of a letter from a group giving their permission for the use of the materials from their training.</a:t>
            </a:r>
          </a:p>
        </p:txBody>
      </p:sp>
      <p:sp>
        <p:nvSpPr>
          <p:cNvPr id="4" name="Slide Number Placeholder 3"/>
          <p:cNvSpPr>
            <a:spLocks noGrp="1"/>
          </p:cNvSpPr>
          <p:nvPr>
            <p:ph type="sldNum" sz="quarter" idx="10"/>
          </p:nvPr>
        </p:nvSpPr>
        <p:spPr/>
        <p:txBody>
          <a:bodyPr/>
          <a:lstStyle/>
          <a:p>
            <a:fld id="{E1015FBB-31FD-344B-B2C6-5DE2932A465E}" type="slidenum">
              <a:rPr lang="en-US" smtClean="0"/>
              <a:t>7</a:t>
            </a:fld>
            <a:endParaRPr lang="en-US"/>
          </a:p>
        </p:txBody>
      </p:sp>
    </p:spTree>
    <p:extLst>
      <p:ext uri="{BB962C8B-B14F-4D97-AF65-F5344CB8AC3E}">
        <p14:creationId xmlns:p14="http://schemas.microsoft.com/office/powerpoint/2010/main" val="4049854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96F67FBE-6E26-ED4F-8BBB-385D3259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65026EC8-A83F-9447-AB3E-E70CFAA2C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8FB77B32-0A34-9A48-B382-19D6E4749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ED79E07E-5B38-7B46-B23F-AB3749CC89C3}"/>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5E16B95F-FAFE-E541-A312-CBA44A0C87E8}"/>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49F5E4F-714D-7041-AF1A-52343A9C4657}"/>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DA5211AF-7A31-E547-A189-A71154702D03}"/>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795E8729-2F9A-3347-BD1F-1C204E509199}"/>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3B3F370-2DF3-154E-A2FC-0864B92CF248}"/>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96C5BB84-2573-BE46-BCF5-07DCD53D9564}"/>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D42DB2D-1EE0-3941-BD51-96FA4F7B880A}"/>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24C0A58D-8914-B44A-BF5A-EFCF8261B383}"/>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947F36E0-CC1F-194F-8155-B081A3182F46}"/>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4875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id="{B93546F6-8C78-A743-9EB2-4412CD019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0679" y="6072815"/>
            <a:ext cx="1535113" cy="7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17">
            <a:extLst>
              <a:ext uri="{FF2B5EF4-FFF2-40B4-BE49-F238E27FC236}">
                <a16:creationId xmlns:a16="http://schemas.microsoft.com/office/drawing/2014/main" id="{2B5A2E2D-BA51-B44C-BB81-4ABF0203B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582" y="6125582"/>
            <a:ext cx="1317417" cy="6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id="{E89E6D13-1CCE-4B4C-9284-A32FED3860BE}"/>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extBox 14">
            <a:extLst>
              <a:ext uri="{FF2B5EF4-FFF2-40B4-BE49-F238E27FC236}">
                <a16:creationId xmlns:a16="http://schemas.microsoft.com/office/drawing/2014/main" id="{FA2B5B27-C960-DE46-B61E-8E9B4A099040}"/>
              </a:ext>
            </a:extLst>
          </p:cNvPr>
          <p:cNvSpPr txBox="1"/>
          <p:nvPr/>
        </p:nvSpPr>
        <p:spPr>
          <a:xfrm>
            <a:off x="874643" y="6619461"/>
            <a:ext cx="5307496" cy="215444"/>
          </a:xfrm>
          <a:prstGeom prst="rect">
            <a:avLst/>
          </a:prstGeom>
          <a:noFill/>
        </p:spPr>
        <p:txBody>
          <a:bodyPr wrap="square" rtlCol="0">
            <a:spAutoFit/>
          </a:bodyPr>
          <a:lstStyle/>
          <a:p>
            <a:r>
              <a:rPr lang="en-US" sz="800" i="1" dirty="0"/>
              <a:t>Intellectual property of E Pittaway and L. Bartolomei; Reuse is permitted with author attribution </a:t>
            </a:r>
          </a:p>
        </p:txBody>
      </p:sp>
    </p:spTree>
    <p:extLst>
      <p:ext uri="{BB962C8B-B14F-4D97-AF65-F5344CB8AC3E}">
        <p14:creationId xmlns:p14="http://schemas.microsoft.com/office/powerpoint/2010/main" val="23584288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47A066A-2146-5F40-A227-BA6372C652CB}" type="datetimeFigureOut">
              <a:rPr lang="en-US" smtClean="0"/>
              <a:t>7/12/2024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CDDF941-AADC-2B4C-B926-7861B82759A3}" type="slidenum">
              <a:rPr lang="en-US" smtClean="0"/>
              <a:t>‹#›</a:t>
            </a:fld>
            <a:endParaRPr lang="en-US"/>
          </a:p>
        </p:txBody>
      </p:sp>
    </p:spTree>
    <p:extLst>
      <p:ext uri="{BB962C8B-B14F-4D97-AF65-F5344CB8AC3E}">
        <p14:creationId xmlns:p14="http://schemas.microsoft.com/office/powerpoint/2010/main" val="1521753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60270490-D245-D04F-A5AC-106D32B71623}"/>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1028" name="Text Placeholder 2">
            <a:extLst>
              <a:ext uri="{FF2B5EF4-FFF2-40B4-BE49-F238E27FC236}">
                <a16:creationId xmlns:a16="http://schemas.microsoft.com/office/drawing/2014/main" id="{B6DEF876-2B3A-5949-9F0A-8E1580B5FE4E}"/>
              </a:ext>
            </a:extLst>
          </p:cNvPr>
          <p:cNvSpPr>
            <a:spLocks noGrp="1" noChangeArrowheads="1"/>
          </p:cNvSpPr>
          <p:nvPr>
            <p:ph type="body" idx="1"/>
          </p:nvPr>
        </p:nvSpPr>
        <p:spPr bwMode="auto">
          <a:xfrm>
            <a:off x="604768"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C706D805-04EB-9548-AF27-9A9FC25365DA}" type="datetimeFigureOut">
              <a:rPr lang="en-US" smtClean="0"/>
              <a:t>7/12/2024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fld id="{AF55A1AC-9DAA-E54C-8256-2ADFAE1B8D2B}" type="slidenum">
              <a:rPr lang="en-US" smtClean="0"/>
              <a:t>‹#›</a:t>
            </a:fld>
            <a:endParaRPr lang="en-US"/>
          </a:p>
        </p:txBody>
      </p:sp>
    </p:spTree>
    <p:extLst>
      <p:ext uri="{BB962C8B-B14F-4D97-AF65-F5344CB8AC3E}">
        <p14:creationId xmlns:p14="http://schemas.microsoft.com/office/powerpoint/2010/main" val="2903777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fontAlgn="base" hangingPunct="1">
        <a:spcBef>
          <a:spcPct val="0"/>
        </a:spcBef>
        <a:spcAft>
          <a:spcPct val="0"/>
        </a:spcAft>
        <a:defRPr sz="3600" b="1" kern="1200">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Trebuchet MS" panose="020B0703020202090204" pitchFamily="34" charset="0"/>
        </a:defRPr>
      </a:lvl2pPr>
      <a:lvl3pPr algn="l" defTabSz="457200" rtl="0" eaLnBrk="1" fontAlgn="base" hangingPunct="1">
        <a:spcBef>
          <a:spcPct val="0"/>
        </a:spcBef>
        <a:spcAft>
          <a:spcPct val="0"/>
        </a:spcAft>
        <a:defRPr sz="3600">
          <a:solidFill>
            <a:schemeClr val="tx1"/>
          </a:solidFill>
          <a:latin typeface="Trebuchet MS" panose="020B0703020202090204" pitchFamily="34" charset="0"/>
        </a:defRPr>
      </a:lvl3pPr>
      <a:lvl4pPr algn="l" defTabSz="457200" rtl="0" eaLnBrk="1" fontAlgn="base" hangingPunct="1">
        <a:spcBef>
          <a:spcPct val="0"/>
        </a:spcBef>
        <a:spcAft>
          <a:spcPct val="0"/>
        </a:spcAft>
        <a:defRPr sz="3600">
          <a:solidFill>
            <a:schemeClr val="tx1"/>
          </a:solidFill>
          <a:latin typeface="Trebuchet MS" panose="020B0703020202090204" pitchFamily="34" charset="0"/>
        </a:defRPr>
      </a:lvl4pPr>
      <a:lvl5pPr algn="l" defTabSz="457200" rtl="0" eaLnBrk="1" fontAlgn="base" hangingPunct="1">
        <a:spcBef>
          <a:spcPct val="0"/>
        </a:spcBef>
        <a:spcAft>
          <a:spcPct val="0"/>
        </a:spcAft>
        <a:defRPr sz="3600">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8C283DB0-4B30-9B46-96EE-A825B0D86758}"/>
              </a:ext>
            </a:extLst>
          </p:cNvPr>
          <p:cNvSpPr>
            <a:spLocks noChangeArrowheads="1"/>
          </p:cNvSpPr>
          <p:nvPr/>
        </p:nvSpPr>
        <p:spPr bwMode="auto">
          <a:xfrm>
            <a:off x="2727555" y="1936282"/>
            <a:ext cx="47879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AU" sz="2800" b="1" dirty="0">
                <a:solidFill>
                  <a:srgbClr val="7030A0"/>
                </a:solidFill>
                <a:latin typeface="Arial" panose="020B0604020202020204" pitchFamily="34" charset="0"/>
                <a:ea typeface="Times New Roman" charset="0"/>
                <a:cs typeface="Arial" panose="020B0604020202020204" pitchFamily="34" charset="0"/>
              </a:rPr>
              <a:t>COMMUNITY CONSULTATIONS USING RECIPROCAL RESEARCH</a:t>
            </a:r>
            <a:r>
              <a:rPr lang="en-AU" sz="3600" b="1" dirty="0">
                <a:solidFill>
                  <a:srgbClr val="7030A0"/>
                </a:solidFill>
                <a:latin typeface="Arial" panose="020B0604020202020204" pitchFamily="34" charset="0"/>
                <a:ea typeface="Times New Roman" charset="0"/>
                <a:cs typeface="Arial" panose="020B0604020202020204" pitchFamily="34" charset="0"/>
              </a:rPr>
              <a:t>:</a:t>
            </a:r>
            <a:endParaRPr lang="en-AU" sz="3200" dirty="0">
              <a:solidFill>
                <a:srgbClr val="7030A0"/>
              </a:solidFill>
              <a:latin typeface="Arial" panose="020B0604020202020204" pitchFamily="34" charset="0"/>
              <a:ea typeface="Times New Roman" charset="0"/>
              <a:cs typeface="Arial" panose="020B0604020202020204" pitchFamily="34" charset="0"/>
            </a:endParaRPr>
          </a:p>
          <a:p>
            <a:pPr algn="ctr">
              <a:defRPr/>
            </a:pPr>
            <a:r>
              <a:rPr lang="en-AU" sz="3200" b="1" dirty="0">
                <a:solidFill>
                  <a:srgbClr val="7030A0"/>
                </a:solidFill>
                <a:latin typeface="Arial" panose="020B0604020202020204" pitchFamily="34" charset="0"/>
                <a:ea typeface="Times New Roman" charset="0"/>
                <a:cs typeface="Arial" panose="020B0604020202020204" pitchFamily="34" charset="0"/>
              </a:rPr>
              <a:t>Session 2</a:t>
            </a:r>
          </a:p>
          <a:p>
            <a:pPr algn="ctr">
              <a:defRPr/>
            </a:pPr>
            <a:r>
              <a:rPr lang="en-AU" sz="3200" b="1" dirty="0">
                <a:solidFill>
                  <a:schemeClr val="accent2">
                    <a:lumMod val="50000"/>
                  </a:schemeClr>
                </a:solidFill>
                <a:latin typeface="Arial" panose="020B0604020202020204" pitchFamily="34" charset="0"/>
                <a:ea typeface="Times New Roman" charset="0"/>
                <a:cs typeface="Arial" panose="020B0604020202020204" pitchFamily="34" charset="0"/>
              </a:rPr>
              <a:t>CONFIDENTIALITY </a:t>
            </a:r>
          </a:p>
          <a:p>
            <a:pPr algn="ctr">
              <a:defRPr/>
            </a:pPr>
            <a:endParaRPr lang="en-AU" sz="3200" dirty="0">
              <a:solidFill>
                <a:srgbClr val="006600"/>
              </a:solidFill>
              <a:effectLst>
                <a:outerShdw blurRad="38100" dist="38100" dir="2700000" algn="tl">
                  <a:srgbClr val="DDDDDD"/>
                </a:outerShdw>
              </a:effectLst>
              <a:latin typeface="Arial" panose="020B0604020202020204" pitchFamily="34" charset="0"/>
              <a:ea typeface="Times New Roman" charset="0"/>
              <a:cs typeface="Arial" panose="020B0604020202020204" pitchFamily="34" charset="0"/>
            </a:endParaRPr>
          </a:p>
        </p:txBody>
      </p:sp>
      <p:pic>
        <p:nvPicPr>
          <p:cNvPr id="8" name="Picture 7">
            <a:extLst>
              <a:ext uri="{FF2B5EF4-FFF2-40B4-BE49-F238E27FC236}">
                <a16:creationId xmlns:a16="http://schemas.microsoft.com/office/drawing/2014/main" id="{40CC339E-003F-FC42-A338-D3BEC695D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61585">
            <a:off x="4945367" y="5183811"/>
            <a:ext cx="1957208" cy="12643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81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536294" y="890146"/>
            <a:ext cx="833433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dirty="0">
                <a:solidFill>
                  <a:srgbClr val="7030A0"/>
                </a:solidFill>
                <a:latin typeface="Arial" panose="020B0604020202020204" pitchFamily="34" charset="0"/>
                <a:cs typeface="Arial" panose="020B0604020202020204" pitchFamily="34" charset="0"/>
              </a:rPr>
              <a:t>Discussing confidentiality and coming to </a:t>
            </a:r>
          </a:p>
          <a:p>
            <a:r>
              <a:rPr lang="en-US" sz="2800" b="1" dirty="0">
                <a:solidFill>
                  <a:srgbClr val="7030A0"/>
                </a:solidFill>
                <a:latin typeface="Arial" panose="020B0604020202020204" pitchFamily="34" charset="0"/>
                <a:cs typeface="Arial" panose="020B0604020202020204" pitchFamily="34" charset="0"/>
              </a:rPr>
              <a:t>an understanding with the group about what </a:t>
            </a:r>
          </a:p>
          <a:p>
            <a:r>
              <a:rPr lang="en-US" sz="2800" b="1" dirty="0">
                <a:solidFill>
                  <a:srgbClr val="7030A0"/>
                </a:solidFill>
                <a:latin typeface="Arial" panose="020B0604020202020204" pitchFamily="34" charset="0"/>
                <a:cs typeface="Arial" panose="020B0604020202020204" pitchFamily="34" charset="0"/>
              </a:rPr>
              <a:t>this means, is a critical part of the methodology</a:t>
            </a:r>
          </a:p>
          <a:p>
            <a:endParaRPr lang="en-US" sz="2800" b="1" dirty="0">
              <a:solidFill>
                <a:srgbClr val="7030A0"/>
              </a:solidFill>
              <a:latin typeface="Arial" panose="020B0604020202020204" pitchFamily="34" charset="0"/>
              <a:cs typeface="Arial" panose="020B0604020202020204" pitchFamily="34" charset="0"/>
            </a:endParaRPr>
          </a:p>
        </p:txBody>
      </p:sp>
      <p:pic>
        <p:nvPicPr>
          <p:cNvPr id="22532" name="Picture 4"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62" y="2367208"/>
            <a:ext cx="3371948" cy="3123821"/>
          </a:xfrm>
          <a:prstGeom prst="rect">
            <a:avLst/>
          </a:prstGeom>
        </p:spPr>
      </p:pic>
      <p:sp>
        <p:nvSpPr>
          <p:cNvPr id="2" name="Rectangle 1"/>
          <p:cNvSpPr/>
          <p:nvPr/>
        </p:nvSpPr>
        <p:spPr>
          <a:xfrm>
            <a:off x="3917110" y="3063239"/>
            <a:ext cx="4681728" cy="1815882"/>
          </a:xfrm>
          <a:prstGeom prst="rect">
            <a:avLst/>
          </a:prstGeom>
        </p:spPr>
        <p:txBody>
          <a:bodyPr wrap="square">
            <a:spAutoFit/>
          </a:bodyPr>
          <a:lstStyle/>
          <a:p>
            <a:r>
              <a:rPr lang="en-US" sz="2800" b="1" dirty="0">
                <a:solidFill>
                  <a:srgbClr val="7030A0"/>
                </a:solidFill>
                <a:latin typeface="Calibri" panose="020F0502020204030204" pitchFamily="34" charset="0"/>
                <a:cs typeface="Calibri" panose="020F0502020204030204" pitchFamily="34" charset="0"/>
              </a:rPr>
              <a:t>It helps to build trust and </a:t>
            </a:r>
            <a:r>
              <a:rPr lang="en-US" sz="2800" b="1" dirty="0">
                <a:solidFill>
                  <a:srgbClr val="7030A0"/>
                </a:solidFill>
                <a:latin typeface="Arial" panose="020B0604020202020204" pitchFamily="34" charset="0"/>
                <a:cs typeface="Arial" panose="020B0604020202020204" pitchFamily="34" charset="0"/>
              </a:rPr>
              <a:t>creates</a:t>
            </a:r>
            <a:r>
              <a:rPr lang="en-US" sz="2800" b="1" dirty="0">
                <a:solidFill>
                  <a:srgbClr val="7030A0"/>
                </a:solidFill>
                <a:latin typeface="Calibri" panose="020F0502020204030204" pitchFamily="34" charset="0"/>
                <a:cs typeface="Calibri" panose="020F0502020204030204" pitchFamily="34" charset="0"/>
              </a:rPr>
              <a:t> an environment in which we feel comfortable to talk about difficult issues.</a:t>
            </a:r>
          </a:p>
        </p:txBody>
      </p:sp>
    </p:spTree>
    <p:extLst>
      <p:ext uri="{BB962C8B-B14F-4D97-AF65-F5344CB8AC3E}">
        <p14:creationId xmlns:p14="http://schemas.microsoft.com/office/powerpoint/2010/main" val="174478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6062" y="366623"/>
            <a:ext cx="799306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b="1" dirty="0">
                <a:solidFill>
                  <a:srgbClr val="7030A0"/>
                </a:solidFill>
                <a:latin typeface="Arial" panose="020B0604020202020204" pitchFamily="34" charset="0"/>
                <a:cs typeface="Arial" panose="020B0604020202020204" pitchFamily="34" charset="0"/>
              </a:rPr>
              <a:t>Confidentiality means that we all promise not to discuss anything we hear in this training without the permission of the person who tells  the story.</a:t>
            </a:r>
          </a:p>
          <a:p>
            <a:endParaRPr lang="en-US" sz="2800" b="1" dirty="0">
              <a:solidFill>
                <a:srgbClr val="7030A0"/>
              </a:solidFill>
              <a:latin typeface="Arial" panose="020B0604020202020204" pitchFamily="34" charset="0"/>
              <a:cs typeface="Arial" panose="020B0604020202020204" pitchFamily="34" charset="0"/>
            </a:endParaRPr>
          </a:p>
          <a:p>
            <a:r>
              <a:rPr lang="en-US" sz="2800" b="1" dirty="0">
                <a:solidFill>
                  <a:srgbClr val="7030A0"/>
                </a:solidFill>
                <a:latin typeface="Arial" panose="020B0604020202020204" pitchFamily="34" charset="0"/>
                <a:cs typeface="Arial" panose="020B0604020202020204" pitchFamily="34" charset="0"/>
              </a:rPr>
              <a:t>It is a promise which we give to each other – the trainers, the participants, service providers, interpreters and staff.</a:t>
            </a:r>
          </a:p>
          <a:p>
            <a:endParaRPr lang="en-US" sz="2800" b="1" dirty="0">
              <a:solidFill>
                <a:srgbClr val="7030A0"/>
              </a:solidFill>
              <a:latin typeface="Arial" panose="020B0604020202020204" pitchFamily="34" charset="0"/>
              <a:cs typeface="Arial" panose="020B0604020202020204" pitchFamily="34" charset="0"/>
            </a:endParaRPr>
          </a:p>
          <a:p>
            <a:r>
              <a:rPr lang="en-US" sz="2800" b="1" dirty="0">
                <a:solidFill>
                  <a:srgbClr val="7030A0"/>
                </a:solidFill>
                <a:latin typeface="Arial" panose="020B0604020202020204" pitchFamily="34" charset="0"/>
                <a:cs typeface="Arial" panose="020B0604020202020204" pitchFamily="34" charset="0"/>
              </a:rPr>
              <a:t>If we all agree to do this, then we can learn to trust each other and discuss things openly, because we know it will not be spread around the community or used in reports without </a:t>
            </a:r>
          </a:p>
          <a:p>
            <a:r>
              <a:rPr lang="en-US" sz="2800" b="1" dirty="0">
                <a:solidFill>
                  <a:srgbClr val="7030A0"/>
                </a:solidFill>
                <a:latin typeface="Arial" panose="020B0604020202020204" pitchFamily="34" charset="0"/>
                <a:cs typeface="Arial" panose="020B0604020202020204" pitchFamily="34" charset="0"/>
              </a:rPr>
              <a:t>our permission.</a:t>
            </a:r>
          </a:p>
        </p:txBody>
      </p:sp>
    </p:spTree>
    <p:extLst>
      <p:ext uri="{BB962C8B-B14F-4D97-AF65-F5344CB8AC3E}">
        <p14:creationId xmlns:p14="http://schemas.microsoft.com/office/powerpoint/2010/main" val="13207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2B98-B3D7-9F55-7B04-664DCEF8455C}"/>
              </a:ext>
            </a:extLst>
          </p:cNvPr>
          <p:cNvSpPr>
            <a:spLocks noGrp="1"/>
          </p:cNvSpPr>
          <p:nvPr>
            <p:ph type="title"/>
          </p:nvPr>
        </p:nvSpPr>
        <p:spPr/>
        <p:txBody>
          <a:bodyPr/>
          <a:lstStyle/>
          <a:p>
            <a:r>
              <a:rPr lang="en-AU" dirty="0">
                <a:solidFill>
                  <a:schemeClr val="accent2">
                    <a:lumMod val="50000"/>
                  </a:schemeClr>
                </a:solidFill>
              </a:rPr>
              <a:t>Photographs and Videos</a:t>
            </a:r>
          </a:p>
        </p:txBody>
      </p:sp>
      <p:sp>
        <p:nvSpPr>
          <p:cNvPr id="3" name="Content Placeholder 2">
            <a:extLst>
              <a:ext uri="{FF2B5EF4-FFF2-40B4-BE49-F238E27FC236}">
                <a16:creationId xmlns:a16="http://schemas.microsoft.com/office/drawing/2014/main" id="{675BC115-14E4-7204-5E55-84D08CF21AE2}"/>
              </a:ext>
            </a:extLst>
          </p:cNvPr>
          <p:cNvSpPr>
            <a:spLocks noGrp="1"/>
          </p:cNvSpPr>
          <p:nvPr>
            <p:ph idx="1"/>
          </p:nvPr>
        </p:nvSpPr>
        <p:spPr>
          <a:xfrm>
            <a:off x="675372" y="1449006"/>
            <a:ext cx="7793256" cy="4475178"/>
          </a:xfrm>
        </p:spPr>
        <p:txBody>
          <a:bodyPr/>
          <a:lstStyle/>
          <a:p>
            <a:r>
              <a:rPr lang="en-AU" sz="2000" b="1" dirty="0">
                <a:solidFill>
                  <a:schemeClr val="accent1"/>
                </a:solidFill>
              </a:rPr>
              <a:t>Confidentiality must be extended to the use of peoples images and videos.  This is particularly important on Social media.</a:t>
            </a:r>
          </a:p>
          <a:p>
            <a:r>
              <a:rPr lang="en-AU" sz="2000" b="1" dirty="0">
                <a:solidFill>
                  <a:schemeClr val="accent1"/>
                </a:solidFill>
              </a:rPr>
              <a:t>A quick group verbal permission is not enough.  People sometimes do not understand the implications of being identified as taking part in trainings and workshops.  There have </a:t>
            </a:r>
            <a:r>
              <a:rPr lang="en-AU" sz="2000" b="1" dirty="0" err="1">
                <a:solidFill>
                  <a:schemeClr val="accent1"/>
                </a:solidFill>
              </a:rPr>
              <a:t>nben</a:t>
            </a:r>
            <a:r>
              <a:rPr lang="en-AU" sz="2000" b="1" dirty="0">
                <a:solidFill>
                  <a:schemeClr val="accent1"/>
                </a:solidFill>
              </a:rPr>
              <a:t> </a:t>
            </a:r>
            <a:r>
              <a:rPr lang="en-AU" sz="2000" b="1" dirty="0" err="1">
                <a:solidFill>
                  <a:schemeClr val="accent1"/>
                </a:solidFill>
              </a:rPr>
              <a:t>reprcussions</a:t>
            </a:r>
            <a:r>
              <a:rPr lang="en-AU" sz="2000" b="1" dirty="0">
                <a:solidFill>
                  <a:schemeClr val="accent1"/>
                </a:solidFill>
              </a:rPr>
              <a:t> </a:t>
            </a:r>
            <a:r>
              <a:rPr lang="en-AU" sz="2000" b="1" dirty="0" err="1">
                <a:solidFill>
                  <a:schemeClr val="accent1"/>
                </a:solidFill>
              </a:rPr>
              <a:t>inb</a:t>
            </a:r>
            <a:r>
              <a:rPr lang="en-AU" sz="2000" b="1" dirty="0">
                <a:solidFill>
                  <a:schemeClr val="accent1"/>
                </a:solidFill>
              </a:rPr>
              <a:t> many countries.</a:t>
            </a:r>
          </a:p>
          <a:p>
            <a:r>
              <a:rPr lang="en-AU" sz="2000" b="1" dirty="0">
                <a:solidFill>
                  <a:schemeClr val="accent1"/>
                </a:solidFill>
              </a:rPr>
              <a:t>Always check before photos are used, and pixelate or remove pictures if permission is not clear, or withdrawn.</a:t>
            </a:r>
          </a:p>
          <a:p>
            <a:r>
              <a:rPr lang="en-AU" sz="2000" b="1" dirty="0">
                <a:solidFill>
                  <a:schemeClr val="accent1"/>
                </a:solidFill>
              </a:rPr>
              <a:t>Ask participants not to use social media without the explicit permission.  This applies to NGO’s, interpreters and all stakeholders</a:t>
            </a:r>
          </a:p>
          <a:p>
            <a:endParaRPr lang="en-AU" sz="2000" b="1" dirty="0">
              <a:solidFill>
                <a:schemeClr val="accent1"/>
              </a:solidFill>
            </a:endParaRPr>
          </a:p>
        </p:txBody>
      </p:sp>
    </p:spTree>
    <p:extLst>
      <p:ext uri="{BB962C8B-B14F-4D97-AF65-F5344CB8AC3E}">
        <p14:creationId xmlns:p14="http://schemas.microsoft.com/office/powerpoint/2010/main" val="406565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80219" y="1282652"/>
            <a:ext cx="8539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AU" sz="3600" b="1" dirty="0">
                <a:solidFill>
                  <a:schemeClr val="accent2">
                    <a:lumMod val="50000"/>
                  </a:schemeClr>
                </a:solidFill>
                <a:latin typeface="Arial" panose="020B0604020202020204" pitchFamily="34" charset="0"/>
                <a:cs typeface="Arial" panose="020B0604020202020204" pitchFamily="34" charset="0"/>
              </a:rPr>
              <a:t>Group Confidentiality Agreement</a:t>
            </a:r>
          </a:p>
        </p:txBody>
      </p:sp>
      <p:sp>
        <p:nvSpPr>
          <p:cNvPr id="16387" name="Text Box 3"/>
          <p:cNvSpPr txBox="1">
            <a:spLocks noChangeArrowheads="1"/>
          </p:cNvSpPr>
          <p:nvPr/>
        </p:nvSpPr>
        <p:spPr bwMode="auto">
          <a:xfrm>
            <a:off x="850882" y="2108280"/>
            <a:ext cx="7772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AU" sz="2800" b="1" dirty="0">
                <a:solidFill>
                  <a:srgbClr val="7030A0"/>
                </a:solidFill>
                <a:latin typeface="Arial" panose="020B0604020202020204" pitchFamily="34" charset="0"/>
                <a:cs typeface="Arial" panose="020B0604020202020204" pitchFamily="34" charset="0"/>
              </a:rPr>
              <a:t>We the participants and facilitators of this </a:t>
            </a:r>
            <a:r>
              <a:rPr lang="ja-JP" altLang="en-AU" sz="2800" b="1" dirty="0">
                <a:solidFill>
                  <a:srgbClr val="7030A0"/>
                </a:solidFill>
                <a:latin typeface="Arial" panose="020B0604020202020204" pitchFamily="34" charset="0"/>
                <a:cs typeface="Arial" panose="020B0604020202020204" pitchFamily="34" charset="0"/>
              </a:rPr>
              <a:t>“</a:t>
            </a:r>
            <a:r>
              <a:rPr lang="en-AU" sz="2800" b="1" dirty="0">
                <a:solidFill>
                  <a:srgbClr val="7030A0"/>
                </a:solidFill>
                <a:latin typeface="Arial" panose="020B0604020202020204" pitchFamily="34" charset="0"/>
                <a:cs typeface="Arial" panose="020B0604020202020204" pitchFamily="34" charset="0"/>
              </a:rPr>
              <a:t>Community Consultation using Reciprocal Research</a:t>
            </a:r>
            <a:r>
              <a:rPr lang="ja-JP" altLang="en-AU" sz="2800" b="1" dirty="0">
                <a:solidFill>
                  <a:srgbClr val="7030A0"/>
                </a:solidFill>
                <a:latin typeface="Arial" panose="020B0604020202020204" pitchFamily="34" charset="0"/>
                <a:cs typeface="Arial" panose="020B0604020202020204" pitchFamily="34" charset="0"/>
              </a:rPr>
              <a:t>”</a:t>
            </a:r>
            <a:r>
              <a:rPr lang="en-AU" sz="2800" b="1" dirty="0">
                <a:solidFill>
                  <a:srgbClr val="7030A0"/>
                </a:solidFill>
                <a:latin typeface="Arial" panose="020B0604020202020204" pitchFamily="34" charset="0"/>
                <a:cs typeface="Arial" panose="020B0604020202020204" pitchFamily="34" charset="0"/>
              </a:rPr>
              <a:t> training agree to keep confidential any of the stories shared by individual participants during this training.</a:t>
            </a:r>
          </a:p>
          <a:p>
            <a:pPr eaLnBrk="0" hangingPunct="0"/>
            <a:endParaRPr lang="en-AU" sz="2800" b="1" dirty="0">
              <a:solidFill>
                <a:srgbClr val="7030A0"/>
              </a:solidFill>
              <a:latin typeface="Arial" panose="020B0604020202020204" pitchFamily="34" charset="0"/>
              <a:cs typeface="Arial" panose="020B0604020202020204" pitchFamily="34" charset="0"/>
            </a:endParaRPr>
          </a:p>
          <a:p>
            <a:pPr eaLnBrk="0" hangingPunct="0"/>
            <a:r>
              <a:rPr lang="en-AU" sz="2800" b="1" dirty="0">
                <a:solidFill>
                  <a:srgbClr val="7030A0"/>
                </a:solidFill>
                <a:latin typeface="Arial" panose="020B0604020202020204" pitchFamily="34" charset="0"/>
                <a:cs typeface="Arial" panose="020B0604020202020204" pitchFamily="34" charset="0"/>
              </a:rPr>
              <a:t>Date: </a:t>
            </a:r>
          </a:p>
          <a:p>
            <a:pPr eaLnBrk="0" hangingPunct="0"/>
            <a:endParaRPr lang="en-AU" sz="2800" b="1" dirty="0">
              <a:solidFill>
                <a:srgbClr val="7030A0"/>
              </a:solidFill>
              <a:latin typeface="Arial" panose="020B0604020202020204" pitchFamily="34" charset="0"/>
              <a:cs typeface="Arial" panose="020B0604020202020204" pitchFamily="34" charset="0"/>
            </a:endParaRPr>
          </a:p>
          <a:p>
            <a:pPr eaLnBrk="0" hangingPunct="0"/>
            <a:r>
              <a:rPr lang="en-AU" sz="2800" b="1" dirty="0">
                <a:solidFill>
                  <a:srgbClr val="7030A0"/>
                </a:solidFill>
                <a:latin typeface="Arial" panose="020B0604020202020204" pitchFamily="34" charset="0"/>
                <a:cs typeface="Arial" panose="020B0604020202020204" pitchFamily="34" charset="0"/>
              </a:rPr>
              <a:t>Name				Signature	</a:t>
            </a:r>
          </a:p>
        </p:txBody>
      </p:sp>
    </p:spTree>
    <p:extLst>
      <p:ext uri="{BB962C8B-B14F-4D97-AF65-F5344CB8AC3E}">
        <p14:creationId xmlns:p14="http://schemas.microsoft.com/office/powerpoint/2010/main" val="400072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2B22AB0-0BBA-3443-A8F8-8BCF41726490}"/>
              </a:ext>
            </a:extLst>
          </p:cNvPr>
          <p:cNvSpPr txBox="1">
            <a:spLocks noChangeArrowheads="1"/>
          </p:cNvSpPr>
          <p:nvPr/>
        </p:nvSpPr>
        <p:spPr bwMode="auto">
          <a:xfrm>
            <a:off x="1243622" y="150948"/>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3200" b="1" dirty="0">
                <a:solidFill>
                  <a:schemeClr val="accent2">
                    <a:lumMod val="50000"/>
                  </a:schemeClr>
                </a:solidFill>
                <a:latin typeface="Calibri" panose="020F0502020204030204" pitchFamily="34" charset="0"/>
                <a:cs typeface="Calibri" panose="020F0502020204030204" pitchFamily="34" charset="0"/>
              </a:rPr>
              <a:t>Confidentiality Agreement</a:t>
            </a:r>
            <a:endParaRPr lang="en-US" sz="3200" b="1" dirty="0">
              <a:solidFill>
                <a:schemeClr val="accent2">
                  <a:lumMod val="50000"/>
                </a:schemeClr>
              </a:solidFill>
              <a:latin typeface="Calibri" panose="020F0502020204030204" pitchFamily="34" charset="0"/>
              <a:cs typeface="Calibri" panose="020F0502020204030204" pitchFamily="34" charset="0"/>
            </a:endParaRPr>
          </a:p>
        </p:txBody>
      </p:sp>
      <p:sp>
        <p:nvSpPr>
          <p:cNvPr id="5" name="Text Box 5">
            <a:extLst>
              <a:ext uri="{FF2B5EF4-FFF2-40B4-BE49-F238E27FC236}">
                <a16:creationId xmlns:a16="http://schemas.microsoft.com/office/drawing/2014/main" id="{9848B15F-E1A4-914E-ABE6-062F1C5E95BD}"/>
              </a:ext>
            </a:extLst>
          </p:cNvPr>
          <p:cNvSpPr txBox="1">
            <a:spLocks noChangeArrowheads="1"/>
          </p:cNvSpPr>
          <p:nvPr/>
        </p:nvSpPr>
        <p:spPr bwMode="auto">
          <a:xfrm>
            <a:off x="631622" y="884578"/>
            <a:ext cx="8135937"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20000"/>
              </a:spcBef>
              <a:spcAft>
                <a:spcPts val="1000"/>
              </a:spcAft>
            </a:pPr>
            <a:r>
              <a:rPr lang="en-AU" sz="2000" b="1" dirty="0">
                <a:solidFill>
                  <a:srgbClr val="7030A0"/>
                </a:solidFill>
                <a:latin typeface="Arial" panose="020B0604020202020204" pitchFamily="34" charset="0"/>
                <a:cs typeface="Arial" panose="020B0604020202020204" pitchFamily="34" charset="0"/>
              </a:rPr>
              <a:t>We, </a:t>
            </a:r>
            <a:r>
              <a:rPr lang="ja-JP" altLang="en-AU" sz="2000" b="1" dirty="0">
                <a:solidFill>
                  <a:srgbClr val="7030A0"/>
                </a:solidFill>
                <a:latin typeface="Arial" panose="020B0604020202020204" pitchFamily="34" charset="0"/>
                <a:cs typeface="Arial" panose="020B0604020202020204" pitchFamily="34" charset="0"/>
              </a:rPr>
              <a:t>“</a:t>
            </a:r>
            <a:r>
              <a:rPr lang="en-AU" sz="2000" b="1" dirty="0">
                <a:solidFill>
                  <a:srgbClr val="7030A0"/>
                </a:solidFill>
                <a:latin typeface="Arial" panose="020B0604020202020204" pitchFamily="34" charset="0"/>
                <a:cs typeface="Arial" panose="020B0604020202020204" pitchFamily="34" charset="0"/>
              </a:rPr>
              <a:t>the trainers</a:t>
            </a:r>
            <a:r>
              <a:rPr lang="ja-JP" altLang="en-AU" sz="2000" b="1" dirty="0">
                <a:solidFill>
                  <a:srgbClr val="7030A0"/>
                </a:solidFill>
                <a:latin typeface="Arial" panose="020B0604020202020204" pitchFamily="34" charset="0"/>
                <a:cs typeface="Arial" panose="020B0604020202020204" pitchFamily="34" charset="0"/>
              </a:rPr>
              <a:t>”</a:t>
            </a:r>
            <a:r>
              <a:rPr lang="en-AU" sz="2000" b="1" dirty="0">
                <a:solidFill>
                  <a:srgbClr val="7030A0"/>
                </a:solidFill>
                <a:latin typeface="Arial" panose="020B0604020202020204" pitchFamily="34" charset="0"/>
                <a:cs typeface="Arial" panose="020B0604020202020204" pitchFamily="34" charset="0"/>
              </a:rPr>
              <a:t>  representing the UNSW Forced Migration Research Network and [your organisation’s name] promise that any information that we gather as part of this training will be totally confidential. </a:t>
            </a:r>
          </a:p>
          <a:p>
            <a:pPr>
              <a:lnSpc>
                <a:spcPct val="80000"/>
              </a:lnSpc>
              <a:spcBef>
                <a:spcPct val="20000"/>
              </a:spcBef>
              <a:spcAft>
                <a:spcPts val="1000"/>
              </a:spcAft>
            </a:pPr>
            <a:r>
              <a:rPr lang="en-AU" sz="2000" b="1" dirty="0">
                <a:solidFill>
                  <a:srgbClr val="7030A0"/>
                </a:solidFill>
                <a:latin typeface="Arial" panose="020B0604020202020204" pitchFamily="34" charset="0"/>
                <a:cs typeface="Arial" panose="020B0604020202020204" pitchFamily="34" charset="0"/>
              </a:rPr>
              <a:t>We guarantee that any written reports, photographs and film produced from this training will not  be published or shown without written permission from the [..…] communities involved. No names will be used in any reports from this training. </a:t>
            </a:r>
          </a:p>
          <a:p>
            <a:pPr>
              <a:lnSpc>
                <a:spcPct val="80000"/>
              </a:lnSpc>
              <a:spcBef>
                <a:spcPct val="20000"/>
              </a:spcBef>
              <a:spcAft>
                <a:spcPts val="1000"/>
              </a:spcAft>
            </a:pPr>
            <a:r>
              <a:rPr lang="en-AU" sz="2000" b="1" dirty="0">
                <a:solidFill>
                  <a:srgbClr val="7030A0"/>
                </a:solidFill>
                <a:latin typeface="Arial" panose="020B0604020202020204" pitchFamily="34" charset="0"/>
                <a:cs typeface="Arial" panose="020B0604020202020204" pitchFamily="34" charset="0"/>
              </a:rPr>
              <a:t>If this information is used with your permission, you will be sent copies of the reports and multimedia presentations within two weeks of their publication. </a:t>
            </a:r>
          </a:p>
          <a:p>
            <a:pPr>
              <a:lnSpc>
                <a:spcPct val="80000"/>
              </a:lnSpc>
              <a:spcBef>
                <a:spcPct val="20000"/>
              </a:spcBef>
            </a:pPr>
            <a:r>
              <a:rPr lang="en-AU" sz="2000" b="1" dirty="0">
                <a:solidFill>
                  <a:srgbClr val="7030A0"/>
                </a:solidFill>
                <a:latin typeface="Arial" panose="020B0604020202020204" pitchFamily="34" charset="0"/>
                <a:cs typeface="Arial" panose="020B0604020202020204" pitchFamily="34" charset="0"/>
              </a:rPr>
              <a:t>Trainers’ signatures:		               	Date: </a:t>
            </a:r>
          </a:p>
          <a:p>
            <a:pPr>
              <a:lnSpc>
                <a:spcPct val="80000"/>
              </a:lnSpc>
              <a:spcBef>
                <a:spcPct val="20000"/>
              </a:spcBef>
            </a:pPr>
            <a:endParaRPr lang="en-AU" sz="2000" b="1" dirty="0">
              <a:solidFill>
                <a:srgbClr val="7030A0"/>
              </a:solidFill>
              <a:latin typeface="Arial" panose="020B0604020202020204" pitchFamily="34" charset="0"/>
              <a:cs typeface="Arial" panose="020B0604020202020204" pitchFamily="34" charset="0"/>
            </a:endParaRPr>
          </a:p>
          <a:p>
            <a:pPr>
              <a:lnSpc>
                <a:spcPct val="80000"/>
              </a:lnSpc>
              <a:spcBef>
                <a:spcPct val="20000"/>
              </a:spcBef>
            </a:pPr>
            <a:endParaRPr lang="en-AU" sz="2000" b="1" dirty="0">
              <a:solidFill>
                <a:srgbClr val="7030A0"/>
              </a:solidFill>
              <a:latin typeface="Arial" panose="020B0604020202020204" pitchFamily="34" charset="0"/>
              <a:cs typeface="Arial" panose="020B0604020202020204" pitchFamily="34" charset="0"/>
            </a:endParaRPr>
          </a:p>
          <a:p>
            <a:pPr>
              <a:lnSpc>
                <a:spcPct val="80000"/>
              </a:lnSpc>
              <a:spcBef>
                <a:spcPct val="20000"/>
              </a:spcBef>
            </a:pPr>
            <a:r>
              <a:rPr lang="en-AU" sz="2000" b="1" dirty="0">
                <a:solidFill>
                  <a:srgbClr val="7030A0"/>
                </a:solidFill>
                <a:latin typeface="Arial" panose="020B0604020202020204" pitchFamily="34" charset="0"/>
                <a:cs typeface="Arial" panose="020B0604020202020204" pitchFamily="34" charset="0"/>
              </a:rPr>
              <a:t>I understand and accept this agreement.</a:t>
            </a:r>
          </a:p>
          <a:p>
            <a:pPr>
              <a:lnSpc>
                <a:spcPct val="80000"/>
              </a:lnSpc>
              <a:spcBef>
                <a:spcPct val="20000"/>
              </a:spcBef>
            </a:pPr>
            <a:r>
              <a:rPr lang="en-AU" sz="2000" b="1" dirty="0">
                <a:solidFill>
                  <a:srgbClr val="7030A0"/>
                </a:solidFill>
                <a:latin typeface="Arial" panose="020B0604020202020204" pitchFamily="34" charset="0"/>
                <a:cs typeface="Arial" panose="020B0604020202020204" pitchFamily="34" charset="0"/>
              </a:rPr>
              <a:t>	Participants’ signatures: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61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karenni thn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60" y="342641"/>
            <a:ext cx="4835681" cy="62070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00F64D-7D9A-151A-9A3D-4BA8102B6C76}"/>
              </a:ext>
            </a:extLst>
          </p:cNvPr>
          <p:cNvSpPr txBox="1"/>
          <p:nvPr/>
        </p:nvSpPr>
        <p:spPr>
          <a:xfrm>
            <a:off x="5784113" y="1477926"/>
            <a:ext cx="2562446" cy="2677656"/>
          </a:xfrm>
          <a:prstGeom prst="rect">
            <a:avLst/>
          </a:prstGeom>
          <a:noFill/>
        </p:spPr>
        <p:txBody>
          <a:bodyPr wrap="square" rtlCol="0">
            <a:spAutoFit/>
          </a:bodyPr>
          <a:lstStyle/>
          <a:p>
            <a:r>
              <a:rPr lang="en-AU" sz="2800" b="1" dirty="0">
                <a:solidFill>
                  <a:schemeClr val="accent2">
                    <a:lumMod val="50000"/>
                  </a:schemeClr>
                </a:solidFill>
                <a:latin typeface="Arial" panose="020B0604020202020204" pitchFamily="34" charset="0"/>
                <a:cs typeface="Arial" panose="020B0604020202020204" pitchFamily="34" charset="0"/>
              </a:rPr>
              <a:t>An example of a permission letter from a Refugee Organisation</a:t>
            </a:r>
          </a:p>
        </p:txBody>
      </p:sp>
    </p:spTree>
    <p:extLst>
      <p:ext uri="{BB962C8B-B14F-4D97-AF65-F5344CB8AC3E}">
        <p14:creationId xmlns:p14="http://schemas.microsoft.com/office/powerpoint/2010/main" val="2434290722"/>
      </p:ext>
    </p:extLst>
  </p:cSld>
  <p:clrMapOvr>
    <a:masterClrMapping/>
  </p:clrMapOvr>
</p:sld>
</file>

<file path=ppt/theme/theme1.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GCR project master</Template>
  <TotalTime>508</TotalTime>
  <Words>776</Words>
  <Application>Microsoft Office PowerPoint</Application>
  <PresentationFormat>On-screen Show (4:3)</PresentationFormat>
  <Paragraphs>77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 3</vt:lpstr>
      <vt:lpstr>GCR project master</vt:lpstr>
      <vt:lpstr>PowerPoint Presentation</vt:lpstr>
      <vt:lpstr>PowerPoint Presentation</vt:lpstr>
      <vt:lpstr>PowerPoint Presentation</vt:lpstr>
      <vt:lpstr>Photographs and Videos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Pittaway</dc:creator>
  <cp:lastModifiedBy>Eileen Pittaway</cp:lastModifiedBy>
  <cp:revision>20</cp:revision>
  <dcterms:created xsi:type="dcterms:W3CDTF">2012-04-23T04:04:41Z</dcterms:created>
  <dcterms:modified xsi:type="dcterms:W3CDTF">2024-07-12T02:58:01Z</dcterms:modified>
</cp:coreProperties>
</file>