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2" r:id="rId1"/>
  </p:sldMasterIdLst>
  <p:notesMasterIdLst>
    <p:notesMasterId r:id="rId8"/>
  </p:notesMasterIdLst>
  <p:sldIdLst>
    <p:sldId id="269" r:id="rId2"/>
    <p:sldId id="294" r:id="rId3"/>
    <p:sldId id="264" r:id="rId4"/>
    <p:sldId id="267" r:id="rId5"/>
    <p:sldId id="265" r:id="rId6"/>
    <p:sldId id="268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6553"/>
    <p:restoredTop sz="94614"/>
  </p:normalViewPr>
  <p:slideViewPr>
    <p:cSldViewPr>
      <p:cViewPr varScale="1">
        <p:scale>
          <a:sx n="60" d="100"/>
          <a:sy n="60" d="100"/>
        </p:scale>
        <p:origin x="142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2" d="100"/>
        <a:sy n="102" d="100"/>
      </p:scale>
      <p:origin x="0" y="0"/>
    </p:cViewPr>
  </p:sorterViewPr>
  <p:notesViewPr>
    <p:cSldViewPr>
      <p:cViewPr>
        <p:scale>
          <a:sx n="99" d="100"/>
          <a:sy n="99" d="100"/>
        </p:scale>
        <p:origin x="1660" y="-14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2C1DB0D-B4F3-CF4B-A526-8105FB4017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E0484B0-92DB-5046-9BEB-93E143E68FE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8C3BBFE8-9BB1-B544-A35B-203B632A450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F88C9A33-18F8-A24F-9384-5230BC1772C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152A6D8D-37CF-F74E-80AC-F99D7E29792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B4F36DA9-D9E5-AD42-B436-DFB17DD26A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C80BB24B-3A6E-904E-A480-1F211A1123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>
              <a:lnSpc>
                <a:spcPct val="100000"/>
              </a:lnSpc>
              <a:spcBef>
                <a:spcPts val="85"/>
              </a:spcBef>
            </a:pPr>
            <a:r>
              <a:rPr lang="en-US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Welcome participants and introduce the facilitators, interpreters and </a:t>
            </a:r>
            <a:r>
              <a:rPr lang="en-US" dirty="0" err="1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organisations</a:t>
            </a:r>
            <a:r>
              <a:rPr lang="en-US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involved.</a:t>
            </a:r>
            <a:endParaRPr lang="en-A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50800" marR="113665">
              <a:lnSpc>
                <a:spcPct val="100000"/>
              </a:lnSpc>
              <a:spcBef>
                <a:spcPts val="1150"/>
              </a:spcBef>
              <a:spcAft>
                <a:spcPts val="0"/>
              </a:spcAft>
            </a:pPr>
            <a:r>
              <a:rPr lang="en-US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  <a:endParaRPr lang="en-AU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80BB24B-3A6E-904E-A480-1F211A112309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2549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991447-4505-3247-9BF6-1481EE825E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A5FF39-4227-5548-BCB5-5EB543E026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z="12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Icebreaker exercise: A good “icebreaker” is to ask each participant to introduce themselves and to tell the group the meaning of their name. You may have other icebreaker exercises that you prefer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7D2C50-542C-FC42-B018-71EDE595B1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fld id="{80571A50-88DA-F141-B5B1-38361014F473}" type="slidenum">
              <a:rPr lang="en-US" altLang="en-US" sz="1200" b="0"/>
              <a:pPr eaLnBrk="1" hangingPunct="1">
                <a:defRPr/>
              </a:pPr>
              <a:t>2</a:t>
            </a:fld>
            <a:endParaRPr lang="en-US" altLang="en-US" sz="1200" b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4D1BC31-04BD-2F47-8B49-D10C29DD29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fld id="{6DC246AA-4C0A-3741-8D54-991C4EB88733}" type="slidenum">
              <a:rPr lang="en-US" altLang="en-US" sz="1200" b="0"/>
              <a:pPr eaLnBrk="1" hangingPunct="1">
                <a:defRPr/>
              </a:pPr>
              <a:t>3</a:t>
            </a:fld>
            <a:endParaRPr lang="en-US" altLang="en-US" sz="1200" b="0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9B366297-31A4-3340-B65C-41567C68D5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1EEF1A47-C773-7045-8527-ADDC080647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ＭＳ Ｐゴシック" charset="0"/>
              </a:rPr>
              <a:t>See Program notes for additional information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CD4EEEB-ADA0-DF43-BF95-0722273F3E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fld id="{34212660-341F-8A45-B50B-F546228D4C14}" type="slidenum">
              <a:rPr lang="en-US" altLang="en-US" sz="1200" b="0"/>
              <a:pPr eaLnBrk="1" hangingPunct="1">
                <a:defRPr/>
              </a:pPr>
              <a:t>4</a:t>
            </a:fld>
            <a:endParaRPr lang="en-US" altLang="en-US" sz="1200" b="0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9DE420E5-0AAA-6B47-AD64-3D5122FA4E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06B61E31-2BAD-5746-999D-08D9EDA2DD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ＭＳ Ｐゴシック" charset="0"/>
              </a:rPr>
              <a:t>This will be done through a series of Participatory Acton Research tools, exercises and guided discussions</a:t>
            </a:r>
          </a:p>
          <a:p>
            <a:pPr eaLnBrk="1" hangingPunct="1">
              <a:defRPr/>
            </a:pPr>
            <a:endParaRPr lang="en-US" dirty="0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6602D39-CFC8-4A4F-BF64-C8E18930CF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fld id="{278A6A36-C4B7-7F4B-ACD5-C323CFD10DED}" type="slidenum">
              <a:rPr lang="en-US" altLang="en-US" sz="1200" b="0"/>
              <a:pPr eaLnBrk="1" hangingPunct="1">
                <a:defRPr/>
              </a:pPr>
              <a:t>5</a:t>
            </a:fld>
            <a:endParaRPr lang="en-US" altLang="en-US" sz="1200" b="0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A3EBC62B-B122-3B46-A3FE-CD16F08D08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/>
          </a:extLst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5CB15ACD-DD6B-2744-A8A6-D9AF498893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</a:rPr>
              <a:t>See Program notes for additional information</a:t>
            </a:r>
          </a:p>
          <a:p>
            <a:pPr eaLnBrk="1" hangingPunct="1">
              <a:defRPr/>
            </a:pPr>
            <a:endParaRPr lang="en-US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01F55BA-ADDF-6B4F-A2E7-A474243094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fld id="{1283CDCD-8A1E-F645-A172-1E5120A866B7}" type="slidenum">
              <a:rPr lang="en-US" altLang="en-US" sz="1200" b="0"/>
              <a:pPr eaLnBrk="1" hangingPunct="1">
                <a:defRPr/>
              </a:pPr>
              <a:t>6</a:t>
            </a:fld>
            <a:endParaRPr lang="en-US" altLang="en-US" sz="1200" b="0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26E7D459-D0F5-0A41-BD91-5FC723A562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5538" y="684213"/>
            <a:ext cx="4572000" cy="3429000"/>
          </a:xfrm>
          <a:ln/>
          <a:extLst>
            <a:ext uri="{FAA26D3D-D897-4be2-8F04-BA451C77F1D7}"/>
          </a:extLst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87A21479-615F-F44B-93AF-34D405175B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2150" y="4211638"/>
            <a:ext cx="5486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AU" b="1" dirty="0">
                <a:ea typeface="ＭＳ Ｐゴシック" charset="0"/>
              </a:rPr>
              <a:t>Activity</a:t>
            </a:r>
          </a:p>
          <a:p>
            <a:pPr eaLnBrk="1" hangingPunct="1">
              <a:defRPr/>
            </a:pPr>
            <a:endParaRPr lang="en-AU" b="1" dirty="0">
              <a:ea typeface="ＭＳ Ｐゴシック" charset="0"/>
            </a:endParaRPr>
          </a:p>
          <a:p>
            <a:pPr eaLnBrk="1" hangingPunct="1">
              <a:defRPr/>
            </a:pPr>
            <a:r>
              <a:rPr lang="en-AU" dirty="0">
                <a:ea typeface="ＭＳ Ｐゴシック" charset="0"/>
              </a:rPr>
              <a:t>Ask participants to share what they want to learn from attending this course.</a:t>
            </a:r>
          </a:p>
          <a:p>
            <a:pPr eaLnBrk="1" hangingPunct="1">
              <a:defRPr/>
            </a:pPr>
            <a:endParaRPr lang="en-AU" dirty="0">
              <a:ea typeface="ＭＳ Ｐゴシック" charset="0"/>
            </a:endParaRPr>
          </a:p>
          <a:p>
            <a:pPr eaLnBrk="1" hangingPunct="1">
              <a:defRPr/>
            </a:pPr>
            <a:r>
              <a:rPr lang="en-AU" dirty="0">
                <a:ea typeface="ＭＳ Ｐゴシック" charset="0"/>
              </a:rPr>
              <a:t>When running consultations, Clearly explain to participants what the consultation is about.  Ask them what they hope to get out of attending the consultation.</a:t>
            </a:r>
          </a:p>
          <a:p>
            <a:pPr eaLnBrk="1" hangingPunct="1">
              <a:defRPr/>
            </a:pPr>
            <a:endParaRPr lang="en-AU" dirty="0">
              <a:ea typeface="ＭＳ Ｐゴシック" charset="0"/>
            </a:endParaRPr>
          </a:p>
          <a:p>
            <a:pPr eaLnBrk="1" hangingPunct="1">
              <a:defRPr/>
            </a:pPr>
            <a:r>
              <a:rPr lang="en-AU" dirty="0">
                <a:ea typeface="ＭＳ Ｐゴシック" charset="0"/>
              </a:rPr>
              <a:t>Decide with the participants how the information collected will be used.  (This is linked to the confidentiality agreements)</a:t>
            </a:r>
          </a:p>
          <a:p>
            <a:pPr eaLnBrk="1" hangingPunct="1">
              <a:defRPr/>
            </a:pPr>
            <a:endParaRPr lang="en-AU" dirty="0">
              <a:ea typeface="ＭＳ Ｐゴシック" charset="0"/>
            </a:endParaRPr>
          </a:p>
          <a:p>
            <a:pPr eaLnBrk="1" hangingPunct="1">
              <a:defRPr/>
            </a:pPr>
            <a:r>
              <a:rPr lang="en-AU" dirty="0">
                <a:ea typeface="ＭＳ Ｐゴシック" charset="0"/>
              </a:rPr>
              <a:t>List these on flip chart paper, and discuss what is possible in this training, and what might have to wait for future trainings.</a:t>
            </a:r>
          </a:p>
          <a:p>
            <a:pPr eaLnBrk="1" hangingPunct="1">
              <a:defRPr/>
            </a:pPr>
            <a:endParaRPr lang="en-AU" dirty="0">
              <a:ea typeface="ＭＳ Ｐゴシック" charset="0"/>
            </a:endParaRPr>
          </a:p>
          <a:p>
            <a:pPr eaLnBrk="1" hangingPunct="1">
              <a:defRPr/>
            </a:pPr>
            <a:r>
              <a:rPr lang="en-AU" dirty="0">
                <a:ea typeface="ＭＳ Ｐゴシック" charset="0"/>
              </a:rPr>
              <a:t>Put the list up on the wall to use in the training evaluation on the last day</a:t>
            </a:r>
          </a:p>
          <a:p>
            <a:pPr eaLnBrk="1" hangingPunct="1">
              <a:defRPr/>
            </a:pPr>
            <a:endParaRPr lang="en-AU" dirty="0">
              <a:ea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>
            <a:extLst>
              <a:ext uri="{FF2B5EF4-FFF2-40B4-BE49-F238E27FC236}">
                <a16:creationId xmlns:a16="http://schemas.microsoft.com/office/drawing/2014/main" id="{04484AA6-EFE5-284F-8031-1C75992BD5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213"/>
            <a:ext cx="2343150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8">
            <a:extLst>
              <a:ext uri="{FF2B5EF4-FFF2-40B4-BE49-F238E27FC236}">
                <a16:creationId xmlns:a16="http://schemas.microsoft.com/office/drawing/2014/main" id="{DFB725D2-5D7A-244D-937F-A7EE9FAA09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110038"/>
            <a:ext cx="2135187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9">
            <a:extLst>
              <a:ext uri="{FF2B5EF4-FFF2-40B4-BE49-F238E27FC236}">
                <a16:creationId xmlns:a16="http://schemas.microsoft.com/office/drawing/2014/main" id="{045757CC-A4E2-9049-B817-153F14F62C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05063"/>
            <a:ext cx="2740025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20">
            <a:extLst>
              <a:ext uri="{FF2B5EF4-FFF2-40B4-BE49-F238E27FC236}">
                <a16:creationId xmlns:a16="http://schemas.microsoft.com/office/drawing/2014/main" id="{64E90675-6CC6-D44D-96F5-301DA8AE3864}"/>
              </a:ext>
            </a:extLst>
          </p:cNvPr>
          <p:cNvGrpSpPr>
            <a:grpSpLocks/>
          </p:cNvGrpSpPr>
          <p:nvPr/>
        </p:nvGrpSpPr>
        <p:grpSpPr bwMode="auto">
          <a:xfrm>
            <a:off x="5113338" y="0"/>
            <a:ext cx="4030662" cy="6875463"/>
            <a:chOff x="5130830" y="-8468"/>
            <a:chExt cx="4030508" cy="6874935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67FFE34-BE22-DF4A-A08F-166679F90A90}"/>
                </a:ext>
              </a:extLst>
            </p:cNvPr>
            <p:cNvCxnSpPr/>
            <p:nvPr/>
          </p:nvCxnSpPr>
          <p:spPr>
            <a:xfrm flipV="1">
              <a:off x="5130830" y="4175861"/>
              <a:ext cx="4022571" cy="2682669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14513043-63B0-1F4E-BCEA-96C6F98F675F}"/>
                </a:ext>
              </a:extLst>
            </p:cNvPr>
            <p:cNvCxnSpPr/>
            <p:nvPr/>
          </p:nvCxnSpPr>
          <p:spPr>
            <a:xfrm>
              <a:off x="7042107" y="-531"/>
              <a:ext cx="1219153" cy="685906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B9086B-FE1C-C44F-B42B-E239F96B8507}"/>
                </a:ext>
              </a:extLst>
            </p:cNvPr>
            <p:cNvSpPr/>
            <p:nvPr/>
          </p:nvSpPr>
          <p:spPr>
            <a:xfrm>
              <a:off x="6891300" y="-531"/>
              <a:ext cx="2270038" cy="6866998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52DB2E8-E416-4A47-81FD-DFB9B1B204E9}"/>
                </a:ext>
              </a:extLst>
            </p:cNvPr>
            <p:cNvSpPr/>
            <p:nvPr/>
          </p:nvSpPr>
          <p:spPr>
            <a:xfrm>
              <a:off x="7205613" y="-8468"/>
              <a:ext cx="1947789" cy="6866998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34A02E5-EA15-7A45-A301-7EF39B3E9D08}"/>
                </a:ext>
              </a:extLst>
            </p:cNvPr>
            <p:cNvSpPr/>
            <p:nvPr/>
          </p:nvSpPr>
          <p:spPr>
            <a:xfrm>
              <a:off x="6637309" y="3920293"/>
              <a:ext cx="2514504" cy="2938236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95B0BF4-674C-224C-8C6A-E15A1AA3D26A}"/>
                </a:ext>
              </a:extLst>
            </p:cNvPr>
            <p:cNvSpPr/>
            <p:nvPr/>
          </p:nvSpPr>
          <p:spPr>
            <a:xfrm>
              <a:off x="7010358" y="-8468"/>
              <a:ext cx="2143043" cy="6866998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08EECAC-CF4D-6441-BA30-71C930B71A66}"/>
                </a:ext>
              </a:extLst>
            </p:cNvPr>
            <p:cNvSpPr/>
            <p:nvPr/>
          </p:nvSpPr>
          <p:spPr>
            <a:xfrm>
              <a:off x="8296184" y="-8468"/>
              <a:ext cx="857217" cy="6866998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8CA0E34-CB7D-5D44-B73F-B5A5105D9E4F}"/>
                </a:ext>
              </a:extLst>
            </p:cNvPr>
            <p:cNvSpPr/>
            <p:nvPr/>
          </p:nvSpPr>
          <p:spPr>
            <a:xfrm>
              <a:off x="8077117" y="-8468"/>
              <a:ext cx="1066759" cy="6866998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00867C83-4834-8548-B77D-A11B0D01D17B}"/>
                </a:ext>
              </a:extLst>
            </p:cNvPr>
            <p:cNvSpPr/>
            <p:nvPr/>
          </p:nvSpPr>
          <p:spPr>
            <a:xfrm>
              <a:off x="8059655" y="4893356"/>
              <a:ext cx="1095333" cy="1965174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596" y="2678281"/>
            <a:ext cx="4528718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596" y="4419904"/>
            <a:ext cx="4528718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207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>
            <a:extLst>
              <a:ext uri="{FF2B5EF4-FFF2-40B4-BE49-F238E27FC236}">
                <a16:creationId xmlns:a16="http://schemas.microsoft.com/office/drawing/2014/main" id="{B235CCDC-2C5C-DF45-AE77-D868507DE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213"/>
            <a:ext cx="2343150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8">
            <a:extLst>
              <a:ext uri="{FF2B5EF4-FFF2-40B4-BE49-F238E27FC236}">
                <a16:creationId xmlns:a16="http://schemas.microsoft.com/office/drawing/2014/main" id="{6A6462CD-64C8-8D46-BB0D-140F12E0C7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110038"/>
            <a:ext cx="2135187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9">
            <a:extLst>
              <a:ext uri="{FF2B5EF4-FFF2-40B4-BE49-F238E27FC236}">
                <a16:creationId xmlns:a16="http://schemas.microsoft.com/office/drawing/2014/main" id="{140DA8DE-3142-D748-B574-7CA3225844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05063"/>
            <a:ext cx="2740025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20">
            <a:extLst>
              <a:ext uri="{FF2B5EF4-FFF2-40B4-BE49-F238E27FC236}">
                <a16:creationId xmlns:a16="http://schemas.microsoft.com/office/drawing/2014/main" id="{F698F453-F46B-174E-A55B-AB6E5B9331AF}"/>
              </a:ext>
            </a:extLst>
          </p:cNvPr>
          <p:cNvGrpSpPr>
            <a:grpSpLocks/>
          </p:cNvGrpSpPr>
          <p:nvPr/>
        </p:nvGrpSpPr>
        <p:grpSpPr bwMode="auto">
          <a:xfrm>
            <a:off x="5113338" y="0"/>
            <a:ext cx="4030662" cy="6875463"/>
            <a:chOff x="5130830" y="-8468"/>
            <a:chExt cx="4030508" cy="6874935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708C86ED-7DCD-EA45-BF91-6480D10B98FF}"/>
                </a:ext>
              </a:extLst>
            </p:cNvPr>
            <p:cNvCxnSpPr/>
            <p:nvPr/>
          </p:nvCxnSpPr>
          <p:spPr>
            <a:xfrm flipV="1">
              <a:off x="5130830" y="4175861"/>
              <a:ext cx="4022571" cy="2682669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8BB16A4-7863-DA47-B6C4-67897AB6A0A5}"/>
                </a:ext>
              </a:extLst>
            </p:cNvPr>
            <p:cNvCxnSpPr/>
            <p:nvPr/>
          </p:nvCxnSpPr>
          <p:spPr>
            <a:xfrm>
              <a:off x="7042107" y="-531"/>
              <a:ext cx="1219153" cy="685906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D4D41CA-A656-6A4D-9220-BBF3C04A1617}"/>
                </a:ext>
              </a:extLst>
            </p:cNvPr>
            <p:cNvSpPr/>
            <p:nvPr/>
          </p:nvSpPr>
          <p:spPr>
            <a:xfrm>
              <a:off x="6891300" y="-531"/>
              <a:ext cx="2270038" cy="6866998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02C277E-EA17-0248-B341-C7B5A8A0B092}"/>
                </a:ext>
              </a:extLst>
            </p:cNvPr>
            <p:cNvSpPr/>
            <p:nvPr/>
          </p:nvSpPr>
          <p:spPr>
            <a:xfrm>
              <a:off x="7205613" y="-8468"/>
              <a:ext cx="1947789" cy="6866998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A60EA4F5-E922-C34F-9F3E-FBBD1B61BB6E}"/>
                </a:ext>
              </a:extLst>
            </p:cNvPr>
            <p:cNvSpPr/>
            <p:nvPr/>
          </p:nvSpPr>
          <p:spPr>
            <a:xfrm>
              <a:off x="6637309" y="3920293"/>
              <a:ext cx="2514504" cy="2938236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A38B923-13C5-3B40-A7CF-5C6097E2F5B6}"/>
                </a:ext>
              </a:extLst>
            </p:cNvPr>
            <p:cNvSpPr/>
            <p:nvPr/>
          </p:nvSpPr>
          <p:spPr>
            <a:xfrm>
              <a:off x="7010358" y="-8468"/>
              <a:ext cx="2143043" cy="6866998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E7FD8F33-3F85-C649-8662-74A9E0FC2C6F}"/>
                </a:ext>
              </a:extLst>
            </p:cNvPr>
            <p:cNvSpPr/>
            <p:nvPr/>
          </p:nvSpPr>
          <p:spPr>
            <a:xfrm>
              <a:off x="8296184" y="-8468"/>
              <a:ext cx="857217" cy="6866998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D3BAEF6-AD89-624C-92BC-FF7A0574566A}"/>
                </a:ext>
              </a:extLst>
            </p:cNvPr>
            <p:cNvSpPr/>
            <p:nvPr/>
          </p:nvSpPr>
          <p:spPr>
            <a:xfrm>
              <a:off x="8077117" y="-8468"/>
              <a:ext cx="1066759" cy="6866998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0BC64C34-A11A-984B-91A8-6B422F03267A}"/>
                </a:ext>
              </a:extLst>
            </p:cNvPr>
            <p:cNvSpPr/>
            <p:nvPr/>
          </p:nvSpPr>
          <p:spPr>
            <a:xfrm>
              <a:off x="8059655" y="4893356"/>
              <a:ext cx="1095333" cy="1965174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596" y="2678281"/>
            <a:ext cx="4528718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596" y="4419904"/>
            <a:ext cx="4528718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190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>
            <a:extLst>
              <a:ext uri="{FF2B5EF4-FFF2-40B4-BE49-F238E27FC236}">
                <a16:creationId xmlns:a16="http://schemas.microsoft.com/office/drawing/2014/main" id="{3C6CED63-CB56-2844-B5F0-7D1660A51C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49"/>
          <a:stretch>
            <a:fillRect/>
          </a:stretch>
        </p:blipFill>
        <p:spPr bwMode="auto">
          <a:xfrm>
            <a:off x="6421438" y="6072188"/>
            <a:ext cx="1535112" cy="788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7">
            <a:extLst>
              <a:ext uri="{FF2B5EF4-FFF2-40B4-BE49-F238E27FC236}">
                <a16:creationId xmlns:a16="http://schemas.microsoft.com/office/drawing/2014/main" id="{67A6DEB3-7BDF-9646-A073-B39B594A4D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6375" y="6126163"/>
            <a:ext cx="1317625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reeform 5">
            <a:extLst>
              <a:ext uri="{FF2B5EF4-FFF2-40B4-BE49-F238E27FC236}">
                <a16:creationId xmlns:a16="http://schemas.microsoft.com/office/drawing/2014/main" id="{79BE845B-37B5-B941-AE1A-1D5869B407EB}"/>
              </a:ext>
            </a:extLst>
          </p:cNvPr>
          <p:cNvSpPr/>
          <p:nvPr/>
        </p:nvSpPr>
        <p:spPr bwMode="auto">
          <a:xfrm>
            <a:off x="-7938" y="4013200"/>
            <a:ext cx="457201" cy="2852738"/>
          </a:xfrm>
          <a:custGeom>
            <a:avLst/>
            <a:gdLst/>
            <a:ahLst/>
            <a:cxnLst/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FFE670-B779-444C-A42C-E7A8E3A4F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713" y="6619875"/>
            <a:ext cx="53070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9pPr>
          </a:lstStyle>
          <a:p>
            <a:pPr>
              <a:defRPr/>
            </a:pPr>
            <a:r>
              <a:rPr lang="en-US" altLang="en-US" sz="800" i="1"/>
              <a:t>Intellectual property of E Pittaway and L. Bartolomei; Reuse is permitted with author attribution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110" y="245477"/>
            <a:ext cx="7793256" cy="635633"/>
          </a:xfrm>
        </p:spPr>
        <p:txBody>
          <a:bodyPr/>
          <a:lstStyle>
            <a:lvl1pPr algn="ctr">
              <a:defRPr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8807" y="1289518"/>
            <a:ext cx="7793256" cy="4475178"/>
          </a:xfrm>
        </p:spPr>
        <p:txBody>
          <a:bodyPr/>
          <a:lstStyle>
            <a:lvl1pPr marL="0" indent="0">
              <a:spcAft>
                <a:spcPts val="800"/>
              </a:spcAft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0820444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8">
            <a:extLst>
              <a:ext uri="{FF2B5EF4-FFF2-40B4-BE49-F238E27FC236}">
                <a16:creationId xmlns:a16="http://schemas.microsoft.com/office/drawing/2014/main" id="{14FB52B9-9551-8C42-87E4-8734B53266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49"/>
          <a:stretch>
            <a:fillRect/>
          </a:stretch>
        </p:blipFill>
        <p:spPr bwMode="auto">
          <a:xfrm>
            <a:off x="6421438" y="6072188"/>
            <a:ext cx="1535112" cy="788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7">
            <a:extLst>
              <a:ext uri="{FF2B5EF4-FFF2-40B4-BE49-F238E27FC236}">
                <a16:creationId xmlns:a16="http://schemas.microsoft.com/office/drawing/2014/main" id="{3AB0E468-C983-7E4D-BBAA-3645B34771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6375" y="6126163"/>
            <a:ext cx="1317625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reeform 3">
            <a:extLst>
              <a:ext uri="{FF2B5EF4-FFF2-40B4-BE49-F238E27FC236}">
                <a16:creationId xmlns:a16="http://schemas.microsoft.com/office/drawing/2014/main" id="{433A2486-DEDC-AE45-81FA-D3F7D92A5D53}"/>
              </a:ext>
            </a:extLst>
          </p:cNvPr>
          <p:cNvSpPr/>
          <p:nvPr userDrawn="1"/>
        </p:nvSpPr>
        <p:spPr bwMode="auto">
          <a:xfrm>
            <a:off x="-7938" y="4013200"/>
            <a:ext cx="457201" cy="2852738"/>
          </a:xfrm>
          <a:custGeom>
            <a:avLst/>
            <a:gdLst/>
            <a:ahLst/>
            <a:cxnLst/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ADC425-A53A-9749-8F0C-B46E638935A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4713" y="6619875"/>
            <a:ext cx="53070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9pPr>
          </a:lstStyle>
          <a:p>
            <a:pPr>
              <a:defRPr/>
            </a:pPr>
            <a:r>
              <a:rPr lang="en-US" altLang="en-US" sz="800" i="1"/>
              <a:t>Intellectual property of E Pittaway and L. Bartolomei; Reuse is permitted with author attribution </a:t>
            </a:r>
          </a:p>
        </p:txBody>
      </p:sp>
    </p:spTree>
    <p:extLst>
      <p:ext uri="{BB962C8B-B14F-4D97-AF65-F5344CB8AC3E}">
        <p14:creationId xmlns:p14="http://schemas.microsoft.com/office/powerpoint/2010/main" val="2223171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>
            <a:extLst>
              <a:ext uri="{FF2B5EF4-FFF2-40B4-BE49-F238E27FC236}">
                <a16:creationId xmlns:a16="http://schemas.microsoft.com/office/drawing/2014/main" id="{FA67789D-49E9-A642-9D89-2CBBA576780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49"/>
          <a:stretch>
            <a:fillRect/>
          </a:stretch>
        </p:blipFill>
        <p:spPr bwMode="auto">
          <a:xfrm>
            <a:off x="6421438" y="6072188"/>
            <a:ext cx="1535112" cy="788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7">
            <a:extLst>
              <a:ext uri="{FF2B5EF4-FFF2-40B4-BE49-F238E27FC236}">
                <a16:creationId xmlns:a16="http://schemas.microsoft.com/office/drawing/2014/main" id="{9C9A000F-61FD-2C47-A066-82ECBEB5453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6375" y="6126163"/>
            <a:ext cx="1317625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reeform 5">
            <a:extLst>
              <a:ext uri="{FF2B5EF4-FFF2-40B4-BE49-F238E27FC236}">
                <a16:creationId xmlns:a16="http://schemas.microsoft.com/office/drawing/2014/main" id="{15A992AD-F42C-EF46-A6BA-A5B60C319A6B}"/>
              </a:ext>
            </a:extLst>
          </p:cNvPr>
          <p:cNvSpPr/>
          <p:nvPr userDrawn="1"/>
        </p:nvSpPr>
        <p:spPr bwMode="auto">
          <a:xfrm>
            <a:off x="-36513" y="4005263"/>
            <a:ext cx="457201" cy="2852737"/>
          </a:xfrm>
          <a:custGeom>
            <a:avLst/>
            <a:gdLst/>
            <a:ahLst/>
            <a:cxnLst/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sz="135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90CA2F-193D-8D4B-9A4B-4CDC972B306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4713" y="6619875"/>
            <a:ext cx="5307012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9pPr>
          </a:lstStyle>
          <a:p>
            <a:pPr>
              <a:defRPr/>
            </a:pPr>
            <a:r>
              <a:rPr lang="en-US" altLang="en-US" sz="600" i="1"/>
              <a:t>Intellectual property of E Pittaway and L. Bartolomei; Reuse is permitted with author attribution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5188D-3D90-ED4A-A0D8-B133A8255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807" y="1289518"/>
            <a:ext cx="7793256" cy="4475178"/>
          </a:xfrm>
        </p:spPr>
        <p:txBody>
          <a:bodyPr/>
          <a:lstStyle>
            <a:lvl1pPr marL="0" indent="0">
              <a:spcAft>
                <a:spcPts val="600"/>
              </a:spcAft>
              <a:buNone/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3B141AD3-513E-EB42-9B8C-0244BBB45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09600"/>
            <a:ext cx="6348413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6994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9AA0DA8-81F4-D742-A270-E55CA8B40B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AD51153-FBF0-4540-845C-2CEDA0488C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4838" y="2160588"/>
            <a:ext cx="6348412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EC6A68-D004-444F-8D5C-05246B3239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135D32B-3224-9D43-9D96-38F4C40041AF}" type="datetimeFigureOut">
              <a:rPr lang="en-US"/>
              <a:pPr>
                <a:defRPr/>
              </a:pPr>
              <a:t>7/12/2024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5047B4-57C4-FA48-BAD4-DEB98E3E0E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E00334-4B24-4E42-8DD5-189E7D0A77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C7FF5B60-B52B-8E41-BE73-F2FF39E207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18">
            <a:extLst>
              <a:ext uri="{FF2B5EF4-FFF2-40B4-BE49-F238E27FC236}">
                <a16:creationId xmlns:a16="http://schemas.microsoft.com/office/drawing/2014/main" id="{36F76CEF-3F22-0B44-9FE6-38A76F19088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49"/>
          <a:stretch>
            <a:fillRect/>
          </a:stretch>
        </p:blipFill>
        <p:spPr bwMode="auto">
          <a:xfrm>
            <a:off x="6421438" y="6072188"/>
            <a:ext cx="1535112" cy="788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7">
            <a:extLst>
              <a:ext uri="{FF2B5EF4-FFF2-40B4-BE49-F238E27FC236}">
                <a16:creationId xmlns:a16="http://schemas.microsoft.com/office/drawing/2014/main" id="{E33748E4-D1B0-AB4B-92EC-89355144E59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6375" y="6126163"/>
            <a:ext cx="1317625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reeform 8">
            <a:extLst>
              <a:ext uri="{FF2B5EF4-FFF2-40B4-BE49-F238E27FC236}">
                <a16:creationId xmlns:a16="http://schemas.microsoft.com/office/drawing/2014/main" id="{7B305FE4-0661-F640-AD8F-47B00079B550}"/>
              </a:ext>
            </a:extLst>
          </p:cNvPr>
          <p:cNvSpPr/>
          <p:nvPr userDrawn="1"/>
        </p:nvSpPr>
        <p:spPr bwMode="auto">
          <a:xfrm>
            <a:off x="-7938" y="4013200"/>
            <a:ext cx="457201" cy="2852738"/>
          </a:xfrm>
          <a:custGeom>
            <a:avLst/>
            <a:gdLst/>
            <a:ahLst/>
            <a:cxnLst/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274" name="TextBox 9">
            <a:extLst>
              <a:ext uri="{FF2B5EF4-FFF2-40B4-BE49-F238E27FC236}">
                <a16:creationId xmlns:a16="http://schemas.microsoft.com/office/drawing/2014/main" id="{35016E7C-6A0D-E146-A134-088CDBDC9A3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74713" y="6619875"/>
            <a:ext cx="53070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703020202090204" pitchFamily="34" charset="0"/>
              </a:defRPr>
            </a:lvl9pPr>
          </a:lstStyle>
          <a:p>
            <a:pPr>
              <a:defRPr/>
            </a:pPr>
            <a:r>
              <a:rPr lang="en-US" altLang="en-US" sz="800" i="1"/>
              <a:t>Intellectual property of E Pittaway and L. Bartolomei; Reuse is permitted with author attribution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rebuchet MS" panose="020B070302020209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rebuchet MS" panose="020B070302020209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rebuchet MS" panose="020B070302020209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Trebuchet MS" panose="020B070302020209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ts val="800"/>
        </a:spcAft>
        <a:buClr>
          <a:schemeClr val="accent1"/>
        </a:buClr>
        <a:buSzPct val="80000"/>
        <a:buFont typeface="Wingdings 3" pitchFamily="2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2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2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2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2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>
            <a:extLst>
              <a:ext uri="{FF2B5EF4-FFF2-40B4-BE49-F238E27FC236}">
                <a16:creationId xmlns:a16="http://schemas.microsoft.com/office/drawing/2014/main" id="{1B59FE05-227F-A146-95FE-D36A1BBE65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0338" y="1536174"/>
            <a:ext cx="47879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n-AU" sz="3600" b="1" dirty="0">
                <a:solidFill>
                  <a:srgbClr val="7030A0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COMMUNITY CONSULTATIONS USING RECIPROCAL RESEARCH: </a:t>
            </a:r>
          </a:p>
          <a:p>
            <a:pPr algn="ctr">
              <a:defRPr/>
            </a:pPr>
            <a:r>
              <a:rPr lang="en-AU" sz="3200" b="1" dirty="0">
                <a:solidFill>
                  <a:srgbClr val="7030A0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Session 1:  </a:t>
            </a:r>
            <a:endParaRPr lang="en-AU" sz="3200" dirty="0">
              <a:solidFill>
                <a:srgbClr val="7030A0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AU" sz="32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Getting to Know you</a:t>
            </a:r>
          </a:p>
          <a:p>
            <a:pPr algn="ctr">
              <a:defRPr/>
            </a:pPr>
            <a:endParaRPr lang="en-AU" sz="3200" dirty="0">
              <a:solidFill>
                <a:srgbClr val="0066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pic>
        <p:nvPicPr>
          <p:cNvPr id="8194" name="Picture 4">
            <a:extLst>
              <a:ext uri="{FF2B5EF4-FFF2-40B4-BE49-F238E27FC236}">
                <a16:creationId xmlns:a16="http://schemas.microsoft.com/office/drawing/2014/main" id="{5CC69D83-A923-FE4F-A0DD-42BEC3951C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5229200"/>
            <a:ext cx="1512887" cy="137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Content Placeholder 4">
            <a:extLst>
              <a:ext uri="{FF2B5EF4-FFF2-40B4-BE49-F238E27FC236}">
                <a16:creationId xmlns:a16="http://schemas.microsoft.com/office/drawing/2014/main" id="{35F5002F-EB48-2A4E-826B-00614B57DE5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576" y="404664"/>
            <a:ext cx="7416800" cy="4151313"/>
          </a:xfrm>
        </p:spPr>
        <p:txBody>
          <a:bodyPr lIns="84406" tIns="42203" rIns="84406" bIns="42203"/>
          <a:lstStyle/>
          <a:p>
            <a:pPr marL="571500" indent="-571500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en-US" sz="3600" b="1" dirty="0">
                <a:solidFill>
                  <a:schemeClr val="accent1"/>
                </a:solidFill>
                <a:ea typeface="Calibri" panose="020F0502020204030204" pitchFamily="34" charset="0"/>
              </a:rPr>
              <a:t>Who are we and why are we here?</a:t>
            </a:r>
          </a:p>
          <a:p>
            <a:pPr marL="571500" indent="-571500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en-US" sz="3600" b="1" dirty="0">
                <a:solidFill>
                  <a:schemeClr val="accent1"/>
                </a:solidFill>
                <a:ea typeface="Calibri" panose="020F0502020204030204" pitchFamily="34" charset="0"/>
              </a:rPr>
              <a:t>Aims of this training </a:t>
            </a:r>
          </a:p>
          <a:p>
            <a:pPr marL="571500" indent="-571500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en-US" sz="3600" b="1" dirty="0">
                <a:solidFill>
                  <a:schemeClr val="accent1"/>
                </a:solidFill>
                <a:ea typeface="Calibri" panose="020F0502020204030204" pitchFamily="34" charset="0"/>
              </a:rPr>
              <a:t>How information shared in this training will be used </a:t>
            </a:r>
          </a:p>
          <a:p>
            <a:pPr marL="571500" indent="-571500" eaLnBrk="1" hangingPunct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en-US" sz="3600" b="1" dirty="0">
                <a:solidFill>
                  <a:schemeClr val="accent1"/>
                </a:solidFill>
                <a:ea typeface="Calibri" panose="020F0502020204030204" pitchFamily="34" charset="0"/>
              </a:rPr>
              <a:t>Group introductions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Text Box 4">
            <a:extLst>
              <a:ext uri="{FF2B5EF4-FFF2-40B4-BE49-F238E27FC236}">
                <a16:creationId xmlns:a16="http://schemas.microsoft.com/office/drawing/2014/main" id="{B97C93A8-2641-6F43-8352-F22079C05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1052513"/>
            <a:ext cx="6769100" cy="293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Aft>
                <a:spcPts val="1000"/>
              </a:spcAft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This course is  a </a:t>
            </a:r>
            <a:r>
              <a:rPr lang="en-US" altLang="en-US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“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Training of Trainers</a:t>
            </a:r>
            <a:r>
              <a:rPr lang="en-US" altLang="en-US" dirty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”</a:t>
            </a:r>
            <a:endParaRPr lang="en-US" dirty="0">
              <a:solidFill>
                <a:schemeClr val="accent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eaLnBrk="1" hangingPunct="1">
              <a:spcAft>
                <a:spcPts val="1000"/>
              </a:spcAft>
              <a:defRPr/>
            </a:pPr>
            <a:r>
              <a:rPr lang="en-US" dirty="0">
                <a:solidFill>
                  <a:srgbClr val="7030A0"/>
                </a:solidFill>
                <a:cs typeface="Arial" panose="020B0604020202020204" pitchFamily="34" charset="0"/>
              </a:rPr>
              <a:t>You may use the materials to learn new ways of conducting community consultations</a:t>
            </a:r>
          </a:p>
          <a:p>
            <a:pPr eaLnBrk="1" hangingPunct="1">
              <a:spcAft>
                <a:spcPts val="1000"/>
              </a:spcAft>
              <a:defRPr/>
            </a:pPr>
            <a:r>
              <a:rPr lang="en-US" dirty="0">
                <a:solidFill>
                  <a:srgbClr val="7030A0"/>
                </a:solidFill>
                <a:cs typeface="Arial" panose="020B0604020202020204" pitchFamily="34" charset="0"/>
              </a:rPr>
              <a:t>You may use the materials to teach others how to do this.</a:t>
            </a:r>
          </a:p>
        </p:txBody>
      </p:sp>
      <p:pic>
        <p:nvPicPr>
          <p:cNvPr id="11266" name="Picture 5" descr="Training">
            <a:extLst>
              <a:ext uri="{FF2B5EF4-FFF2-40B4-BE49-F238E27FC236}">
                <a16:creationId xmlns:a16="http://schemas.microsoft.com/office/drawing/2014/main" id="{368849E2-0C2C-F340-A05A-628CCDD9FD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5295" y="4221088"/>
            <a:ext cx="2193410" cy="2350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>
            <a:extLst>
              <a:ext uri="{FF2B5EF4-FFF2-40B4-BE49-F238E27FC236}">
                <a16:creationId xmlns:a16="http://schemas.microsoft.com/office/drawing/2014/main" id="{EDBA252D-2ED9-E147-9229-DB4347ACA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25538"/>
            <a:ext cx="6691313" cy="3922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spcAft>
                <a:spcPts val="1000"/>
              </a:spcAft>
              <a:defRPr/>
            </a:pP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In the course we will explore ways in which we can:</a:t>
            </a:r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Ø"/>
              <a:defRPr/>
            </a:pP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Run successful consultations with communities</a:t>
            </a:r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Ø"/>
              <a:defRPr/>
            </a:pP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Provide safe spaces for discussing difficult issues</a:t>
            </a:r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Ø"/>
              <a:defRPr/>
            </a:pP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Draw on community capabilities, knowledge and expertise</a:t>
            </a:r>
          </a:p>
        </p:txBody>
      </p:sp>
      <p:pic>
        <p:nvPicPr>
          <p:cNvPr id="13314" name="Picture 7" descr="Idea">
            <a:extLst>
              <a:ext uri="{FF2B5EF4-FFF2-40B4-BE49-F238E27FC236}">
                <a16:creationId xmlns:a16="http://schemas.microsoft.com/office/drawing/2014/main" id="{ECB3B911-975A-EA44-A031-03382FAB78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060848"/>
            <a:ext cx="1019175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5" descr="Review">
            <a:extLst>
              <a:ext uri="{FF2B5EF4-FFF2-40B4-BE49-F238E27FC236}">
                <a16:creationId xmlns:a16="http://schemas.microsoft.com/office/drawing/2014/main" id="{476FEE9D-FE2D-284A-A55B-438301287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2368" y="1988840"/>
            <a:ext cx="2741357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6" name="Rectangle 6">
            <a:extLst>
              <a:ext uri="{FF2B5EF4-FFF2-40B4-BE49-F238E27FC236}">
                <a16:creationId xmlns:a16="http://schemas.microsoft.com/office/drawing/2014/main" id="{4868F1EE-8AAD-1248-A297-044EBD273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10" y="188640"/>
            <a:ext cx="5904656" cy="6206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/>
            </a:pP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The methodology is flexible and adaptable.</a:t>
            </a:r>
          </a:p>
          <a:p>
            <a:pPr>
              <a:spcAft>
                <a:spcPts val="1000"/>
              </a:spcAft>
              <a:defRPr/>
            </a:pP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The materials have been designed so that you can adapt them to suit your own needs.</a:t>
            </a:r>
          </a:p>
          <a:p>
            <a:pPr>
              <a:spcAft>
                <a:spcPts val="1000"/>
              </a:spcAft>
              <a:defRPr/>
            </a:pP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It is designed to be used with people from diverse backgrounds and educational attainment.</a:t>
            </a:r>
          </a:p>
          <a:p>
            <a:pPr>
              <a:spcAft>
                <a:spcPts val="1000"/>
              </a:spcAft>
              <a:defRPr/>
            </a:pP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It can be used with interpreters and with large groups.</a:t>
            </a:r>
          </a:p>
          <a:p>
            <a:pPr>
              <a:spcAft>
                <a:spcPts val="1000"/>
              </a:spcAft>
              <a:defRPr/>
            </a:pP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The DVD is useful to show participants in consultations what you are hoping to achieve.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>
            <a:extLst>
              <a:ext uri="{FF2B5EF4-FFF2-40B4-BE49-F238E27FC236}">
                <a16:creationId xmlns:a16="http://schemas.microsoft.com/office/drawing/2014/main" id="{545A8D77-85F8-0E4D-A846-9D6127EB2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3644900"/>
            <a:ext cx="6121400" cy="3754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AU" sz="28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Being clear about: </a:t>
            </a:r>
          </a:p>
          <a:p>
            <a:pPr>
              <a:spcBef>
                <a:spcPct val="50000"/>
              </a:spcBef>
              <a:defRPr/>
            </a:pPr>
            <a:r>
              <a:rPr lang="en-A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why the Consultation is taking place</a:t>
            </a:r>
          </a:p>
          <a:p>
            <a:pPr>
              <a:spcBef>
                <a:spcPct val="50000"/>
              </a:spcBef>
              <a:defRPr/>
            </a:pPr>
            <a:r>
              <a:rPr lang="en-A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deciding with participants how the information collected will be used</a:t>
            </a:r>
          </a:p>
          <a:p>
            <a:pPr algn="ctr">
              <a:spcBef>
                <a:spcPct val="50000"/>
              </a:spcBef>
              <a:defRPr/>
            </a:pPr>
            <a:endParaRPr lang="en-AU" sz="2800" b="1" dirty="0">
              <a:effectLst>
                <a:outerShdw blurRad="38100" dist="38100" dir="2700000" algn="tl">
                  <a:srgbClr val="DDDDDD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82C4087E-1ADC-EB45-AF31-6025FFDBE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620713"/>
            <a:ext cx="7632700" cy="2246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AU" sz="2800" b="1" dirty="0">
                <a:solidFill>
                  <a:srgbClr val="7030A0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What do participants want to learn from this training course?</a:t>
            </a:r>
          </a:p>
          <a:p>
            <a:pPr>
              <a:defRPr/>
            </a:pPr>
            <a:endParaRPr lang="en-AU" sz="2800" b="1" dirty="0">
              <a:solidFill>
                <a:srgbClr val="7030A0"/>
              </a:solidFill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AU" sz="2800" b="1" dirty="0">
                <a:solidFill>
                  <a:srgbClr val="7030A0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Why are people taking part in </a:t>
            </a:r>
          </a:p>
          <a:p>
            <a:pPr>
              <a:defRPr/>
            </a:pPr>
            <a:r>
              <a:rPr lang="en-AU" sz="2800" b="1" dirty="0">
                <a:solidFill>
                  <a:srgbClr val="7030A0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this consultation?</a:t>
            </a:r>
          </a:p>
        </p:txBody>
      </p:sp>
      <p:pic>
        <p:nvPicPr>
          <p:cNvPr id="36868" name="Picture 4">
            <a:extLst>
              <a:ext uri="{FF2B5EF4-FFF2-40B4-BE49-F238E27FC236}">
                <a16:creationId xmlns:a16="http://schemas.microsoft.com/office/drawing/2014/main" id="{8F76CE28-3DF4-E341-96D9-626D76CB72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571625"/>
            <a:ext cx="2312987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GCR project master">
  <a:themeElements>
    <a:clrScheme name="Custom 7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632C90"/>
      </a:accent1>
      <a:accent2>
        <a:srgbClr val="00FF00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CR project master" id="{FAAF83C6-FF45-EA4E-BC0F-FFE4D9E8E5FF}" vid="{E0FA262B-95AE-B54F-9931-A07ACB65789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1723</TotalTime>
  <Words>404</Words>
  <Application>Microsoft Office PowerPoint</Application>
  <PresentationFormat>On-screen Show (4:3)</PresentationFormat>
  <Paragraphs>49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ＭＳ Ｐゴシック</vt:lpstr>
      <vt:lpstr>Arial</vt:lpstr>
      <vt:lpstr>Calibri</vt:lpstr>
      <vt:lpstr>Trebuchet MS</vt:lpstr>
      <vt:lpstr>Wingdings</vt:lpstr>
      <vt:lpstr>Wingdings 3</vt:lpstr>
      <vt:lpstr>GCR project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Visual Futures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JudI Tucker</dc:creator>
  <cp:lastModifiedBy>Eileen Pittaway</cp:lastModifiedBy>
  <cp:revision>75</cp:revision>
  <dcterms:created xsi:type="dcterms:W3CDTF">2005-11-30T23:56:55Z</dcterms:created>
  <dcterms:modified xsi:type="dcterms:W3CDTF">2024-07-12T03:05:47Z</dcterms:modified>
</cp:coreProperties>
</file>