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668" r:id="rId2"/>
  </p:sldMasterIdLst>
  <p:notesMasterIdLst>
    <p:notesMasterId r:id="rId16"/>
  </p:notesMasterIdLst>
  <p:sldIdLst>
    <p:sldId id="257" r:id="rId3"/>
    <p:sldId id="272" r:id="rId4"/>
    <p:sldId id="273" r:id="rId5"/>
    <p:sldId id="261" r:id="rId6"/>
    <p:sldId id="274" r:id="rId7"/>
    <p:sldId id="265" r:id="rId8"/>
    <p:sldId id="267" r:id="rId9"/>
    <p:sldId id="268" r:id="rId10"/>
    <p:sldId id="262" r:id="rId11"/>
    <p:sldId id="269" r:id="rId12"/>
    <p:sldId id="270" r:id="rId13"/>
    <p:sldId id="271" r:id="rId14"/>
    <p:sldId id="275" r:id="rId15"/>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5pPr>
    <a:lvl6pPr marL="2286000" algn="l" defTabSz="914400" rtl="0" eaLnBrk="1" latinLnBrk="0" hangingPunct="1">
      <a:defRPr kern="1200">
        <a:solidFill>
          <a:schemeClr val="tx1"/>
        </a:solidFill>
        <a:latin typeface="Trebuchet MS" panose="020B0703020202090204" pitchFamily="34" charset="0"/>
        <a:ea typeface="+mn-ea"/>
        <a:cs typeface="+mn-cs"/>
      </a:defRPr>
    </a:lvl6pPr>
    <a:lvl7pPr marL="2743200" algn="l" defTabSz="914400" rtl="0" eaLnBrk="1" latinLnBrk="0" hangingPunct="1">
      <a:defRPr kern="1200">
        <a:solidFill>
          <a:schemeClr val="tx1"/>
        </a:solidFill>
        <a:latin typeface="Trebuchet MS" panose="020B0703020202090204" pitchFamily="34" charset="0"/>
        <a:ea typeface="+mn-ea"/>
        <a:cs typeface="+mn-cs"/>
      </a:defRPr>
    </a:lvl7pPr>
    <a:lvl8pPr marL="3200400" algn="l" defTabSz="914400" rtl="0" eaLnBrk="1" latinLnBrk="0" hangingPunct="1">
      <a:defRPr kern="1200">
        <a:solidFill>
          <a:schemeClr val="tx1"/>
        </a:solidFill>
        <a:latin typeface="Trebuchet MS" panose="020B0703020202090204" pitchFamily="34" charset="0"/>
        <a:ea typeface="+mn-ea"/>
        <a:cs typeface="+mn-cs"/>
      </a:defRPr>
    </a:lvl8pPr>
    <a:lvl9pPr marL="3657600" algn="l" defTabSz="914400" rtl="0" eaLnBrk="1" latinLnBrk="0" hangingPunct="1">
      <a:defRPr kern="1200">
        <a:solidFill>
          <a:schemeClr val="tx1"/>
        </a:solidFill>
        <a:latin typeface="Trebuchet MS" panose="020B070302020209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4556" autoAdjust="0"/>
    <p:restoredTop sz="69094" autoAdjust="0"/>
  </p:normalViewPr>
  <p:slideViewPr>
    <p:cSldViewPr>
      <p:cViewPr varScale="1">
        <p:scale>
          <a:sx n="44" d="100"/>
          <a:sy n="44" d="100"/>
        </p:scale>
        <p:origin x="157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1648"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B0BAA83-59F9-E642-B26D-C9BC94B5F791}"/>
              </a:ext>
            </a:extLst>
          </p:cNvPr>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en-AU"/>
          </a:p>
        </p:txBody>
      </p:sp>
      <p:sp>
        <p:nvSpPr>
          <p:cNvPr id="5123" name="Rectangle 3">
            <a:extLst>
              <a:ext uri="{FF2B5EF4-FFF2-40B4-BE49-F238E27FC236}">
                <a16:creationId xmlns:a16="http://schemas.microsoft.com/office/drawing/2014/main" id="{616D238C-F760-C248-B61E-5E9D95FDC339}"/>
              </a:ext>
            </a:extLst>
          </p:cNvPr>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mn-cs"/>
              </a:defRPr>
            </a:lvl1pPr>
          </a:lstStyle>
          <a:p>
            <a:pPr>
              <a:defRPr/>
            </a:pPr>
            <a:endParaRPr lang="en-AU"/>
          </a:p>
        </p:txBody>
      </p:sp>
      <p:sp>
        <p:nvSpPr>
          <p:cNvPr id="5124" name="Rectangle 4">
            <a:extLst>
              <a:ext uri="{FF2B5EF4-FFF2-40B4-BE49-F238E27FC236}">
                <a16:creationId xmlns:a16="http://schemas.microsoft.com/office/drawing/2014/main" id="{863F8D0D-95F5-A142-B2B0-C69BF89E352E}"/>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AADDA9C3-948A-1248-A74B-578BE1E79471}"/>
              </a:ext>
            </a:extLst>
          </p:cNvPr>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5126" name="Rectangle 6">
            <a:extLst>
              <a:ext uri="{FF2B5EF4-FFF2-40B4-BE49-F238E27FC236}">
                <a16:creationId xmlns:a16="http://schemas.microsoft.com/office/drawing/2014/main" id="{8D785A94-7570-F34B-AB66-2F98601D1A5B}"/>
              </a:ext>
            </a:extLst>
          </p:cNvPr>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mn-cs"/>
              </a:defRPr>
            </a:lvl1pPr>
          </a:lstStyle>
          <a:p>
            <a:pPr>
              <a:defRPr/>
            </a:pPr>
            <a:endParaRPr lang="en-AU"/>
          </a:p>
        </p:txBody>
      </p:sp>
      <p:sp>
        <p:nvSpPr>
          <p:cNvPr id="5127" name="Rectangle 7">
            <a:extLst>
              <a:ext uri="{FF2B5EF4-FFF2-40B4-BE49-F238E27FC236}">
                <a16:creationId xmlns:a16="http://schemas.microsoft.com/office/drawing/2014/main" id="{55E6AD99-F68B-FB42-91B8-AC28D8C0A1C3}"/>
              </a:ext>
            </a:extLst>
          </p:cNvPr>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a:defRPr sz="1200">
                <a:latin typeface="Trebuchet MS" panose="020B0703020202090204" pitchFamily="34" charset="0"/>
              </a:defRPr>
            </a:lvl1pPr>
          </a:lstStyle>
          <a:p>
            <a:pPr>
              <a:defRPr/>
            </a:pPr>
            <a:fld id="{420E7374-BD75-1946-855E-E3795DD8AB9D}"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EE459F2-CEB9-4A4D-9836-580C61AAF183}"/>
              </a:ext>
            </a:extLst>
          </p:cNvPr>
          <p:cNvSpPr>
            <a:spLocks noGrp="1" noChangeArrowheads="1"/>
          </p:cNvSpPr>
          <p:nvPr>
            <p:ph type="sldNum" sz="quarter" idx="5"/>
          </p:nvPr>
        </p:nvSpPr>
        <p:spPr/>
        <p:txBody>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1" hangingPunct="1">
              <a:defRPr/>
            </a:pPr>
            <a:fld id="{8923EB03-0AA1-AC48-8C5F-CD7FEEFBE141}" type="slidenum">
              <a:rPr lang="en-AU" altLang="en-US" b="0"/>
              <a:pPr eaLnBrk="1" hangingPunct="1">
                <a:defRPr/>
              </a:pPr>
              <a:t>1</a:t>
            </a:fld>
            <a:endParaRPr lang="en-AU" altLang="en-US" b="0"/>
          </a:p>
        </p:txBody>
      </p:sp>
      <p:sp>
        <p:nvSpPr>
          <p:cNvPr id="5122" name="Rectangle 2">
            <a:extLst>
              <a:ext uri="{FF2B5EF4-FFF2-40B4-BE49-F238E27FC236}">
                <a16:creationId xmlns:a16="http://schemas.microsoft.com/office/drawing/2014/main" id="{22CCE042-AA72-5F4A-90E9-CFF8A3F4E725}"/>
              </a:ext>
            </a:extLst>
          </p:cNvPr>
          <p:cNvSpPr>
            <a:spLocks noGrp="1" noRot="1" noChangeAspect="1" noChangeArrowheads="1" noTextEdit="1"/>
          </p:cNvSpPr>
          <p:nvPr>
            <p:ph type="sldImg"/>
          </p:nvPr>
        </p:nvSpPr>
        <p:spPr>
          <a:ln/>
          <a:extLst>
            <a:ext uri="{FAA26D3D-D897-4be2-8F04-BA451C77F1D7}"/>
          </a:extLst>
        </p:spPr>
      </p:sp>
      <p:sp>
        <p:nvSpPr>
          <p:cNvPr id="5123" name="Rectangle 3">
            <a:extLst>
              <a:ext uri="{FF2B5EF4-FFF2-40B4-BE49-F238E27FC236}">
                <a16:creationId xmlns:a16="http://schemas.microsoft.com/office/drawing/2014/main" id="{0216FE1E-FB39-524A-9BE5-360658C69215}"/>
              </a:ext>
            </a:extLst>
          </p:cNvPr>
          <p:cNvSpPr>
            <a:spLocks noGrp="1" noChangeArrowheads="1"/>
          </p:cNvSpPr>
          <p:nvPr>
            <p:ph type="body" idx="1"/>
          </p:nvPr>
        </p:nvSpPr>
        <p:spPr/>
        <p:txBody>
          <a:bodyPr/>
          <a:lstStyle/>
          <a:p>
            <a:pPr eaLnBrk="1" hangingPunct="1">
              <a:defRPr/>
            </a:pPr>
            <a:endParaRPr lang="en-AU" b="1" dirty="0">
              <a:ea typeface="ＭＳ Ｐゴシック" charset="0"/>
              <a:cs typeface="+mn-cs"/>
            </a:endParaRPr>
          </a:p>
          <a:p>
            <a:pPr eaLnBrk="1" hangingPunct="1">
              <a:defRPr/>
            </a:pPr>
            <a:r>
              <a:rPr lang="en-AU" b="1" dirty="0">
                <a:ea typeface="ＭＳ Ｐゴシック" charset="0"/>
                <a:cs typeface="+mn-cs"/>
              </a:rPr>
              <a:t>Notes to Facilitators</a:t>
            </a:r>
          </a:p>
          <a:p>
            <a:pPr eaLnBrk="1" hangingPunct="1">
              <a:defRPr/>
            </a:pPr>
            <a:endParaRPr lang="en-AU" b="1" dirty="0">
              <a:ea typeface="ＭＳ Ｐゴシック" charset="0"/>
              <a:cs typeface="+mn-cs"/>
            </a:endParaRPr>
          </a:p>
          <a:p>
            <a:pPr eaLnBrk="1" hangingPunct="1">
              <a:defRPr/>
            </a:pPr>
            <a:r>
              <a:rPr lang="en-AU" dirty="0">
                <a:ea typeface="ＭＳ Ｐゴシック" charset="0"/>
                <a:cs typeface="+mn-cs"/>
              </a:rPr>
              <a:t>The story board technique involves asking participants to prepare six panels, using drawing, or collages of pictures.  </a:t>
            </a:r>
          </a:p>
          <a:p>
            <a:pPr eaLnBrk="1" hangingPunct="1">
              <a:defRPr/>
            </a:pPr>
            <a:endParaRPr lang="en-AU" dirty="0">
              <a:ea typeface="ＭＳ Ｐゴシック" charset="0"/>
              <a:cs typeface="+mn-cs"/>
            </a:endParaRPr>
          </a:p>
          <a:p>
            <a:pPr eaLnBrk="1" hangingPunct="1">
              <a:defRPr/>
            </a:pPr>
            <a:r>
              <a:rPr lang="en-AU" dirty="0">
                <a:ea typeface="ＭＳ Ｐゴシック" charset="0"/>
                <a:cs typeface="+mn-cs"/>
              </a:rPr>
              <a:t>The issues to be covered in the story boards can come from the storytelling, or from human rights training, or from any other source that is meaningful for the participants.</a:t>
            </a:r>
          </a:p>
          <a:p>
            <a:pPr eaLnBrk="1" hangingPunct="1">
              <a:defRPr/>
            </a:pPr>
            <a:endParaRPr lang="en-US" dirty="0">
              <a:ea typeface="ＭＳ Ｐゴシック" charset="0"/>
              <a:cs typeface="+mn-cs"/>
            </a:endParaRPr>
          </a:p>
          <a:p>
            <a:pPr eaLnBrk="1" hangingPunct="1">
              <a:defRPr/>
            </a:pPr>
            <a:r>
              <a:rPr lang="en-AU" dirty="0">
                <a:ea typeface="ＭＳ Ｐゴシック" charset="0"/>
                <a:cs typeface="+mn-cs"/>
              </a:rPr>
              <a:t>The six panels represent 6 stages of a process of analysis and you need to decide before the exercise what the stages are.  </a:t>
            </a:r>
          </a:p>
          <a:p>
            <a:pPr eaLnBrk="1" hangingPunct="1">
              <a:defRPr/>
            </a:pPr>
            <a:endParaRPr lang="en-AU" dirty="0">
              <a:ea typeface="ＭＳ Ｐゴシック" charset="0"/>
              <a:cs typeface="+mn-cs"/>
            </a:endParaRPr>
          </a:p>
          <a:p>
            <a:pPr eaLnBrk="1" hangingPunct="1">
              <a:defRPr/>
            </a:pPr>
            <a:r>
              <a:rPr lang="en-AU" dirty="0">
                <a:ea typeface="ＭＳ Ｐゴシック" charset="0"/>
                <a:cs typeface="+mn-cs"/>
              </a:rPr>
              <a:t>This can be done either by the facilitator or with the participants.</a:t>
            </a:r>
            <a:br>
              <a:rPr lang="en-AU" dirty="0">
                <a:ea typeface="ＭＳ Ｐゴシック" charset="0"/>
                <a:cs typeface="+mn-cs"/>
              </a:rPr>
            </a:br>
            <a:endParaRPr lang="en-AU" dirty="0">
              <a:ea typeface="ＭＳ Ｐゴシック" charset="0"/>
              <a:cs typeface="+mn-cs"/>
            </a:endParaRPr>
          </a:p>
          <a:p>
            <a:pPr eaLnBrk="1" hangingPunct="1">
              <a:defRPr/>
            </a:pPr>
            <a:r>
              <a:rPr lang="en-AU" dirty="0">
                <a:ea typeface="ＭＳ Ｐゴシック" charset="0"/>
                <a:cs typeface="+mn-cs"/>
              </a:rPr>
              <a:t>The six stages MUST take participants through from describing a problem or issue to be worked on, to a solution and an outcome.</a:t>
            </a:r>
          </a:p>
          <a:p>
            <a:pPr eaLnBrk="1" hangingPunct="1">
              <a:defRPr/>
            </a:pPr>
            <a:endParaRPr lang="en-US" dirty="0">
              <a:ea typeface="ＭＳ Ｐゴシック"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420E7374-BD75-1946-855E-E3795DD8AB9D}" type="slidenum">
              <a:rPr lang="en-AU" altLang="en-US" smtClean="0"/>
              <a:pPr>
                <a:defRPr/>
              </a:pPr>
              <a:t>10</a:t>
            </a:fld>
            <a:endParaRPr lang="en-AU" altLang="en-US"/>
          </a:p>
        </p:txBody>
      </p:sp>
    </p:spTree>
    <p:extLst>
      <p:ext uri="{BB962C8B-B14F-4D97-AF65-F5344CB8AC3E}">
        <p14:creationId xmlns:p14="http://schemas.microsoft.com/office/powerpoint/2010/main" val="1610646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D2E6C7-5589-2043-92DE-F1A9D193B5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09B810-C15D-4A45-A95D-CEA3170E97BC}"/>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DA3CB38E-9CD2-AD43-BF4F-99D5FFFB2917}"/>
              </a:ext>
            </a:extLst>
          </p:cNvPr>
          <p:cNvSpPr>
            <a:spLocks noGrp="1"/>
          </p:cNvSpPr>
          <p:nvPr>
            <p:ph type="sldNum" sz="quarter" idx="5"/>
          </p:nvPr>
        </p:nvSpPr>
        <p:spPr/>
        <p:txBody>
          <a:bodyPr/>
          <a:lstStyle/>
          <a:p>
            <a:pPr>
              <a:defRPr/>
            </a:pPr>
            <a:fld id="{EE79A3B0-5801-4048-8D03-188849D1A209}" type="slidenum">
              <a:rPr lang="en-AU" altLang="en-US" smtClean="0"/>
              <a:pPr>
                <a:defRPr/>
              </a:pPr>
              <a:t>11</a:t>
            </a:fld>
            <a:endParaRPr lang="en-AU" altLang="en-US"/>
          </a:p>
        </p:txBody>
      </p:sp>
    </p:spTree>
    <p:extLst>
      <p:ext uri="{BB962C8B-B14F-4D97-AF65-F5344CB8AC3E}">
        <p14:creationId xmlns:p14="http://schemas.microsoft.com/office/powerpoint/2010/main" val="1796779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 do not have to work on these issues.</a:t>
            </a:r>
          </a:p>
          <a:p>
            <a:endParaRPr lang="en-AU" dirty="0"/>
          </a:p>
          <a:p>
            <a:r>
              <a:rPr lang="en-AU" dirty="0"/>
              <a:t>Develop the areas to be covered in the left hand bar to suit the needs of the participants, and the reason for the consultation.</a:t>
            </a:r>
          </a:p>
          <a:p>
            <a:endParaRPr lang="en-AU" dirty="0"/>
          </a:p>
          <a:p>
            <a:r>
              <a:rPr lang="en-AU" dirty="0"/>
              <a:t>You will need to do this before the session starts.</a:t>
            </a:r>
          </a:p>
        </p:txBody>
      </p:sp>
      <p:sp>
        <p:nvSpPr>
          <p:cNvPr id="4" name="Slide Number Placeholder 3"/>
          <p:cNvSpPr>
            <a:spLocks noGrp="1"/>
          </p:cNvSpPr>
          <p:nvPr>
            <p:ph type="sldNum" sz="quarter" idx="5"/>
          </p:nvPr>
        </p:nvSpPr>
        <p:spPr/>
        <p:txBody>
          <a:bodyPr/>
          <a:lstStyle/>
          <a:p>
            <a:pPr>
              <a:defRPr/>
            </a:pPr>
            <a:fld id="{420E7374-BD75-1946-855E-E3795DD8AB9D}" type="slidenum">
              <a:rPr lang="en-AU" altLang="en-US" smtClean="0"/>
              <a:pPr>
                <a:defRPr/>
              </a:pPr>
              <a:t>12</a:t>
            </a:fld>
            <a:endParaRPr lang="en-AU" altLang="en-US"/>
          </a:p>
        </p:txBody>
      </p:sp>
    </p:spTree>
    <p:extLst>
      <p:ext uri="{BB962C8B-B14F-4D97-AF65-F5344CB8AC3E}">
        <p14:creationId xmlns:p14="http://schemas.microsoft.com/office/powerpoint/2010/main" val="4060672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Work with the documenters before the session, so that they understand that thy must record as closely as possible what participants say.  It is not the role of the documenter to edit or screen the comments, even if they do not agree with them.</a:t>
            </a:r>
          </a:p>
        </p:txBody>
      </p:sp>
      <p:sp>
        <p:nvSpPr>
          <p:cNvPr id="4" name="Slide Number Placeholder 3"/>
          <p:cNvSpPr>
            <a:spLocks noGrp="1"/>
          </p:cNvSpPr>
          <p:nvPr>
            <p:ph type="sldNum" sz="quarter" idx="5"/>
          </p:nvPr>
        </p:nvSpPr>
        <p:spPr/>
        <p:txBody>
          <a:bodyPr/>
          <a:lstStyle/>
          <a:p>
            <a:pPr>
              <a:defRPr/>
            </a:pPr>
            <a:fld id="{420E7374-BD75-1946-855E-E3795DD8AB9D}" type="slidenum">
              <a:rPr lang="en-AU" altLang="en-US" smtClean="0"/>
              <a:pPr>
                <a:defRPr/>
              </a:pPr>
              <a:t>13</a:t>
            </a:fld>
            <a:endParaRPr lang="en-AU" altLang="en-US"/>
          </a:p>
        </p:txBody>
      </p:sp>
    </p:spTree>
    <p:extLst>
      <p:ext uri="{BB962C8B-B14F-4D97-AF65-F5344CB8AC3E}">
        <p14:creationId xmlns:p14="http://schemas.microsoft.com/office/powerpoint/2010/main" val="1471706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9BFC61-1965-384A-ACD1-E07AD9F4C9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8D2145-1AA3-8A43-B811-2731AE5287A4}"/>
              </a:ext>
            </a:extLst>
          </p:cNvPr>
          <p:cNvSpPr>
            <a:spLocks noGrp="1"/>
          </p:cNvSpPr>
          <p:nvPr>
            <p:ph type="body" idx="1"/>
          </p:nvPr>
        </p:nvSpPr>
        <p:spPr/>
        <p:txBody>
          <a:bodyPr/>
          <a:lstStyle/>
          <a:p>
            <a:pPr>
              <a:defRPr/>
            </a:pPr>
            <a:r>
              <a:rPr lang="en-US" dirty="0">
                <a:latin typeface="Arial" pitchFamily="34" charset="0"/>
              </a:rPr>
              <a:t>In order to run this exercise, you need to design a matrix. You need to be very clear about the information you wish to collect before you do this.</a:t>
            </a:r>
            <a:r>
              <a:rPr lang="en-AU" dirty="0">
                <a:latin typeface="Arial" pitchFamily="34" charset="0"/>
              </a:rPr>
              <a:t> The Matrix can be prepared in advance if there is already a clear agenda for the consultation</a:t>
            </a:r>
          </a:p>
          <a:p>
            <a:pPr>
              <a:defRPr/>
            </a:pPr>
            <a:endParaRPr lang="en-AU" dirty="0">
              <a:latin typeface="Arial" pitchFamily="34" charset="0"/>
            </a:endParaRPr>
          </a:p>
          <a:p>
            <a:pPr>
              <a:defRPr/>
            </a:pPr>
            <a:r>
              <a:rPr lang="en-AU" dirty="0">
                <a:latin typeface="Arial" pitchFamily="34" charset="0"/>
              </a:rPr>
              <a:t>or</a:t>
            </a:r>
          </a:p>
          <a:p>
            <a:pPr>
              <a:defRPr/>
            </a:pPr>
            <a:endParaRPr lang="en-AU" dirty="0">
              <a:latin typeface="Arial" pitchFamily="34" charset="0"/>
            </a:endParaRPr>
          </a:p>
          <a:p>
            <a:pPr>
              <a:defRPr/>
            </a:pPr>
            <a:r>
              <a:rPr lang="en-AU" dirty="0">
                <a:latin typeface="Arial" pitchFamily="34" charset="0"/>
              </a:rPr>
              <a:t>If the consultation is more open, the matrix can be prepared by the facilitators in a break, building on the outcomes of previous sessions, or can be constructed with participants.</a:t>
            </a:r>
          </a:p>
          <a:p>
            <a:pPr>
              <a:defRPr/>
            </a:pPr>
            <a:endParaRPr lang="en-AU" dirty="0">
              <a:latin typeface="Arial" pitchFamily="34" charset="0"/>
            </a:endParaRPr>
          </a:p>
          <a:p>
            <a:pPr>
              <a:defRPr/>
            </a:pPr>
            <a:r>
              <a:rPr lang="en-AU" dirty="0">
                <a:latin typeface="Arial" pitchFamily="34" charset="0"/>
              </a:rPr>
              <a:t>If a matrix has been pre prepared, it can be adapted with the participants.</a:t>
            </a:r>
          </a:p>
          <a:p>
            <a:pPr>
              <a:defRPr/>
            </a:pPr>
            <a:endParaRPr lang="en-US" dirty="0">
              <a:latin typeface="Arial" pitchFamily="34" charset="0"/>
            </a:endParaRPr>
          </a:p>
          <a:p>
            <a:pPr>
              <a:defRPr/>
            </a:pPr>
            <a:r>
              <a:rPr lang="en-US" dirty="0">
                <a:latin typeface="Arial" pitchFamily="34" charset="0"/>
              </a:rPr>
              <a:t>As in all stages of the consultation, you must carefully record all of the discussion as the participants post their </a:t>
            </a:r>
            <a:r>
              <a:rPr lang="en-US" altLang="en-US" dirty="0">
                <a:latin typeface="Arial" pitchFamily="34" charset="0"/>
              </a:rPr>
              <a:t>“</a:t>
            </a:r>
            <a:r>
              <a:rPr lang="en-US" dirty="0">
                <a:latin typeface="Arial" pitchFamily="34" charset="0"/>
              </a:rPr>
              <a:t>notes</a:t>
            </a:r>
            <a:r>
              <a:rPr lang="en-US" altLang="en-US" dirty="0">
                <a:latin typeface="Arial" pitchFamily="34" charset="0"/>
              </a:rPr>
              <a:t>”</a:t>
            </a:r>
            <a:r>
              <a:rPr lang="en-US" dirty="0">
                <a:latin typeface="Arial" pitchFamily="34" charset="0"/>
              </a:rPr>
              <a:t> onto the matrix.  This will be an important part of your data, or </a:t>
            </a:r>
            <a:r>
              <a:rPr lang="en-US" altLang="en-US" dirty="0">
                <a:latin typeface="Arial" pitchFamily="34" charset="0"/>
              </a:rPr>
              <a:t>“</a:t>
            </a:r>
            <a:r>
              <a:rPr lang="en-US" dirty="0">
                <a:latin typeface="Arial" pitchFamily="34" charset="0"/>
              </a:rPr>
              <a:t>evidence</a:t>
            </a:r>
            <a:r>
              <a:rPr lang="en-US" altLang="en-US" dirty="0">
                <a:latin typeface="Arial" pitchFamily="34" charset="0"/>
              </a:rPr>
              <a:t>”</a:t>
            </a:r>
            <a:r>
              <a:rPr lang="en-US" dirty="0">
                <a:latin typeface="Arial" pitchFamily="34" charset="0"/>
              </a:rPr>
              <a:t> collection.</a:t>
            </a:r>
          </a:p>
          <a:p>
            <a:pPr>
              <a:defRPr/>
            </a:pPr>
            <a:endParaRPr lang="en-US" dirty="0">
              <a:latin typeface="Arial" pitchFamily="34" charset="0"/>
            </a:endParaRPr>
          </a:p>
        </p:txBody>
      </p:sp>
      <p:sp>
        <p:nvSpPr>
          <p:cNvPr id="4" name="Slide Number Placeholder 3">
            <a:extLst>
              <a:ext uri="{FF2B5EF4-FFF2-40B4-BE49-F238E27FC236}">
                <a16:creationId xmlns:a16="http://schemas.microsoft.com/office/drawing/2014/main" id="{448D5616-7ABB-0343-B477-45E39134681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fld id="{84139A29-33F4-A04D-AB5C-D8CD76ABB062}" type="slidenum">
              <a:rPr lang="en-AU" altLang="en-US"/>
              <a:pPr eaLnBrk="1" hangingPunct="1">
                <a:defRPr/>
              </a:pPr>
              <a:t>2</a:t>
            </a:fld>
            <a:endParaRPr lang="en-AU" altLang="en-US"/>
          </a:p>
        </p:txBody>
      </p:sp>
    </p:spTree>
    <p:extLst>
      <p:ext uri="{BB962C8B-B14F-4D97-AF65-F5344CB8AC3E}">
        <p14:creationId xmlns:p14="http://schemas.microsoft.com/office/powerpoint/2010/main" val="3246099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576B4A-2C5D-4346-A6FE-5D3E8A73BE33}"/>
              </a:ext>
            </a:extLst>
          </p:cNvPr>
          <p:cNvSpPr>
            <a:spLocks noGrp="1" noRot="1" noChangeAspect="1"/>
          </p:cNvSpPr>
          <p:nvPr>
            <p:ph type="sldImg"/>
          </p:nvPr>
        </p:nvSpPr>
        <p:spPr>
          <a:xfrm>
            <a:off x="900113" y="820738"/>
            <a:ext cx="4962525" cy="3722687"/>
          </a:xfrm>
        </p:spPr>
      </p:sp>
      <p:sp>
        <p:nvSpPr>
          <p:cNvPr id="3" name="Notes Placeholder 2">
            <a:extLst>
              <a:ext uri="{FF2B5EF4-FFF2-40B4-BE49-F238E27FC236}">
                <a16:creationId xmlns:a16="http://schemas.microsoft.com/office/drawing/2014/main" id="{BFC38F9B-CC27-6C40-8D6E-B311FCA9190A}"/>
              </a:ext>
            </a:extLst>
          </p:cNvPr>
          <p:cNvSpPr>
            <a:spLocks noGrp="1"/>
          </p:cNvSpPr>
          <p:nvPr>
            <p:ph type="body" idx="1"/>
          </p:nvPr>
        </p:nvSpPr>
        <p:spPr/>
        <p:txBody>
          <a:bodyPr/>
          <a:lstStyle/>
          <a:p>
            <a:pPr>
              <a:defRPr/>
            </a:pPr>
            <a:r>
              <a:rPr lang="en-AU" dirty="0">
                <a:ea typeface="ＭＳ Ｐゴシック" charset="0"/>
              </a:rPr>
              <a:t>This exercise allows facilitators to get a sophisticated understanding of the experiences of participants in various areas of their lives.</a:t>
            </a:r>
          </a:p>
          <a:p>
            <a:pPr>
              <a:defRPr/>
            </a:pPr>
            <a:endParaRPr lang="en-AU" dirty="0">
              <a:ea typeface="ＭＳ Ｐゴシック" charset="0"/>
            </a:endParaRPr>
          </a:p>
          <a:p>
            <a:pPr>
              <a:defRPr/>
            </a:pPr>
            <a:r>
              <a:rPr lang="en-AU" dirty="0">
                <a:ea typeface="ＭＳ Ｐゴシック" charset="0"/>
              </a:rPr>
              <a:t>It gives participants an opportunity to fully explain the details of their experiences.  </a:t>
            </a:r>
          </a:p>
          <a:p>
            <a:pPr>
              <a:defRPr/>
            </a:pPr>
            <a:endParaRPr lang="en-AU" dirty="0">
              <a:ea typeface="ＭＳ Ｐゴシック" charset="0"/>
            </a:endParaRPr>
          </a:p>
          <a:p>
            <a:pPr>
              <a:defRPr/>
            </a:pPr>
            <a:r>
              <a:rPr lang="en-AU" dirty="0">
                <a:ea typeface="ＭＳ Ｐゴシック" charset="0"/>
              </a:rPr>
              <a:t>It provides evidence for advocacy for change.</a:t>
            </a:r>
          </a:p>
          <a:p>
            <a:pPr>
              <a:defRPr/>
            </a:pPr>
            <a:endParaRPr lang="en-US" dirty="0">
              <a:ea typeface="ＭＳ Ｐゴシック" charset="0"/>
            </a:endParaRPr>
          </a:p>
        </p:txBody>
      </p:sp>
      <p:sp>
        <p:nvSpPr>
          <p:cNvPr id="4" name="Slide Number Placeholder 3">
            <a:extLst>
              <a:ext uri="{FF2B5EF4-FFF2-40B4-BE49-F238E27FC236}">
                <a16:creationId xmlns:a16="http://schemas.microsoft.com/office/drawing/2014/main" id="{CCDE4B31-DE32-614F-BAE6-8BC70ED7B59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fld id="{E329390C-C7F0-6E45-88A7-AB3E4C3E196E}" type="slidenum">
              <a:rPr lang="en-AU" altLang="en-US"/>
              <a:pPr eaLnBrk="1" hangingPunct="1">
                <a:defRPr/>
              </a:pPr>
              <a:t>3</a:t>
            </a:fld>
            <a:endParaRPr lang="en-AU" altLang="en-US"/>
          </a:p>
        </p:txBody>
      </p:sp>
    </p:spTree>
    <p:extLst>
      <p:ext uri="{BB962C8B-B14F-4D97-AF65-F5344CB8AC3E}">
        <p14:creationId xmlns:p14="http://schemas.microsoft.com/office/powerpoint/2010/main" val="912155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2918C7-5069-C442-AA2E-45A09062F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228239-5ED6-A54C-B820-DD023AD4C468}"/>
              </a:ext>
            </a:extLst>
          </p:cNvPr>
          <p:cNvSpPr>
            <a:spLocks noGrp="1"/>
          </p:cNvSpPr>
          <p:nvPr>
            <p:ph type="body" idx="1"/>
          </p:nvPr>
        </p:nvSpPr>
        <p:spPr/>
        <p:txBody>
          <a:bodyPr/>
          <a:lstStyle/>
          <a:p>
            <a:pPr>
              <a:defRPr/>
            </a:pPr>
            <a:r>
              <a:rPr lang="en-US" dirty="0">
                <a:ea typeface="ＭＳ Ｐゴシック" charset="0"/>
              </a:rPr>
              <a:t>In the example in the pictures, we were working with refugee women and girls. In the horizontal access we examines issues of concern as they related to:</a:t>
            </a:r>
          </a:p>
          <a:p>
            <a:pPr>
              <a:defRPr/>
            </a:pPr>
            <a:endParaRPr lang="en-US" dirty="0">
              <a:ea typeface="ＭＳ Ｐゴシック" charset="0"/>
            </a:endParaRPr>
          </a:p>
          <a:p>
            <a:pPr marL="171450" indent="-171450">
              <a:buFont typeface="Arial"/>
              <a:buChar char="•"/>
              <a:defRPr/>
            </a:pPr>
            <a:r>
              <a:rPr lang="en-US" dirty="0">
                <a:ea typeface="ＭＳ Ｐゴシック" charset="0"/>
              </a:rPr>
              <a:t>Babies</a:t>
            </a:r>
          </a:p>
          <a:p>
            <a:pPr marL="171450" indent="-171450">
              <a:buFont typeface="Arial"/>
              <a:buChar char="•"/>
              <a:defRPr/>
            </a:pPr>
            <a:r>
              <a:rPr lang="en-US" dirty="0">
                <a:ea typeface="ＭＳ Ｐゴシック" charset="0"/>
              </a:rPr>
              <a:t>Young girls</a:t>
            </a:r>
          </a:p>
          <a:p>
            <a:pPr marL="171450" indent="-171450">
              <a:buFont typeface="Arial"/>
              <a:buChar char="•"/>
              <a:defRPr/>
            </a:pPr>
            <a:r>
              <a:rPr lang="en-US" dirty="0">
                <a:ea typeface="ＭＳ Ｐゴシック" charset="0"/>
              </a:rPr>
              <a:t>Adolescents</a:t>
            </a:r>
          </a:p>
          <a:p>
            <a:pPr marL="171450" indent="-171450">
              <a:buFont typeface="Arial"/>
              <a:buChar char="•"/>
              <a:defRPr/>
            </a:pPr>
            <a:r>
              <a:rPr lang="en-US" dirty="0">
                <a:ea typeface="ＭＳ Ｐゴシック" charset="0"/>
              </a:rPr>
              <a:t>Young women</a:t>
            </a:r>
          </a:p>
          <a:p>
            <a:pPr marL="171450" indent="-171450">
              <a:buFont typeface="Arial"/>
              <a:buChar char="•"/>
              <a:defRPr/>
            </a:pPr>
            <a:r>
              <a:rPr lang="en-US" dirty="0">
                <a:ea typeface="ＭＳ Ｐゴシック" charset="0"/>
              </a:rPr>
              <a:t>Mature women</a:t>
            </a:r>
          </a:p>
          <a:p>
            <a:pPr marL="171450" indent="-171450">
              <a:buFont typeface="Arial"/>
              <a:buChar char="•"/>
              <a:defRPr/>
            </a:pPr>
            <a:r>
              <a:rPr lang="en-US" dirty="0">
                <a:ea typeface="ＭＳ Ｐゴシック" charset="0"/>
              </a:rPr>
              <a:t>Old women</a:t>
            </a:r>
          </a:p>
          <a:p>
            <a:pPr marL="171450" indent="-171450">
              <a:buFont typeface="Arial"/>
              <a:buChar char="•"/>
              <a:defRPr/>
            </a:pPr>
            <a:r>
              <a:rPr lang="en-US" dirty="0">
                <a:ea typeface="ＭＳ Ｐゴシック" charset="0"/>
              </a:rPr>
              <a:t>Women with a disability</a:t>
            </a:r>
          </a:p>
          <a:p>
            <a:pPr marL="171450" indent="-171450">
              <a:buFont typeface="Arial"/>
              <a:buChar char="•"/>
              <a:defRPr/>
            </a:pPr>
            <a:r>
              <a:rPr lang="en-US" dirty="0">
                <a:ea typeface="ＭＳ Ｐゴシック" charset="0"/>
              </a:rPr>
              <a:t>Single parents</a:t>
            </a:r>
          </a:p>
          <a:p>
            <a:pPr marL="171450" indent="-171450">
              <a:buFont typeface="Arial"/>
              <a:buChar char="•"/>
              <a:defRPr/>
            </a:pPr>
            <a:r>
              <a:rPr lang="en-US" dirty="0">
                <a:ea typeface="ＭＳ Ｐゴシック" charset="0"/>
              </a:rPr>
              <a:t>Unaccompanied minors, and</a:t>
            </a:r>
          </a:p>
          <a:p>
            <a:pPr marL="171450" indent="-171450">
              <a:buFont typeface="Arial"/>
              <a:buChar char="•"/>
              <a:defRPr/>
            </a:pPr>
            <a:r>
              <a:rPr lang="en-US" dirty="0">
                <a:ea typeface="ＭＳ Ｐゴシック" charset="0"/>
              </a:rPr>
              <a:t>Lesbians.</a:t>
            </a:r>
          </a:p>
        </p:txBody>
      </p:sp>
      <p:sp>
        <p:nvSpPr>
          <p:cNvPr id="4" name="Slide Number Placeholder 3">
            <a:extLst>
              <a:ext uri="{FF2B5EF4-FFF2-40B4-BE49-F238E27FC236}">
                <a16:creationId xmlns:a16="http://schemas.microsoft.com/office/drawing/2014/main" id="{B27DA03E-0EA5-6E46-BD54-1224B0BA5E7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fld id="{C13A2F72-2E4A-BE49-A648-8085F91213B0}" type="slidenum">
              <a:rPr lang="en-AU" altLang="en-US"/>
              <a:pPr eaLnBrk="1" hangingPunct="1">
                <a:defRPr/>
              </a:pPr>
              <a:t>4</a:t>
            </a:fld>
            <a:endParaRPr lang="en-AU"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5201DF-928A-5C48-A8C6-700995D03B27}"/>
              </a:ext>
            </a:extLst>
          </p:cNvPr>
          <p:cNvSpPr>
            <a:spLocks noGrp="1" noRot="1" noChangeAspect="1"/>
          </p:cNvSpPr>
          <p:nvPr>
            <p:ph type="sldImg"/>
          </p:nvPr>
        </p:nvSpPr>
        <p:spPr>
          <a:xfrm>
            <a:off x="900113" y="585788"/>
            <a:ext cx="4962525" cy="3722687"/>
          </a:xfrm>
        </p:spPr>
      </p:sp>
      <p:sp>
        <p:nvSpPr>
          <p:cNvPr id="3" name="Notes Placeholder 2">
            <a:extLst>
              <a:ext uri="{FF2B5EF4-FFF2-40B4-BE49-F238E27FC236}">
                <a16:creationId xmlns:a16="http://schemas.microsoft.com/office/drawing/2014/main" id="{9116A30E-A37F-2541-A6A6-F312EA00EF08}"/>
              </a:ext>
            </a:extLst>
          </p:cNvPr>
          <p:cNvSpPr>
            <a:spLocks noGrp="1"/>
          </p:cNvSpPr>
          <p:nvPr>
            <p:ph type="body" idx="1"/>
          </p:nvPr>
        </p:nvSpPr>
        <p:spPr/>
        <p:txBody>
          <a:bodyPr/>
          <a:lstStyle/>
          <a:p>
            <a:pPr>
              <a:defRPr/>
            </a:pPr>
            <a:r>
              <a:rPr lang="en-US" dirty="0">
                <a:ea typeface="ＭＳ Ｐゴシック" charset="0"/>
              </a:rPr>
              <a:t>In the example in the pictures, we were working with refugee women and girls. </a:t>
            </a:r>
          </a:p>
          <a:p>
            <a:pPr marL="0" indent="0">
              <a:buFont typeface="Arial"/>
              <a:buNone/>
              <a:defRPr/>
            </a:pPr>
            <a:r>
              <a:rPr lang="en-US" dirty="0">
                <a:ea typeface="ＭＳ Ｐゴシック" charset="0"/>
              </a:rPr>
              <a:t>On the left side we were looking at these issues for each of the diverse groups.</a:t>
            </a:r>
          </a:p>
          <a:p>
            <a:pPr marL="0" indent="0">
              <a:buFont typeface="Arial"/>
              <a:buNone/>
              <a:defRPr/>
            </a:pPr>
            <a:endParaRPr lang="en-AU" dirty="0">
              <a:ea typeface="ＭＳ Ｐゴシック" charset="0"/>
            </a:endParaRPr>
          </a:p>
          <a:p>
            <a:pPr>
              <a:defRPr/>
            </a:pPr>
            <a:r>
              <a:rPr lang="en-AU" dirty="0">
                <a:ea typeface="ＭＳ Ｐゴシック" charset="0"/>
              </a:rPr>
              <a:t>1. Individual Documentation</a:t>
            </a:r>
          </a:p>
          <a:p>
            <a:pPr>
              <a:defRPr/>
            </a:pPr>
            <a:r>
              <a:rPr lang="en-AU" dirty="0">
                <a:ea typeface="ＭＳ Ｐゴシック" charset="0"/>
              </a:rPr>
              <a:t>2.  Leadership</a:t>
            </a:r>
          </a:p>
          <a:p>
            <a:pPr>
              <a:defRPr/>
            </a:pPr>
            <a:r>
              <a:rPr lang="en-AU" dirty="0">
                <a:ea typeface="ＭＳ Ｐゴシック" charset="0"/>
              </a:rPr>
              <a:t>3.  SGBV</a:t>
            </a:r>
          </a:p>
          <a:p>
            <a:pPr>
              <a:defRPr/>
            </a:pPr>
            <a:r>
              <a:rPr lang="en-AU" dirty="0">
                <a:ea typeface="ＭＳ Ｐゴシック" charset="0"/>
              </a:rPr>
              <a:t>4.  Shelter</a:t>
            </a:r>
          </a:p>
          <a:p>
            <a:pPr>
              <a:defRPr/>
            </a:pPr>
            <a:r>
              <a:rPr lang="en-AU" dirty="0">
                <a:ea typeface="ＭＳ Ｐゴシック" charset="0"/>
              </a:rPr>
              <a:t>5.  Sanitary Materials</a:t>
            </a:r>
          </a:p>
          <a:p>
            <a:pPr>
              <a:defRPr/>
            </a:pPr>
            <a:r>
              <a:rPr lang="en-AU" dirty="0">
                <a:ea typeface="ＭＳ Ｐゴシック" charset="0"/>
              </a:rPr>
              <a:t>6.  Health</a:t>
            </a:r>
          </a:p>
          <a:p>
            <a:pPr>
              <a:defRPr/>
            </a:pPr>
            <a:r>
              <a:rPr lang="en-AU" dirty="0">
                <a:ea typeface="ＭＳ Ｐゴシック" charset="0"/>
              </a:rPr>
              <a:t>7.  Legal Remedies</a:t>
            </a:r>
          </a:p>
          <a:p>
            <a:pPr>
              <a:defRPr/>
            </a:pPr>
            <a:r>
              <a:rPr lang="en-AU" dirty="0">
                <a:ea typeface="ＭＳ Ｐゴシック" charset="0"/>
              </a:rPr>
              <a:t>8.  Education </a:t>
            </a:r>
          </a:p>
          <a:p>
            <a:pPr>
              <a:defRPr/>
            </a:pPr>
            <a:r>
              <a:rPr lang="en-AU" dirty="0">
                <a:ea typeface="ＭＳ Ｐゴシック" charset="0"/>
              </a:rPr>
              <a:t>9.  Economic Self reliance</a:t>
            </a:r>
          </a:p>
          <a:p>
            <a:pPr>
              <a:defRPr/>
            </a:pPr>
            <a:r>
              <a:rPr lang="en-AU" dirty="0">
                <a:ea typeface="ＭＳ Ｐゴシック" charset="0"/>
              </a:rPr>
              <a:t>10. Violence</a:t>
            </a:r>
          </a:p>
          <a:p>
            <a:pPr>
              <a:defRPr/>
            </a:pPr>
            <a:endParaRPr lang="en-US" dirty="0">
              <a:ea typeface="ＭＳ Ｐゴシック" charset="0"/>
            </a:endParaRPr>
          </a:p>
        </p:txBody>
      </p:sp>
      <p:sp>
        <p:nvSpPr>
          <p:cNvPr id="4" name="Slide Number Placeholder 3">
            <a:extLst>
              <a:ext uri="{FF2B5EF4-FFF2-40B4-BE49-F238E27FC236}">
                <a16:creationId xmlns:a16="http://schemas.microsoft.com/office/drawing/2014/main" id="{85A1C111-D6EC-F94B-889A-E31059AE418E}"/>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fld id="{25720DD6-E6F0-8C4E-8401-6633B370CA31}" type="slidenum">
              <a:rPr lang="en-AU" altLang="en-US"/>
              <a:pPr eaLnBrk="1" hangingPunct="1">
                <a:defRPr/>
              </a:pPr>
              <a:t>5</a:t>
            </a:fld>
            <a:endParaRPr lang="en-AU" altLang="en-US"/>
          </a:p>
        </p:txBody>
      </p:sp>
    </p:spTree>
    <p:extLst>
      <p:ext uri="{BB962C8B-B14F-4D97-AF65-F5344CB8AC3E}">
        <p14:creationId xmlns:p14="http://schemas.microsoft.com/office/powerpoint/2010/main" val="1888551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5201DF-928A-5C48-A8C6-700995D03B27}"/>
              </a:ext>
            </a:extLst>
          </p:cNvPr>
          <p:cNvSpPr>
            <a:spLocks noGrp="1" noRot="1" noChangeAspect="1"/>
          </p:cNvSpPr>
          <p:nvPr>
            <p:ph type="sldImg"/>
          </p:nvPr>
        </p:nvSpPr>
        <p:spPr>
          <a:xfrm>
            <a:off x="900113" y="585788"/>
            <a:ext cx="4962525" cy="3722687"/>
          </a:xfrm>
        </p:spPr>
      </p:sp>
      <p:sp>
        <p:nvSpPr>
          <p:cNvPr id="3" name="Notes Placeholder 2">
            <a:extLst>
              <a:ext uri="{FF2B5EF4-FFF2-40B4-BE49-F238E27FC236}">
                <a16:creationId xmlns:a16="http://schemas.microsoft.com/office/drawing/2014/main" id="{9116A30E-A37F-2541-A6A6-F312EA00EF08}"/>
              </a:ext>
            </a:extLst>
          </p:cNvPr>
          <p:cNvSpPr>
            <a:spLocks noGrp="1"/>
          </p:cNvSpPr>
          <p:nvPr>
            <p:ph type="body" idx="1"/>
          </p:nvPr>
        </p:nvSpPr>
        <p:spPr/>
        <p:txBody>
          <a:bodyPr/>
          <a:lstStyle/>
          <a:p>
            <a:pPr>
              <a:defRPr/>
            </a:pPr>
            <a:r>
              <a:rPr lang="en-AU" dirty="0">
                <a:ea typeface="ＭＳ Ｐゴシック" charset="0"/>
              </a:rPr>
              <a:t>You do not have to use these headings.  They are just an example.</a:t>
            </a:r>
          </a:p>
          <a:p>
            <a:pPr>
              <a:defRPr/>
            </a:pPr>
            <a:endParaRPr lang="en-AU" dirty="0">
              <a:ea typeface="ＭＳ Ｐゴシック" charset="0"/>
            </a:endParaRPr>
          </a:p>
          <a:p>
            <a:pPr>
              <a:defRPr/>
            </a:pPr>
            <a:r>
              <a:rPr lang="en-AU" dirty="0">
                <a:ea typeface="ＭＳ Ｐゴシック" charset="0"/>
              </a:rPr>
              <a:t>Shape the exercise to suit the group you are working with and the aim of the consultation.</a:t>
            </a:r>
          </a:p>
        </p:txBody>
      </p:sp>
      <p:sp>
        <p:nvSpPr>
          <p:cNvPr id="4" name="Slide Number Placeholder 3">
            <a:extLst>
              <a:ext uri="{FF2B5EF4-FFF2-40B4-BE49-F238E27FC236}">
                <a16:creationId xmlns:a16="http://schemas.microsoft.com/office/drawing/2014/main" id="{85A1C111-D6EC-F94B-889A-E31059AE418E}"/>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fld id="{82249019-BEF4-264D-9785-F7FBDCC5B87B}" type="slidenum">
              <a:rPr lang="en-AU" altLang="en-US"/>
              <a:pPr eaLnBrk="1" hangingPunct="1">
                <a:defRPr/>
              </a:pPr>
              <a:t>6</a:t>
            </a:fld>
            <a:endParaRPr lang="en-AU" altLang="en-US"/>
          </a:p>
        </p:txBody>
      </p:sp>
    </p:spTree>
    <p:extLst>
      <p:ext uri="{BB962C8B-B14F-4D97-AF65-F5344CB8AC3E}">
        <p14:creationId xmlns:p14="http://schemas.microsoft.com/office/powerpoint/2010/main" val="283308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420E7374-BD75-1946-855E-E3795DD8AB9D}" type="slidenum">
              <a:rPr lang="en-AU" altLang="en-US" smtClean="0"/>
              <a:pPr>
                <a:defRPr/>
              </a:pPr>
              <a:t>7</a:t>
            </a:fld>
            <a:endParaRPr lang="en-AU" altLang="en-US"/>
          </a:p>
        </p:txBody>
      </p:sp>
    </p:spTree>
    <p:extLst>
      <p:ext uri="{BB962C8B-B14F-4D97-AF65-F5344CB8AC3E}">
        <p14:creationId xmlns:p14="http://schemas.microsoft.com/office/powerpoint/2010/main" val="940509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420E7374-BD75-1946-855E-E3795DD8AB9D}" type="slidenum">
              <a:rPr lang="en-AU" altLang="en-US" smtClean="0"/>
              <a:pPr>
                <a:defRPr/>
              </a:pPr>
              <a:t>8</a:t>
            </a:fld>
            <a:endParaRPr lang="en-AU" altLang="en-US"/>
          </a:p>
        </p:txBody>
      </p:sp>
    </p:spTree>
    <p:extLst>
      <p:ext uri="{BB962C8B-B14F-4D97-AF65-F5344CB8AC3E}">
        <p14:creationId xmlns:p14="http://schemas.microsoft.com/office/powerpoint/2010/main" val="2980635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FE35FA-03E3-6640-A390-30A00A618A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F29898-013C-4644-9453-5AC5FDE9FA6A}"/>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4E22F474-B3E0-4542-B483-1BA852113762}"/>
              </a:ext>
            </a:extLst>
          </p:cNvPr>
          <p:cNvSpPr>
            <a:spLocks noGrp="1"/>
          </p:cNvSpPr>
          <p:nvPr>
            <p:ph type="sldNum" sz="quarter" idx="5"/>
          </p:nvPr>
        </p:nvSpPr>
        <p:spPr/>
        <p:txBody>
          <a:bodyPr/>
          <a:lstStyle/>
          <a:p>
            <a:pPr>
              <a:defRPr/>
            </a:pPr>
            <a:fld id="{9CC84FDC-E1C5-5E4A-99CA-A532FFA95603}" type="slidenum">
              <a:rPr lang="en-AU" altLang="en-US" smtClean="0"/>
              <a:pPr>
                <a:defRPr/>
              </a:pPr>
              <a:t>9</a:t>
            </a:fld>
            <a:endParaRPr lang="en-AU" altLang="en-US"/>
          </a:p>
        </p:txBody>
      </p:sp>
    </p:spTree>
    <p:extLst>
      <p:ext uri="{BB962C8B-B14F-4D97-AF65-F5344CB8AC3E}">
        <p14:creationId xmlns:p14="http://schemas.microsoft.com/office/powerpoint/2010/main" val="3847853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7">
            <a:extLst>
              <a:ext uri="{FF2B5EF4-FFF2-40B4-BE49-F238E27FC236}">
                <a16:creationId xmlns:a16="http://schemas.microsoft.com/office/drawing/2014/main" id="{C5C847F5-6E48-E94C-A22E-9B1616814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7213"/>
            <a:ext cx="234315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a:extLst>
              <a:ext uri="{FF2B5EF4-FFF2-40B4-BE49-F238E27FC236}">
                <a16:creationId xmlns:a16="http://schemas.microsoft.com/office/drawing/2014/main" id="{55639346-2BC3-A04C-AE01-5F6AA4284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110038"/>
            <a:ext cx="2135187"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a:extLst>
              <a:ext uri="{FF2B5EF4-FFF2-40B4-BE49-F238E27FC236}">
                <a16:creationId xmlns:a16="http://schemas.microsoft.com/office/drawing/2014/main" id="{4E602821-650F-1542-9CA2-7F2DA1504A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05063"/>
            <a:ext cx="27400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0">
            <a:extLst>
              <a:ext uri="{FF2B5EF4-FFF2-40B4-BE49-F238E27FC236}">
                <a16:creationId xmlns:a16="http://schemas.microsoft.com/office/drawing/2014/main" id="{6F3626B0-EB73-B446-8A13-E0C9FA421230}"/>
              </a:ext>
            </a:extLst>
          </p:cNvPr>
          <p:cNvGrpSpPr>
            <a:grpSpLocks/>
          </p:cNvGrpSpPr>
          <p:nvPr/>
        </p:nvGrpSpPr>
        <p:grpSpPr bwMode="auto">
          <a:xfrm>
            <a:off x="5113338" y="0"/>
            <a:ext cx="4030662" cy="6875463"/>
            <a:chOff x="5130830" y="-8468"/>
            <a:chExt cx="4030508" cy="6874935"/>
          </a:xfrm>
        </p:grpSpPr>
        <p:cxnSp>
          <p:nvCxnSpPr>
            <p:cNvPr id="8" name="Straight Connector 7">
              <a:extLst>
                <a:ext uri="{FF2B5EF4-FFF2-40B4-BE49-F238E27FC236}">
                  <a16:creationId xmlns:a16="http://schemas.microsoft.com/office/drawing/2014/main" id="{29A651C2-9F35-9D46-95FD-1FE67ABB6458}"/>
                </a:ext>
              </a:extLst>
            </p:cNvPr>
            <p:cNvCxnSpPr/>
            <p:nvPr/>
          </p:nvCxnSpPr>
          <p:spPr>
            <a:xfrm flipV="1">
              <a:off x="5130830" y="4175861"/>
              <a:ext cx="4022571" cy="2682669"/>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6F36FFF-E413-594A-87B4-084BC2C85736}"/>
                </a:ext>
              </a:extLst>
            </p:cNvPr>
            <p:cNvCxnSpPr/>
            <p:nvPr/>
          </p:nvCxnSpPr>
          <p:spPr>
            <a:xfrm>
              <a:off x="7042107" y="-531"/>
              <a:ext cx="1219153" cy="685906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F50B6294-3870-904C-85E2-10A2ED71DFCE}"/>
                </a:ext>
              </a:extLst>
            </p:cNvPr>
            <p:cNvSpPr/>
            <p:nvPr/>
          </p:nvSpPr>
          <p:spPr>
            <a:xfrm>
              <a:off x="6891300" y="-531"/>
              <a:ext cx="2270038" cy="6866998"/>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401D2C13-09F4-134C-B199-1104546ADAB8}"/>
                </a:ext>
              </a:extLst>
            </p:cNvPr>
            <p:cNvSpPr/>
            <p:nvPr/>
          </p:nvSpPr>
          <p:spPr>
            <a:xfrm>
              <a:off x="7205613" y="-8468"/>
              <a:ext cx="1947789" cy="6866998"/>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EA3A9A56-F1CF-474C-ACFA-80D716ACC450}"/>
                </a:ext>
              </a:extLst>
            </p:cNvPr>
            <p:cNvSpPr/>
            <p:nvPr/>
          </p:nvSpPr>
          <p:spPr>
            <a:xfrm>
              <a:off x="6637309" y="3920293"/>
              <a:ext cx="2514504" cy="2938236"/>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0ED640E3-15D5-8C4E-B7C6-C5B864ED71AB}"/>
                </a:ext>
              </a:extLst>
            </p:cNvPr>
            <p:cNvSpPr/>
            <p:nvPr/>
          </p:nvSpPr>
          <p:spPr>
            <a:xfrm>
              <a:off x="7010358" y="-8468"/>
              <a:ext cx="2143043" cy="6866998"/>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6ED3BC9A-1863-E24C-8153-1ABB56282E21}"/>
                </a:ext>
              </a:extLst>
            </p:cNvPr>
            <p:cNvSpPr/>
            <p:nvPr/>
          </p:nvSpPr>
          <p:spPr>
            <a:xfrm>
              <a:off x="8296184" y="-8468"/>
              <a:ext cx="857217" cy="6866998"/>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17EF7C7D-FD7B-714D-886C-73FBCF07EE25}"/>
                </a:ext>
              </a:extLst>
            </p:cNvPr>
            <p:cNvSpPr/>
            <p:nvPr/>
          </p:nvSpPr>
          <p:spPr>
            <a:xfrm>
              <a:off x="8077117" y="-8468"/>
              <a:ext cx="1066759" cy="6866998"/>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6F3EFD3E-7BC9-BD48-A09E-4FCC81436B7C}"/>
                </a:ext>
              </a:extLst>
            </p:cNvPr>
            <p:cNvSpPr/>
            <p:nvPr/>
          </p:nvSpPr>
          <p:spPr>
            <a:xfrm>
              <a:off x="8059655" y="4893356"/>
              <a:ext cx="1095333" cy="1965174"/>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428596" y="2678281"/>
            <a:ext cx="4528718" cy="1646302"/>
          </a:xfrm>
        </p:spPr>
        <p:txBody>
          <a:bodyPr anchor="b">
            <a:noAutofit/>
          </a:bodyPr>
          <a:lstStyle>
            <a:lvl1pPr algn="r">
              <a:defRPr sz="540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428596" y="4419904"/>
            <a:ext cx="4528718" cy="1096899"/>
          </a:xfrm>
        </p:spPr>
        <p:txBody>
          <a:bodyPr/>
          <a:lstStyle>
            <a:lvl1pPr marL="0" indent="0" algn="r">
              <a:buNone/>
              <a:defRPr>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43761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2A9A7E6-692C-6243-B169-62C0D8182D60}"/>
              </a:ext>
            </a:extLst>
          </p:cNvPr>
          <p:cNvSpPr>
            <a:spLocks noGrp="1"/>
          </p:cNvSpPr>
          <p:nvPr>
            <p:ph type="dt" sz="half" idx="10"/>
          </p:nvPr>
        </p:nvSpPr>
        <p:spPr/>
        <p:txBody>
          <a:bodyPr/>
          <a:lstStyle>
            <a:lvl1pPr>
              <a:defRPr/>
            </a:lvl1pPr>
          </a:lstStyle>
          <a:p>
            <a:pPr>
              <a:defRPr/>
            </a:pPr>
            <a:fld id="{E8893FB8-4B5F-B24E-8FF8-89E0029FB82A}" type="datetimeFigureOut">
              <a:rPr lang="en-US"/>
              <a:pPr>
                <a:defRPr/>
              </a:pPr>
              <a:t>7/12/2024</a:t>
            </a:fld>
            <a:endParaRPr lang="en-US"/>
          </a:p>
        </p:txBody>
      </p:sp>
      <p:sp>
        <p:nvSpPr>
          <p:cNvPr id="3" name="Footer Placeholder 4">
            <a:extLst>
              <a:ext uri="{FF2B5EF4-FFF2-40B4-BE49-F238E27FC236}">
                <a16:creationId xmlns:a16="http://schemas.microsoft.com/office/drawing/2014/main" id="{F81B24F2-D598-8F4C-AD28-325DDC09E5F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FA5F83B-E55E-4F4A-AF8F-E944927671A9}"/>
              </a:ext>
            </a:extLst>
          </p:cNvPr>
          <p:cNvSpPr>
            <a:spLocks noGrp="1"/>
          </p:cNvSpPr>
          <p:nvPr>
            <p:ph type="sldNum" sz="quarter" idx="12"/>
          </p:nvPr>
        </p:nvSpPr>
        <p:spPr/>
        <p:txBody>
          <a:bodyPr/>
          <a:lstStyle>
            <a:lvl1pPr>
              <a:defRPr/>
            </a:lvl1pPr>
          </a:lstStyle>
          <a:p>
            <a:pPr>
              <a:defRPr/>
            </a:pPr>
            <a:fld id="{F49572A8-4218-1541-AEBD-AA3FDBA45C1D}" type="slidenum">
              <a:rPr lang="en-US"/>
              <a:pPr>
                <a:defRPr/>
              </a:pPr>
              <a:t>‹#›</a:t>
            </a:fld>
            <a:endParaRPr lang="en-US"/>
          </a:p>
        </p:txBody>
      </p:sp>
    </p:spTree>
    <p:extLst>
      <p:ext uri="{BB962C8B-B14F-4D97-AF65-F5344CB8AC3E}">
        <p14:creationId xmlns:p14="http://schemas.microsoft.com/office/powerpoint/2010/main" val="376442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268DE-A3B3-9449-B8EE-D6835FF9225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07B3E1-F32C-1840-8A78-9F7344B15E4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BBC29F-8976-D948-A6F9-E2FCF57FA77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E144E16-2DBA-3D4B-A938-51E5FAAE3427}"/>
              </a:ext>
            </a:extLst>
          </p:cNvPr>
          <p:cNvSpPr>
            <a:spLocks noGrp="1"/>
          </p:cNvSpPr>
          <p:nvPr>
            <p:ph type="dt" sz="half" idx="10"/>
          </p:nvPr>
        </p:nvSpPr>
        <p:spPr/>
        <p:txBody>
          <a:bodyPr/>
          <a:lstStyle>
            <a:lvl1pPr>
              <a:defRPr/>
            </a:lvl1pPr>
          </a:lstStyle>
          <a:p>
            <a:pPr>
              <a:defRPr/>
            </a:pPr>
            <a:fld id="{18BFD536-6143-7548-B4CD-DD085AD989BC}" type="datetimeFigureOut">
              <a:rPr lang="en-US"/>
              <a:pPr>
                <a:defRPr/>
              </a:pPr>
              <a:t>7/12/2024</a:t>
            </a:fld>
            <a:endParaRPr lang="en-US"/>
          </a:p>
        </p:txBody>
      </p:sp>
      <p:sp>
        <p:nvSpPr>
          <p:cNvPr id="6" name="Footer Placeholder 4">
            <a:extLst>
              <a:ext uri="{FF2B5EF4-FFF2-40B4-BE49-F238E27FC236}">
                <a16:creationId xmlns:a16="http://schemas.microsoft.com/office/drawing/2014/main" id="{E2046FCC-D722-9742-AA7D-5B68A399A2F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667D2DD-055F-9F4F-97A7-96124C9E2327}"/>
              </a:ext>
            </a:extLst>
          </p:cNvPr>
          <p:cNvSpPr>
            <a:spLocks noGrp="1"/>
          </p:cNvSpPr>
          <p:nvPr>
            <p:ph type="sldNum" sz="quarter" idx="12"/>
          </p:nvPr>
        </p:nvSpPr>
        <p:spPr/>
        <p:txBody>
          <a:bodyPr/>
          <a:lstStyle>
            <a:lvl1pPr>
              <a:defRPr/>
            </a:lvl1pPr>
          </a:lstStyle>
          <a:p>
            <a:pPr>
              <a:defRPr/>
            </a:pPr>
            <a:fld id="{3DE204A8-AC12-344C-BC56-10626E6A8695}" type="slidenum">
              <a:rPr lang="en-US"/>
              <a:pPr>
                <a:defRPr/>
              </a:pPr>
              <a:t>‹#›</a:t>
            </a:fld>
            <a:endParaRPr lang="en-US"/>
          </a:p>
        </p:txBody>
      </p:sp>
    </p:spTree>
    <p:extLst>
      <p:ext uri="{BB962C8B-B14F-4D97-AF65-F5344CB8AC3E}">
        <p14:creationId xmlns:p14="http://schemas.microsoft.com/office/powerpoint/2010/main" val="4289321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BEA82-7970-434B-AC8E-2BB03B259BA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A90F1F-E584-2B4F-A158-054FB6E0A401}"/>
              </a:ext>
            </a:extLst>
          </p:cNvPr>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D4B83CDD-F9DD-D746-9F24-DC21374BC4F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BCAA7D8-F140-5242-8C9F-2E93CA1FE138}"/>
              </a:ext>
            </a:extLst>
          </p:cNvPr>
          <p:cNvSpPr>
            <a:spLocks noGrp="1"/>
          </p:cNvSpPr>
          <p:nvPr>
            <p:ph type="dt" sz="half" idx="10"/>
          </p:nvPr>
        </p:nvSpPr>
        <p:spPr/>
        <p:txBody>
          <a:bodyPr/>
          <a:lstStyle>
            <a:lvl1pPr>
              <a:defRPr/>
            </a:lvl1pPr>
          </a:lstStyle>
          <a:p>
            <a:pPr>
              <a:defRPr/>
            </a:pPr>
            <a:fld id="{139C6272-2576-284E-8EF3-6DEB57B1DF7D}" type="datetimeFigureOut">
              <a:rPr lang="en-US"/>
              <a:pPr>
                <a:defRPr/>
              </a:pPr>
              <a:t>7/12/2024</a:t>
            </a:fld>
            <a:endParaRPr lang="en-US"/>
          </a:p>
        </p:txBody>
      </p:sp>
      <p:sp>
        <p:nvSpPr>
          <p:cNvPr id="6" name="Footer Placeholder 4">
            <a:extLst>
              <a:ext uri="{FF2B5EF4-FFF2-40B4-BE49-F238E27FC236}">
                <a16:creationId xmlns:a16="http://schemas.microsoft.com/office/drawing/2014/main" id="{6F160C9E-1ABF-FB4B-BFAC-BD94DDC0CC3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96EC670-C9F5-7F45-884A-951F37F562E1}"/>
              </a:ext>
            </a:extLst>
          </p:cNvPr>
          <p:cNvSpPr>
            <a:spLocks noGrp="1"/>
          </p:cNvSpPr>
          <p:nvPr>
            <p:ph type="sldNum" sz="quarter" idx="12"/>
          </p:nvPr>
        </p:nvSpPr>
        <p:spPr/>
        <p:txBody>
          <a:bodyPr/>
          <a:lstStyle>
            <a:lvl1pPr>
              <a:defRPr/>
            </a:lvl1pPr>
          </a:lstStyle>
          <a:p>
            <a:pPr>
              <a:defRPr/>
            </a:pPr>
            <a:fld id="{CDAEFD60-8B30-6D4C-9DE5-A5DA0A69BB4C}" type="slidenum">
              <a:rPr lang="en-US"/>
              <a:pPr>
                <a:defRPr/>
              </a:pPr>
              <a:t>‹#›</a:t>
            </a:fld>
            <a:endParaRPr lang="en-US"/>
          </a:p>
        </p:txBody>
      </p:sp>
    </p:spTree>
    <p:extLst>
      <p:ext uri="{BB962C8B-B14F-4D97-AF65-F5344CB8AC3E}">
        <p14:creationId xmlns:p14="http://schemas.microsoft.com/office/powerpoint/2010/main" val="220326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384D9-D591-6A4F-9AA1-F8EF8765B3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F46368-926D-B249-B9B2-615B1A57B2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787B8D-7DB7-1742-A8A8-D8F244F8E1DE}"/>
              </a:ext>
            </a:extLst>
          </p:cNvPr>
          <p:cNvSpPr>
            <a:spLocks noGrp="1"/>
          </p:cNvSpPr>
          <p:nvPr>
            <p:ph type="dt" sz="half" idx="10"/>
          </p:nvPr>
        </p:nvSpPr>
        <p:spPr/>
        <p:txBody>
          <a:bodyPr/>
          <a:lstStyle>
            <a:lvl1pPr>
              <a:defRPr/>
            </a:lvl1pPr>
          </a:lstStyle>
          <a:p>
            <a:pPr>
              <a:defRPr/>
            </a:pPr>
            <a:fld id="{61B34D78-4D29-414A-9DCD-C88E9F22D85E}" type="datetimeFigureOut">
              <a:rPr lang="en-US"/>
              <a:pPr>
                <a:defRPr/>
              </a:pPr>
              <a:t>7/12/2024</a:t>
            </a:fld>
            <a:endParaRPr lang="en-US"/>
          </a:p>
        </p:txBody>
      </p:sp>
      <p:sp>
        <p:nvSpPr>
          <p:cNvPr id="5" name="Footer Placeholder 4">
            <a:extLst>
              <a:ext uri="{FF2B5EF4-FFF2-40B4-BE49-F238E27FC236}">
                <a16:creationId xmlns:a16="http://schemas.microsoft.com/office/drawing/2014/main" id="{80479413-6CB8-2C48-A439-9E7557E645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868AA77-8034-1842-9BA0-8011DCA35B40}"/>
              </a:ext>
            </a:extLst>
          </p:cNvPr>
          <p:cNvSpPr>
            <a:spLocks noGrp="1"/>
          </p:cNvSpPr>
          <p:nvPr>
            <p:ph type="sldNum" sz="quarter" idx="12"/>
          </p:nvPr>
        </p:nvSpPr>
        <p:spPr/>
        <p:txBody>
          <a:bodyPr/>
          <a:lstStyle>
            <a:lvl1pPr>
              <a:defRPr/>
            </a:lvl1pPr>
          </a:lstStyle>
          <a:p>
            <a:pPr>
              <a:defRPr/>
            </a:pPr>
            <a:fld id="{73000C70-7912-5045-B9B0-E8A2037A7711}" type="slidenum">
              <a:rPr lang="en-US"/>
              <a:pPr>
                <a:defRPr/>
              </a:pPr>
              <a:t>‹#›</a:t>
            </a:fld>
            <a:endParaRPr lang="en-US"/>
          </a:p>
        </p:txBody>
      </p:sp>
    </p:spTree>
    <p:extLst>
      <p:ext uri="{BB962C8B-B14F-4D97-AF65-F5344CB8AC3E}">
        <p14:creationId xmlns:p14="http://schemas.microsoft.com/office/powerpoint/2010/main" val="945901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E3B399-2299-D049-AF58-F0A5DA0D298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188962-4A36-A540-ADE2-39AE73B26DCD}"/>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74CA11-4393-C342-B46F-398CC2204A3F}"/>
              </a:ext>
            </a:extLst>
          </p:cNvPr>
          <p:cNvSpPr>
            <a:spLocks noGrp="1"/>
          </p:cNvSpPr>
          <p:nvPr>
            <p:ph type="dt" sz="half" idx="10"/>
          </p:nvPr>
        </p:nvSpPr>
        <p:spPr/>
        <p:txBody>
          <a:bodyPr/>
          <a:lstStyle>
            <a:lvl1pPr>
              <a:defRPr/>
            </a:lvl1pPr>
          </a:lstStyle>
          <a:p>
            <a:pPr>
              <a:defRPr/>
            </a:pPr>
            <a:fld id="{7E010F21-4F79-0545-91D4-13D3A2110163}" type="datetimeFigureOut">
              <a:rPr lang="en-US"/>
              <a:pPr>
                <a:defRPr/>
              </a:pPr>
              <a:t>7/12/2024</a:t>
            </a:fld>
            <a:endParaRPr lang="en-US"/>
          </a:p>
        </p:txBody>
      </p:sp>
      <p:sp>
        <p:nvSpPr>
          <p:cNvPr id="5" name="Footer Placeholder 4">
            <a:extLst>
              <a:ext uri="{FF2B5EF4-FFF2-40B4-BE49-F238E27FC236}">
                <a16:creationId xmlns:a16="http://schemas.microsoft.com/office/drawing/2014/main" id="{63084F7B-2901-F940-9A5E-74C605B0EB7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EF53719-DEB2-AE4F-8387-5E47C71A1E3A}"/>
              </a:ext>
            </a:extLst>
          </p:cNvPr>
          <p:cNvSpPr>
            <a:spLocks noGrp="1"/>
          </p:cNvSpPr>
          <p:nvPr>
            <p:ph type="sldNum" sz="quarter" idx="12"/>
          </p:nvPr>
        </p:nvSpPr>
        <p:spPr/>
        <p:txBody>
          <a:bodyPr/>
          <a:lstStyle>
            <a:lvl1pPr>
              <a:defRPr/>
            </a:lvl1pPr>
          </a:lstStyle>
          <a:p>
            <a:pPr>
              <a:defRPr/>
            </a:pPr>
            <a:fld id="{CCBF281F-7566-874C-AB45-B28AA409812F}" type="slidenum">
              <a:rPr lang="en-US"/>
              <a:pPr>
                <a:defRPr/>
              </a:pPr>
              <a:t>‹#›</a:t>
            </a:fld>
            <a:endParaRPr lang="en-US"/>
          </a:p>
        </p:txBody>
      </p:sp>
    </p:spTree>
    <p:extLst>
      <p:ext uri="{BB962C8B-B14F-4D97-AF65-F5344CB8AC3E}">
        <p14:creationId xmlns:p14="http://schemas.microsoft.com/office/powerpoint/2010/main" val="1023372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8">
            <a:extLst>
              <a:ext uri="{FF2B5EF4-FFF2-40B4-BE49-F238E27FC236}">
                <a16:creationId xmlns:a16="http://schemas.microsoft.com/office/drawing/2014/main" id="{DD62A26B-E3A4-2D49-BBF2-FF2886A0E9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149"/>
          <a:stretch>
            <a:fillRect/>
          </a:stretch>
        </p:blipFill>
        <p:spPr bwMode="auto">
          <a:xfrm>
            <a:off x="6421438" y="6072188"/>
            <a:ext cx="153511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a:extLst>
              <a:ext uri="{FF2B5EF4-FFF2-40B4-BE49-F238E27FC236}">
                <a16:creationId xmlns:a16="http://schemas.microsoft.com/office/drawing/2014/main" id="{6F9F7888-2CE5-DD47-883F-1A2E6731E1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75" y="6126163"/>
            <a:ext cx="13176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a:extLst>
              <a:ext uri="{FF2B5EF4-FFF2-40B4-BE49-F238E27FC236}">
                <a16:creationId xmlns:a16="http://schemas.microsoft.com/office/drawing/2014/main" id="{E2269E68-38F0-1D4C-8B49-85258AFB2DBC}"/>
              </a:ext>
            </a:extLst>
          </p:cNvPr>
          <p:cNvSpPr/>
          <p:nvPr/>
        </p:nvSpPr>
        <p:spPr bwMode="auto">
          <a:xfrm>
            <a:off x="-7938" y="4013200"/>
            <a:ext cx="457201" cy="2852738"/>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
        <p:nvSpPr>
          <p:cNvPr id="7" name="TextBox 6">
            <a:extLst>
              <a:ext uri="{FF2B5EF4-FFF2-40B4-BE49-F238E27FC236}">
                <a16:creationId xmlns:a16="http://schemas.microsoft.com/office/drawing/2014/main" id="{F6484289-CCBC-2C45-B5A0-3981D5A4EB78}"/>
              </a:ext>
            </a:extLst>
          </p:cNvPr>
          <p:cNvSpPr txBox="1">
            <a:spLocks noChangeArrowheads="1"/>
          </p:cNvSpPr>
          <p:nvPr/>
        </p:nvSpPr>
        <p:spPr bwMode="auto">
          <a:xfrm>
            <a:off x="874713" y="6619875"/>
            <a:ext cx="53070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defRPr/>
            </a:pPr>
            <a:r>
              <a:rPr lang="en-US" altLang="en-US" sz="800" i="1"/>
              <a:t>Intellectual property of E Pittaway and L. Bartolomei; Reuse is permitted with author attribution </a:t>
            </a:r>
          </a:p>
        </p:txBody>
      </p:sp>
      <p:sp>
        <p:nvSpPr>
          <p:cNvPr id="2" name="Title 1"/>
          <p:cNvSpPr>
            <a:spLocks noGrp="1"/>
          </p:cNvSpPr>
          <p:nvPr>
            <p:ph type="title"/>
          </p:nvPr>
        </p:nvSpPr>
        <p:spPr>
          <a:xfrm>
            <a:off x="689110" y="245477"/>
            <a:ext cx="7793256" cy="635633"/>
          </a:xfrm>
        </p:spPr>
        <p:txBody>
          <a:bodyPr/>
          <a:lstStyle>
            <a:lvl1pPr algn="ctr">
              <a:defRPr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38807" y="1289518"/>
            <a:ext cx="7793256" cy="4475178"/>
          </a:xfrm>
        </p:spPr>
        <p:txBody>
          <a:bodyPr/>
          <a:lstStyle>
            <a:lvl1pPr marL="0" indent="0">
              <a:spcAft>
                <a:spcPts val="800"/>
              </a:spcAft>
              <a:buNone/>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4560068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7167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350B6-4D13-7441-8E23-095F6A8778F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EE0F0D-89C4-1246-BC71-C8478673BFE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AD4F8C-73E0-C743-8A06-3D2F1D757B51}"/>
              </a:ext>
            </a:extLst>
          </p:cNvPr>
          <p:cNvSpPr>
            <a:spLocks noGrp="1"/>
          </p:cNvSpPr>
          <p:nvPr>
            <p:ph type="dt" sz="half" idx="10"/>
          </p:nvPr>
        </p:nvSpPr>
        <p:spPr/>
        <p:txBody>
          <a:bodyPr/>
          <a:lstStyle>
            <a:lvl1pPr>
              <a:defRPr/>
            </a:lvl1pPr>
          </a:lstStyle>
          <a:p>
            <a:pPr>
              <a:defRPr/>
            </a:pPr>
            <a:fld id="{85C1888B-1E23-E247-B65F-9BA459E56D87}" type="datetimeFigureOut">
              <a:rPr lang="en-US"/>
              <a:pPr>
                <a:defRPr/>
              </a:pPr>
              <a:t>7/12/2024</a:t>
            </a:fld>
            <a:endParaRPr lang="en-US"/>
          </a:p>
        </p:txBody>
      </p:sp>
      <p:sp>
        <p:nvSpPr>
          <p:cNvPr id="5" name="Footer Placeholder 4">
            <a:extLst>
              <a:ext uri="{FF2B5EF4-FFF2-40B4-BE49-F238E27FC236}">
                <a16:creationId xmlns:a16="http://schemas.microsoft.com/office/drawing/2014/main" id="{AF78C19A-99FD-D14D-8D21-681C5C3AEA3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1752A3E-185B-6848-9FC2-075C9A0D6D90}"/>
              </a:ext>
            </a:extLst>
          </p:cNvPr>
          <p:cNvSpPr>
            <a:spLocks noGrp="1"/>
          </p:cNvSpPr>
          <p:nvPr>
            <p:ph type="sldNum" sz="quarter" idx="12"/>
          </p:nvPr>
        </p:nvSpPr>
        <p:spPr/>
        <p:txBody>
          <a:bodyPr/>
          <a:lstStyle>
            <a:lvl1pPr>
              <a:defRPr/>
            </a:lvl1pPr>
          </a:lstStyle>
          <a:p>
            <a:pPr>
              <a:defRPr/>
            </a:pPr>
            <a:fld id="{2BD2DD7B-EF0F-A143-ABFE-3AFB99853938}" type="slidenum">
              <a:rPr lang="en-US"/>
              <a:pPr>
                <a:defRPr/>
              </a:pPr>
              <a:t>‹#›</a:t>
            </a:fld>
            <a:endParaRPr lang="en-US"/>
          </a:p>
        </p:txBody>
      </p:sp>
    </p:spTree>
    <p:extLst>
      <p:ext uri="{BB962C8B-B14F-4D97-AF65-F5344CB8AC3E}">
        <p14:creationId xmlns:p14="http://schemas.microsoft.com/office/powerpoint/2010/main" val="3185950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F60A1-C4CE-3749-B8E4-126E51EA1C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5B55DB-E9ED-AB45-B38D-1B75B91B1C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887333-AE45-C84A-B3A9-FAB1AE1E6F8B}"/>
              </a:ext>
            </a:extLst>
          </p:cNvPr>
          <p:cNvSpPr>
            <a:spLocks noGrp="1"/>
          </p:cNvSpPr>
          <p:nvPr>
            <p:ph type="dt" sz="half" idx="10"/>
          </p:nvPr>
        </p:nvSpPr>
        <p:spPr/>
        <p:txBody>
          <a:bodyPr/>
          <a:lstStyle>
            <a:lvl1pPr>
              <a:defRPr/>
            </a:lvl1pPr>
          </a:lstStyle>
          <a:p>
            <a:pPr>
              <a:defRPr/>
            </a:pPr>
            <a:fld id="{8D4395B3-BCCE-5B4D-ACB1-0863E204ED3F}" type="datetimeFigureOut">
              <a:rPr lang="en-US"/>
              <a:pPr>
                <a:defRPr/>
              </a:pPr>
              <a:t>7/12/2024</a:t>
            </a:fld>
            <a:endParaRPr lang="en-US"/>
          </a:p>
        </p:txBody>
      </p:sp>
      <p:sp>
        <p:nvSpPr>
          <p:cNvPr id="5" name="Footer Placeholder 4">
            <a:extLst>
              <a:ext uri="{FF2B5EF4-FFF2-40B4-BE49-F238E27FC236}">
                <a16:creationId xmlns:a16="http://schemas.microsoft.com/office/drawing/2014/main" id="{64C7A543-EBCE-5743-A52A-0F59229AD2D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5E8EC8-4A92-684E-BA7C-45C567FB1D03}"/>
              </a:ext>
            </a:extLst>
          </p:cNvPr>
          <p:cNvSpPr>
            <a:spLocks noGrp="1"/>
          </p:cNvSpPr>
          <p:nvPr>
            <p:ph type="sldNum" sz="quarter" idx="12"/>
          </p:nvPr>
        </p:nvSpPr>
        <p:spPr/>
        <p:txBody>
          <a:bodyPr/>
          <a:lstStyle>
            <a:lvl1pPr>
              <a:defRPr/>
            </a:lvl1pPr>
          </a:lstStyle>
          <a:p>
            <a:pPr>
              <a:defRPr/>
            </a:pPr>
            <a:fld id="{7DC718D8-B319-F145-B36B-F27E1ABF28BC}" type="slidenum">
              <a:rPr lang="en-US"/>
              <a:pPr>
                <a:defRPr/>
              </a:pPr>
              <a:t>‹#›</a:t>
            </a:fld>
            <a:endParaRPr lang="en-US"/>
          </a:p>
        </p:txBody>
      </p:sp>
    </p:spTree>
    <p:extLst>
      <p:ext uri="{BB962C8B-B14F-4D97-AF65-F5344CB8AC3E}">
        <p14:creationId xmlns:p14="http://schemas.microsoft.com/office/powerpoint/2010/main" val="39055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0F618-FD5E-5F49-A041-F33541E48A3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8EE5CE-C730-9C43-96F8-0ECA04A2E9F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6BE903-DDE7-6949-B0DB-CE9CBEDF20BF}"/>
              </a:ext>
            </a:extLst>
          </p:cNvPr>
          <p:cNvSpPr>
            <a:spLocks noGrp="1"/>
          </p:cNvSpPr>
          <p:nvPr>
            <p:ph type="dt" sz="half" idx="10"/>
          </p:nvPr>
        </p:nvSpPr>
        <p:spPr/>
        <p:txBody>
          <a:bodyPr/>
          <a:lstStyle>
            <a:lvl1pPr>
              <a:defRPr/>
            </a:lvl1pPr>
          </a:lstStyle>
          <a:p>
            <a:pPr>
              <a:defRPr/>
            </a:pPr>
            <a:fld id="{A7FBB2BC-4313-B748-8922-C22F3CD66667}" type="datetimeFigureOut">
              <a:rPr lang="en-US"/>
              <a:pPr>
                <a:defRPr/>
              </a:pPr>
              <a:t>7/12/2024</a:t>
            </a:fld>
            <a:endParaRPr lang="en-US"/>
          </a:p>
        </p:txBody>
      </p:sp>
      <p:sp>
        <p:nvSpPr>
          <p:cNvPr id="5" name="Footer Placeholder 4">
            <a:extLst>
              <a:ext uri="{FF2B5EF4-FFF2-40B4-BE49-F238E27FC236}">
                <a16:creationId xmlns:a16="http://schemas.microsoft.com/office/drawing/2014/main" id="{3B5C7DA8-CD94-E44F-9FDC-DDD13F54D85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63328C-DEFF-0A47-97B6-39948C68ED93}"/>
              </a:ext>
            </a:extLst>
          </p:cNvPr>
          <p:cNvSpPr>
            <a:spLocks noGrp="1"/>
          </p:cNvSpPr>
          <p:nvPr>
            <p:ph type="sldNum" sz="quarter" idx="12"/>
          </p:nvPr>
        </p:nvSpPr>
        <p:spPr/>
        <p:txBody>
          <a:bodyPr/>
          <a:lstStyle>
            <a:lvl1pPr>
              <a:defRPr/>
            </a:lvl1pPr>
          </a:lstStyle>
          <a:p>
            <a:pPr>
              <a:defRPr/>
            </a:pPr>
            <a:fld id="{FCCBBC54-C5A0-404E-ACC4-ED5AF76B4B80}" type="slidenum">
              <a:rPr lang="en-US"/>
              <a:pPr>
                <a:defRPr/>
              </a:pPr>
              <a:t>‹#›</a:t>
            </a:fld>
            <a:endParaRPr lang="en-US"/>
          </a:p>
        </p:txBody>
      </p:sp>
    </p:spTree>
    <p:extLst>
      <p:ext uri="{BB962C8B-B14F-4D97-AF65-F5344CB8AC3E}">
        <p14:creationId xmlns:p14="http://schemas.microsoft.com/office/powerpoint/2010/main" val="1252487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3A14-EC30-F746-93D6-C334E13FCE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5E0A2C-F914-2948-8698-134B27786AF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663E1F-824E-2042-8031-2356970C0D42}"/>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9004013-EB23-7148-B049-66BC00A33B03}"/>
              </a:ext>
            </a:extLst>
          </p:cNvPr>
          <p:cNvSpPr>
            <a:spLocks noGrp="1"/>
          </p:cNvSpPr>
          <p:nvPr>
            <p:ph type="dt" sz="half" idx="10"/>
          </p:nvPr>
        </p:nvSpPr>
        <p:spPr/>
        <p:txBody>
          <a:bodyPr/>
          <a:lstStyle>
            <a:lvl1pPr>
              <a:defRPr/>
            </a:lvl1pPr>
          </a:lstStyle>
          <a:p>
            <a:pPr>
              <a:defRPr/>
            </a:pPr>
            <a:fld id="{92C9BBB2-9451-6C45-B1FC-2D887C224C88}" type="datetimeFigureOut">
              <a:rPr lang="en-US"/>
              <a:pPr>
                <a:defRPr/>
              </a:pPr>
              <a:t>7/12/2024</a:t>
            </a:fld>
            <a:endParaRPr lang="en-US"/>
          </a:p>
        </p:txBody>
      </p:sp>
      <p:sp>
        <p:nvSpPr>
          <p:cNvPr id="6" name="Footer Placeholder 4">
            <a:extLst>
              <a:ext uri="{FF2B5EF4-FFF2-40B4-BE49-F238E27FC236}">
                <a16:creationId xmlns:a16="http://schemas.microsoft.com/office/drawing/2014/main" id="{C0B430DD-C600-4A42-B0B8-EDC3E5EB092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9097642-0112-9246-88E9-641BE6CD6BE3}"/>
              </a:ext>
            </a:extLst>
          </p:cNvPr>
          <p:cNvSpPr>
            <a:spLocks noGrp="1"/>
          </p:cNvSpPr>
          <p:nvPr>
            <p:ph type="sldNum" sz="quarter" idx="12"/>
          </p:nvPr>
        </p:nvSpPr>
        <p:spPr/>
        <p:txBody>
          <a:bodyPr/>
          <a:lstStyle>
            <a:lvl1pPr>
              <a:defRPr/>
            </a:lvl1pPr>
          </a:lstStyle>
          <a:p>
            <a:pPr>
              <a:defRPr/>
            </a:pPr>
            <a:fld id="{A0107DD6-BD54-9F45-92E8-DAABB8B79630}" type="slidenum">
              <a:rPr lang="en-US"/>
              <a:pPr>
                <a:defRPr/>
              </a:pPr>
              <a:t>‹#›</a:t>
            </a:fld>
            <a:endParaRPr lang="en-US"/>
          </a:p>
        </p:txBody>
      </p:sp>
    </p:spTree>
    <p:extLst>
      <p:ext uri="{BB962C8B-B14F-4D97-AF65-F5344CB8AC3E}">
        <p14:creationId xmlns:p14="http://schemas.microsoft.com/office/powerpoint/2010/main" val="354445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E7F82-5559-5649-A6D8-C1433A77C6B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41BEFD-D1C5-F945-9C8B-E5DCEAA5672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E112B0-0CEC-244E-A113-20B1F6B297E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9D76A6-6FF6-E649-902C-644C1516F14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48D434-343E-F244-A237-8A05589B407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1D2F9D3-2EC3-6B43-9FE8-CE6136500A28}"/>
              </a:ext>
            </a:extLst>
          </p:cNvPr>
          <p:cNvSpPr>
            <a:spLocks noGrp="1"/>
          </p:cNvSpPr>
          <p:nvPr>
            <p:ph type="dt" sz="half" idx="10"/>
          </p:nvPr>
        </p:nvSpPr>
        <p:spPr/>
        <p:txBody>
          <a:bodyPr/>
          <a:lstStyle>
            <a:lvl1pPr>
              <a:defRPr/>
            </a:lvl1pPr>
          </a:lstStyle>
          <a:p>
            <a:pPr>
              <a:defRPr/>
            </a:pPr>
            <a:fld id="{1EC63069-60E3-6A42-8B98-71558956F408}" type="datetimeFigureOut">
              <a:rPr lang="en-US"/>
              <a:pPr>
                <a:defRPr/>
              </a:pPr>
              <a:t>7/12/2024</a:t>
            </a:fld>
            <a:endParaRPr lang="en-US"/>
          </a:p>
        </p:txBody>
      </p:sp>
      <p:sp>
        <p:nvSpPr>
          <p:cNvPr id="8" name="Footer Placeholder 4">
            <a:extLst>
              <a:ext uri="{FF2B5EF4-FFF2-40B4-BE49-F238E27FC236}">
                <a16:creationId xmlns:a16="http://schemas.microsoft.com/office/drawing/2014/main" id="{C07FC914-EF3A-8447-A145-03EAA164DDB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EBB9E2E-BE5E-B64F-91CA-DEBACDB89E70}"/>
              </a:ext>
            </a:extLst>
          </p:cNvPr>
          <p:cNvSpPr>
            <a:spLocks noGrp="1"/>
          </p:cNvSpPr>
          <p:nvPr>
            <p:ph type="sldNum" sz="quarter" idx="12"/>
          </p:nvPr>
        </p:nvSpPr>
        <p:spPr/>
        <p:txBody>
          <a:bodyPr/>
          <a:lstStyle>
            <a:lvl1pPr>
              <a:defRPr/>
            </a:lvl1pPr>
          </a:lstStyle>
          <a:p>
            <a:pPr>
              <a:defRPr/>
            </a:pPr>
            <a:fld id="{3829DAD2-DDA2-4840-8D37-822CDD0027A7}" type="slidenum">
              <a:rPr lang="en-US"/>
              <a:pPr>
                <a:defRPr/>
              </a:pPr>
              <a:t>‹#›</a:t>
            </a:fld>
            <a:endParaRPr lang="en-US"/>
          </a:p>
        </p:txBody>
      </p:sp>
    </p:spTree>
    <p:extLst>
      <p:ext uri="{BB962C8B-B14F-4D97-AF65-F5344CB8AC3E}">
        <p14:creationId xmlns:p14="http://schemas.microsoft.com/office/powerpoint/2010/main" val="4086019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CCF12-991A-314E-84DE-6F950AC64C4E}"/>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476F8DC-8332-CE4B-967B-B2F87C09597C}"/>
              </a:ext>
            </a:extLst>
          </p:cNvPr>
          <p:cNvSpPr>
            <a:spLocks noGrp="1"/>
          </p:cNvSpPr>
          <p:nvPr>
            <p:ph type="dt" sz="half" idx="10"/>
          </p:nvPr>
        </p:nvSpPr>
        <p:spPr/>
        <p:txBody>
          <a:bodyPr/>
          <a:lstStyle>
            <a:lvl1pPr>
              <a:defRPr/>
            </a:lvl1pPr>
          </a:lstStyle>
          <a:p>
            <a:pPr>
              <a:defRPr/>
            </a:pPr>
            <a:fld id="{13A198EE-E345-0143-947D-A32AC39BB4F6}" type="datetimeFigureOut">
              <a:rPr lang="en-US"/>
              <a:pPr>
                <a:defRPr/>
              </a:pPr>
              <a:t>7/12/2024</a:t>
            </a:fld>
            <a:endParaRPr lang="en-US"/>
          </a:p>
        </p:txBody>
      </p:sp>
      <p:sp>
        <p:nvSpPr>
          <p:cNvPr id="4" name="Footer Placeholder 4">
            <a:extLst>
              <a:ext uri="{FF2B5EF4-FFF2-40B4-BE49-F238E27FC236}">
                <a16:creationId xmlns:a16="http://schemas.microsoft.com/office/drawing/2014/main" id="{3B3EA260-2D2F-634A-BACF-40FB011B927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1D4D402-B20B-0049-A33A-F2498834C5CC}"/>
              </a:ext>
            </a:extLst>
          </p:cNvPr>
          <p:cNvSpPr>
            <a:spLocks noGrp="1"/>
          </p:cNvSpPr>
          <p:nvPr>
            <p:ph type="sldNum" sz="quarter" idx="12"/>
          </p:nvPr>
        </p:nvSpPr>
        <p:spPr/>
        <p:txBody>
          <a:bodyPr/>
          <a:lstStyle>
            <a:lvl1pPr>
              <a:defRPr/>
            </a:lvl1pPr>
          </a:lstStyle>
          <a:p>
            <a:pPr>
              <a:defRPr/>
            </a:pPr>
            <a:fld id="{B05F5309-53B8-E746-91B4-03B08F95AA70}" type="slidenum">
              <a:rPr lang="en-US"/>
              <a:pPr>
                <a:defRPr/>
              </a:pPr>
              <a:t>‹#›</a:t>
            </a:fld>
            <a:endParaRPr lang="en-US"/>
          </a:p>
        </p:txBody>
      </p:sp>
    </p:spTree>
    <p:extLst>
      <p:ext uri="{BB962C8B-B14F-4D97-AF65-F5344CB8AC3E}">
        <p14:creationId xmlns:p14="http://schemas.microsoft.com/office/powerpoint/2010/main" val="7792641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AAC0AF5-8894-D74A-8362-AE27B19D2CE8}"/>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4FBBD6D-D32A-5045-925A-2BD1CD8F8C5B}"/>
              </a:ext>
            </a:extLst>
          </p:cNvPr>
          <p:cNvSpPr>
            <a:spLocks noGrp="1" noChangeArrowheads="1"/>
          </p:cNvSpPr>
          <p:nvPr>
            <p:ph type="body" idx="1"/>
          </p:nvPr>
        </p:nvSpPr>
        <p:spPr bwMode="auto">
          <a:xfrm>
            <a:off x="604838" y="2160588"/>
            <a:ext cx="63484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BEC6A68-D004-444F-8D5C-05246B3239FE}"/>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7AA6E805-AA73-3C43-9B1C-F70B9DE7ECFB}" type="datetimeFigureOut">
              <a:rPr lang="en-US"/>
              <a:pPr>
                <a:defRPr/>
              </a:pPr>
              <a:t>7/12/2024</a:t>
            </a:fld>
            <a:endParaRPr lang="en-US"/>
          </a:p>
        </p:txBody>
      </p:sp>
      <p:sp>
        <p:nvSpPr>
          <p:cNvPr id="5" name="Footer Placeholder 4">
            <a:extLst>
              <a:ext uri="{FF2B5EF4-FFF2-40B4-BE49-F238E27FC236}">
                <a16:creationId xmlns:a16="http://schemas.microsoft.com/office/drawing/2014/main" id="{A05047B4-57C4-FA48-BAD4-DEB98E3E0EFB}"/>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FEE00334-4B24-4E42-8DD5-189E7D0A7754}"/>
              </a:ext>
            </a:extLst>
          </p:cNvPr>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1"/>
                </a:solidFill>
                <a:latin typeface="+mn-lt"/>
              </a:defRPr>
            </a:lvl1pPr>
          </a:lstStyle>
          <a:p>
            <a:pPr>
              <a:defRPr/>
            </a:pPr>
            <a:fld id="{45ECADDB-4C2F-6E46-95A5-8927932CCB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ctr" defTabSz="457200" rtl="0" eaLnBrk="0" fontAlgn="base" hangingPunct="0">
        <a:spcBef>
          <a:spcPct val="0"/>
        </a:spcBef>
        <a:spcAft>
          <a:spcPct val="0"/>
        </a:spcAft>
        <a:defRPr sz="3600" b="1" kern="1200">
          <a:solidFill>
            <a:schemeClr val="tx1"/>
          </a:solidFill>
          <a:latin typeface="+mj-lt"/>
          <a:ea typeface="+mj-ea"/>
          <a:cs typeface="+mj-cs"/>
        </a:defRPr>
      </a:lvl1pPr>
      <a:lvl2pPr algn="ctr" defTabSz="457200" rtl="0" eaLnBrk="0" fontAlgn="base" hangingPunct="0">
        <a:spcBef>
          <a:spcPct val="0"/>
        </a:spcBef>
        <a:spcAft>
          <a:spcPct val="0"/>
        </a:spcAft>
        <a:defRPr sz="3600" b="1">
          <a:solidFill>
            <a:schemeClr val="tx1"/>
          </a:solidFill>
          <a:latin typeface="Trebuchet MS" panose="020B0703020202090204" pitchFamily="34" charset="0"/>
        </a:defRPr>
      </a:lvl2pPr>
      <a:lvl3pPr algn="ctr" defTabSz="457200" rtl="0" eaLnBrk="0" fontAlgn="base" hangingPunct="0">
        <a:spcBef>
          <a:spcPct val="0"/>
        </a:spcBef>
        <a:spcAft>
          <a:spcPct val="0"/>
        </a:spcAft>
        <a:defRPr sz="3600" b="1">
          <a:solidFill>
            <a:schemeClr val="tx1"/>
          </a:solidFill>
          <a:latin typeface="Trebuchet MS" panose="020B0703020202090204" pitchFamily="34" charset="0"/>
        </a:defRPr>
      </a:lvl3pPr>
      <a:lvl4pPr algn="ctr" defTabSz="457200" rtl="0" eaLnBrk="0" fontAlgn="base" hangingPunct="0">
        <a:spcBef>
          <a:spcPct val="0"/>
        </a:spcBef>
        <a:spcAft>
          <a:spcPct val="0"/>
        </a:spcAft>
        <a:defRPr sz="3600" b="1">
          <a:solidFill>
            <a:schemeClr val="tx1"/>
          </a:solidFill>
          <a:latin typeface="Trebuchet MS" panose="020B0703020202090204" pitchFamily="34" charset="0"/>
        </a:defRPr>
      </a:lvl4pPr>
      <a:lvl5pPr algn="ctr" defTabSz="457200" rtl="0" eaLnBrk="0" fontAlgn="base" hangingPunct="0">
        <a:spcBef>
          <a:spcPct val="0"/>
        </a:spcBef>
        <a:spcAft>
          <a:spcPct val="0"/>
        </a:spcAft>
        <a:defRPr sz="3600" b="1">
          <a:solidFill>
            <a:schemeClr val="tx1"/>
          </a:solidFill>
          <a:latin typeface="Trebuchet MS" panose="020B070302020209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ts val="800"/>
        </a:spcAft>
        <a:buClr>
          <a:schemeClr val="accent1"/>
        </a:buClr>
        <a:buSzPct val="80000"/>
        <a:buFont typeface="Wingdings 3" pitchFamily="2"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2"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2"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BD5B3D6-B668-E443-B11E-7468CA875805}"/>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61873C9D-05C9-B648-AC90-E335F5927A34}"/>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79862BC-A9AF-DE48-87BB-23C6A015C9F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703020202090204" pitchFamily="34" charset="0"/>
              </a:defRPr>
            </a:lvl1pPr>
          </a:lstStyle>
          <a:p>
            <a:pPr>
              <a:defRPr/>
            </a:pPr>
            <a:fld id="{F485A48D-21D5-9E4F-89BE-AF67E97DF22C}" type="datetimeFigureOut">
              <a:rPr lang="en-US"/>
              <a:pPr>
                <a:defRPr/>
              </a:pPr>
              <a:t>7/12/2024</a:t>
            </a:fld>
            <a:endParaRPr lang="en-US"/>
          </a:p>
        </p:txBody>
      </p:sp>
      <p:sp>
        <p:nvSpPr>
          <p:cNvPr id="5" name="Footer Placeholder 4">
            <a:extLst>
              <a:ext uri="{FF2B5EF4-FFF2-40B4-BE49-F238E27FC236}">
                <a16:creationId xmlns:a16="http://schemas.microsoft.com/office/drawing/2014/main" id="{C7147D3C-39A5-9D4C-900C-4CFE4E24349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70302020209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9E4445E-BCD2-714D-9856-264E2B7843D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703020202090204" pitchFamily="34" charset="0"/>
              </a:defRPr>
            </a:lvl1pPr>
          </a:lstStyle>
          <a:p>
            <a:pPr>
              <a:defRPr/>
            </a:pPr>
            <a:fld id="{E9DDE00A-9076-B448-8712-FA7F9B6897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10" descr="Picture15">
            <a:extLst>
              <a:ext uri="{FF2B5EF4-FFF2-40B4-BE49-F238E27FC236}">
                <a16:creationId xmlns:a16="http://schemas.microsoft.com/office/drawing/2014/main" id="{BB1E9889-A515-2743-AF55-DE49F5697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13293">
            <a:off x="2471833" y="4598934"/>
            <a:ext cx="4372793" cy="2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7">
            <a:extLst>
              <a:ext uri="{FF2B5EF4-FFF2-40B4-BE49-F238E27FC236}">
                <a16:creationId xmlns:a16="http://schemas.microsoft.com/office/drawing/2014/main" id="{05939EF5-FAB4-7743-ABC5-109ABE018AB0}"/>
              </a:ext>
            </a:extLst>
          </p:cNvPr>
          <p:cNvSpPr>
            <a:spLocks noGrp="1" noChangeArrowheads="1"/>
          </p:cNvSpPr>
          <p:nvPr>
            <p:ph type="ctrTitle"/>
          </p:nvPr>
        </p:nvSpPr>
        <p:spPr bwMode="auto">
          <a:xfrm>
            <a:off x="2555776" y="1052736"/>
            <a:ext cx="4889178"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defRPr/>
            </a:pPr>
            <a:r>
              <a:rPr lang="en-AU" sz="3600" b="1" dirty="0">
                <a:solidFill>
                  <a:srgbClr val="7030A0"/>
                </a:solidFill>
                <a:ea typeface="Times New Roman" charset="0"/>
              </a:rPr>
              <a:t>COMMUNITY CONSULTATIONS USING RECIPROCAL RESEARCH: </a:t>
            </a:r>
            <a:br>
              <a:rPr lang="en-AU" sz="3600" b="1" dirty="0">
                <a:solidFill>
                  <a:srgbClr val="7030A0"/>
                </a:solidFill>
                <a:ea typeface="Times New Roman" charset="0"/>
              </a:rPr>
            </a:br>
            <a:r>
              <a:rPr lang="en-AU" sz="3200" b="1" dirty="0">
                <a:solidFill>
                  <a:srgbClr val="7030A0"/>
                </a:solidFill>
                <a:ea typeface="Times New Roman" charset="0"/>
              </a:rPr>
              <a:t>Session 5: </a:t>
            </a:r>
          </a:p>
          <a:p>
            <a:pPr algn="ctr">
              <a:defRPr/>
            </a:pPr>
            <a:r>
              <a:rPr lang="en-AU" sz="3600" b="1" dirty="0">
                <a:solidFill>
                  <a:schemeClr val="accent2">
                    <a:lumMod val="50000"/>
                  </a:schemeClr>
                </a:solidFill>
                <a:ea typeface="Times New Roman" charset="0"/>
              </a:rPr>
              <a:t>The Matrix Exercise</a:t>
            </a:r>
          </a:p>
          <a:p>
            <a:pPr algn="ctr">
              <a:defRPr/>
            </a:pPr>
            <a:endParaRPr lang="en-AU" sz="3200" b="1" dirty="0">
              <a:solidFill>
                <a:srgbClr val="006600"/>
              </a:solidFill>
              <a:effectLst>
                <a:outerShdw blurRad="38100" dist="38100" dir="2700000" algn="tl">
                  <a:srgbClr val="DDDDDD"/>
                </a:outerShdw>
              </a:effectLst>
              <a:ea typeface="Times New Roman"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881843BD-F93E-6940-BC50-CE480BBF13F1}"/>
              </a:ext>
            </a:extLst>
          </p:cNvPr>
          <p:cNvSpPr>
            <a:spLocks noGrp="1" noChangeArrowheads="1"/>
          </p:cNvSpPr>
          <p:nvPr>
            <p:ph type="title"/>
          </p:nvPr>
        </p:nvSpPr>
        <p:spPr>
          <a:xfrm>
            <a:off x="609600" y="273050"/>
            <a:ext cx="7793038" cy="636588"/>
          </a:xfrm>
        </p:spPr>
        <p:txBody>
          <a:bodyPr/>
          <a:lstStyle/>
          <a:p>
            <a:pPr eaLnBrk="1" hangingPunct="1"/>
            <a:r>
              <a:rPr lang="en-AU" altLang="en-US" sz="2800" dirty="0">
                <a:ea typeface="Calibri" panose="020F0502020204030204" pitchFamily="34" charset="0"/>
              </a:rPr>
              <a:t>Work, Education and Health Services</a:t>
            </a:r>
          </a:p>
        </p:txBody>
      </p:sp>
      <p:sp>
        <p:nvSpPr>
          <p:cNvPr id="31746" name="Content Placeholder 2">
            <a:extLst>
              <a:ext uri="{FF2B5EF4-FFF2-40B4-BE49-F238E27FC236}">
                <a16:creationId xmlns:a16="http://schemas.microsoft.com/office/drawing/2014/main" id="{829A4104-8947-CA4E-B29B-2DDE5C24586A}"/>
              </a:ext>
            </a:extLst>
          </p:cNvPr>
          <p:cNvSpPr>
            <a:spLocks noGrp="1" noChangeArrowheads="1"/>
          </p:cNvSpPr>
          <p:nvPr>
            <p:ph idx="1"/>
          </p:nvPr>
        </p:nvSpPr>
        <p:spPr>
          <a:xfrm>
            <a:off x="609600" y="2278063"/>
            <a:ext cx="7793038" cy="3698875"/>
          </a:xfrm>
        </p:spPr>
        <p:txBody>
          <a:bodyPr/>
          <a:lstStyle/>
          <a:p>
            <a:pPr eaLnBrk="1" hangingPunct="1"/>
            <a:endParaRPr lang="en-AU" altLang="en-US"/>
          </a:p>
        </p:txBody>
      </p:sp>
      <p:pic>
        <p:nvPicPr>
          <p:cNvPr id="31747" name="Picture 3" descr="C:\Users\z9703328\AppData\Local\Microsoft\Windows\Temporary Internet Files\Content.Outlook\BZ2OXIJW\re edited -9.jpg">
            <a:extLst>
              <a:ext uri="{FF2B5EF4-FFF2-40B4-BE49-F238E27FC236}">
                <a16:creationId xmlns:a16="http://schemas.microsoft.com/office/drawing/2014/main" id="{BD3E2CDE-004F-7F43-BE2F-F473C5A2E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3" y="1112838"/>
            <a:ext cx="7851775"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631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81FF8716-915E-0A40-8564-16F1C88589EE}"/>
              </a:ext>
            </a:extLst>
          </p:cNvPr>
          <p:cNvSpPr>
            <a:spLocks noGrp="1" noChangeArrowheads="1"/>
          </p:cNvSpPr>
          <p:nvPr>
            <p:ph type="title"/>
          </p:nvPr>
        </p:nvSpPr>
        <p:spPr>
          <a:xfrm>
            <a:off x="511175" y="273050"/>
            <a:ext cx="7793038" cy="636588"/>
          </a:xfrm>
        </p:spPr>
        <p:txBody>
          <a:bodyPr/>
          <a:lstStyle/>
          <a:p>
            <a:pPr eaLnBrk="1" hangingPunct="1"/>
            <a:r>
              <a:rPr lang="en-AU" altLang="en-US" sz="2800" dirty="0">
                <a:ea typeface="Calibri" panose="020F0502020204030204" pitchFamily="34" charset="0"/>
              </a:rPr>
              <a:t>SGBV Prevention and Response</a:t>
            </a:r>
          </a:p>
        </p:txBody>
      </p:sp>
      <p:sp>
        <p:nvSpPr>
          <p:cNvPr id="32770" name="Content Placeholder 2">
            <a:extLst>
              <a:ext uri="{FF2B5EF4-FFF2-40B4-BE49-F238E27FC236}">
                <a16:creationId xmlns:a16="http://schemas.microsoft.com/office/drawing/2014/main" id="{BE82D9B0-6A08-DF41-8FE1-4B864D90263E}"/>
              </a:ext>
            </a:extLst>
          </p:cNvPr>
          <p:cNvSpPr>
            <a:spLocks noGrp="1" noChangeArrowheads="1"/>
          </p:cNvSpPr>
          <p:nvPr>
            <p:ph idx="1"/>
          </p:nvPr>
        </p:nvSpPr>
        <p:spPr>
          <a:xfrm>
            <a:off x="609600" y="2278063"/>
            <a:ext cx="7793038" cy="3698875"/>
          </a:xfrm>
        </p:spPr>
        <p:txBody>
          <a:bodyPr/>
          <a:lstStyle/>
          <a:p>
            <a:pPr eaLnBrk="1" hangingPunct="1"/>
            <a:endParaRPr lang="en-AU" altLang="en-US"/>
          </a:p>
        </p:txBody>
      </p:sp>
      <p:pic>
        <p:nvPicPr>
          <p:cNvPr id="32771" name="Picture 3" descr="C:\Users\z9703328\AppData\Local\Microsoft\Windows\Temporary Internet Files\Content.Outlook\BZ2OXIJW\re edite-10.jpg">
            <a:extLst>
              <a:ext uri="{FF2B5EF4-FFF2-40B4-BE49-F238E27FC236}">
                <a16:creationId xmlns:a16="http://schemas.microsoft.com/office/drawing/2014/main" id="{6EFD373E-7A9B-1F42-8090-791FB30DB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1062038"/>
            <a:ext cx="7818438"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233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377BE09-CE57-874B-96A4-0D24F55EEB2C}"/>
              </a:ext>
            </a:extLst>
          </p:cNvPr>
          <p:cNvSpPr>
            <a:spLocks noGrp="1" noChangeArrowheads="1"/>
          </p:cNvSpPr>
          <p:nvPr>
            <p:ph type="title"/>
          </p:nvPr>
        </p:nvSpPr>
        <p:spPr>
          <a:xfrm>
            <a:off x="467544" y="548680"/>
            <a:ext cx="7793038" cy="635000"/>
          </a:xfrm>
        </p:spPr>
        <p:txBody>
          <a:bodyPr/>
          <a:lstStyle/>
          <a:p>
            <a:pPr eaLnBrk="1" hangingPunct="1"/>
            <a:r>
              <a:rPr lang="en-AU" altLang="en-US" sz="3200" dirty="0">
                <a:solidFill>
                  <a:schemeClr val="accent2">
                    <a:lumMod val="50000"/>
                  </a:schemeClr>
                </a:solidFill>
              </a:rPr>
              <a:t>Matrix Group Exercise</a:t>
            </a:r>
          </a:p>
        </p:txBody>
      </p:sp>
      <p:sp>
        <p:nvSpPr>
          <p:cNvPr id="24579" name="Content Placeholder 2">
            <a:extLst>
              <a:ext uri="{FF2B5EF4-FFF2-40B4-BE49-F238E27FC236}">
                <a16:creationId xmlns:a16="http://schemas.microsoft.com/office/drawing/2014/main" id="{7BC8CF82-6FFB-554B-BCE4-EB1276469224}"/>
              </a:ext>
            </a:extLst>
          </p:cNvPr>
          <p:cNvSpPr>
            <a:spLocks noGrp="1" noChangeArrowheads="1"/>
          </p:cNvSpPr>
          <p:nvPr>
            <p:ph idx="1"/>
          </p:nvPr>
        </p:nvSpPr>
        <p:spPr>
          <a:xfrm>
            <a:off x="661988" y="765175"/>
            <a:ext cx="7793037" cy="4475163"/>
          </a:xfrm>
        </p:spPr>
        <p:txBody>
          <a:bodyPr/>
          <a:lstStyle/>
          <a:p>
            <a:pPr eaLnBrk="1" hangingPunct="1"/>
            <a:endParaRPr lang="en-AU" altLang="en-US" b="1" dirty="0">
              <a:solidFill>
                <a:schemeClr val="accent1"/>
              </a:solidFill>
            </a:endParaRPr>
          </a:p>
          <a:p>
            <a:pPr eaLnBrk="1" hangingPunct="1"/>
            <a:r>
              <a:rPr lang="en-AU" altLang="en-US" b="1" dirty="0">
                <a:solidFill>
                  <a:schemeClr val="accent1"/>
                </a:solidFill>
              </a:rPr>
              <a:t>Divide participants into small groups, and depending on time, ask them to work with all categories, or two or three sections of the matrix, ensuring that all sections are covered. to work on.</a:t>
            </a:r>
          </a:p>
          <a:p>
            <a:pPr eaLnBrk="1" hangingPunct="1"/>
            <a:r>
              <a:rPr lang="en-AU" altLang="en-US" b="1" dirty="0">
                <a:solidFill>
                  <a:schemeClr val="accent1"/>
                </a:solidFill>
              </a:rPr>
              <a:t>Their task is to identify the particular barriers faced by each different group of women and girls along the top, to the human rights on the left hand side</a:t>
            </a:r>
          </a:p>
          <a:p>
            <a:pPr eaLnBrk="1" hangingPunct="1"/>
            <a:endParaRPr lang="en-AU" altLang="en-US" b="1" dirty="0">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0FA1C-79C8-0A4C-AB17-BC716A2BF918}"/>
              </a:ext>
            </a:extLst>
          </p:cNvPr>
          <p:cNvSpPr>
            <a:spLocks noGrp="1"/>
          </p:cNvSpPr>
          <p:nvPr>
            <p:ph type="title"/>
          </p:nvPr>
        </p:nvSpPr>
        <p:spPr/>
        <p:txBody>
          <a:bodyPr/>
          <a:lstStyle/>
          <a:p>
            <a:r>
              <a:rPr lang="en-AU" dirty="0">
                <a:solidFill>
                  <a:schemeClr val="accent2">
                    <a:lumMod val="50000"/>
                  </a:schemeClr>
                </a:solidFill>
              </a:rPr>
              <a:t>Documentation</a:t>
            </a:r>
          </a:p>
        </p:txBody>
      </p:sp>
      <p:sp>
        <p:nvSpPr>
          <p:cNvPr id="3" name="Content Placeholder 2">
            <a:extLst>
              <a:ext uri="{FF2B5EF4-FFF2-40B4-BE49-F238E27FC236}">
                <a16:creationId xmlns:a16="http://schemas.microsoft.com/office/drawing/2014/main" id="{BDDBCD60-4375-C1BF-BE26-96FE7E6C8FB9}"/>
              </a:ext>
            </a:extLst>
          </p:cNvPr>
          <p:cNvSpPr>
            <a:spLocks noGrp="1"/>
          </p:cNvSpPr>
          <p:nvPr>
            <p:ph idx="1"/>
          </p:nvPr>
        </p:nvSpPr>
        <p:spPr>
          <a:xfrm>
            <a:off x="738807" y="1289518"/>
            <a:ext cx="4481265" cy="4475178"/>
          </a:xfrm>
        </p:spPr>
        <p:txBody>
          <a:bodyPr/>
          <a:lstStyle/>
          <a:p>
            <a:r>
              <a:rPr lang="en-AU" b="1" dirty="0">
                <a:solidFill>
                  <a:schemeClr val="accent1"/>
                </a:solidFill>
              </a:rPr>
              <a:t>Have one or two people carefully documenting what participants say as they post their notes onto the matrix.  </a:t>
            </a:r>
          </a:p>
          <a:p>
            <a:endParaRPr lang="en-AU" b="1" dirty="0">
              <a:solidFill>
                <a:schemeClr val="accent1"/>
              </a:solidFill>
            </a:endParaRPr>
          </a:p>
          <a:p>
            <a:r>
              <a:rPr lang="en-AU" b="1" dirty="0">
                <a:solidFill>
                  <a:schemeClr val="accent1"/>
                </a:solidFill>
              </a:rPr>
              <a:t>This is an important part of your evidence about what is happening in any particular site.  </a:t>
            </a:r>
          </a:p>
        </p:txBody>
      </p:sp>
      <p:pic>
        <p:nvPicPr>
          <p:cNvPr id="5" name="Picture 4">
            <a:extLst>
              <a:ext uri="{FF2B5EF4-FFF2-40B4-BE49-F238E27FC236}">
                <a16:creationId xmlns:a16="http://schemas.microsoft.com/office/drawing/2014/main" id="{B882F9EA-0694-FB65-BA1B-8B5539DF675B}"/>
              </a:ext>
            </a:extLst>
          </p:cNvPr>
          <p:cNvPicPr>
            <a:picLocks noChangeAspect="1"/>
          </p:cNvPicPr>
          <p:nvPr/>
        </p:nvPicPr>
        <p:blipFill>
          <a:blip r:embed="rId3"/>
          <a:stretch>
            <a:fillRect/>
          </a:stretch>
        </p:blipFill>
        <p:spPr>
          <a:xfrm>
            <a:off x="5643460" y="881358"/>
            <a:ext cx="2841585" cy="4299995"/>
          </a:xfrm>
          <a:prstGeom prst="rect">
            <a:avLst/>
          </a:prstGeom>
        </p:spPr>
      </p:pic>
    </p:spTree>
    <p:extLst>
      <p:ext uri="{BB962C8B-B14F-4D97-AF65-F5344CB8AC3E}">
        <p14:creationId xmlns:p14="http://schemas.microsoft.com/office/powerpoint/2010/main" val="4025407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A9BEB167-1341-DD4E-8D54-A175FA1F5902}"/>
              </a:ext>
            </a:extLst>
          </p:cNvPr>
          <p:cNvSpPr>
            <a:spLocks noChangeArrowheads="1"/>
          </p:cNvSpPr>
          <p:nvPr/>
        </p:nvSpPr>
        <p:spPr bwMode="auto">
          <a:xfrm>
            <a:off x="755650" y="447675"/>
            <a:ext cx="7777163"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spcAft>
                <a:spcPts val="800"/>
              </a:spcAft>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spcBef>
                <a:spcPct val="0"/>
              </a:spcBef>
              <a:spcAft>
                <a:spcPct val="0"/>
              </a:spcAft>
              <a:buClrTx/>
              <a:buSzTx/>
              <a:buFontTx/>
              <a:buNone/>
            </a:pPr>
            <a:r>
              <a:rPr lang="en-US" altLang="en-US" sz="2600" b="1" dirty="0">
                <a:solidFill>
                  <a:srgbClr val="7030A0"/>
                </a:solidFill>
                <a:latin typeface="Arial" panose="020B0604020202020204" pitchFamily="34" charset="0"/>
                <a:ea typeface="ＭＳ Ｐゴシック" panose="020B0600070205080204" pitchFamily="34" charset="-128"/>
                <a:cs typeface="Arial" panose="020B0604020202020204" pitchFamily="34" charset="0"/>
              </a:rPr>
              <a:t>The Matrix exercise helps to explore ways that different groups in the community are affected by different issues. It focuses around discussion of each section of a complex matrix of issues of concern to the community. </a:t>
            </a:r>
          </a:p>
        </p:txBody>
      </p:sp>
      <p:pic>
        <p:nvPicPr>
          <p:cNvPr id="4" name="Picture 3">
            <a:extLst>
              <a:ext uri="{FF2B5EF4-FFF2-40B4-BE49-F238E27FC236}">
                <a16:creationId xmlns:a16="http://schemas.microsoft.com/office/drawing/2014/main" id="{550D6DE6-C86C-5C49-8C7D-D3EE806D1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815034"/>
            <a:ext cx="4505882" cy="35952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9459" name="Picture 2">
            <a:extLst>
              <a:ext uri="{FF2B5EF4-FFF2-40B4-BE49-F238E27FC236}">
                <a16:creationId xmlns:a16="http://schemas.microsoft.com/office/drawing/2014/main" id="{BFC69340-574B-4E4C-8FF0-ACCB2A7A24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9025" y="2576459"/>
            <a:ext cx="470535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3352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a:extLst>
              <a:ext uri="{FF2B5EF4-FFF2-40B4-BE49-F238E27FC236}">
                <a16:creationId xmlns:a16="http://schemas.microsoft.com/office/drawing/2014/main" id="{0BB470FB-D607-FE49-A2FA-0217410D1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330450"/>
            <a:ext cx="498792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3">
            <a:extLst>
              <a:ext uri="{FF2B5EF4-FFF2-40B4-BE49-F238E27FC236}">
                <a16:creationId xmlns:a16="http://schemas.microsoft.com/office/drawing/2014/main" id="{4F7A5BBC-302D-474C-9C1B-67909464624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20752009">
            <a:off x="4109370" y="2126334"/>
            <a:ext cx="5226050" cy="45259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6">
            <a:extLst>
              <a:ext uri="{FF2B5EF4-FFF2-40B4-BE49-F238E27FC236}">
                <a16:creationId xmlns:a16="http://schemas.microsoft.com/office/drawing/2014/main" id="{F079A06D-FF95-2B44-A797-0251CE7980F0}"/>
              </a:ext>
            </a:extLst>
          </p:cNvPr>
          <p:cNvSpPr>
            <a:spLocks noChangeArrowheads="1"/>
          </p:cNvSpPr>
          <p:nvPr/>
        </p:nvSpPr>
        <p:spPr bwMode="auto">
          <a:xfrm>
            <a:off x="395288" y="284163"/>
            <a:ext cx="799313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spcAft>
                <a:spcPts val="800"/>
              </a:spcAft>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spcBef>
                <a:spcPct val="0"/>
              </a:spcBef>
              <a:spcAft>
                <a:spcPct val="0"/>
              </a:spcAft>
              <a:buClrTx/>
              <a:buSzTx/>
              <a:buFontTx/>
              <a:buNone/>
            </a:pPr>
            <a:r>
              <a:rPr lang="en-US" altLang="en-US" sz="2400" b="1" dirty="0">
                <a:solidFill>
                  <a:srgbClr val="7030A0"/>
                </a:solidFill>
                <a:latin typeface="Arial" panose="020B0604020202020204" pitchFamily="34" charset="0"/>
                <a:ea typeface="ＭＳ Ｐゴシック" panose="020B0600070205080204" pitchFamily="34" charset="-128"/>
                <a:cs typeface="Arial" panose="020B0604020202020204" pitchFamily="34" charset="0"/>
              </a:rPr>
              <a:t>It is a method that facilitates an in-depth exploration of some of the issues identified in the discussion on human rights or in the stories shared by participants. </a:t>
            </a:r>
          </a:p>
          <a:p>
            <a:pPr>
              <a:spcBef>
                <a:spcPct val="0"/>
              </a:spcBef>
              <a:spcAft>
                <a:spcPct val="0"/>
              </a:spcAft>
              <a:buClrTx/>
              <a:buSzTx/>
              <a:buFontTx/>
              <a:buNone/>
            </a:pPr>
            <a:r>
              <a:rPr lang="en-US" altLang="en-US" sz="2400" b="1" dirty="0">
                <a:solidFill>
                  <a:srgbClr val="7030A0"/>
                </a:solidFill>
                <a:latin typeface="Arial" panose="020B0604020202020204" pitchFamily="34" charset="0"/>
                <a:ea typeface="ＭＳ Ｐゴシック" panose="020B0600070205080204" pitchFamily="34" charset="-128"/>
                <a:cs typeface="Arial" panose="020B0604020202020204" pitchFamily="34" charset="0"/>
              </a:rPr>
              <a:t>It builds a more detailed picture of how different groups in the community experience human rights, and what the main issues of concern to the community are.  </a:t>
            </a:r>
          </a:p>
        </p:txBody>
      </p:sp>
    </p:spTree>
    <p:extLst>
      <p:ext uri="{BB962C8B-B14F-4D97-AF65-F5344CB8AC3E}">
        <p14:creationId xmlns:p14="http://schemas.microsoft.com/office/powerpoint/2010/main" val="3724785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47D59C-05F3-0D4E-82FA-9FB3A0089457}"/>
              </a:ext>
            </a:extLst>
          </p:cNvPr>
          <p:cNvSpPr/>
          <p:nvPr/>
        </p:nvSpPr>
        <p:spPr>
          <a:xfrm>
            <a:off x="586033" y="157171"/>
            <a:ext cx="8352730" cy="2631490"/>
          </a:xfrm>
          <a:prstGeom prst="rect">
            <a:avLst/>
          </a:prstGeom>
        </p:spPr>
        <p:txBody>
          <a:bodyPr wrap="square">
            <a:spAutoFit/>
          </a:bodyPr>
          <a:lstStyle/>
          <a:p>
            <a:pPr>
              <a:spcAft>
                <a:spcPts val="600"/>
              </a:spcAft>
              <a:defRPr/>
            </a:pPr>
            <a:r>
              <a:rPr lang="en-AU" altLang="en-US" sz="2000" b="1" dirty="0">
                <a:solidFill>
                  <a:srgbClr val="7030A0"/>
                </a:solidFill>
                <a:latin typeface="Arial" panose="020B0604020202020204" pitchFamily="34" charset="0"/>
                <a:ea typeface="ＭＳ Ｐゴシック" panose="020B0600070205080204" pitchFamily="34" charset="-128"/>
                <a:cs typeface="Arial" panose="020B0604020202020204" pitchFamily="34" charset="0"/>
              </a:rPr>
              <a:t>The matrix is a table of different ‘issues of concern’ or human rights (shown on the left side of the matrix), along with different categories of people in the community (shown along the top of the matrix). </a:t>
            </a:r>
          </a:p>
          <a:p>
            <a:pPr>
              <a:spcAft>
                <a:spcPts val="600"/>
              </a:spcAft>
              <a:defRPr/>
            </a:pPr>
            <a:r>
              <a:rPr lang="en-AU" altLang="en-US" sz="2000" b="1" dirty="0">
                <a:solidFill>
                  <a:srgbClr val="7030A0"/>
                </a:solidFill>
                <a:latin typeface="Arial" panose="020B0604020202020204" pitchFamily="34" charset="0"/>
                <a:ea typeface="ＭＳ Ｐゴシック" panose="020B0600070205080204" pitchFamily="34" charset="-128"/>
                <a:cs typeface="Arial" panose="020B0604020202020204" pitchFamily="34" charset="0"/>
              </a:rPr>
              <a:t>In small groups, participants discuss the different ways that each issue of concern impacts on each category of people. They write their responses on ‘post it’ notes, one for each issue they want to put in  box in the matrix. </a:t>
            </a:r>
          </a:p>
        </p:txBody>
      </p:sp>
      <p:pic>
        <p:nvPicPr>
          <p:cNvPr id="5" name="Picture 4">
            <a:extLst>
              <a:ext uri="{FF2B5EF4-FFF2-40B4-BE49-F238E27FC236}">
                <a16:creationId xmlns:a16="http://schemas.microsoft.com/office/drawing/2014/main" id="{9B446858-A490-4514-AD7E-BDDD35C4D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969884"/>
            <a:ext cx="4507600" cy="347255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B98D630-4248-B448-8FCE-DA7E4701DBCF}"/>
              </a:ext>
            </a:extLst>
          </p:cNvPr>
          <p:cNvSpPr txBox="1"/>
          <p:nvPr/>
        </p:nvSpPr>
        <p:spPr>
          <a:xfrm>
            <a:off x="5724128" y="2636912"/>
            <a:ext cx="3119529" cy="3323987"/>
          </a:xfrm>
          <a:prstGeom prst="rect">
            <a:avLst/>
          </a:prstGeom>
          <a:noFill/>
        </p:spPr>
        <p:txBody>
          <a:bodyPr wrap="square" rtlCol="0">
            <a:spAutoFit/>
          </a:bodyPr>
          <a:lstStyle/>
          <a:p>
            <a:pPr lvl="0">
              <a:spcAft>
                <a:spcPts val="600"/>
              </a:spcAft>
              <a:defRPr/>
            </a:pPr>
            <a:r>
              <a:rPr lang="en-US" altLang="en-US" sz="2000" b="1" dirty="0">
                <a:solidFill>
                  <a:srgbClr val="7030A0"/>
                </a:solidFill>
                <a:latin typeface="Arial" panose="020B0604020202020204" pitchFamily="34" charset="0"/>
                <a:ea typeface="ＭＳ Ｐゴシック" panose="020B0600070205080204" pitchFamily="34" charset="-128"/>
                <a:cs typeface="Arial" panose="020B0604020202020204" pitchFamily="34" charset="0"/>
              </a:rPr>
              <a:t>Each small group presents the points they have discussed to the rest of the participants, adding their sticky notes to the correct box on the matrix. </a:t>
            </a:r>
          </a:p>
          <a:p>
            <a:pPr lvl="0">
              <a:spcAft>
                <a:spcPts val="600"/>
              </a:spcAft>
              <a:defRPr/>
            </a:pPr>
            <a:r>
              <a:rPr lang="en-AU" altLang="en-US" sz="2000" b="1" dirty="0">
                <a:solidFill>
                  <a:srgbClr val="7030A0"/>
                </a:solidFill>
                <a:latin typeface="Arial" panose="020B0604020202020204" pitchFamily="34" charset="0"/>
                <a:ea typeface="ＭＳ Ｐゴシック" panose="020B0600070205080204" pitchFamily="34" charset="-128"/>
                <a:cs typeface="Arial" panose="020B0604020202020204" pitchFamily="34" charset="0"/>
              </a:rPr>
              <a:t>There are often many issues for each box.</a:t>
            </a:r>
          </a:p>
          <a:p>
            <a:pPr>
              <a:spcAft>
                <a:spcPts val="600"/>
              </a:spcAft>
            </a:pPr>
            <a:endParaRPr lang="en-US" sz="2000" b="1" dirty="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a:extLst>
              <a:ext uri="{FF2B5EF4-FFF2-40B4-BE49-F238E27FC236}">
                <a16:creationId xmlns:a16="http://schemas.microsoft.com/office/drawing/2014/main" id="{D82CC15B-AF9A-7644-AFC1-2E9104A1B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260648"/>
            <a:ext cx="5981700"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820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70B01A61-D939-2F47-9933-122524C0D44C}"/>
              </a:ext>
            </a:extLst>
          </p:cNvPr>
          <p:cNvSpPr>
            <a:spLocks noChangeArrowheads="1"/>
          </p:cNvSpPr>
          <p:nvPr/>
        </p:nvSpPr>
        <p:spPr bwMode="auto">
          <a:xfrm>
            <a:off x="701675" y="1665288"/>
            <a:ext cx="77406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spcAft>
                <a:spcPts val="800"/>
              </a:spcAft>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spcAft>
                <a:spcPct val="0"/>
              </a:spcAft>
              <a:buClrTx/>
              <a:buSzTx/>
              <a:buFontTx/>
              <a:buNone/>
            </a:pPr>
            <a:r>
              <a:rPr lang="en-AU" altLang="en-US" sz="2400" b="1" dirty="0">
                <a:solidFill>
                  <a:srgbClr val="7030A0"/>
                </a:solidFill>
                <a:latin typeface="Arial" panose="020B0604020202020204" pitchFamily="34" charset="0"/>
                <a:ea typeface="ＭＳ Ｐゴシック" panose="020B0600070205080204" pitchFamily="34" charset="-128"/>
                <a:cs typeface="Arial" panose="020B0604020202020204" pitchFamily="34" charset="0"/>
              </a:rPr>
              <a:t>The matrix developed for this project looks at the barriers women and girls face in achieving the aims of UNHCR’s Age Gender and Diversity policy, including the 5 revised Commitments to refugee women.</a:t>
            </a:r>
          </a:p>
          <a:p>
            <a:pPr eaLnBrk="1" hangingPunct="1">
              <a:spcBef>
                <a:spcPct val="0"/>
              </a:spcBef>
              <a:spcAft>
                <a:spcPct val="0"/>
              </a:spcAft>
              <a:buClrTx/>
              <a:buSzTx/>
              <a:buFontTx/>
              <a:buNone/>
            </a:pPr>
            <a:endParaRPr lang="en-AU" altLang="en-US" sz="2400" b="1" dirty="0">
              <a:solidFill>
                <a:srgbClr val="7030A0"/>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25602" name="Picture 3" descr="C:\Users\z9703328\Downloads\4.jpg">
            <a:extLst>
              <a:ext uri="{FF2B5EF4-FFF2-40B4-BE49-F238E27FC236}">
                <a16:creationId xmlns:a16="http://schemas.microsoft.com/office/drawing/2014/main" id="{F2097F8E-635F-8448-944E-2D371E46A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213100"/>
            <a:ext cx="5362575"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a:extLst>
              <a:ext uri="{FF2B5EF4-FFF2-40B4-BE49-F238E27FC236}">
                <a16:creationId xmlns:a16="http://schemas.microsoft.com/office/drawing/2014/main" id="{F7BF9310-ABDC-FA41-834D-8CC5CABFDB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814"/>
          <a:stretch>
            <a:fillRect/>
          </a:stretch>
        </p:blipFill>
        <p:spPr bwMode="auto">
          <a:xfrm>
            <a:off x="2700338" y="0"/>
            <a:ext cx="313055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545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D90C5688-EC13-BE43-97DE-B2510263DAE2}"/>
              </a:ext>
            </a:extLst>
          </p:cNvPr>
          <p:cNvSpPr>
            <a:spLocks noGrp="1" noChangeArrowheads="1"/>
          </p:cNvSpPr>
          <p:nvPr>
            <p:ph type="title"/>
          </p:nvPr>
        </p:nvSpPr>
        <p:spPr>
          <a:xfrm>
            <a:off x="741363" y="327025"/>
            <a:ext cx="7793037" cy="635000"/>
          </a:xfrm>
        </p:spPr>
        <p:txBody>
          <a:bodyPr/>
          <a:lstStyle/>
          <a:p>
            <a:pPr eaLnBrk="1" hangingPunct="1"/>
            <a:r>
              <a:rPr lang="en-AU" altLang="en-US" sz="2800" dirty="0">
                <a:ea typeface="Calibri" panose="020F0502020204030204" pitchFamily="34" charset="0"/>
              </a:rPr>
              <a:t>Participation</a:t>
            </a:r>
          </a:p>
        </p:txBody>
      </p:sp>
      <p:pic>
        <p:nvPicPr>
          <p:cNvPr id="27650" name="Content Placeholder 3" descr="C:\Users\z9703328\Downloads\6.jpg">
            <a:extLst>
              <a:ext uri="{FF2B5EF4-FFF2-40B4-BE49-F238E27FC236}">
                <a16:creationId xmlns:a16="http://schemas.microsoft.com/office/drawing/2014/main" id="{8F97DADD-F3FB-3B41-8545-67977314C757}"/>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12788" y="884238"/>
            <a:ext cx="7718425" cy="5089525"/>
          </a:xfrm>
        </p:spPr>
      </p:pic>
    </p:spTree>
    <p:extLst>
      <p:ext uri="{BB962C8B-B14F-4D97-AF65-F5344CB8AC3E}">
        <p14:creationId xmlns:p14="http://schemas.microsoft.com/office/powerpoint/2010/main" val="2844186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Content Placeholder 3" descr="C:\Users\z9703328\Downloads\7.jpg">
            <a:extLst>
              <a:ext uri="{FF2B5EF4-FFF2-40B4-BE49-F238E27FC236}">
                <a16:creationId xmlns:a16="http://schemas.microsoft.com/office/drawing/2014/main" id="{D464025C-805E-184A-8979-BA6AD59BED55}"/>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74688" y="879475"/>
            <a:ext cx="7793037" cy="5099050"/>
          </a:xfrm>
        </p:spPr>
      </p:pic>
      <p:sp>
        <p:nvSpPr>
          <p:cNvPr id="28674" name="Title 5">
            <a:extLst>
              <a:ext uri="{FF2B5EF4-FFF2-40B4-BE49-F238E27FC236}">
                <a16:creationId xmlns:a16="http://schemas.microsoft.com/office/drawing/2014/main" id="{E8470D45-D3DA-B04E-B15C-7E5CA2AD4196}"/>
              </a:ext>
            </a:extLst>
          </p:cNvPr>
          <p:cNvSpPr>
            <a:spLocks noGrp="1" noChangeArrowheads="1"/>
          </p:cNvSpPr>
          <p:nvPr>
            <p:ph type="title"/>
          </p:nvPr>
        </p:nvSpPr>
        <p:spPr>
          <a:xfrm>
            <a:off x="914400" y="382588"/>
            <a:ext cx="7793038" cy="635000"/>
          </a:xfrm>
        </p:spPr>
        <p:txBody>
          <a:bodyPr/>
          <a:lstStyle/>
          <a:p>
            <a:pPr eaLnBrk="1" hangingPunct="1"/>
            <a:r>
              <a:rPr lang="en-AU" altLang="en-US" sz="2800" dirty="0">
                <a:ea typeface="Calibri" panose="020F0502020204030204" pitchFamily="34" charset="0"/>
              </a:rPr>
              <a:t>Registration and Documentation</a:t>
            </a:r>
          </a:p>
        </p:txBody>
      </p:sp>
    </p:spTree>
    <p:extLst>
      <p:ext uri="{BB962C8B-B14F-4D97-AF65-F5344CB8AC3E}">
        <p14:creationId xmlns:p14="http://schemas.microsoft.com/office/powerpoint/2010/main" val="3709156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8B7CBAF2-5EA9-824F-BB4D-1ADE6760C4EE}"/>
              </a:ext>
            </a:extLst>
          </p:cNvPr>
          <p:cNvSpPr>
            <a:spLocks noGrp="1" noChangeArrowheads="1"/>
          </p:cNvSpPr>
          <p:nvPr>
            <p:ph type="title"/>
          </p:nvPr>
        </p:nvSpPr>
        <p:spPr>
          <a:xfrm>
            <a:off x="536575" y="246063"/>
            <a:ext cx="7793038" cy="636587"/>
          </a:xfrm>
        </p:spPr>
        <p:txBody>
          <a:bodyPr/>
          <a:lstStyle/>
          <a:p>
            <a:pPr eaLnBrk="1" hangingPunct="1"/>
            <a:r>
              <a:rPr lang="en-AU" altLang="en-US" sz="2800" dirty="0">
                <a:ea typeface="Calibri" panose="020F0502020204030204" pitchFamily="34" charset="0"/>
              </a:rPr>
              <a:t>Equal</a:t>
            </a:r>
            <a:r>
              <a:rPr lang="en-AU" altLang="en-US" sz="2800" dirty="0">
                <a:latin typeface="Calibri" panose="020F0502020204030204" pitchFamily="34" charset="0"/>
                <a:ea typeface="Calibri" panose="020F0502020204030204" pitchFamily="34" charset="0"/>
                <a:cs typeface="Calibri" panose="020F0502020204030204" pitchFamily="34" charset="0"/>
              </a:rPr>
              <a:t> control over food, relief items and cash</a:t>
            </a:r>
          </a:p>
        </p:txBody>
      </p:sp>
      <p:sp>
        <p:nvSpPr>
          <p:cNvPr id="29698" name="Content Placeholder 2">
            <a:extLst>
              <a:ext uri="{FF2B5EF4-FFF2-40B4-BE49-F238E27FC236}">
                <a16:creationId xmlns:a16="http://schemas.microsoft.com/office/drawing/2014/main" id="{DD536946-C6C5-EF41-B6C8-2F0EA091ACF5}"/>
              </a:ext>
            </a:extLst>
          </p:cNvPr>
          <p:cNvSpPr>
            <a:spLocks noGrp="1" noChangeArrowheads="1"/>
          </p:cNvSpPr>
          <p:nvPr>
            <p:ph idx="1"/>
          </p:nvPr>
        </p:nvSpPr>
        <p:spPr>
          <a:xfrm>
            <a:off x="609600" y="2278063"/>
            <a:ext cx="7793038" cy="3698875"/>
          </a:xfrm>
        </p:spPr>
        <p:txBody>
          <a:bodyPr/>
          <a:lstStyle/>
          <a:p>
            <a:pPr eaLnBrk="1" hangingPunct="1"/>
            <a:endParaRPr lang="en-AU" altLang="en-US"/>
          </a:p>
        </p:txBody>
      </p:sp>
      <p:pic>
        <p:nvPicPr>
          <p:cNvPr id="29699" name="Picture 3" descr="C:\Users\z9703328\AppData\Local\Microsoft\Windows\Temporary Internet Files\Content.Outlook\BZ2OXIJW\re edite -8.jpg">
            <a:extLst>
              <a:ext uri="{FF2B5EF4-FFF2-40B4-BE49-F238E27FC236}">
                <a16:creationId xmlns:a16="http://schemas.microsoft.com/office/drawing/2014/main" id="{BAB334CE-4AC4-3F49-B6DF-4D32DED87D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 y="1049338"/>
            <a:ext cx="786288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5970855"/>
      </p:ext>
    </p:extLst>
  </p:cSld>
  <p:clrMapOvr>
    <a:masterClrMapping/>
  </p:clrMapOvr>
</p:sld>
</file>

<file path=ppt/theme/theme1.xml><?xml version="1.0" encoding="utf-8"?>
<a:theme xmlns:a="http://schemas.openxmlformats.org/drawingml/2006/main" name="GCR project master">
  <a:themeElements>
    <a:clrScheme name="Custom 7">
      <a:dk1>
        <a:srgbClr val="000000"/>
      </a:dk1>
      <a:lt1>
        <a:srgbClr val="FFFFFF"/>
      </a:lt1>
      <a:dk2>
        <a:srgbClr val="2C3C43"/>
      </a:dk2>
      <a:lt2>
        <a:srgbClr val="EBEBEB"/>
      </a:lt2>
      <a:accent1>
        <a:srgbClr val="632C90"/>
      </a:accent1>
      <a:accent2>
        <a:srgbClr val="00FF00"/>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GCR project master" id="{FAAF83C6-FF45-EA4E-BC0F-FFE4D9E8E5FF}" vid="{E0FA262B-95AE-B54F-9931-A07ACB65789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734</TotalTime>
  <Words>969</Words>
  <Application>Microsoft Office PowerPoint</Application>
  <PresentationFormat>On-screen Show (4:3)</PresentationFormat>
  <Paragraphs>95</Paragraphs>
  <Slides>13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ＭＳ Ｐゴシック</vt:lpstr>
      <vt:lpstr>Arial</vt:lpstr>
      <vt:lpstr>Calibri</vt:lpstr>
      <vt:lpstr>Calibri Light</vt:lpstr>
      <vt:lpstr>Times New Roman</vt:lpstr>
      <vt:lpstr>Trebuchet MS</vt:lpstr>
      <vt:lpstr>Wingdings 3</vt:lpstr>
      <vt:lpstr>GCR project master</vt:lpstr>
      <vt:lpstr>Custom Design</vt:lpstr>
      <vt:lpstr>COMMUNITY CONSULTATIONS USING RECIPROCAL RESEARCH:  Session 5:  The Matrix Exercise </vt:lpstr>
      <vt:lpstr>PowerPoint Presentation</vt:lpstr>
      <vt:lpstr>PowerPoint Presentation</vt:lpstr>
      <vt:lpstr>PowerPoint Presentation</vt:lpstr>
      <vt:lpstr>PowerPoint Presentation</vt:lpstr>
      <vt:lpstr>PowerPoint Presentation</vt:lpstr>
      <vt:lpstr>Participation</vt:lpstr>
      <vt:lpstr>Registration and Documentation</vt:lpstr>
      <vt:lpstr>Equal control over food, relief items and cash</vt:lpstr>
      <vt:lpstr>Work, Education and Health Services</vt:lpstr>
      <vt:lpstr>SGBV Prevention and Response</vt:lpstr>
      <vt:lpstr>Matrix Group Exercise</vt:lpstr>
      <vt:lpstr>Documentation</vt:lpstr>
    </vt:vector>
  </TitlesOfParts>
  <Company>Tramways Consultancy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Eileen Pittaway</dc:creator>
  <cp:lastModifiedBy>Eileen Pittaway</cp:lastModifiedBy>
  <cp:revision>43</cp:revision>
  <cp:lastPrinted>2022-03-29T01:13:13Z</cp:lastPrinted>
  <dcterms:created xsi:type="dcterms:W3CDTF">2006-04-27T20:10:10Z</dcterms:created>
  <dcterms:modified xsi:type="dcterms:W3CDTF">2024-07-12T03:49:55Z</dcterms:modified>
</cp:coreProperties>
</file>