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20"/>
  </p:notesMasterIdLst>
  <p:handoutMasterIdLst>
    <p:handoutMasterId r:id="rId21"/>
  </p:handoutMasterIdLst>
  <p:sldIdLst>
    <p:sldId id="322" r:id="rId3"/>
    <p:sldId id="1149" r:id="rId4"/>
    <p:sldId id="1146" r:id="rId5"/>
    <p:sldId id="283" r:id="rId6"/>
    <p:sldId id="346" r:id="rId7"/>
    <p:sldId id="318" r:id="rId8"/>
    <p:sldId id="323" r:id="rId9"/>
    <p:sldId id="1147" r:id="rId10"/>
    <p:sldId id="302" r:id="rId11"/>
    <p:sldId id="320" r:id="rId12"/>
    <p:sldId id="298" r:id="rId13"/>
    <p:sldId id="270" r:id="rId14"/>
    <p:sldId id="261" r:id="rId15"/>
    <p:sldId id="290" r:id="rId16"/>
    <p:sldId id="291" r:id="rId17"/>
    <p:sldId id="294" r:id="rId18"/>
    <p:sldId id="1148" r:id="rId19"/>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55556" autoAdjust="0"/>
  </p:normalViewPr>
  <p:slideViewPr>
    <p:cSldViewPr>
      <p:cViewPr varScale="1">
        <p:scale>
          <a:sx n="41" d="100"/>
          <a:sy n="41" d="100"/>
        </p:scale>
        <p:origin x="2013" y="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88"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4AB4B0F-DB21-384B-A6F4-9067CD0A1B1B}"/>
              </a:ext>
            </a:extLst>
          </p:cNvPr>
          <p:cNvSpPr>
            <a:spLocks noGrp="1" noChangeArrowheads="1"/>
          </p:cNvSpPr>
          <p:nvPr>
            <p:ph type="hdr" sz="quarter"/>
          </p:nvPr>
        </p:nvSpPr>
        <p:spPr bwMode="auto">
          <a:xfrm>
            <a:off x="0"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effectLst/>
                <a:latin typeface="Arial" panose="020B0604020202020204" pitchFamily="34" charset="0"/>
              </a:defRPr>
            </a:lvl1pPr>
          </a:lstStyle>
          <a:p>
            <a:pPr>
              <a:defRPr/>
            </a:pPr>
            <a:endParaRPr lang="en-US" altLang="en-US"/>
          </a:p>
        </p:txBody>
      </p:sp>
      <p:sp>
        <p:nvSpPr>
          <p:cNvPr id="14339" name="Rectangle 3">
            <a:extLst>
              <a:ext uri="{FF2B5EF4-FFF2-40B4-BE49-F238E27FC236}">
                <a16:creationId xmlns:a16="http://schemas.microsoft.com/office/drawing/2014/main" id="{7337D0CD-9CFC-5540-A59C-C010E48FACB1}"/>
              </a:ext>
            </a:extLst>
          </p:cNvPr>
          <p:cNvSpPr>
            <a:spLocks noGrp="1" noChangeArrowheads="1"/>
          </p:cNvSpPr>
          <p:nvPr>
            <p:ph type="dt" sz="quarter" idx="1"/>
          </p:nvPr>
        </p:nvSpPr>
        <p:spPr bwMode="auto">
          <a:xfrm>
            <a:off x="3847745"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effectLst/>
                <a:latin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FEE0638E-6D47-8447-BE00-DA379B7FB9F4}"/>
              </a:ext>
            </a:extLst>
          </p:cNvPr>
          <p:cNvSpPr>
            <a:spLocks noGrp="1" noChangeArrowheads="1"/>
          </p:cNvSpPr>
          <p:nvPr>
            <p:ph type="ftr" sz="quarter" idx="2"/>
          </p:nvPr>
        </p:nvSpPr>
        <p:spPr bwMode="auto">
          <a:xfrm>
            <a:off x="0"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effectLst/>
                <a:latin typeface="Arial" panose="020B0604020202020204" pitchFamily="34" charset="0"/>
              </a:defRPr>
            </a:lvl1pPr>
          </a:lstStyle>
          <a:p>
            <a:pPr>
              <a:defRPr/>
            </a:pPr>
            <a:endParaRPr lang="en-US" altLang="en-US"/>
          </a:p>
        </p:txBody>
      </p:sp>
      <p:sp>
        <p:nvSpPr>
          <p:cNvPr id="14341" name="Rectangle 5">
            <a:extLst>
              <a:ext uri="{FF2B5EF4-FFF2-40B4-BE49-F238E27FC236}">
                <a16:creationId xmlns:a16="http://schemas.microsoft.com/office/drawing/2014/main" id="{4EC4B652-1D7C-CE4F-8A81-B546513FE274}"/>
              </a:ext>
            </a:extLst>
          </p:cNvPr>
          <p:cNvSpPr>
            <a:spLocks noGrp="1" noChangeArrowheads="1"/>
          </p:cNvSpPr>
          <p:nvPr>
            <p:ph type="sldNum" sz="quarter" idx="3"/>
          </p:nvPr>
        </p:nvSpPr>
        <p:spPr bwMode="auto">
          <a:xfrm>
            <a:off x="3847745"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ffectLst/>
                <a:latin typeface="Arial" panose="020B0604020202020204" pitchFamily="34" charset="0"/>
              </a:defRPr>
            </a:lvl1pPr>
          </a:lstStyle>
          <a:p>
            <a:pPr>
              <a:defRPr/>
            </a:pPr>
            <a:fld id="{097E1B49-9938-504E-84EF-6C0649B40B7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01DE1-59C3-6E46-ABC5-10DD3BD97377}"/>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560C74F-BB6F-6147-BA89-42B616058C44}"/>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smtClean="0"/>
            </a:lvl1pPr>
          </a:lstStyle>
          <a:p>
            <a:pPr>
              <a:defRPr/>
            </a:pPr>
            <a:fld id="{CED149DF-9F7B-EF48-890F-B7EA302068AB}" type="datetimeFigureOut">
              <a:rPr lang="en-US"/>
              <a:pPr>
                <a:defRPr/>
              </a:pPr>
              <a:t>7/8/2024</a:t>
            </a:fld>
            <a:endParaRPr lang="en-US"/>
          </a:p>
        </p:txBody>
      </p:sp>
      <p:sp>
        <p:nvSpPr>
          <p:cNvPr id="4" name="Slide Image Placeholder 3">
            <a:extLst>
              <a:ext uri="{FF2B5EF4-FFF2-40B4-BE49-F238E27FC236}">
                <a16:creationId xmlns:a16="http://schemas.microsoft.com/office/drawing/2014/main" id="{B31E9B81-E783-3A40-9900-BFE8F4576386}"/>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66069F-8A6D-DE4C-82BA-194F94B2B0E5}"/>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91E81C7-D814-9A4F-A17C-40CADF0B1D39}"/>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81D7E3F-1401-A247-87EB-0B3A14CE8438}"/>
              </a:ext>
            </a:extLst>
          </p:cNvPr>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smtClean="0"/>
            </a:lvl1pPr>
          </a:lstStyle>
          <a:p>
            <a:pPr>
              <a:defRPr/>
            </a:pPr>
            <a:fld id="{8597E8EC-FEAE-1149-B676-8784EA09DC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DBFE262-7979-0364-8038-FDA5FF52AA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0B32F9-2B27-B0A2-951D-234E8C9507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100" b="1">
                <a:latin typeface="Arial" panose="020B0604020202020204" pitchFamily="34" charset="0"/>
                <a:cs typeface="Arial" panose="020B0604020202020204" pitchFamily="34" charset="0"/>
              </a:rPr>
              <a:t>Facilitators Notes</a:t>
            </a:r>
          </a:p>
          <a:p>
            <a:pPr>
              <a:spcBef>
                <a:spcPct val="0"/>
              </a:spcBef>
            </a:pPr>
            <a:endParaRPr lang="en-US" altLang="en-US" sz="1100" dirty="0">
              <a:latin typeface="Arial" panose="020B0604020202020204" pitchFamily="34" charset="0"/>
              <a:cs typeface="Arial" panose="020B0604020202020204" pitchFamily="34" charset="0"/>
            </a:endParaRPr>
          </a:p>
          <a:p>
            <a:pPr>
              <a:spcBef>
                <a:spcPct val="0"/>
              </a:spcBef>
            </a:pPr>
            <a:endParaRPr lang="en-US" altLang="en-US" sz="1100" dirty="0">
              <a:latin typeface="Arial" panose="020B0604020202020204" pitchFamily="34" charset="0"/>
              <a:cs typeface="Arial" panose="020B0604020202020204" pitchFamily="34" charset="0"/>
            </a:endParaRPr>
          </a:p>
          <a:p>
            <a:pPr>
              <a:spcBef>
                <a:spcPct val="0"/>
              </a:spcBef>
            </a:pPr>
            <a:r>
              <a:rPr lang="en-US" altLang="en-US" sz="1100" dirty="0">
                <a:latin typeface="Arial" panose="020B0604020202020204" pitchFamily="34" charset="0"/>
                <a:cs typeface="Arial" panose="020B0604020202020204" pitchFamily="34" charset="0"/>
              </a:rPr>
              <a:t>This module presents material which is a pre-requisite for Session 3, </a:t>
            </a:r>
            <a:r>
              <a:rPr lang="en-AU" sz="1100" kern="100" dirty="0">
                <a:latin typeface="Arial" panose="020B0604020202020204" pitchFamily="34" charset="0"/>
                <a:ea typeface="Aptos" panose="020B0004020202020204" pitchFamily="34" charset="0"/>
                <a:cs typeface="Arial" panose="020B0604020202020204" pitchFamily="34" charset="0"/>
              </a:rPr>
              <a:t>Major Gender based Social Barriers For Women Refugee Led Organisations, (WRLOs).</a:t>
            </a:r>
          </a:p>
          <a:p>
            <a:pPr>
              <a:spcBef>
                <a:spcPct val="0"/>
              </a:spcBef>
            </a:pPr>
            <a:endParaRPr lang="en-AU" sz="1100" kern="100" dirty="0">
              <a:latin typeface="Arial" panose="020B0604020202020204" pitchFamily="34" charset="0"/>
              <a:ea typeface="Aptos" panose="020B0004020202020204" pitchFamily="34" charset="0"/>
              <a:cs typeface="Arial" panose="020B0604020202020204" pitchFamily="34" charset="0"/>
            </a:endParaRPr>
          </a:p>
          <a:p>
            <a:pPr>
              <a:spcBef>
                <a:spcPct val="0"/>
              </a:spcBef>
            </a:pPr>
            <a:r>
              <a:rPr lang="en-AU" sz="1100" kern="100" dirty="0">
                <a:latin typeface="Arial" panose="020B0604020202020204" pitchFamily="34" charset="0"/>
                <a:ea typeface="Aptos" panose="020B0004020202020204" pitchFamily="34" charset="0"/>
                <a:cs typeface="Arial" panose="020B0604020202020204" pitchFamily="34" charset="0"/>
              </a:rPr>
              <a:t>If the group with whom you are working are familiar with the concept of, and application of the principles of  gender equality in their work, you do not need to use it. </a:t>
            </a: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id="{CACDABF3-7467-CCF1-1BD0-9A3A8BFE55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81016947-089D-416D-A277-014D7362962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76D6B829-649B-CB48-94B8-8AEAA55AF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8BE228D8-3CAC-C44F-BD43-8CB23DB35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Boys and girls are taught though gender socialization the type of sexuality and gender identity that is accepted in their communities. Working with men and boys to express their sexuality in healthy ways can lead to more equitable attitudes and practices affecting both men and women.</a:t>
            </a:r>
          </a:p>
          <a:p>
            <a:pPr>
              <a:spcBef>
                <a:spcPct val="0"/>
              </a:spcBef>
            </a:pP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Gender and sexuality norms are often “policed” by individuals, and when some individuals do not fit into dominant gender or sexuality categories, they can face violence and discrimination. This can apply to “effeminate men” or people who are homosexual, bisexual or transgender. In order to reach real gender equality, we must first understand that gender equality is not just between men and women, but also between everyone regardless of their gender identity.</a:t>
            </a:r>
          </a:p>
        </p:txBody>
      </p:sp>
      <p:sp>
        <p:nvSpPr>
          <p:cNvPr id="13315" name="Slide Number Placeholder 3">
            <a:extLst>
              <a:ext uri="{FF2B5EF4-FFF2-40B4-BE49-F238E27FC236}">
                <a16:creationId xmlns:a16="http://schemas.microsoft.com/office/drawing/2014/main" id="{5598F380-BAD5-104E-AE46-F2F6D297BF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fld id="{AE0EB8B8-3DAE-9F41-9551-515870838F47}" type="slidenum">
              <a:rPr lang="en-US" altLang="en-US">
                <a:latin typeface="Times New Roman" panose="02020603050405020304" pitchFamily="18" charset="0"/>
                <a:ea typeface="ＭＳ Ｐゴシック" panose="020B0600070205080204" pitchFamily="34" charset="-128"/>
              </a:rPr>
              <a:pPr/>
              <a:t>10</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Please see background readings for more information.</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11</a:t>
            </a:fld>
            <a:endParaRPr lang="en-US"/>
          </a:p>
        </p:txBody>
      </p:sp>
    </p:spTree>
    <p:extLst>
      <p:ext uri="{BB962C8B-B14F-4D97-AF65-F5344CB8AC3E}">
        <p14:creationId xmlns:p14="http://schemas.microsoft.com/office/powerpoint/2010/main" val="1397407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C2590FBA-BC48-7A40-A1F9-093CA47125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93C95436-F1DF-D04F-A134-7AC38D28D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a:ea typeface="ＭＳ Ｐゴシック" panose="020B0600070205080204" pitchFamily="34" charset="-128"/>
              </a:rPr>
              <a:t>This is best done as a small group exercise. </a:t>
            </a:r>
          </a:p>
          <a:p>
            <a:pPr>
              <a:spcBef>
                <a:spcPct val="0"/>
              </a:spcBef>
            </a:pPr>
            <a:r>
              <a:rPr lang="en-AU" altLang="en-US" dirty="0">
                <a:ea typeface="ＭＳ Ｐゴシック" panose="020B0600070205080204" pitchFamily="34" charset="-128"/>
              </a:rPr>
              <a:t>List the answers on Flip charts when the groups report back their discussion.</a:t>
            </a:r>
          </a:p>
          <a:p>
            <a:pPr>
              <a:spcBef>
                <a:spcPct val="0"/>
              </a:spcBef>
            </a:pPr>
            <a:endParaRPr lang="en-AU" altLang="en-US" dirty="0">
              <a:ea typeface="ＭＳ Ｐゴシック" panose="020B0600070205080204" pitchFamily="34" charset="-128"/>
            </a:endParaRPr>
          </a:p>
          <a:p>
            <a:pPr>
              <a:spcBef>
                <a:spcPct val="0"/>
              </a:spcBef>
            </a:pPr>
            <a:r>
              <a:rPr lang="en-AU" altLang="en-US" dirty="0">
                <a:ea typeface="ＭＳ Ｐゴシック" panose="020B0600070205080204" pitchFamily="34" charset="-128"/>
              </a:rPr>
              <a:t>Summarise the exercise by noting the similarities, and the many layers and sites of discrimination which impact on gender inequality.</a:t>
            </a:r>
          </a:p>
        </p:txBody>
      </p:sp>
      <p:sp>
        <p:nvSpPr>
          <p:cNvPr id="23555" name="Slide Number Placeholder 3">
            <a:extLst>
              <a:ext uri="{FF2B5EF4-FFF2-40B4-BE49-F238E27FC236}">
                <a16:creationId xmlns:a16="http://schemas.microsoft.com/office/drawing/2014/main" id="{218BDCB3-3656-7D45-9C1E-34488B547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fld id="{04AFE607-F57F-9248-9B0E-5CB9A33526B6}" type="slidenum">
              <a:rPr lang="en-US" altLang="en-US">
                <a:latin typeface="Times New Roman" panose="02020603050405020304" pitchFamily="18" charset="0"/>
                <a:ea typeface="ＭＳ Ｐゴシック" panose="020B0600070205080204" pitchFamily="34" charset="-128"/>
              </a:rPr>
              <a:pPr/>
              <a:t>12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extension of the exercise, if time allows.</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13</a:t>
            </a:fld>
            <a:endParaRPr lang="en-US"/>
          </a:p>
        </p:txBody>
      </p:sp>
    </p:spTree>
    <p:extLst>
      <p:ext uri="{BB962C8B-B14F-4D97-AF65-F5344CB8AC3E}">
        <p14:creationId xmlns:p14="http://schemas.microsoft.com/office/powerpoint/2010/main" val="156641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100" dirty="0">
                <a:latin typeface="Arial" panose="020B0604020202020204" pitchFamily="34" charset="0"/>
                <a:cs typeface="Arial" panose="020B0604020202020204" pitchFamily="34" charset="0"/>
              </a:rPr>
              <a:t>You will introduce participants to CEDAW</a:t>
            </a:r>
            <a:r>
              <a:rPr lang="en-AU" sz="1100" dirty="0">
                <a:highlight>
                  <a:srgbClr val="FFFF00"/>
                </a:highlight>
                <a:latin typeface="Arial" panose="020B0604020202020204" pitchFamily="34" charset="0"/>
                <a:cs typeface="Arial" panose="020B0604020202020204" pitchFamily="34" charset="0"/>
              </a:rPr>
              <a:t>.  Link</a:t>
            </a:r>
          </a:p>
          <a:p>
            <a:pPr>
              <a:lnSpc>
                <a:spcPct val="90000"/>
              </a:lnSpc>
            </a:pPr>
            <a:endParaRPr lang="en-AU" sz="1100" dirty="0">
              <a:latin typeface="Arial" panose="020B0604020202020204" pitchFamily="34" charset="0"/>
              <a:cs typeface="Arial" panose="020B0604020202020204" pitchFamily="34" charset="0"/>
            </a:endParaRPr>
          </a:p>
          <a:p>
            <a:pPr>
              <a:lnSpc>
                <a:spcPct val="90000"/>
              </a:lnSpc>
            </a:pPr>
            <a:r>
              <a:rPr lang="en-AU" sz="1100" dirty="0">
                <a:latin typeface="Arial" panose="020B0604020202020204" pitchFamily="34" charset="0"/>
                <a:cs typeface="Arial" panose="020B0604020202020204" pitchFamily="34" charset="0"/>
              </a:rPr>
              <a:t>It is important to stress that these rights are in addition to the rights contained in all other Conventions.</a:t>
            </a:r>
          </a:p>
          <a:p>
            <a:pPr>
              <a:lnSpc>
                <a:spcPct val="90000"/>
              </a:lnSpc>
            </a:pPr>
            <a:endParaRPr lang="en-AU" sz="1100" dirty="0">
              <a:latin typeface="Arial" panose="020B0604020202020204" pitchFamily="34" charset="0"/>
              <a:cs typeface="Arial" panose="020B0604020202020204" pitchFamily="34" charset="0"/>
            </a:endParaRPr>
          </a:p>
          <a:p>
            <a:pPr>
              <a:lnSpc>
                <a:spcPct val="90000"/>
              </a:lnSpc>
            </a:pPr>
            <a:r>
              <a:rPr lang="en-AU" sz="1100" dirty="0">
                <a:latin typeface="Arial" panose="020B0604020202020204" pitchFamily="34" charset="0"/>
                <a:cs typeface="Arial" panose="020B0604020202020204" pitchFamily="34" charset="0"/>
              </a:rPr>
              <a:t>The next four slides provide a very simple introduction to CEDAW and are designed to trigger discussion, especially if the participants have had no previous exposure to the Human Rights Framework.  </a:t>
            </a:r>
          </a:p>
          <a:p>
            <a:pPr>
              <a:lnSpc>
                <a:spcPct val="90000"/>
              </a:lnSpc>
            </a:pPr>
            <a:endParaRPr lang="en-AU" sz="1100" dirty="0">
              <a:latin typeface="Arial" panose="020B0604020202020204" pitchFamily="34" charset="0"/>
              <a:cs typeface="Arial" panose="020B0604020202020204" pitchFamily="34" charset="0"/>
            </a:endParaRPr>
          </a:p>
          <a:p>
            <a:pPr>
              <a:lnSpc>
                <a:spcPct val="90000"/>
              </a:lnSpc>
            </a:pPr>
            <a:r>
              <a:rPr lang="en-AU" sz="1100" dirty="0">
                <a:latin typeface="Arial" panose="020B0604020202020204" pitchFamily="34" charset="0"/>
                <a:cs typeface="Arial" panose="020B0604020202020204" pitchFamily="34" charset="0"/>
              </a:rPr>
              <a:t>If available, distribute copies of CEDAW in appropriate languages</a:t>
            </a:r>
          </a:p>
          <a:p>
            <a:pPr>
              <a:lnSpc>
                <a:spcPct val="90000"/>
              </a:lnSpc>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508A0C-DCE1-DA4F-A9CB-9E9E26EC41F4}" type="slidenum">
              <a:rPr lang="en-US" smtClean="0"/>
              <a:t>14</a:t>
            </a:fld>
            <a:endParaRPr lang="en-US"/>
          </a:p>
        </p:txBody>
      </p:sp>
    </p:spTree>
    <p:extLst>
      <p:ext uri="{BB962C8B-B14F-4D97-AF65-F5344CB8AC3E}">
        <p14:creationId xmlns:p14="http://schemas.microsoft.com/office/powerpoint/2010/main" val="67199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Brainstorm</a:t>
            </a:r>
          </a:p>
          <a:p>
            <a:r>
              <a:rPr lang="en-AU" sz="1100" dirty="0">
                <a:latin typeface="Arial" panose="020B0604020202020204" pitchFamily="34" charset="0"/>
                <a:cs typeface="Arial" panose="020B0604020202020204" pitchFamily="34" charset="0"/>
              </a:rPr>
              <a:t>What is happening to the woman in this slide.</a:t>
            </a:r>
          </a:p>
          <a:p>
            <a:r>
              <a:rPr lang="en-AU" sz="1100" b="1" dirty="0">
                <a:solidFill>
                  <a:schemeClr val="accent6">
                    <a:lumMod val="75000"/>
                  </a:schemeClr>
                </a:solidFill>
                <a:latin typeface="Arial" panose="020B0604020202020204" pitchFamily="34" charset="0"/>
                <a:cs typeface="Arial" panose="020B0604020202020204" pitchFamily="34" charset="0"/>
              </a:rPr>
              <a:t>Discuss the fact that women should be free from the FEAR of violence, as well as from the act of violence.</a:t>
            </a:r>
          </a:p>
          <a:p>
            <a:r>
              <a:rPr lang="en-AU" sz="1100" dirty="0">
                <a:latin typeface="Arial" panose="020B0604020202020204" pitchFamily="34" charset="0"/>
                <a:cs typeface="Arial" panose="020B0604020202020204" pitchFamily="34" charset="0"/>
              </a:rPr>
              <a:t>This includes violence in the home and from social violence, it includes the violence of trafficking and forced prostitution.</a:t>
            </a:r>
          </a:p>
          <a:p>
            <a:r>
              <a:rPr lang="en-AU" sz="1100" dirty="0">
                <a:latin typeface="Arial" panose="020B0604020202020204" pitchFamily="34" charset="0"/>
                <a:cs typeface="Arial" panose="020B0604020202020204" pitchFamily="34" charset="0"/>
              </a:rPr>
              <a:t>Explain that these rights are detailed in CEDAW.</a:t>
            </a:r>
          </a:p>
          <a:p>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508A0C-DCE1-DA4F-A9CB-9E9E26EC41F4}" type="slidenum">
              <a:rPr lang="en-US" smtClean="0"/>
              <a:t>15</a:t>
            </a:fld>
            <a:endParaRPr lang="en-US"/>
          </a:p>
        </p:txBody>
      </p:sp>
    </p:spTree>
    <p:extLst>
      <p:ext uri="{BB962C8B-B14F-4D97-AF65-F5344CB8AC3E}">
        <p14:creationId xmlns:p14="http://schemas.microsoft.com/office/powerpoint/2010/main" val="213323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This slide can be used to trigger discussion about the rights of women to take part in decision making, in political processes and the right to life-long education.</a:t>
            </a:r>
          </a:p>
          <a:p>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508A0C-DCE1-DA4F-A9CB-9E9E26EC41F4}" type="slidenum">
              <a:rPr lang="en-US" smtClean="0"/>
              <a:t>16</a:t>
            </a:fld>
            <a:endParaRPr lang="en-US"/>
          </a:p>
        </p:txBody>
      </p:sp>
    </p:spTree>
    <p:extLst>
      <p:ext uri="{BB962C8B-B14F-4D97-AF65-F5344CB8AC3E}">
        <p14:creationId xmlns:p14="http://schemas.microsoft.com/office/powerpoint/2010/main" val="154735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Women and girls from both the global north and the global south can relate to this exercise.</a:t>
            </a:r>
          </a:p>
          <a:p>
            <a:r>
              <a:rPr lang="en-AU" sz="1100" dirty="0">
                <a:latin typeface="Arial" panose="020B0604020202020204" pitchFamily="34" charset="0"/>
                <a:cs typeface="Arial" panose="020B0604020202020204" pitchFamily="34" charset="0"/>
              </a:rPr>
              <a:t>If you have a mixed group, as the men to think of their mothers, sisters, or women friends, and identify  a story of something they have witnessed.</a:t>
            </a:r>
          </a:p>
          <a:p>
            <a:r>
              <a:rPr lang="en-AU" sz="1100" dirty="0">
                <a:latin typeface="Arial" panose="020B0604020202020204" pitchFamily="34" charset="0"/>
                <a:cs typeface="Arial" panose="020B0604020202020204" pitchFamily="34" charset="0"/>
              </a:rPr>
              <a:t>Discuss the fact that women in less developed and more patriarchal societies often </a:t>
            </a:r>
          </a:p>
          <a:p>
            <a:r>
              <a:rPr lang="en-AU" sz="1100" kern="100" dirty="0">
                <a:latin typeface="Arial" panose="020B0604020202020204" pitchFamily="34" charset="0"/>
                <a:ea typeface="Aptos" panose="020B0004020202020204" pitchFamily="34" charset="0"/>
                <a:cs typeface="Arial" panose="020B0604020202020204" pitchFamily="34" charset="0"/>
              </a:rPr>
              <a:t>Greater levels of inequality, but no-where are women truly equal.  We are fighting fro ALL women to be equal to ALL men.</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17</a:t>
            </a:fld>
            <a:endParaRPr lang="en-US"/>
          </a:p>
        </p:txBody>
      </p:sp>
    </p:spTree>
    <p:extLst>
      <p:ext uri="{BB962C8B-B14F-4D97-AF65-F5344CB8AC3E}">
        <p14:creationId xmlns:p14="http://schemas.microsoft.com/office/powerpoint/2010/main" val="407182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00" dirty="0">
                <a:effectLst/>
                <a:latin typeface="Arial" panose="020B0604020202020204" pitchFamily="34" charset="0"/>
                <a:ea typeface="Cambria" panose="02040503050406030204" pitchFamily="18" charset="0"/>
                <a:cs typeface="Arial" panose="020B0604020202020204" pitchFamily="34" charset="0"/>
              </a:rPr>
              <a:t>The basic material can be covered in 2 hours, with  the use of two short exercises.  A more thorough coverage and analysis can take 4 hours, using additional exercises provided, or through accessing some of the excellent gender equality Training to be found online. </a:t>
            </a:r>
          </a:p>
          <a:p>
            <a:endParaRPr lang="en-AU" dirty="0"/>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2</a:t>
            </a:fld>
            <a:endParaRPr lang="en-US"/>
          </a:p>
        </p:txBody>
      </p:sp>
    </p:spTree>
    <p:extLst>
      <p:ext uri="{BB962C8B-B14F-4D97-AF65-F5344CB8AC3E}">
        <p14:creationId xmlns:p14="http://schemas.microsoft.com/office/powerpoint/2010/main" val="299151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Please see the background readings if you need more information when presenting these concepts. The slides are designed to foster group discussion and brainstorming of ideas.</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3</a:t>
            </a:fld>
            <a:endParaRPr lang="en-US"/>
          </a:p>
        </p:txBody>
      </p:sp>
    </p:spTree>
    <p:extLst>
      <p:ext uri="{BB962C8B-B14F-4D97-AF65-F5344CB8AC3E}">
        <p14:creationId xmlns:p14="http://schemas.microsoft.com/office/powerpoint/2010/main" val="34408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60" y="4784028"/>
            <a:ext cx="5434330" cy="3907988"/>
          </a:xfrm>
        </p:spPr>
        <p:txBody>
          <a:bodyPr/>
          <a:lstStyle/>
          <a:p>
            <a:r>
              <a:rPr lang="en-AU" dirty="0">
                <a:latin typeface="Arial" panose="020B0604020202020204" pitchFamily="34" charset="0"/>
                <a:cs typeface="Arial" panose="020B0604020202020204" pitchFamily="34" charset="0"/>
              </a:rPr>
              <a:t>If you have time, discuss the gender differences experienced by the participants.  How does this differ from the people with whom they are working, fro example the refugee and displaced communities?</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4</a:t>
            </a:fld>
            <a:endParaRPr lang="en-US"/>
          </a:p>
        </p:txBody>
      </p:sp>
    </p:spTree>
    <p:extLst>
      <p:ext uri="{BB962C8B-B14F-4D97-AF65-F5344CB8AC3E}">
        <p14:creationId xmlns:p14="http://schemas.microsoft.com/office/powerpoint/2010/main" val="15631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As facilitator can you draw examples of this from what the participants have shared.</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5</a:t>
            </a:fld>
            <a:endParaRPr lang="en-US"/>
          </a:p>
        </p:txBody>
      </p:sp>
    </p:spTree>
    <p:extLst>
      <p:ext uri="{BB962C8B-B14F-4D97-AF65-F5344CB8AC3E}">
        <p14:creationId xmlns:p14="http://schemas.microsoft.com/office/powerpoint/2010/main" val="261389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E8803F6-6ADB-DC49-BCDD-15FD7FCB2E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F1B2CE-52CA-804D-8A79-967D79429503}"/>
              </a:ext>
            </a:extLst>
          </p:cNvPr>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a:latin typeface="Arial" panose="020B0604020202020204" pitchFamily="34" charset="0"/>
                <a:cs typeface="Arial" panose="020B0604020202020204" pitchFamily="34" charset="0"/>
              </a:rPr>
              <a:t>Read through slide with the group</a:t>
            </a:r>
          </a:p>
          <a:p>
            <a:pPr marL="171450" indent="-171450" fontAlgn="auto">
              <a:spcBef>
                <a:spcPts val="0"/>
              </a:spcBef>
              <a:spcAft>
                <a:spcPts val="0"/>
              </a:spcAft>
              <a:buFont typeface="Arial"/>
              <a:buChar char="•"/>
              <a:defRPr/>
            </a:pPr>
            <a:r>
              <a:rPr lang="en-US" dirty="0">
                <a:latin typeface="Arial" panose="020B0604020202020204" pitchFamily="34" charset="0"/>
                <a:cs typeface="Arial" panose="020B0604020202020204" pitchFamily="34" charset="0"/>
              </a:rPr>
              <a:t>Ask participants if they agree or disagree with these statements, and if they have any questions</a:t>
            </a:r>
          </a:p>
          <a:p>
            <a:pP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6387" name="Slide Number Placeholder 3">
            <a:extLst>
              <a:ext uri="{FF2B5EF4-FFF2-40B4-BE49-F238E27FC236}">
                <a16:creationId xmlns:a16="http://schemas.microsoft.com/office/drawing/2014/main" id="{BAD83C93-1B87-0D4E-9B81-F949DCB5DF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fld id="{618D6683-3A62-EC4A-96A6-0D1D2F16CCC1}" type="slidenum">
              <a:rPr lang="en-AU" altLang="en-US">
                <a:latin typeface="Times New Roman" panose="02020603050405020304" pitchFamily="18" charset="0"/>
                <a:ea typeface="ＭＳ Ｐゴシック" panose="020B0600070205080204" pitchFamily="34" charset="-128"/>
              </a:rPr>
              <a:pPr/>
              <a:t>6</a:t>
            </a:fld>
            <a:endParaRPr lang="en-AU"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F4862E4-626A-144F-AC32-3BE1AB0223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fld id="{838E6551-7265-5144-B34C-A2C3360623EC}" type="slidenum">
              <a:rPr lang="en-US" altLang="en-US">
                <a:latin typeface="Times New Roman" panose="02020603050405020304" pitchFamily="18" charset="0"/>
                <a:ea typeface="ＭＳ Ｐゴシック" panose="020B0600070205080204" pitchFamily="34" charset="-128"/>
              </a:rPr>
              <a:pPr/>
              <a:t>7</a:t>
            </a:fld>
            <a:endParaRPr lang="en-US" altLang="en-US">
              <a:latin typeface="Times New Roman" panose="02020603050405020304" pitchFamily="18" charset="0"/>
              <a:ea typeface="ＭＳ Ｐゴシック" panose="020B0600070205080204" pitchFamily="34" charset="-128"/>
            </a:endParaRPr>
          </a:p>
        </p:txBody>
      </p:sp>
      <p:sp>
        <p:nvSpPr>
          <p:cNvPr id="18434" name="Rectangle 2">
            <a:extLst>
              <a:ext uri="{FF2B5EF4-FFF2-40B4-BE49-F238E27FC236}">
                <a16:creationId xmlns:a16="http://schemas.microsoft.com/office/drawing/2014/main" id="{2A6D56B1-2604-E643-B0B9-50962B887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3160C68B-0513-734D-97D5-BC51A5B70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Ask participants what implications this divide might have for women’s ability to participate in all walks of life, decision making, in WRLOs.?</a:t>
            </a:r>
          </a:p>
          <a:p>
            <a:pPr marL="171450" indent="-171450">
              <a:spcBef>
                <a:spcPct val="0"/>
              </a:spcBef>
              <a:buFontTx/>
              <a:buChar cha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spcBef>
                <a:spcPct val="0"/>
              </a:spcBef>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Could it be linked to SGBV?</a:t>
            </a:r>
            <a:endParaRPr lang="en-AU"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Ask the group to brainstorm some of the things, both personal and structural which lead to gender inequality.</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8</a:t>
            </a:fld>
            <a:endParaRPr lang="en-US"/>
          </a:p>
        </p:txBody>
      </p:sp>
    </p:spTree>
    <p:extLst>
      <p:ext uri="{BB962C8B-B14F-4D97-AF65-F5344CB8AC3E}">
        <p14:creationId xmlns:p14="http://schemas.microsoft.com/office/powerpoint/2010/main" val="154620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an uncomfortable truth for some people.  If there is disagreement, we suggest you just politely hold your ground and point to the enormous amount of research from both the global south as well as the global north, done by men and by women which indicates it is true.</a:t>
            </a:r>
          </a:p>
        </p:txBody>
      </p:sp>
      <p:sp>
        <p:nvSpPr>
          <p:cNvPr id="4" name="Slide Number Placeholder 3"/>
          <p:cNvSpPr>
            <a:spLocks noGrp="1"/>
          </p:cNvSpPr>
          <p:nvPr>
            <p:ph type="sldNum" sz="quarter" idx="5"/>
          </p:nvPr>
        </p:nvSpPr>
        <p:spPr/>
        <p:txBody>
          <a:bodyPr/>
          <a:lstStyle/>
          <a:p>
            <a:pPr>
              <a:defRPr/>
            </a:pPr>
            <a:fld id="{8597E8EC-FEAE-1149-B676-8784EA09DC67}" type="slidenum">
              <a:rPr lang="en-US" smtClean="0"/>
              <a:pPr>
                <a:defRPr/>
              </a:pPr>
              <a:t>9</a:t>
            </a:fld>
            <a:endParaRPr lang="en-US"/>
          </a:p>
        </p:txBody>
      </p:sp>
    </p:spTree>
    <p:extLst>
      <p:ext uri="{BB962C8B-B14F-4D97-AF65-F5344CB8AC3E}">
        <p14:creationId xmlns:p14="http://schemas.microsoft.com/office/powerpoint/2010/main" val="303134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162DF105-7CCE-5943-AD30-AC74A0189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D9134535-EF30-EE47-B9F6-D0511026F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3" y="5229200"/>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E51102F3-9DF8-7C4F-AB80-F678959CFF0C}"/>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60BD2297-1DDF-6E48-B2EF-DEB0C28FE59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40A8E80-E31B-D446-B765-28517B700EE1}"/>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28BFAB4D-AB7F-424B-9753-8BD242578E04}"/>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21FE29F6-AC9E-E54C-8D79-6AED44B7532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78BA25D-15C5-8B4E-A39E-0E499A37873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4E16B95-EF3A-554B-820A-E1011237224A}"/>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5ACB271-072A-F34D-BBA7-44B297FA7031}"/>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6C75B14F-7427-8D40-AE51-8D01279202A7}"/>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CBDBBD3-D449-A949-B391-DB89FA132795}"/>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0943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9B36-EB48-922A-E78D-B7735ADAFA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4EFBB5C-2D78-39C3-D43D-559993DE8E5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6C9C915-BF05-A689-96F6-8D3E14BD41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EA12B-A773-3E10-55D6-D0F72B045CBD}"/>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6" name="Footer Placeholder 5">
            <a:extLst>
              <a:ext uri="{FF2B5EF4-FFF2-40B4-BE49-F238E27FC236}">
                <a16:creationId xmlns:a16="http://schemas.microsoft.com/office/drawing/2014/main" id="{8F752039-EF70-CD37-34CC-753DDD0E66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32EEC1-C7F0-1100-BE11-B0A6DFAAE155}"/>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287328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57D7-F153-62C8-6668-57BC45AEAA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D7861DA-6C26-CDD2-E063-7BD3DD7EA2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1D5990A-5573-ACFA-3F58-0C83F7668B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A5E2A-AC12-3164-B555-63CAA79D6F0E}"/>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6" name="Footer Placeholder 5">
            <a:extLst>
              <a:ext uri="{FF2B5EF4-FFF2-40B4-BE49-F238E27FC236}">
                <a16:creationId xmlns:a16="http://schemas.microsoft.com/office/drawing/2014/main" id="{C6FC22FC-A9BD-005E-1A04-AE3A60187CD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4AECBA-7B6C-2DF0-D6EE-0BD96FABB510}"/>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172590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37E0-4791-1523-444E-4FF1AD3959C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20DA3A-D096-3AE1-D28A-9E8719734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B1E40A-186C-21B9-8B15-498B741902BA}"/>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236599F0-CEBB-0920-DF76-5BD5A41CAA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5990A9-5A23-6499-2860-A499D2A7EB10}"/>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414230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2DB3E-C845-9DA9-5A0E-EDFB6F661A5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0FB883D-9263-3407-6691-D0450942D8F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9C15E4-EA22-CB20-E8D1-1C30240B902B}"/>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4EA11C50-6DE9-0DBD-5C52-65D101C2D3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F32442-6B1F-9852-6EA0-6555F2B6E239}"/>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418605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E65593DD-65D7-C342-83E8-68EFEB2E7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7380312" y="6069013"/>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33267AC-F81D-B84C-BF0B-FE19C934F80F}"/>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latin typeface="Calibri" panose="020F0502020204030204" pitchFamily="34" charset="0"/>
              <a:cs typeface="Calibri" panose="020F0502020204030204" pitchFamily="34" charset="0"/>
            </a:endParaRPr>
          </a:p>
        </p:txBody>
      </p:sp>
      <p:sp>
        <p:nvSpPr>
          <p:cNvPr id="7" name="TextBox 9">
            <a:extLst>
              <a:ext uri="{FF2B5EF4-FFF2-40B4-BE49-F238E27FC236}">
                <a16:creationId xmlns:a16="http://schemas.microsoft.com/office/drawing/2014/main" id="{29C28411-EA3C-324B-9F3C-2E603B6D43B4}"/>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en-US" altLang="en-US" sz="800" i="1">
                <a:latin typeface="Calibri" panose="020F0502020204030204" pitchFamily="34" charset="0"/>
                <a:ea typeface="Calibri" panose="020F0502020204030204" pitchFamily="34" charset="0"/>
                <a:cs typeface="Calibri" panose="020F0502020204030204" pitchFamily="34" charset="0"/>
              </a:rPr>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54436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D3E8-3CF6-9B97-EF5D-02308DFA7DB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27737A6-6AE4-74F1-0051-9427E3599E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7129A8D-552F-6DB1-678B-6ABE6F171BD5}"/>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16CB1B41-3D36-2A23-D8C8-5CBF44FA8E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1081FF-B910-DC02-C112-FD59CEFE0E4D}"/>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344952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E537-B920-D719-003D-65F5CA1E89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5B3DA5-5ACE-38B8-5ACC-3A0EE6C54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E6E9B2-0118-8C8D-C8CB-6C2D8ED3F888}"/>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40A7D4EC-70AF-0E54-DD54-F47C9CFDB4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34082D-558E-7DB2-0A85-D1028F2809CE}"/>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77591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165-B333-8FD9-DE0E-3425515DC35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33A4D4E-BB9A-7F89-6CA8-FAF754159FF5}"/>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BB4FC9-7D8C-3BB7-5ED9-F5960A682EE3}"/>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F141A312-456E-4493-55A4-0E78B1E9C1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A348A4-CE9C-4EF8-35DA-1929007BA433}"/>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230385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018E-6AD6-6FF0-C318-7D02FADB853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17BD4B-C8AB-7756-C33E-679A8099FBD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5706AF4-C201-C14B-2F4B-07BB895007D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E6774A7-370E-A7CA-A23D-430A3E74A86F}"/>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6" name="Footer Placeholder 5">
            <a:extLst>
              <a:ext uri="{FF2B5EF4-FFF2-40B4-BE49-F238E27FC236}">
                <a16:creationId xmlns:a16="http://schemas.microsoft.com/office/drawing/2014/main" id="{B9CF7882-9C2B-679D-A438-24EFAA8983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A0F1AA-64E9-4518-A1E0-6A8BBF772AC6}"/>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5701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E3EF-6292-418B-7BD8-FD51B9419822}"/>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C3D151C-1CAD-87AC-D70F-FA47FBBB0C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48FC1-76AB-4319-6D86-FF62BB8177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25A2946-FBCB-F7F6-54BB-DC84D1A548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719F8-8FA9-4ADE-1B8B-C8C92A3007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8782A31-40C6-790B-10F2-0103BB2C5326}"/>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8" name="Footer Placeholder 7">
            <a:extLst>
              <a:ext uri="{FF2B5EF4-FFF2-40B4-BE49-F238E27FC236}">
                <a16:creationId xmlns:a16="http://schemas.microsoft.com/office/drawing/2014/main" id="{A9427089-5EB9-00DA-A690-38B4367C01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24B799-6DCD-02DE-160B-93C7E8EFEC70}"/>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154239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1DBC-005F-9BC2-307C-78035C6792C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068E117-968A-2A53-9217-412D90A3F79F}"/>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4" name="Footer Placeholder 3">
            <a:extLst>
              <a:ext uri="{FF2B5EF4-FFF2-40B4-BE49-F238E27FC236}">
                <a16:creationId xmlns:a16="http://schemas.microsoft.com/office/drawing/2014/main" id="{8F0BBC72-9ACB-36E0-E824-38BE537F049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EDB9EDC-205A-3DC5-83F6-A4278538AD01}"/>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30466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8E7D5-A6E1-7D28-F176-047900FCEA97}"/>
              </a:ext>
            </a:extLst>
          </p:cNvPr>
          <p:cNvSpPr>
            <a:spLocks noGrp="1"/>
          </p:cNvSpPr>
          <p:nvPr>
            <p:ph type="dt" sz="half" idx="10"/>
          </p:nvPr>
        </p:nvSpPr>
        <p:spPr/>
        <p:txBody>
          <a:bodyPr/>
          <a:lstStyle/>
          <a:p>
            <a:fld id="{69D62E0C-B15D-4872-9AC3-9207FCB8C705}" type="datetimeFigureOut">
              <a:rPr lang="en-AU" smtClean="0"/>
              <a:t>8/07/2024</a:t>
            </a:fld>
            <a:endParaRPr lang="en-AU"/>
          </a:p>
        </p:txBody>
      </p:sp>
      <p:sp>
        <p:nvSpPr>
          <p:cNvPr id="3" name="Footer Placeholder 2">
            <a:extLst>
              <a:ext uri="{FF2B5EF4-FFF2-40B4-BE49-F238E27FC236}">
                <a16:creationId xmlns:a16="http://schemas.microsoft.com/office/drawing/2014/main" id="{2F6812E2-6D6F-E01E-A144-0A689157E41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9EC7AB0-364B-CFFD-71E4-2B34D012147C}"/>
              </a:ext>
            </a:extLst>
          </p:cNvPr>
          <p:cNvSpPr>
            <a:spLocks noGrp="1"/>
          </p:cNvSpPr>
          <p:nvPr>
            <p:ph type="sldNum" sz="quarter" idx="12"/>
          </p:nvPr>
        </p:nvSpPr>
        <p:spPr/>
        <p:txBody>
          <a:bodyPr/>
          <a:lstStyle/>
          <a:p>
            <a:fld id="{F2CA01B6-8257-4A63-9401-1A2B43512544}" type="slidenum">
              <a:rPr lang="en-AU" smtClean="0"/>
              <a:t>‹#›</a:t>
            </a:fld>
            <a:endParaRPr lang="en-AU"/>
          </a:p>
        </p:txBody>
      </p:sp>
    </p:spTree>
    <p:extLst>
      <p:ext uri="{BB962C8B-B14F-4D97-AF65-F5344CB8AC3E}">
        <p14:creationId xmlns:p14="http://schemas.microsoft.com/office/powerpoint/2010/main" val="2247686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a:extLst>
              <a:ext uri="{FF2B5EF4-FFF2-40B4-BE49-F238E27FC236}">
                <a16:creationId xmlns:a16="http://schemas.microsoft.com/office/drawing/2014/main" id="{E6DA9FBA-9CCD-F146-889F-12D22A2F96D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8915" name="Text Placeholder 2">
            <a:extLst>
              <a:ext uri="{FF2B5EF4-FFF2-40B4-BE49-F238E27FC236}">
                <a16:creationId xmlns:a16="http://schemas.microsoft.com/office/drawing/2014/main" id="{DEA2DF64-EEE7-B346-809E-72D00D221210}"/>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Calibri" panose="020F0502020204030204" pitchFamily="34" charset="0"/>
                <a:cs typeface="Calibri" panose="020F0502020204030204" pitchFamily="34" charset="0"/>
              </a:defRPr>
            </a:lvl1pPr>
          </a:lstStyle>
          <a:p>
            <a:pPr>
              <a:defRPr/>
            </a:pPr>
            <a:fld id="{E4E4E742-5ADE-DA4B-A732-E52D5A546846}" type="datetimeFigureOut">
              <a:rPr lang="en-US"/>
              <a:pPr>
                <a:defRPr/>
              </a:pPr>
              <a:t>7/8/2024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Calibri" panose="020F0502020204030204" pitchFamily="34" charset="0"/>
                <a:cs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Calibri" panose="020F0502020204030204" pitchFamily="34" charset="0"/>
                <a:cs typeface="Calibri" panose="020F0502020204030204" pitchFamily="34" charset="0"/>
              </a:defRPr>
            </a:lvl1pPr>
          </a:lstStyle>
          <a:p>
            <a:pPr>
              <a:defRPr/>
            </a:pPr>
            <a:fld id="{A47DA838-B8FF-9240-B11E-3FB295019E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457200" rtl="0" fontAlgn="base">
        <a:spcBef>
          <a:spcPct val="0"/>
        </a:spcBef>
        <a:spcAft>
          <a:spcPct val="0"/>
        </a:spcAft>
        <a:defRPr sz="3600" b="1"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algn="ctr" defTabSz="457200" rtl="0" fontAlgn="base">
        <a:spcBef>
          <a:spcPct val="0"/>
        </a:spcBef>
        <a:spcAft>
          <a:spcPct val="0"/>
        </a:spcAft>
        <a:defRPr sz="3600" b="1">
          <a:solidFill>
            <a:schemeClr val="accent1"/>
          </a:solidFill>
          <a:latin typeface="Calibri" panose="020F0502020204030204" pitchFamily="34" charset="0"/>
          <a:ea typeface="Calibri" panose="020F0502020204030204" pitchFamily="34" charset="0"/>
          <a:cs typeface="Calibri" panose="020F0502020204030204" pitchFamily="34" charset="0"/>
        </a:defRPr>
      </a:lvl2pPr>
      <a:lvl3pPr algn="ctr" defTabSz="457200" rtl="0" fontAlgn="base">
        <a:spcBef>
          <a:spcPct val="0"/>
        </a:spcBef>
        <a:spcAft>
          <a:spcPct val="0"/>
        </a:spcAft>
        <a:defRPr sz="3600" b="1">
          <a:solidFill>
            <a:schemeClr val="accent1"/>
          </a:solidFill>
          <a:latin typeface="Calibri" panose="020F0502020204030204" pitchFamily="34" charset="0"/>
          <a:ea typeface="Calibri" panose="020F0502020204030204" pitchFamily="34" charset="0"/>
          <a:cs typeface="Calibri" panose="020F0502020204030204" pitchFamily="34" charset="0"/>
        </a:defRPr>
      </a:lvl3pPr>
      <a:lvl4pPr algn="ctr" defTabSz="457200" rtl="0" fontAlgn="base">
        <a:spcBef>
          <a:spcPct val="0"/>
        </a:spcBef>
        <a:spcAft>
          <a:spcPct val="0"/>
        </a:spcAft>
        <a:defRPr sz="3600" b="1">
          <a:solidFill>
            <a:schemeClr val="accent1"/>
          </a:solidFill>
          <a:latin typeface="Calibri" panose="020F0502020204030204" pitchFamily="34" charset="0"/>
          <a:ea typeface="Calibri" panose="020F0502020204030204" pitchFamily="34" charset="0"/>
          <a:cs typeface="Calibri" panose="020F0502020204030204" pitchFamily="34" charset="0"/>
        </a:defRPr>
      </a:lvl4pPr>
      <a:lvl5pPr algn="ctr" defTabSz="457200" rtl="0" fontAlgn="base">
        <a:spcBef>
          <a:spcPct val="0"/>
        </a:spcBef>
        <a:spcAft>
          <a:spcPct val="0"/>
        </a:spcAft>
        <a:defRPr sz="3600" b="1">
          <a:solidFill>
            <a:schemeClr val="accent1"/>
          </a:solidFill>
          <a:latin typeface="Calibri" panose="020F0502020204030204" pitchFamily="34" charset="0"/>
          <a:ea typeface="Calibri" panose="020F0502020204030204" pitchFamily="34" charset="0"/>
          <a:cs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ts val="800"/>
        </a:spcAft>
        <a:buClr>
          <a:schemeClr val="accent1"/>
        </a:buClr>
        <a:buSzPct val="80000"/>
        <a:buFont typeface="Wingdings 3" pitchFamily="2" charset="2"/>
        <a:buChar char=""/>
        <a:defRPr sz="2800" kern="1200">
          <a:solidFill>
            <a:srgbClr val="404040"/>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fontAlgn="base">
        <a:spcBef>
          <a:spcPts val="1000"/>
        </a:spcBef>
        <a:spcAft>
          <a:spcPct val="0"/>
        </a:spcAft>
        <a:buClr>
          <a:schemeClr val="accent1"/>
        </a:buClr>
        <a:buSzPct val="80000"/>
        <a:buFont typeface="Wingdings 3" pitchFamily="2" charset="2"/>
        <a:buChar char=""/>
        <a:defRPr sz="2400" kern="1200">
          <a:solidFill>
            <a:srgbClr val="404040"/>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fontAlgn="base">
        <a:spcBef>
          <a:spcPts val="1000"/>
        </a:spcBef>
        <a:spcAft>
          <a:spcPct val="0"/>
        </a:spcAft>
        <a:buClr>
          <a:schemeClr val="accent1"/>
        </a:buClr>
        <a:buSzPct val="80000"/>
        <a:buFont typeface="Wingdings 3" pitchFamily="2" charset="2"/>
        <a:buChar char=""/>
        <a:defRPr sz="2000" kern="1200">
          <a:solidFill>
            <a:srgbClr val="404040"/>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fontAlgn="base">
        <a:spcBef>
          <a:spcPts val="1000"/>
        </a:spcBef>
        <a:spcAft>
          <a:spcPct val="0"/>
        </a:spcAft>
        <a:buClr>
          <a:schemeClr val="accent1"/>
        </a:buClr>
        <a:buSzPct val="80000"/>
        <a:buFont typeface="Wingdings 3" pitchFamily="2" charset="2"/>
        <a:buChar char=""/>
        <a:defRPr kern="1200">
          <a:solidFill>
            <a:srgbClr val="404040"/>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fontAlgn="base">
        <a:spcBef>
          <a:spcPts val="1000"/>
        </a:spcBef>
        <a:spcAft>
          <a:spcPct val="0"/>
        </a:spcAft>
        <a:buClr>
          <a:schemeClr val="accent1"/>
        </a:buClr>
        <a:buSzPct val="80000"/>
        <a:buFont typeface="Wingdings 3" pitchFamily="2" charset="2"/>
        <a:buChar char=""/>
        <a:defRPr kern="1200">
          <a:solidFill>
            <a:srgbClr val="404040"/>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0E186-DEA3-BA41-9A46-3357F6431F5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A04AA4-A76A-5058-F04D-80650DAE31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B51F6D-D50C-DD76-E2B7-80C5836B822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D62E0C-B15D-4872-9AC3-9207FCB8C705}" type="datetimeFigureOut">
              <a:rPr lang="en-AU" smtClean="0"/>
              <a:t>8/07/2024</a:t>
            </a:fld>
            <a:endParaRPr lang="en-AU"/>
          </a:p>
        </p:txBody>
      </p:sp>
      <p:sp>
        <p:nvSpPr>
          <p:cNvPr id="5" name="Footer Placeholder 4">
            <a:extLst>
              <a:ext uri="{FF2B5EF4-FFF2-40B4-BE49-F238E27FC236}">
                <a16:creationId xmlns:a16="http://schemas.microsoft.com/office/drawing/2014/main" id="{44DB6AD8-F0D5-7C34-7353-C2A416D8880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E24975B-6120-74A7-1EED-268F795690E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CA01B6-8257-4A63-9401-1A2B43512544}" type="slidenum">
              <a:rPr lang="en-AU" smtClean="0"/>
              <a:t>‹#›</a:t>
            </a:fld>
            <a:endParaRPr lang="en-AU"/>
          </a:p>
        </p:txBody>
      </p:sp>
    </p:spTree>
    <p:extLst>
      <p:ext uri="{BB962C8B-B14F-4D97-AF65-F5344CB8AC3E}">
        <p14:creationId xmlns:p14="http://schemas.microsoft.com/office/powerpoint/2010/main" val="12037067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jp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a:extLst>
              <a:ext uri="{FF2B5EF4-FFF2-40B4-BE49-F238E27FC236}">
                <a16:creationId xmlns:a16="http://schemas.microsoft.com/office/drawing/2014/main" id="{5E9ED097-7EE9-0228-5196-BD56A6A90E24}"/>
              </a:ext>
            </a:extLst>
          </p:cNvPr>
          <p:cNvSpPr txBox="1">
            <a:spLocks noChangeArrowheads="1"/>
          </p:cNvSpPr>
          <p:nvPr/>
        </p:nvSpPr>
        <p:spPr bwMode="auto">
          <a:xfrm>
            <a:off x="0" y="6611938"/>
            <a:ext cx="9043988" cy="246062"/>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defRPr/>
            </a:pPr>
            <a:r>
              <a:rPr lang="en-AU" sz="1000" b="1" kern="0" dirty="0">
                <a:solidFill>
                  <a:schemeClr val="accent1"/>
                </a:solidFill>
                <a:ea typeface="Calibri" panose="020F0502020204030204" pitchFamily="34" charset="0"/>
              </a:rPr>
              <a:t>Developed by Eileen Pittaway and Linda Bartolomei, 2023 The Forced Migration Research Network UNSW</a:t>
            </a:r>
            <a:endParaRPr lang="en-AU" altLang="en-US" sz="1000" dirty="0">
              <a:solidFill>
                <a:schemeClr val="tx1"/>
              </a:solidFill>
            </a:endParaRPr>
          </a:p>
        </p:txBody>
      </p:sp>
      <p:sp>
        <p:nvSpPr>
          <p:cNvPr id="6147" name="TextBox 1">
            <a:extLst>
              <a:ext uri="{FF2B5EF4-FFF2-40B4-BE49-F238E27FC236}">
                <a16:creationId xmlns:a16="http://schemas.microsoft.com/office/drawing/2014/main" id="{5026DED3-BA97-3E26-27C7-57083E920B4F}"/>
              </a:ext>
            </a:extLst>
          </p:cNvPr>
          <p:cNvSpPr txBox="1">
            <a:spLocks noChangeArrowheads="1"/>
          </p:cNvSpPr>
          <p:nvPr/>
        </p:nvSpPr>
        <p:spPr bwMode="auto">
          <a:xfrm>
            <a:off x="2411760" y="390862"/>
            <a:ext cx="4838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Tx/>
              <a:buNone/>
            </a:pPr>
            <a:r>
              <a:rPr lang="en-AU" altLang="en-US" sz="2400" b="1" dirty="0">
                <a:solidFill>
                  <a:srgbClr val="7030A0"/>
                </a:solidFill>
                <a:latin typeface="Arial" panose="020B0604020202020204" pitchFamily="34" charset="0"/>
                <a:ea typeface="Cambria" panose="02040503050406030204" pitchFamily="18" charset="0"/>
                <a:cs typeface="Arial" panose="020B0604020202020204" pitchFamily="34" charset="0"/>
              </a:rPr>
              <a:t>Refugee Women and Girls, the Key to Implementing Commitments made in the Global Compact on Refugees</a:t>
            </a:r>
          </a:p>
        </p:txBody>
      </p:sp>
      <p:sp>
        <p:nvSpPr>
          <p:cNvPr id="3" name="TextBox 2">
            <a:extLst>
              <a:ext uri="{FF2B5EF4-FFF2-40B4-BE49-F238E27FC236}">
                <a16:creationId xmlns:a16="http://schemas.microsoft.com/office/drawing/2014/main" id="{78CF9BCF-FFF0-E2DB-65FA-A9E9731FBEAA}"/>
              </a:ext>
            </a:extLst>
          </p:cNvPr>
          <p:cNvSpPr txBox="1"/>
          <p:nvPr/>
        </p:nvSpPr>
        <p:spPr>
          <a:xfrm>
            <a:off x="2843808" y="1900172"/>
            <a:ext cx="5049838" cy="2677656"/>
          </a:xfrm>
          <a:prstGeom prst="rect">
            <a:avLst/>
          </a:prstGeom>
          <a:noFill/>
        </p:spPr>
        <p:txBody>
          <a:bodyPr>
            <a:spAutoFit/>
          </a:bodyPr>
          <a:lstStyle/>
          <a:p>
            <a:pPr>
              <a:defRPr/>
            </a:pPr>
            <a:endParaRPr lang="en-AU" altLang="en-US" sz="2800" b="1" dirty="0">
              <a:solidFill>
                <a:schemeClr val="accent2">
                  <a:lumMod val="50000"/>
                </a:schemeClr>
              </a:solidFill>
              <a:latin typeface="Arial" panose="020B0604020202020204" pitchFamily="34" charset="0"/>
              <a:cs typeface="Arial" panose="020B0604020202020204" pitchFamily="34" charset="0"/>
            </a:endParaRPr>
          </a:p>
          <a:p>
            <a:pPr>
              <a:defRPr/>
            </a:pPr>
            <a:r>
              <a:rPr lang="en-AU" altLang="en-US" sz="2800" b="1" dirty="0">
                <a:solidFill>
                  <a:srgbClr val="007F00"/>
                </a:solidFill>
                <a:latin typeface="Arial" panose="020B0604020202020204" pitchFamily="34" charset="0"/>
                <a:ea typeface="Cambria" panose="02040503050406030204" pitchFamily="18" charset="0"/>
                <a:cs typeface="Arial" panose="020B0604020202020204" pitchFamily="34" charset="0"/>
              </a:rPr>
              <a:t>Session 2</a:t>
            </a:r>
          </a:p>
          <a:p>
            <a:pPr>
              <a:defRPr/>
            </a:pPr>
            <a:endParaRPr lang="en-AU" sz="2800" b="1" dirty="0">
              <a:solidFill>
                <a:srgbClr val="007F00"/>
              </a:solidFill>
              <a:latin typeface="Arial" panose="020B0604020202020204" pitchFamily="34" charset="0"/>
              <a:cs typeface="Arial" panose="020B0604020202020204" pitchFamily="34" charset="0"/>
            </a:endParaRPr>
          </a:p>
          <a:p>
            <a:pPr>
              <a:defRPr/>
            </a:pPr>
            <a:r>
              <a:rPr lang="en-AU" sz="2800" b="1" kern="100" dirty="0">
                <a:solidFill>
                  <a:srgbClr val="007F00"/>
                </a:solidFill>
                <a:latin typeface="Arial" panose="020B0604020202020204" pitchFamily="34" charset="0"/>
                <a:ea typeface="Aptos" panose="020B0004020202020204" pitchFamily="34" charset="0"/>
                <a:cs typeface="Arial" panose="020B0604020202020204" pitchFamily="34" charset="0"/>
              </a:rPr>
              <a:t>What do we mean by</a:t>
            </a:r>
          </a:p>
          <a:p>
            <a:pPr>
              <a:defRPr/>
            </a:pPr>
            <a:r>
              <a:rPr lang="en-AU" sz="2800" b="1" kern="100" dirty="0">
                <a:solidFill>
                  <a:srgbClr val="007F00"/>
                </a:solidFill>
                <a:latin typeface="Arial" panose="020B0604020202020204" pitchFamily="34" charset="0"/>
                <a:ea typeface="Aptos" panose="020B0004020202020204" pitchFamily="34" charset="0"/>
                <a:cs typeface="Arial" panose="020B0604020202020204" pitchFamily="34" charset="0"/>
              </a:rPr>
              <a:t>‘Gender Equality’?</a:t>
            </a:r>
            <a:endParaRPr lang="en-AU" sz="2800" kern="100" dirty="0">
              <a:solidFill>
                <a:srgbClr val="007F00"/>
              </a:solidFill>
              <a:latin typeface="Arial" panose="020B0604020202020204" pitchFamily="34" charset="0"/>
              <a:ea typeface="Aptos" panose="020B0004020202020204" pitchFamily="34" charset="0"/>
              <a:cs typeface="Arial" panose="020B0604020202020204" pitchFamily="34" charset="0"/>
            </a:endParaRPr>
          </a:p>
          <a:p>
            <a:pPr>
              <a:defRPr/>
            </a:pPr>
            <a:endParaRPr lang="en-AU" sz="2800" b="1" dirty="0">
              <a:solidFill>
                <a:schemeClr val="accent2">
                  <a:lumMod val="50000"/>
                </a:schemeClr>
              </a:solidFill>
              <a:latin typeface="Arial" panose="020B0604020202020204" pitchFamily="34" charset="0"/>
              <a:cs typeface="Arial" panose="020B0604020202020204" pitchFamily="34" charset="0"/>
            </a:endParaRPr>
          </a:p>
        </p:txBody>
      </p:sp>
      <p:pic>
        <p:nvPicPr>
          <p:cNvPr id="6150" name="Content Placeholder 4">
            <a:extLst>
              <a:ext uri="{FF2B5EF4-FFF2-40B4-BE49-F238E27FC236}">
                <a16:creationId xmlns:a16="http://schemas.microsoft.com/office/drawing/2014/main" id="{64ABD0EF-7AC6-2F02-D9EA-770E52F9B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124735"/>
            <a:ext cx="1944216" cy="23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15CFC547-3164-B641-B38D-119B890F44F3}"/>
              </a:ext>
            </a:extLst>
          </p:cNvPr>
          <p:cNvSpPr>
            <a:spLocks noGrp="1" noChangeArrowheads="1"/>
          </p:cNvSpPr>
          <p:nvPr>
            <p:ph type="title"/>
          </p:nvPr>
        </p:nvSpPr>
        <p:spPr>
          <a:xfrm>
            <a:off x="688975" y="246063"/>
            <a:ext cx="7793038" cy="635000"/>
          </a:xfrm>
        </p:spPr>
        <p:txBody>
          <a:bodyPr/>
          <a:lstStyle/>
          <a:p>
            <a:r>
              <a:rPr lang="en-US" altLang="en-US" dirty="0">
                <a:latin typeface="Arial" panose="020B0604020202020204" pitchFamily="34" charset="0"/>
                <a:ea typeface="Cambria" panose="02040503050406030204" pitchFamily="18" charset="0"/>
                <a:cs typeface="Arial" panose="020B0604020202020204" pitchFamily="34" charset="0"/>
              </a:rPr>
              <a:t>Gender &amp; culture</a:t>
            </a:r>
          </a:p>
        </p:txBody>
      </p:sp>
      <p:sp>
        <p:nvSpPr>
          <p:cNvPr id="25602" name="Rectangle 3">
            <a:extLst>
              <a:ext uri="{FF2B5EF4-FFF2-40B4-BE49-F238E27FC236}">
                <a16:creationId xmlns:a16="http://schemas.microsoft.com/office/drawing/2014/main" id="{EBE3C416-616A-E74A-A428-1ECC967705B7}"/>
              </a:ext>
            </a:extLst>
          </p:cNvPr>
          <p:cNvSpPr>
            <a:spLocks noGrp="1" noChangeArrowheads="1"/>
          </p:cNvSpPr>
          <p:nvPr>
            <p:ph idx="1"/>
          </p:nvPr>
        </p:nvSpPr>
        <p:spPr>
          <a:xfrm>
            <a:off x="323528" y="980728"/>
            <a:ext cx="6043265" cy="4475163"/>
          </a:xfrm>
        </p:spPr>
        <p:txBody>
          <a:bodyPr/>
          <a:lstStyle/>
          <a:p>
            <a:pPr>
              <a:spcBef>
                <a:spcPct val="60000"/>
              </a:spcBef>
              <a:buFont typeface="Wingdings" pitchFamily="2" charset="2"/>
              <a:buChar char="Ø"/>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Understanding and beliefs about gender roles are shaped by culture, religion and ideology</a:t>
            </a:r>
          </a:p>
          <a:p>
            <a:pPr>
              <a:spcBef>
                <a:spcPct val="60000"/>
              </a:spcBef>
              <a:buFont typeface="Wingdings" pitchFamily="2" charset="2"/>
              <a:buChar char="Ø"/>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Ideas about gender are formed from childhood and are often unconscious </a:t>
            </a:r>
          </a:p>
          <a:p>
            <a:pPr>
              <a:spcBef>
                <a:spcPct val="60000"/>
              </a:spcBef>
              <a:buFont typeface="Wingdings" pitchFamily="2" charset="2"/>
              <a:buChar char="Ø"/>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We have assumptions and expectations about our lives and the lives of others that come from our own ideas about gender and gender roles – </a:t>
            </a:r>
            <a:b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is about our IDENTITY</a:t>
            </a:r>
          </a:p>
          <a:p>
            <a:pPr>
              <a:buFontTx/>
              <a:buNone/>
              <a:defRPr/>
            </a:pPr>
            <a:endParaRPr lang="en-US" altLang="en-US" sz="443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a:extLst>
              <a:ext uri="{FF2B5EF4-FFF2-40B4-BE49-F238E27FC236}">
                <a16:creationId xmlns:a16="http://schemas.microsoft.com/office/drawing/2014/main" id="{374626B8-99A5-902F-3FC5-5525D23316AE}"/>
              </a:ext>
            </a:extLst>
          </p:cNvPr>
          <p:cNvPicPr>
            <a:picLocks noChangeAspect="1"/>
          </p:cNvPicPr>
          <p:nvPr/>
        </p:nvPicPr>
        <p:blipFill>
          <a:blip r:embed="rId4"/>
          <a:stretch>
            <a:fillRect/>
          </a:stretch>
        </p:blipFill>
        <p:spPr>
          <a:xfrm>
            <a:off x="6948264" y="1412776"/>
            <a:ext cx="1432848" cy="2229802"/>
          </a:xfrm>
          <a:prstGeom prst="rect">
            <a:avLst/>
          </a:prstGeom>
        </p:spPr>
      </p:pic>
      <p:sp>
        <p:nvSpPr>
          <p:cNvPr id="2" name="TextBox 1">
            <a:extLst>
              <a:ext uri="{FF2B5EF4-FFF2-40B4-BE49-F238E27FC236}">
                <a16:creationId xmlns:a16="http://schemas.microsoft.com/office/drawing/2014/main" id="{1FC3A240-4D7C-3A82-1C70-D6332DB7CA45}"/>
              </a:ext>
            </a:extLst>
          </p:cNvPr>
          <p:cNvSpPr txBox="1"/>
          <p:nvPr/>
        </p:nvSpPr>
        <p:spPr>
          <a:xfrm>
            <a:off x="5364088" y="3863494"/>
            <a:ext cx="3271659" cy="2616101"/>
          </a:xfrm>
          <a:prstGeom prst="rect">
            <a:avLst/>
          </a:prstGeom>
          <a:noFill/>
        </p:spPr>
        <p:txBody>
          <a:bodyPr wrap="square" rtlCol="0">
            <a:spAutoFit/>
          </a:bodyPr>
          <a:lstStyle/>
          <a:p>
            <a:pPr>
              <a:spcBef>
                <a:spcPct val="60000"/>
              </a:spcBef>
              <a:buFont typeface="Wingdings" pitchFamily="2" charset="2"/>
              <a:buChar char="Ø"/>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‘norms’ are closely tied to gender identities and sexuality</a:t>
            </a:r>
          </a:p>
          <a:p>
            <a:pPr>
              <a:spcBef>
                <a:spcPct val="60000"/>
              </a:spcBef>
              <a:buFont typeface="Wingdings" pitchFamily="2" charset="2"/>
              <a:buChar char="Ø"/>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They are not “fixed” – and change over time and vary between places.</a:t>
            </a:r>
          </a:p>
          <a:p>
            <a:pPr>
              <a:spcBef>
                <a:spcPct val="60000"/>
              </a:spcBef>
              <a:buFont typeface="Wingdings" pitchFamily="2" charset="2"/>
              <a:buChar char="Ø"/>
              <a:defRPr/>
            </a:pPr>
            <a:endParaRPr lang="en-AU"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descr="A person standing on a podium surrounded by people&#10;&#10;Description automatically generated">
            <a:extLst>
              <a:ext uri="{FF2B5EF4-FFF2-40B4-BE49-F238E27FC236}">
                <a16:creationId xmlns:a16="http://schemas.microsoft.com/office/drawing/2014/main" id="{5A9F3BAA-C956-7380-E0F1-A9FE04E2C4BD}"/>
              </a:ext>
            </a:extLst>
          </p:cNvPr>
          <p:cNvPicPr>
            <a:picLocks noChangeAspect="1"/>
          </p:cNvPicPr>
          <p:nvPr/>
        </p:nvPicPr>
        <p:blipFill>
          <a:blip r:embed="rId5"/>
          <a:stretch>
            <a:fillRect/>
          </a:stretch>
        </p:blipFill>
        <p:spPr>
          <a:xfrm>
            <a:off x="1331640" y="4163514"/>
            <a:ext cx="2316088" cy="2448423"/>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08FBAB2-F7B6-9844-B071-49CB6515935E}"/>
              </a:ext>
            </a:extLst>
          </p:cNvPr>
          <p:cNvSpPr>
            <a:spLocks noGrp="1" noChangeArrowheads="1"/>
          </p:cNvSpPr>
          <p:nvPr>
            <p:ph type="title"/>
          </p:nvPr>
        </p:nvSpPr>
        <p:spPr>
          <a:xfrm>
            <a:off x="427038" y="404664"/>
            <a:ext cx="8229600" cy="1054100"/>
          </a:xfrm>
        </p:spPr>
        <p:txBody>
          <a:bodyPr/>
          <a:lstStyle/>
          <a:p>
            <a:r>
              <a:rPr lang="en-AU" altLang="en-US" dirty="0">
                <a:latin typeface="Arial" panose="020B0604020202020204" pitchFamily="34" charset="0"/>
                <a:ea typeface="Cambria" panose="02040503050406030204" pitchFamily="18" charset="0"/>
                <a:cs typeface="Arial" panose="020B0604020202020204" pitchFamily="34" charset="0"/>
              </a:rPr>
              <a:t>Gendered effects of Globalisation</a:t>
            </a:r>
          </a:p>
        </p:txBody>
      </p:sp>
      <p:sp>
        <p:nvSpPr>
          <p:cNvPr id="48130" name="Rectangle 3">
            <a:extLst>
              <a:ext uri="{FF2B5EF4-FFF2-40B4-BE49-F238E27FC236}">
                <a16:creationId xmlns:a16="http://schemas.microsoft.com/office/drawing/2014/main" id="{5097EDC5-4BD0-E64D-BC5D-BB51D39EE3E6}"/>
              </a:ext>
            </a:extLst>
          </p:cNvPr>
          <p:cNvSpPr>
            <a:spLocks noGrp="1" noChangeArrowheads="1"/>
          </p:cNvSpPr>
          <p:nvPr>
            <p:ph type="body" idx="1"/>
          </p:nvPr>
        </p:nvSpPr>
        <p:spPr>
          <a:xfrm>
            <a:off x="1745466" y="1339850"/>
            <a:ext cx="5568916" cy="4178300"/>
          </a:xfrm>
        </p:spPr>
        <p:txBody>
          <a:bodyPr/>
          <a:lstStyle/>
          <a:p>
            <a:pPr marL="457200" indent="-457200">
              <a:spcBef>
                <a:spcPct val="60000"/>
              </a:spcBef>
              <a:buFont typeface="Wingdings" pitchFamily="2" charset="2"/>
              <a:buChar char="Ø"/>
              <a:defRPr/>
            </a:pP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Globalisation is inherently gendered and is ‘restructuring social relations on a large scale.’</a:t>
            </a:r>
          </a:p>
          <a:p>
            <a:pPr marL="457200" indent="-457200">
              <a:spcBef>
                <a:spcPct val="60000"/>
              </a:spcBef>
              <a:buFont typeface="Wingdings" pitchFamily="2" charset="2"/>
              <a:buChar char="Ø"/>
              <a:defRPr/>
            </a:pP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Industrialisation, urbanisation and labour force flows have led to the </a:t>
            </a:r>
            <a:r>
              <a:rPr lang="en-AU" altLang="en-US" sz="2400"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feminisation of poverty</a:t>
            </a: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a rise in human trafficking, and the HIV/AIDS epidemic.</a:t>
            </a:r>
          </a:p>
          <a:p>
            <a:pPr marL="457200" indent="-457200">
              <a:spcBef>
                <a:spcPct val="60000"/>
              </a:spcBef>
              <a:buFont typeface="Wingdings" pitchFamily="2" charset="2"/>
              <a:buChar char="Ø"/>
              <a:defRPr/>
            </a:pP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These effects are rooted in deep-seated patriarchal values and gender inequalities.</a:t>
            </a:r>
          </a:p>
        </p:txBody>
      </p:sp>
      <p:pic>
        <p:nvPicPr>
          <p:cNvPr id="3" name="Picture 2">
            <a:extLst>
              <a:ext uri="{FF2B5EF4-FFF2-40B4-BE49-F238E27FC236}">
                <a16:creationId xmlns:a16="http://schemas.microsoft.com/office/drawing/2014/main" id="{8669832F-EEB9-D7D0-4BA5-B22D12E72B90}"/>
              </a:ext>
            </a:extLst>
          </p:cNvPr>
          <p:cNvPicPr>
            <a:picLocks noChangeAspect="1"/>
          </p:cNvPicPr>
          <p:nvPr/>
        </p:nvPicPr>
        <p:blipFill>
          <a:blip r:embed="rId4"/>
          <a:stretch>
            <a:fillRect/>
          </a:stretch>
        </p:blipFill>
        <p:spPr>
          <a:xfrm>
            <a:off x="251520" y="1339850"/>
            <a:ext cx="1493946" cy="2528216"/>
          </a:xfrm>
          <a:prstGeom prst="rect">
            <a:avLst/>
          </a:prstGeom>
        </p:spPr>
      </p:pic>
      <p:pic>
        <p:nvPicPr>
          <p:cNvPr id="5" name="Picture 4">
            <a:extLst>
              <a:ext uri="{FF2B5EF4-FFF2-40B4-BE49-F238E27FC236}">
                <a16:creationId xmlns:a16="http://schemas.microsoft.com/office/drawing/2014/main" id="{E02DF15A-0C71-7C88-BEB8-8956DCDA520C}"/>
              </a:ext>
            </a:extLst>
          </p:cNvPr>
          <p:cNvPicPr>
            <a:picLocks noChangeAspect="1"/>
          </p:cNvPicPr>
          <p:nvPr/>
        </p:nvPicPr>
        <p:blipFill>
          <a:blip r:embed="rId5"/>
          <a:stretch>
            <a:fillRect/>
          </a:stretch>
        </p:blipFill>
        <p:spPr>
          <a:xfrm>
            <a:off x="7272044" y="3728298"/>
            <a:ext cx="1384594" cy="2376264"/>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F0C2A75C-C15F-294D-8DAD-E41085363E9E}"/>
              </a:ext>
            </a:extLst>
          </p:cNvPr>
          <p:cNvSpPr>
            <a:spLocks noGrp="1" noChangeArrowheads="1"/>
          </p:cNvSpPr>
          <p:nvPr>
            <p:ph type="title"/>
          </p:nvPr>
        </p:nvSpPr>
        <p:spPr>
          <a:xfrm>
            <a:off x="688975" y="246063"/>
            <a:ext cx="7793038" cy="635000"/>
          </a:xfrm>
        </p:spPr>
        <p:txBody>
          <a:bodyPr/>
          <a:lstStyle/>
          <a:p>
            <a:r>
              <a:rPr lang="en-AU" altLang="en-US" dirty="0">
                <a:latin typeface="Arial" panose="020B0604020202020204" pitchFamily="34" charset="0"/>
                <a:ea typeface="Cambria" panose="02040503050406030204" pitchFamily="18" charset="0"/>
                <a:cs typeface="Arial" panose="020B0604020202020204" pitchFamily="34" charset="0"/>
              </a:rPr>
              <a:t>Exercise</a:t>
            </a:r>
            <a:endParaRPr lang="en-US" altLang="en-US" dirty="0">
              <a:latin typeface="Arial" panose="020B0604020202020204" pitchFamily="34" charset="0"/>
              <a:ea typeface="Cambria" panose="02040503050406030204" pitchFamily="18" charset="0"/>
              <a:cs typeface="Arial" panose="020B0604020202020204" pitchFamily="34" charset="0"/>
            </a:endParaRPr>
          </a:p>
        </p:txBody>
      </p:sp>
      <p:sp>
        <p:nvSpPr>
          <p:cNvPr id="23554" name="Rectangle 3">
            <a:extLst>
              <a:ext uri="{FF2B5EF4-FFF2-40B4-BE49-F238E27FC236}">
                <a16:creationId xmlns:a16="http://schemas.microsoft.com/office/drawing/2014/main" id="{2816E6B5-E339-B24F-A1E1-D6C2D0D0802B}"/>
              </a:ext>
            </a:extLst>
          </p:cNvPr>
          <p:cNvSpPr>
            <a:spLocks noGrp="1" noChangeArrowheads="1"/>
          </p:cNvSpPr>
          <p:nvPr>
            <p:ph idx="1"/>
          </p:nvPr>
        </p:nvSpPr>
        <p:spPr>
          <a:xfrm>
            <a:off x="688975" y="911225"/>
            <a:ext cx="7793038" cy="4475163"/>
          </a:xfrm>
        </p:spPr>
        <p:txBody>
          <a:bodyPr/>
          <a:lstStyle/>
          <a:p>
            <a:pPr>
              <a:lnSpc>
                <a:spcPct val="110000"/>
              </a:lnSpc>
              <a:spcBef>
                <a:spcPct val="60000"/>
              </a:spcBef>
              <a:buFontTx/>
              <a:buNone/>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norms and inequality are maintained by social, cultural, economic, religious, legal and political systems</a:t>
            </a:r>
          </a:p>
          <a:p>
            <a:pPr>
              <a:lnSpc>
                <a:spcPct val="110000"/>
              </a:lnSpc>
              <a:spcBef>
                <a:spcPct val="60000"/>
              </a:spcBef>
              <a:buFontTx/>
              <a:buNone/>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Identify the differences between men/boys and  women/girls in one of the following areas:</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Culture</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Religion</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Law</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Access to Resources</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Politics and decision making</a:t>
            </a:r>
          </a:p>
          <a:p>
            <a:pPr marL="931996" indent="-457200">
              <a:lnSpc>
                <a:spcPct val="110000"/>
              </a:lnSpc>
              <a:spcBef>
                <a:spcPts val="0"/>
              </a:spcBef>
              <a:buFont typeface="+mj-lt"/>
              <a:buAutoNum type="arabicPeriod"/>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Access to Power</a:t>
            </a:r>
          </a:p>
          <a:p>
            <a:pPr marL="474796">
              <a:lnSpc>
                <a:spcPct val="110000"/>
              </a:lnSpc>
              <a:spcBef>
                <a:spcPts val="0"/>
              </a:spcBef>
              <a:defRPr/>
            </a:pPr>
            <a:r>
              <a:rPr lang="en-US" sz="221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Include examples from your own experience or from other situations you are aware of .</a:t>
            </a:r>
          </a:p>
        </p:txBody>
      </p:sp>
      <p:pic>
        <p:nvPicPr>
          <p:cNvPr id="3" name="Picture 2">
            <a:extLst>
              <a:ext uri="{FF2B5EF4-FFF2-40B4-BE49-F238E27FC236}">
                <a16:creationId xmlns:a16="http://schemas.microsoft.com/office/drawing/2014/main" id="{6BC5F147-AE0C-06FB-156B-D3707F71A76D}"/>
              </a:ext>
            </a:extLst>
          </p:cNvPr>
          <p:cNvPicPr>
            <a:picLocks noChangeAspect="1"/>
          </p:cNvPicPr>
          <p:nvPr/>
        </p:nvPicPr>
        <p:blipFill>
          <a:blip r:embed="rId4"/>
          <a:stretch>
            <a:fillRect/>
          </a:stretch>
        </p:blipFill>
        <p:spPr>
          <a:xfrm>
            <a:off x="5580112" y="2877024"/>
            <a:ext cx="2712347" cy="2475313"/>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4" descr="Ethiopia B&amp;W 016">
            <a:extLst>
              <a:ext uri="{FF2B5EF4-FFF2-40B4-BE49-F238E27FC236}">
                <a16:creationId xmlns:a16="http://schemas.microsoft.com/office/drawing/2014/main" id="{9D31D66B-A401-3A44-A1A2-1933A08A0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2671763"/>
            <a:ext cx="4992688"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 Box 5">
            <a:extLst>
              <a:ext uri="{FF2B5EF4-FFF2-40B4-BE49-F238E27FC236}">
                <a16:creationId xmlns:a16="http://schemas.microsoft.com/office/drawing/2014/main" id="{1DE10752-9D45-9C41-8D2B-DBAABDB08C2E}"/>
              </a:ext>
            </a:extLst>
          </p:cNvPr>
          <p:cNvSpPr txBox="1">
            <a:spLocks noChangeArrowheads="1"/>
          </p:cNvSpPr>
          <p:nvPr/>
        </p:nvSpPr>
        <p:spPr bwMode="auto">
          <a:xfrm>
            <a:off x="900113" y="917575"/>
            <a:ext cx="684053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a:spcAft>
                <a:spcPts val="1200"/>
              </a:spcAft>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do these differences in treatment create difficulties for women leaders?</a:t>
            </a:r>
          </a:p>
          <a:p>
            <a:pPr>
              <a:spcAft>
                <a:spcPts val="1200"/>
              </a:spcAft>
            </a:pPr>
            <a:r>
              <a:rPr lang="en-US"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How do we overcome this?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B914-22BB-3A42-A737-CFE7E2A35F21}"/>
              </a:ext>
            </a:extLst>
          </p:cNvPr>
          <p:cNvSpPr>
            <a:spLocks noGrp="1"/>
          </p:cNvSpPr>
          <p:nvPr>
            <p:ph type="title"/>
          </p:nvPr>
        </p:nvSpPr>
        <p:spPr>
          <a:xfrm>
            <a:off x="675372" y="218439"/>
            <a:ext cx="7793256" cy="635633"/>
          </a:xfrm>
        </p:spPr>
        <p:txBody>
          <a:bodyPr/>
          <a:lstStyle/>
          <a:p>
            <a:r>
              <a:rPr lang="en-US" dirty="0">
                <a:latin typeface="Arial" panose="020B0604020202020204" pitchFamily="34" charset="0"/>
                <a:ea typeface="Cambria" panose="02040503050406030204" pitchFamily="18" charset="0"/>
                <a:cs typeface="Arial" panose="020B0604020202020204" pitchFamily="34" charset="0"/>
              </a:rPr>
              <a:t>This is why Women have their own  human rights convention.</a:t>
            </a:r>
            <a:br>
              <a:rPr lang="en-US" dirty="0">
                <a:latin typeface="Arial" panose="020B0604020202020204" pitchFamily="34" charset="0"/>
                <a:ea typeface="Cambria" panose="02040503050406030204" pitchFamily="18" charset="0"/>
                <a:cs typeface="Arial" panose="020B0604020202020204" pitchFamily="34" charset="0"/>
              </a:rPr>
            </a:br>
            <a:endParaRPr lang="en-US" dirty="0">
              <a:latin typeface="Arial" panose="020B0604020202020204" pitchFamily="34" charset="0"/>
              <a:ea typeface="Cambria" panose="020405030504060302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93CB5F2-0773-5047-BAE7-6AB2218A8E5D}"/>
              </a:ext>
            </a:extLst>
          </p:cNvPr>
          <p:cNvSpPr>
            <a:spLocks noGrp="1"/>
          </p:cNvSpPr>
          <p:nvPr>
            <p:ph idx="1"/>
          </p:nvPr>
        </p:nvSpPr>
        <p:spPr>
          <a:xfrm>
            <a:off x="109728" y="1556792"/>
            <a:ext cx="8358900" cy="4475178"/>
          </a:xfrm>
        </p:spPr>
        <p:txBody>
          <a:bodyPr/>
          <a:lstStyle/>
          <a:p>
            <a:pPr algn="ctr"/>
            <a:r>
              <a:rPr 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Their rights are set out in the </a:t>
            </a:r>
            <a:r>
              <a:rPr lang="en-US"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Convention to Eliminate Discrimination against Women </a:t>
            </a:r>
            <a:r>
              <a:rPr 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(CEDAW) </a:t>
            </a:r>
            <a:br>
              <a:rPr 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br>
            <a:r>
              <a:rPr lang="en-US"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(and the Universal Declaration of Human Rights) </a:t>
            </a:r>
          </a:p>
        </p:txBody>
      </p:sp>
      <p:pic>
        <p:nvPicPr>
          <p:cNvPr id="6" name="Picture 5">
            <a:extLst>
              <a:ext uri="{FF2B5EF4-FFF2-40B4-BE49-F238E27FC236}">
                <a16:creationId xmlns:a16="http://schemas.microsoft.com/office/drawing/2014/main" id="{A2984617-50FE-0549-A685-B0EC678E54C5}"/>
              </a:ext>
            </a:extLst>
          </p:cNvPr>
          <p:cNvPicPr>
            <a:picLocks noChangeAspect="1"/>
          </p:cNvPicPr>
          <p:nvPr/>
        </p:nvPicPr>
        <p:blipFill>
          <a:blip r:embed="rId3"/>
          <a:stretch>
            <a:fillRect/>
          </a:stretch>
        </p:blipFill>
        <p:spPr>
          <a:xfrm>
            <a:off x="2627784" y="3718140"/>
            <a:ext cx="3274889" cy="2871826"/>
          </a:xfrm>
          <a:prstGeom prst="rect">
            <a:avLst/>
          </a:prstGeom>
        </p:spPr>
      </p:pic>
    </p:spTree>
    <p:extLst>
      <p:ext uri="{BB962C8B-B14F-4D97-AF65-F5344CB8AC3E}">
        <p14:creationId xmlns:p14="http://schemas.microsoft.com/office/powerpoint/2010/main" val="309606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DFFA-02AA-8340-81EF-76D532E31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6164" y="1590974"/>
            <a:ext cx="3432859" cy="3872266"/>
          </a:xfrm>
          <a:prstGeom prst="rect">
            <a:avLst/>
          </a:prstGeom>
        </p:spPr>
      </p:pic>
      <p:pic>
        <p:nvPicPr>
          <p:cNvPr id="5" name="Picture 4">
            <a:extLst>
              <a:ext uri="{FF2B5EF4-FFF2-40B4-BE49-F238E27FC236}">
                <a16:creationId xmlns:a16="http://schemas.microsoft.com/office/drawing/2014/main" id="{724FFC3B-396E-C142-ADCD-0B82627DA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22" y="3140968"/>
            <a:ext cx="4391325" cy="3407668"/>
          </a:xfrm>
          <a:prstGeom prst="rect">
            <a:avLst/>
          </a:prstGeom>
        </p:spPr>
      </p:pic>
      <p:sp>
        <p:nvSpPr>
          <p:cNvPr id="3" name="Content Placeholder 2">
            <a:extLst>
              <a:ext uri="{FF2B5EF4-FFF2-40B4-BE49-F238E27FC236}">
                <a16:creationId xmlns:a16="http://schemas.microsoft.com/office/drawing/2014/main" id="{C999D708-254A-DF40-BBA7-2A2732E2D5EC}"/>
              </a:ext>
            </a:extLst>
          </p:cNvPr>
          <p:cNvSpPr>
            <a:spLocks noGrp="1"/>
          </p:cNvSpPr>
          <p:nvPr>
            <p:ph idx="1"/>
          </p:nvPr>
        </p:nvSpPr>
        <p:spPr>
          <a:xfrm>
            <a:off x="727822" y="309364"/>
            <a:ext cx="5131641" cy="4475178"/>
          </a:xfrm>
        </p:spPr>
        <p:txBody>
          <a:bodyPr/>
          <a:lstStyle/>
          <a:p>
            <a:r>
              <a:rPr lang="en-AU" sz="3600" b="1" dirty="0">
                <a:solidFill>
                  <a:schemeClr val="accent1"/>
                </a:solidFill>
                <a:latin typeface="Arial" panose="020B0604020202020204" pitchFamily="34" charset="0"/>
                <a:ea typeface="Cambria" panose="02040503050406030204" pitchFamily="18" charset="0"/>
                <a:cs typeface="Arial" panose="020B0604020202020204" pitchFamily="34" charset="0"/>
              </a:rPr>
              <a:t>        They Include</a:t>
            </a:r>
          </a:p>
          <a:p>
            <a:r>
              <a:rPr lang="en-AU"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 rights of women to be free from sexual and gender -based violence and to live free from FEAR of sexual and gender- based violence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92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DAC50-88EE-3F47-A85A-CAD2661632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16" b="5744"/>
          <a:stretch/>
        </p:blipFill>
        <p:spPr>
          <a:xfrm>
            <a:off x="283818" y="2536570"/>
            <a:ext cx="4462043" cy="3464167"/>
          </a:xfrm>
          <a:prstGeom prst="rect">
            <a:avLst/>
          </a:prstGeom>
        </p:spPr>
      </p:pic>
      <p:pic>
        <p:nvPicPr>
          <p:cNvPr id="5" name="Picture 4">
            <a:extLst>
              <a:ext uri="{FF2B5EF4-FFF2-40B4-BE49-F238E27FC236}">
                <a16:creationId xmlns:a16="http://schemas.microsoft.com/office/drawing/2014/main" id="{3F28CCDA-58E0-B548-8E4E-98D61DBA06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54" t="10799" r="5860" b="5970"/>
          <a:stretch/>
        </p:blipFill>
        <p:spPr>
          <a:xfrm>
            <a:off x="4788024" y="1916832"/>
            <a:ext cx="3461589" cy="3675258"/>
          </a:xfrm>
          <a:prstGeom prst="rect">
            <a:avLst/>
          </a:prstGeom>
        </p:spPr>
      </p:pic>
      <p:sp>
        <p:nvSpPr>
          <p:cNvPr id="2" name="Title 1">
            <a:extLst>
              <a:ext uri="{FF2B5EF4-FFF2-40B4-BE49-F238E27FC236}">
                <a16:creationId xmlns:a16="http://schemas.microsoft.com/office/drawing/2014/main" id="{23DA2343-07EB-A548-806F-6D98A0173D04}"/>
              </a:ext>
            </a:extLst>
          </p:cNvPr>
          <p:cNvSpPr>
            <a:spLocks noGrp="1"/>
          </p:cNvSpPr>
          <p:nvPr>
            <p:ph type="title"/>
          </p:nvPr>
        </p:nvSpPr>
        <p:spPr>
          <a:xfrm>
            <a:off x="552305" y="296934"/>
            <a:ext cx="7101445" cy="601679"/>
          </a:xfrm>
        </p:spPr>
        <p:txBody>
          <a:bodyPr/>
          <a:lstStyle/>
          <a:p>
            <a:r>
              <a:rPr lang="en-US" dirty="0">
                <a:latin typeface="Arial" panose="020B0604020202020204" pitchFamily="34" charset="0"/>
                <a:ea typeface="Cambria" panose="02040503050406030204" pitchFamily="18" charset="0"/>
                <a:cs typeface="Arial" panose="020B0604020202020204" pitchFamily="34" charset="0"/>
              </a:rPr>
              <a:t>and</a:t>
            </a:r>
          </a:p>
        </p:txBody>
      </p:sp>
      <p:sp>
        <p:nvSpPr>
          <p:cNvPr id="3" name="Content Placeholder 2">
            <a:extLst>
              <a:ext uri="{FF2B5EF4-FFF2-40B4-BE49-F238E27FC236}">
                <a16:creationId xmlns:a16="http://schemas.microsoft.com/office/drawing/2014/main" id="{AE8B010D-DC74-C34E-BC05-7ED8B37E7911}"/>
              </a:ext>
            </a:extLst>
          </p:cNvPr>
          <p:cNvSpPr>
            <a:spLocks noGrp="1"/>
          </p:cNvSpPr>
          <p:nvPr>
            <p:ph idx="1"/>
          </p:nvPr>
        </p:nvSpPr>
        <p:spPr>
          <a:xfrm>
            <a:off x="364258" y="902063"/>
            <a:ext cx="7101445" cy="4236127"/>
          </a:xfrm>
        </p:spPr>
        <p:txBody>
          <a:bodyPr/>
          <a:lstStyle/>
          <a:p>
            <a:r>
              <a:rPr lang="en-AU"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 rights of women to participate in decision making and  political processes, and the right to life-long education.</a:t>
            </a:r>
          </a:p>
          <a:p>
            <a:endParaRPr lang="en-A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42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C2A8-68E3-20A2-F2D4-13D7AC2A2A92}"/>
              </a:ext>
            </a:extLst>
          </p:cNvPr>
          <p:cNvSpPr>
            <a:spLocks noGrp="1"/>
          </p:cNvSpPr>
          <p:nvPr>
            <p:ph type="title"/>
          </p:nvPr>
        </p:nvSpPr>
        <p:spPr/>
        <p:txBody>
          <a:bodyPr/>
          <a:lstStyle/>
          <a:p>
            <a:r>
              <a:rPr lang="en-AU" dirty="0">
                <a:latin typeface="Arial" panose="020B0604020202020204" pitchFamily="34" charset="0"/>
                <a:ea typeface="Cambria" panose="02040503050406030204" pitchFamily="18" charset="0"/>
                <a:cs typeface="Arial" panose="020B0604020202020204" pitchFamily="34" charset="0"/>
              </a:rPr>
              <a:t>Exercise</a:t>
            </a:r>
          </a:p>
        </p:txBody>
      </p:sp>
      <p:sp>
        <p:nvSpPr>
          <p:cNvPr id="3" name="Content Placeholder 2">
            <a:extLst>
              <a:ext uri="{FF2B5EF4-FFF2-40B4-BE49-F238E27FC236}">
                <a16:creationId xmlns:a16="http://schemas.microsoft.com/office/drawing/2014/main" id="{6A7C92E7-4FC1-AD86-9956-0BCFB2CAEC69}"/>
              </a:ext>
            </a:extLst>
          </p:cNvPr>
          <p:cNvSpPr>
            <a:spLocks noGrp="1"/>
          </p:cNvSpPr>
          <p:nvPr>
            <p:ph idx="1"/>
          </p:nvPr>
        </p:nvSpPr>
        <p:spPr>
          <a:xfrm>
            <a:off x="709569" y="1340768"/>
            <a:ext cx="7793256" cy="2952328"/>
          </a:xfrm>
        </p:spPr>
        <p:txBody>
          <a:bodyPr/>
          <a:lstStyle/>
          <a:p>
            <a:pPr>
              <a:lnSpc>
                <a:spcPct val="110000"/>
              </a:lnSpc>
              <a:spcBef>
                <a:spcPct val="60000"/>
              </a:spcBef>
              <a:buFontTx/>
              <a:buNone/>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In small groups, share a story from your own experience where gender inequality has been a significant factor. </a:t>
            </a:r>
          </a:p>
          <a:p>
            <a:pPr>
              <a:lnSpc>
                <a:spcPct val="110000"/>
              </a:lnSpc>
              <a:spcBef>
                <a:spcPct val="60000"/>
              </a:spcBef>
              <a:buFontTx/>
              <a:buNone/>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can be a story from your personal life or your work. It can be your story or the story of someone you know or have heard about. </a:t>
            </a:r>
          </a:p>
          <a:p>
            <a:endParaRPr lang="en-AU" sz="2400" dirty="0">
              <a:latin typeface="Arial" panose="020B0604020202020204" pitchFamily="34"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4A595E0F-4DEC-54CD-B68F-99DF83ECDD6D}"/>
              </a:ext>
            </a:extLst>
          </p:cNvPr>
          <p:cNvPicPr>
            <a:picLocks noChangeAspect="1"/>
          </p:cNvPicPr>
          <p:nvPr/>
        </p:nvPicPr>
        <p:blipFill>
          <a:blip r:embed="rId3"/>
          <a:stretch>
            <a:fillRect/>
          </a:stretch>
        </p:blipFill>
        <p:spPr>
          <a:xfrm>
            <a:off x="6732240" y="3861048"/>
            <a:ext cx="1995943" cy="2357183"/>
          </a:xfrm>
          <a:prstGeom prst="rect">
            <a:avLst/>
          </a:prstGeom>
        </p:spPr>
      </p:pic>
      <p:sp>
        <p:nvSpPr>
          <p:cNvPr id="5" name="TextBox 4">
            <a:extLst>
              <a:ext uri="{FF2B5EF4-FFF2-40B4-BE49-F238E27FC236}">
                <a16:creationId xmlns:a16="http://schemas.microsoft.com/office/drawing/2014/main" id="{7376BA88-6288-BC72-CA76-E85DFDFED2CA}"/>
              </a:ext>
            </a:extLst>
          </p:cNvPr>
          <p:cNvSpPr txBox="1"/>
          <p:nvPr/>
        </p:nvSpPr>
        <p:spPr>
          <a:xfrm>
            <a:off x="689110" y="4437112"/>
            <a:ext cx="5878026" cy="1907382"/>
          </a:xfrm>
          <a:prstGeom prst="rect">
            <a:avLst/>
          </a:prstGeom>
          <a:noFill/>
        </p:spPr>
        <p:txBody>
          <a:bodyPr wrap="square" rtlCol="0">
            <a:spAutoFit/>
          </a:bodyPr>
          <a:lstStyle/>
          <a:p>
            <a:pPr>
              <a:lnSpc>
                <a:spcPct val="110000"/>
              </a:lnSpc>
              <a:spcBef>
                <a:spcPct val="60000"/>
              </a:spcBef>
              <a:buFontTx/>
              <a:buNone/>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Consider what the gender issues were, what impact they had on the situation. </a:t>
            </a:r>
          </a:p>
          <a:p>
            <a:pPr>
              <a:lnSpc>
                <a:spcPct val="110000"/>
              </a:lnSpc>
              <a:spcBef>
                <a:spcPct val="60000"/>
              </a:spcBef>
              <a:buFontTx/>
              <a:buNone/>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Suggest ways in which this could be changed.</a:t>
            </a:r>
          </a:p>
        </p:txBody>
      </p:sp>
    </p:spTree>
    <p:extLst>
      <p:ext uri="{BB962C8B-B14F-4D97-AF65-F5344CB8AC3E}">
        <p14:creationId xmlns:p14="http://schemas.microsoft.com/office/powerpoint/2010/main" val="10889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9EA8-2ED9-D54D-C956-65E03CCF8BFB}"/>
              </a:ext>
            </a:extLst>
          </p:cNvPr>
          <p:cNvSpPr>
            <a:spLocks noGrp="1"/>
          </p:cNvSpPr>
          <p:nvPr>
            <p:ph type="title"/>
          </p:nvPr>
        </p:nvSpPr>
        <p:spPr/>
        <p:txBody>
          <a:bodyPr/>
          <a:lstStyle/>
          <a:p>
            <a:r>
              <a:rPr lang="en-GB" sz="3600" b="1" kern="100" dirty="0">
                <a:solidFill>
                  <a:srgbClr val="7030A0"/>
                </a:solidFill>
                <a:effectLst/>
                <a:latin typeface="Arial" panose="020B0604020202020204" pitchFamily="34" charset="0"/>
                <a:ea typeface="Cambria" panose="02040503050406030204" pitchFamily="18" charset="0"/>
                <a:cs typeface="Arial" panose="020B0604020202020204" pitchFamily="34" charset="0"/>
              </a:rPr>
              <a:t>Aim of the session</a:t>
            </a:r>
            <a:br>
              <a:rPr lang="en-AU" sz="3600" kern="100" dirty="0">
                <a:effectLst/>
                <a:latin typeface="Arial" panose="020B0604020202020204" pitchFamily="34" charset="0"/>
                <a:ea typeface="Cambria" panose="02040503050406030204" pitchFamily="18" charset="0"/>
                <a:cs typeface="Arial" panose="020B0604020202020204" pitchFamily="34" charset="0"/>
              </a:rPr>
            </a:br>
            <a:endParaRPr lang="en-AU" dirty="0">
              <a:latin typeface="Arial" panose="020B0604020202020204" pitchFamily="34" charset="0"/>
              <a:ea typeface="Cambria" panose="020405030504060302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883556B8-B042-8A73-4310-093ACD629ED9}"/>
              </a:ext>
            </a:extLst>
          </p:cNvPr>
          <p:cNvSpPr>
            <a:spLocks noGrp="1"/>
          </p:cNvSpPr>
          <p:nvPr>
            <p:ph idx="1"/>
          </p:nvPr>
        </p:nvSpPr>
        <p:spPr>
          <a:xfrm>
            <a:off x="425850" y="2137345"/>
            <a:ext cx="4176464" cy="4475178"/>
          </a:xfrm>
        </p:spPr>
        <p:txBody>
          <a:bodyPr/>
          <a:lstStyle/>
          <a:p>
            <a:pPr marL="457200" algn="ctr">
              <a:lnSpc>
                <a:spcPct val="107000"/>
              </a:lnSpc>
              <a:spcAft>
                <a:spcPts val="800"/>
              </a:spcAft>
            </a:pPr>
            <a:r>
              <a:rPr lang="en-AU" sz="2400" b="1" kern="100" dirty="0">
                <a:solidFill>
                  <a:srgbClr val="007F00"/>
                </a:solidFill>
                <a:effectLst/>
                <a:latin typeface="Arial" panose="020B0604020202020204" pitchFamily="34" charset="0"/>
                <a:ea typeface="Cambria" panose="02040503050406030204" pitchFamily="18" charset="0"/>
                <a:cs typeface="Arial" panose="020B0604020202020204" pitchFamily="34" charset="0"/>
              </a:rPr>
              <a:t>The aim of the session is to provides a base-line against we can use when discussing gender equality in the context of refugee women and girls.</a:t>
            </a:r>
            <a:endParaRPr lang="en-AU" sz="2400" b="1" kern="100" dirty="0">
              <a:solidFill>
                <a:srgbClr val="007F00"/>
              </a:solidFill>
              <a:latin typeface="Arial" panose="020B0604020202020204" pitchFamily="34" charset="0"/>
              <a:ea typeface="Cambria" panose="02040503050406030204" pitchFamily="18" charset="0"/>
              <a:cs typeface="Arial" panose="020B0604020202020204" pitchFamily="34" charset="0"/>
            </a:endParaRPr>
          </a:p>
          <a:p>
            <a:pPr algn="ctr"/>
            <a:endParaRPr lang="en-AU" dirty="0">
              <a:latin typeface="Arial" panose="020B0604020202020204" pitchFamily="34"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856201FC-6FDA-14D0-0B2B-692491570C10}"/>
              </a:ext>
            </a:extLst>
          </p:cNvPr>
          <p:cNvPicPr>
            <a:picLocks noChangeAspect="1"/>
          </p:cNvPicPr>
          <p:nvPr/>
        </p:nvPicPr>
        <p:blipFill>
          <a:blip r:embed="rId3"/>
          <a:stretch>
            <a:fillRect/>
          </a:stretch>
        </p:blipFill>
        <p:spPr>
          <a:xfrm>
            <a:off x="5508104" y="2852936"/>
            <a:ext cx="3356775" cy="2891003"/>
          </a:xfrm>
          <a:prstGeom prst="rect">
            <a:avLst/>
          </a:prstGeom>
        </p:spPr>
      </p:pic>
    </p:spTree>
    <p:extLst>
      <p:ext uri="{BB962C8B-B14F-4D97-AF65-F5344CB8AC3E}">
        <p14:creationId xmlns:p14="http://schemas.microsoft.com/office/powerpoint/2010/main" val="413617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1">
            <a:extLst>
              <a:ext uri="{FF2B5EF4-FFF2-40B4-BE49-F238E27FC236}">
                <a16:creationId xmlns:a16="http://schemas.microsoft.com/office/drawing/2014/main" id="{F3D5228D-BB1D-4CA7-8451-7FB5843BAC77}"/>
              </a:ext>
            </a:extLst>
          </p:cNvPr>
          <p:cNvSpPr>
            <a:spLocks noGrp="1" noChangeArrowheads="1"/>
          </p:cNvSpPr>
          <p:nvPr>
            <p:ph idx="1"/>
          </p:nvPr>
        </p:nvSpPr>
        <p:spPr>
          <a:xfrm rot="10800000" flipV="1">
            <a:off x="755576" y="2204864"/>
            <a:ext cx="4824536" cy="2710684"/>
          </a:xfrm>
        </p:spPr>
        <p:txBody>
          <a:bodyPr/>
          <a:lstStyle/>
          <a:p>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is not about the biological sex we are assigned at birth, but the way in which this shapes our lives</a:t>
            </a:r>
          </a:p>
          <a:p>
            <a:pPr eaLnBrk="1" hangingPunct="1"/>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examines the social relationship between men and women, and how this affects our place in family and community, the kind of work we do, who makes decisions.</a:t>
            </a:r>
            <a:endParaRPr lang="en-AU" altLang="en-US" sz="2400" dirty="0">
              <a:latin typeface="Arial" panose="020B0604020202020204" pitchFamily="34" charset="0"/>
              <a:ea typeface="Cambria" panose="02040503050406030204" pitchFamily="18" charset="0"/>
              <a:cs typeface="Arial" panose="020B0604020202020204" pitchFamily="34" charset="0"/>
            </a:endParaRPr>
          </a:p>
        </p:txBody>
      </p:sp>
      <p:sp>
        <p:nvSpPr>
          <p:cNvPr id="8196" name="Title 1">
            <a:extLst>
              <a:ext uri="{FF2B5EF4-FFF2-40B4-BE49-F238E27FC236}">
                <a16:creationId xmlns:a16="http://schemas.microsoft.com/office/drawing/2014/main" id="{577418B0-DD54-07A1-0754-5570EA070357}"/>
              </a:ext>
            </a:extLst>
          </p:cNvPr>
          <p:cNvSpPr txBox="1">
            <a:spLocks noChangeArrowheads="1"/>
          </p:cNvSpPr>
          <p:nvPr/>
        </p:nvSpPr>
        <p:spPr bwMode="auto">
          <a:xfrm rot="10800000" flipV="1">
            <a:off x="323528" y="0"/>
            <a:ext cx="7699449" cy="203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None/>
            </a:pPr>
            <a:r>
              <a:rPr lang="en-AU" altLang="en-US" sz="3600" b="1" dirty="0">
                <a:solidFill>
                  <a:srgbClr val="7030A0"/>
                </a:solidFill>
                <a:latin typeface="Arial" panose="020B0604020202020204" pitchFamily="34" charset="0"/>
                <a:ea typeface="Cambria" panose="02040503050406030204" pitchFamily="18" charset="0"/>
                <a:cs typeface="Arial" panose="020B0604020202020204" pitchFamily="34" charset="0"/>
              </a:rPr>
              <a:t>What is gender?</a:t>
            </a:r>
          </a:p>
          <a:p>
            <a:pPr algn="ctr">
              <a:spcBef>
                <a:spcPct val="0"/>
              </a:spcBef>
              <a:spcAft>
                <a:spcPct val="0"/>
              </a:spcAft>
              <a:buClrTx/>
              <a:buSzTx/>
              <a:buFontTx/>
              <a:buNone/>
            </a:pPr>
            <a:endParaRPr lang="en-AU" altLang="en-US" sz="2400" b="1" dirty="0">
              <a:solidFill>
                <a:schemeClr val="accent1"/>
              </a:solidFill>
              <a:latin typeface="Arial" panose="020B0604020202020204" pitchFamily="34" charset="0"/>
              <a:ea typeface="Cambria" panose="02040503050406030204" pitchFamily="18" charset="0"/>
              <a:cs typeface="Arial" panose="020B0604020202020204" pitchFamily="34" charset="0"/>
            </a:endParaRPr>
          </a:p>
          <a:p>
            <a:pPr algn="ctr">
              <a:spcBef>
                <a:spcPct val="0"/>
              </a:spcBef>
              <a:spcAft>
                <a:spcPct val="0"/>
              </a:spcAft>
              <a:buClrTx/>
              <a:buSzTx/>
              <a:buFontTx/>
              <a:buNone/>
            </a:pPr>
            <a:r>
              <a:rPr lang="en-AU" altLang="en-US" sz="2400" b="1" dirty="0">
                <a:solidFill>
                  <a:schemeClr val="accent1"/>
                </a:solidFill>
                <a:latin typeface="Arial" panose="020B0604020202020204" pitchFamily="34" charset="0"/>
                <a:ea typeface="Cambria" panose="02040503050406030204" pitchFamily="18" charset="0"/>
                <a:cs typeface="Arial" panose="020B0604020202020204" pitchFamily="34" charset="0"/>
              </a:rPr>
              <a:t>In this resource kit, we are referring to gender  as </a:t>
            </a:r>
          </a:p>
          <a:p>
            <a:pPr algn="ctr">
              <a:spcBef>
                <a:spcPct val="0"/>
              </a:spcBef>
              <a:spcAft>
                <a:spcPct val="0"/>
              </a:spcAft>
              <a:buClrTx/>
              <a:buSzTx/>
              <a:buFontTx/>
              <a:buNone/>
            </a:pPr>
            <a:r>
              <a:rPr lang="en-AU" altLang="en-US" sz="2400" b="1" dirty="0">
                <a:solidFill>
                  <a:schemeClr val="accent1"/>
                </a:solidFill>
                <a:latin typeface="Arial" panose="020B0604020202020204" pitchFamily="34" charset="0"/>
                <a:ea typeface="Cambria" panose="02040503050406030204" pitchFamily="18" charset="0"/>
                <a:cs typeface="Arial" panose="020B0604020202020204" pitchFamily="34" charset="0"/>
              </a:rPr>
              <a:t>social and cultural attributes and roles assigned to women and girls, men and boys.</a:t>
            </a:r>
          </a:p>
        </p:txBody>
      </p:sp>
      <p:sp>
        <p:nvSpPr>
          <p:cNvPr id="8197" name="Content Placeholder 2">
            <a:extLst>
              <a:ext uri="{FF2B5EF4-FFF2-40B4-BE49-F238E27FC236}">
                <a16:creationId xmlns:a16="http://schemas.microsoft.com/office/drawing/2014/main" id="{949F054F-D0D2-D9FC-FDAE-C7066D2235D5}"/>
              </a:ext>
            </a:extLst>
          </p:cNvPr>
          <p:cNvSpPr txBox="1">
            <a:spLocks noChangeArrowheads="1"/>
          </p:cNvSpPr>
          <p:nvPr/>
        </p:nvSpPr>
        <p:spPr bwMode="auto">
          <a:xfrm rot="10800000" flipV="1">
            <a:off x="32778" y="6266337"/>
            <a:ext cx="7701017" cy="1433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Font typeface="Wingdings 3" panose="05040102010807070707" pitchFamily="18" charset="2"/>
              <a:buNone/>
            </a:pPr>
            <a:endParaRPr lang="en-AU" altLang="en-US" sz="2400">
              <a:latin typeface="Arial" panose="020B0604020202020204" pitchFamily="34" charset="0"/>
              <a:cs typeface="Arial" panose="020B0604020202020204" pitchFamily="34" charset="0"/>
            </a:endParaRPr>
          </a:p>
          <a:p>
            <a:pPr>
              <a:buFont typeface="Wingdings 3" panose="05040102010807070707" pitchFamily="18" charset="2"/>
              <a:buNone/>
            </a:pPr>
            <a:endParaRPr lang="en-AU" altLang="en-US" sz="2400">
              <a:latin typeface="Arial" panose="020B0604020202020204" pitchFamily="34" charset="0"/>
              <a:cs typeface="Arial" panose="020B0604020202020204" pitchFamily="34" charset="0"/>
            </a:endParaRPr>
          </a:p>
          <a:p>
            <a:pPr>
              <a:buFont typeface="Wingdings 3" panose="05040102010807070707" pitchFamily="18" charset="2"/>
              <a:buNone/>
            </a:pPr>
            <a:endParaRPr lang="en-AU" altLang="en-US" sz="2400">
              <a:latin typeface="Arial" panose="020B0604020202020204" pitchFamily="34" charset="0"/>
              <a:cs typeface="Arial" panose="020B0604020202020204" pitchFamily="34" charset="0"/>
            </a:endParaRPr>
          </a:p>
        </p:txBody>
      </p:sp>
      <p:pic>
        <p:nvPicPr>
          <p:cNvPr id="8198" name="Picture 3">
            <a:extLst>
              <a:ext uri="{FF2B5EF4-FFF2-40B4-BE49-F238E27FC236}">
                <a16:creationId xmlns:a16="http://schemas.microsoft.com/office/drawing/2014/main" id="{80957B54-B49C-F4BB-6E18-CAF7DE18F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5940152" y="2708920"/>
            <a:ext cx="2815627" cy="27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CEB10EB9-4FA5-FE4B-BCDA-2014FDD8DC70}"/>
              </a:ext>
            </a:extLst>
          </p:cNvPr>
          <p:cNvSpPr>
            <a:spLocks noGrp="1" noChangeArrowheads="1"/>
          </p:cNvSpPr>
          <p:nvPr>
            <p:ph type="title"/>
          </p:nvPr>
        </p:nvSpPr>
        <p:spPr>
          <a:xfrm>
            <a:off x="688975" y="246063"/>
            <a:ext cx="7793038" cy="635000"/>
          </a:xfrm>
        </p:spPr>
        <p:txBody>
          <a:bodyPr/>
          <a:lstStyle/>
          <a:p>
            <a:r>
              <a:rPr lang="en-AU" altLang="en-US" dirty="0">
                <a:solidFill>
                  <a:srgbClr val="7030A0"/>
                </a:solidFill>
                <a:latin typeface="Arial" panose="020B0604020202020204" pitchFamily="34" charset="0"/>
                <a:ea typeface="Cambria" panose="02040503050406030204" pitchFamily="18" charset="0"/>
                <a:cs typeface="Arial" panose="020B0604020202020204" pitchFamily="34" charset="0"/>
              </a:rPr>
              <a:t>Gender…</a:t>
            </a:r>
            <a:endParaRPr lang="en-US" altLang="en-US" dirty="0">
              <a:solidFill>
                <a:srgbClr val="7030A0"/>
              </a:solidFill>
              <a:latin typeface="Arial" panose="020B0604020202020204" pitchFamily="34" charset="0"/>
              <a:ea typeface="Cambria" panose="02040503050406030204" pitchFamily="18" charset="0"/>
              <a:cs typeface="Arial" panose="020B0604020202020204" pitchFamily="34" charset="0"/>
            </a:endParaRPr>
          </a:p>
        </p:txBody>
      </p:sp>
      <p:sp>
        <p:nvSpPr>
          <p:cNvPr id="23554" name="Rectangle 3">
            <a:extLst>
              <a:ext uri="{FF2B5EF4-FFF2-40B4-BE49-F238E27FC236}">
                <a16:creationId xmlns:a16="http://schemas.microsoft.com/office/drawing/2014/main" id="{495E194B-6D0E-F04B-8AE0-B77499AD0D75}"/>
              </a:ext>
            </a:extLst>
          </p:cNvPr>
          <p:cNvSpPr>
            <a:spLocks noGrp="1" noChangeArrowheads="1"/>
          </p:cNvSpPr>
          <p:nvPr>
            <p:ph idx="1"/>
          </p:nvPr>
        </p:nvSpPr>
        <p:spPr>
          <a:xfrm>
            <a:off x="1178386" y="1052736"/>
            <a:ext cx="7128792" cy="4475163"/>
          </a:xfrm>
        </p:spPr>
        <p:txBody>
          <a:bodyPr/>
          <a:lstStyle/>
          <a:p>
            <a:pPr>
              <a:lnSpc>
                <a:spcPct val="110000"/>
              </a:lnSpc>
              <a:spcBef>
                <a:spcPct val="60000"/>
              </a:spcBef>
              <a:defRPr/>
            </a:pPr>
            <a:r>
              <a:rPr lang="en-AU" altLang="en-US"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is about beliefs, assumptions, expectations, and obligations regarding ‘men’ and ‘women’ – what they do, how they look, how they behave, what they have access to.  Gender differences are imposed by society.</a:t>
            </a:r>
          </a:p>
          <a:p>
            <a:pPr>
              <a:lnSpc>
                <a:spcPct val="110000"/>
              </a:lnSpc>
              <a:spcBef>
                <a:spcPct val="60000"/>
              </a:spcBef>
              <a:defRPr/>
            </a:pPr>
            <a:endParaRPr lang="en-AU" altLang="en-US" sz="2585" dirty="0">
              <a:ea typeface="ＭＳ Ｐゴシック" panose="020B0600070205080204" pitchFamily="34" charset="-128"/>
            </a:endParaRPr>
          </a:p>
        </p:txBody>
      </p:sp>
      <p:pic>
        <p:nvPicPr>
          <p:cNvPr id="2" name="Picture 17" descr="Ethiopia B&amp;W 008">
            <a:extLst>
              <a:ext uri="{FF2B5EF4-FFF2-40B4-BE49-F238E27FC236}">
                <a16:creationId xmlns:a16="http://schemas.microsoft.com/office/drawing/2014/main" id="{E8F920FE-C90C-DE6E-3E42-48FC01A45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898" y="3403838"/>
            <a:ext cx="2743667" cy="28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8" descr="Ethiopia B&amp;W 007">
            <a:extLst>
              <a:ext uri="{FF2B5EF4-FFF2-40B4-BE49-F238E27FC236}">
                <a16:creationId xmlns:a16="http://schemas.microsoft.com/office/drawing/2014/main" id="{B607E5BE-A896-328E-711B-A9B8747B0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842" y="3661012"/>
            <a:ext cx="3705772" cy="250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9F4A3B84-8F51-E045-9FEB-CA1F7D71994A}"/>
              </a:ext>
            </a:extLst>
          </p:cNvPr>
          <p:cNvSpPr>
            <a:spLocks noGrp="1" noChangeArrowheads="1"/>
          </p:cNvSpPr>
          <p:nvPr>
            <p:ph type="title"/>
          </p:nvPr>
        </p:nvSpPr>
        <p:spPr>
          <a:xfrm>
            <a:off x="688975" y="246063"/>
            <a:ext cx="7793038" cy="635000"/>
          </a:xfrm>
        </p:spPr>
        <p:txBody>
          <a:bodyPr/>
          <a:lstStyle/>
          <a:p>
            <a:r>
              <a:rPr lang="en-US" altLang="en-US" dirty="0">
                <a:latin typeface="Arial" panose="020B0604020202020204" pitchFamily="34" charset="0"/>
                <a:ea typeface="Cambria" panose="02040503050406030204" pitchFamily="18" charset="0"/>
                <a:cs typeface="Arial" panose="020B0604020202020204" pitchFamily="34" charset="0"/>
              </a:rPr>
              <a:t>How does this affect us?</a:t>
            </a:r>
          </a:p>
        </p:txBody>
      </p:sp>
      <p:sp>
        <p:nvSpPr>
          <p:cNvPr id="24578" name="Content Placeholder 2">
            <a:extLst>
              <a:ext uri="{FF2B5EF4-FFF2-40B4-BE49-F238E27FC236}">
                <a16:creationId xmlns:a16="http://schemas.microsoft.com/office/drawing/2014/main" id="{56CB1635-A78D-3F4F-A7EF-91BD95AE06BD}"/>
              </a:ext>
            </a:extLst>
          </p:cNvPr>
          <p:cNvSpPr>
            <a:spLocks noGrp="1" noChangeArrowheads="1"/>
          </p:cNvSpPr>
          <p:nvPr>
            <p:ph idx="1"/>
          </p:nvPr>
        </p:nvSpPr>
        <p:spPr>
          <a:xfrm>
            <a:off x="738189" y="1289051"/>
            <a:ext cx="7506220" cy="987822"/>
          </a:xfrm>
        </p:spPr>
        <p:txBody>
          <a:bodyPr/>
          <a:lstStyle/>
          <a:p>
            <a:pPr>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Norms and values about men’s and women’s roles inform how we relate to each other as human beings.</a:t>
            </a:r>
          </a:p>
        </p:txBody>
      </p:sp>
      <p:pic>
        <p:nvPicPr>
          <p:cNvPr id="3" name="Picture 2">
            <a:extLst>
              <a:ext uri="{FF2B5EF4-FFF2-40B4-BE49-F238E27FC236}">
                <a16:creationId xmlns:a16="http://schemas.microsoft.com/office/drawing/2014/main" id="{14A025B3-740C-1109-0999-25FB4BD9D504}"/>
              </a:ext>
            </a:extLst>
          </p:cNvPr>
          <p:cNvPicPr>
            <a:picLocks noChangeAspect="1"/>
          </p:cNvPicPr>
          <p:nvPr/>
        </p:nvPicPr>
        <p:blipFill>
          <a:blip r:embed="rId3"/>
          <a:stretch>
            <a:fillRect/>
          </a:stretch>
        </p:blipFill>
        <p:spPr>
          <a:xfrm>
            <a:off x="6553347" y="3212976"/>
            <a:ext cx="1980533" cy="2637359"/>
          </a:xfrm>
          <a:prstGeom prst="rect">
            <a:avLst/>
          </a:prstGeom>
        </p:spPr>
      </p:pic>
      <p:sp>
        <p:nvSpPr>
          <p:cNvPr id="2" name="TextBox 1">
            <a:extLst>
              <a:ext uri="{FF2B5EF4-FFF2-40B4-BE49-F238E27FC236}">
                <a16:creationId xmlns:a16="http://schemas.microsoft.com/office/drawing/2014/main" id="{D173BE79-7BBD-AE92-1BCE-FA3C1D536D31}"/>
              </a:ext>
            </a:extLst>
          </p:cNvPr>
          <p:cNvSpPr txBox="1"/>
          <p:nvPr/>
        </p:nvSpPr>
        <p:spPr>
          <a:xfrm>
            <a:off x="738188" y="2891293"/>
            <a:ext cx="5472608" cy="2677656"/>
          </a:xfrm>
          <a:prstGeom prst="rect">
            <a:avLst/>
          </a:prstGeom>
          <a:noFill/>
        </p:spPr>
        <p:txBody>
          <a:bodyPr wrap="square" rtlCol="0">
            <a:spAutoFit/>
          </a:bodyPr>
          <a:lstStyle/>
          <a:p>
            <a:pPr>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Expectations about gender-related behaviors are also perpetuated by  social institutions: the household, the community, the state, legal structures, schools, workplaces, in aid, development and assistance programs and within the UN itself.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8C245BF-F328-144A-BCAE-DE19F40B3858}"/>
              </a:ext>
            </a:extLst>
          </p:cNvPr>
          <p:cNvSpPr>
            <a:spLocks noGrp="1" noChangeArrowheads="1"/>
          </p:cNvSpPr>
          <p:nvPr>
            <p:ph idx="1"/>
          </p:nvPr>
        </p:nvSpPr>
        <p:spPr>
          <a:xfrm>
            <a:off x="562768" y="1163839"/>
            <a:ext cx="8018463" cy="41767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10000"/>
              </a:lnSpc>
              <a:spcBef>
                <a:spcPct val="60000"/>
              </a:spcBef>
              <a:defRPr/>
            </a:pPr>
            <a:r>
              <a:rPr lang="en-AU"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is about how power is used and shared</a:t>
            </a:r>
          </a:p>
          <a:p>
            <a:pPr>
              <a:lnSpc>
                <a:spcPct val="110000"/>
              </a:lnSpc>
              <a:spcBef>
                <a:spcPct val="60000"/>
              </a:spcBef>
              <a:defRPr/>
            </a:pPr>
            <a:r>
              <a:rPr lang="en-AU"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influences economic, political, and social roles, interactions with others and our needs. </a:t>
            </a:r>
          </a:p>
          <a:p>
            <a:pPr>
              <a:lnSpc>
                <a:spcPct val="110000"/>
              </a:lnSpc>
              <a:spcBef>
                <a:spcPct val="60000"/>
              </a:spcBef>
              <a:defRPr/>
            </a:pPr>
            <a:r>
              <a:rPr lang="en-AU" sz="2585"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It determines who can access resources and decision making within a society.</a:t>
            </a:r>
          </a:p>
        </p:txBody>
      </p:sp>
      <p:sp>
        <p:nvSpPr>
          <p:cNvPr id="15363" name="Text Box 3">
            <a:extLst>
              <a:ext uri="{FF2B5EF4-FFF2-40B4-BE49-F238E27FC236}">
                <a16:creationId xmlns:a16="http://schemas.microsoft.com/office/drawing/2014/main" id="{C0F262E7-3B02-594D-A893-0C1703F94932}"/>
              </a:ext>
            </a:extLst>
          </p:cNvPr>
          <p:cNvSpPr txBox="1">
            <a:spLocks noChangeArrowheads="1"/>
          </p:cNvSpPr>
          <p:nvPr/>
        </p:nvSpPr>
        <p:spPr bwMode="auto">
          <a:xfrm>
            <a:off x="1331913" y="341313"/>
            <a:ext cx="5686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itchFamily="2" charset="2"/>
              <a:buChar char=""/>
              <a:defRPr sz="2800">
                <a:solidFill>
                  <a:srgbClr val="40404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1000"/>
              </a:spcBef>
              <a:buClr>
                <a:schemeClr val="accent1"/>
              </a:buClr>
              <a:buSzPct val="80000"/>
              <a:buFont typeface="Wingdings 3" pitchFamily="2" charset="2"/>
              <a:buChar char=""/>
              <a:defRPr sz="2400">
                <a:solidFill>
                  <a:srgbClr val="40404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1000"/>
              </a:spcBef>
              <a:buClr>
                <a:schemeClr val="accent1"/>
              </a:buClr>
              <a:buSzPct val="80000"/>
              <a:buFont typeface="Wingdings 3" pitchFamily="2" charset="2"/>
              <a:buChar char=""/>
              <a:defRPr sz="2000">
                <a:solidFill>
                  <a:srgbClr val="40404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1000"/>
              </a:spcBef>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1000"/>
              </a:spcBef>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5pPr>
            <a:lvl6pPr marL="2514600" indent="-228600" fontAlgn="base">
              <a:spcBef>
                <a:spcPts val="1000"/>
              </a:spcBef>
              <a:spcAft>
                <a:spcPct val="0"/>
              </a:spcAft>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6pPr>
            <a:lvl7pPr marL="2971800" indent="-228600" fontAlgn="base">
              <a:spcBef>
                <a:spcPts val="1000"/>
              </a:spcBef>
              <a:spcAft>
                <a:spcPct val="0"/>
              </a:spcAft>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7pPr>
            <a:lvl8pPr marL="3429000" indent="-228600" fontAlgn="base">
              <a:spcBef>
                <a:spcPts val="1000"/>
              </a:spcBef>
              <a:spcAft>
                <a:spcPct val="0"/>
              </a:spcAft>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8pPr>
            <a:lvl9pPr marL="3886200" indent="-228600" fontAlgn="base">
              <a:spcBef>
                <a:spcPts val="1000"/>
              </a:spcBef>
              <a:spcAft>
                <a:spcPct val="0"/>
              </a:spcAft>
              <a:buClr>
                <a:schemeClr val="accent1"/>
              </a:buClr>
              <a:buSzPct val="80000"/>
              <a:buFont typeface="Wingdings 3" pitchFamily="2" charset="2"/>
              <a:buChar char=""/>
              <a:defRPr>
                <a:solidFill>
                  <a:srgbClr val="40404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50000"/>
              </a:spcBef>
              <a:spcAft>
                <a:spcPct val="0"/>
              </a:spcAft>
              <a:buClrTx/>
              <a:buSzTx/>
              <a:buFontTx/>
              <a:buNone/>
            </a:pPr>
            <a:r>
              <a:rPr lang="en-US" altLang="en-US" sz="3600" b="1" dirty="0">
                <a:solidFill>
                  <a:schemeClr val="accent1"/>
                </a:solidFill>
                <a:latin typeface="Arial" panose="020B0604020202020204" pitchFamily="34" charset="0"/>
                <a:ea typeface="Cambria" panose="02040503050406030204" pitchFamily="18" charset="0"/>
                <a:cs typeface="Arial" panose="020B0604020202020204" pitchFamily="34" charset="0"/>
              </a:rPr>
              <a:t>Gender and power</a:t>
            </a:r>
          </a:p>
        </p:txBody>
      </p:sp>
      <p:pic>
        <p:nvPicPr>
          <p:cNvPr id="24580" name="Picture 4">
            <a:extLst>
              <a:ext uri="{FF2B5EF4-FFF2-40B4-BE49-F238E27FC236}">
                <a16:creationId xmlns:a16="http://schemas.microsoft.com/office/drawing/2014/main" id="{EA11D1ED-37BB-DCD2-29FA-66385789A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46" y="4134435"/>
            <a:ext cx="1872208" cy="24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woman with many children.jpg">
            <a:extLst>
              <a:ext uri="{FF2B5EF4-FFF2-40B4-BE49-F238E27FC236}">
                <a16:creationId xmlns:a16="http://schemas.microsoft.com/office/drawing/2014/main" id="{CC6C42E3-AE90-564C-A9CC-19DD167A58C1}"/>
              </a:ext>
            </a:extLst>
          </p:cNvPr>
          <p:cNvPicPr>
            <a:picLocks noChangeAspect="1"/>
          </p:cNvPicPr>
          <p:nvPr/>
        </p:nvPicPr>
        <p:blipFill>
          <a:blip r:embed="rId3">
            <a:extLst>
              <a:ext uri="{28A0092B-C50C-407E-A947-70E740481C1C}">
                <a14:useLocalDpi xmlns:a14="http://schemas.microsoft.com/office/drawing/2010/main" val="0"/>
              </a:ext>
            </a:extLst>
          </a:blip>
          <a:srcRect l="14026" t="14064" r="9914" b="12335"/>
          <a:stretch>
            <a:fillRect/>
          </a:stretch>
        </p:blipFill>
        <p:spPr bwMode="auto">
          <a:xfrm>
            <a:off x="301625" y="1587500"/>
            <a:ext cx="2830513"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0" name="Rectangle 2">
            <a:extLst>
              <a:ext uri="{FF2B5EF4-FFF2-40B4-BE49-F238E27FC236}">
                <a16:creationId xmlns:a16="http://schemas.microsoft.com/office/drawing/2014/main" id="{89630ABC-7AE7-7B40-A468-45B1348296E2}"/>
              </a:ext>
            </a:extLst>
          </p:cNvPr>
          <p:cNvSpPr>
            <a:spLocks noGrp="1" noChangeArrowheads="1"/>
          </p:cNvSpPr>
          <p:nvPr>
            <p:ph type="title"/>
          </p:nvPr>
        </p:nvSpPr>
        <p:spPr>
          <a:xfrm>
            <a:off x="685800" y="330200"/>
            <a:ext cx="7772400" cy="10541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panose="020B0604020202020204" pitchFamily="34" charset="0"/>
                <a:ea typeface="Cambria" panose="02040503050406030204" pitchFamily="18" charset="0"/>
                <a:cs typeface="Arial" panose="020B0604020202020204" pitchFamily="34" charset="0"/>
              </a:rPr>
              <a:t>Public/Private  Divide</a:t>
            </a:r>
            <a:endParaRPr lang="en-AU" dirty="0">
              <a:latin typeface="Arial" panose="020B0604020202020204" pitchFamily="34" charset="0"/>
              <a:ea typeface="Cambria" panose="02040503050406030204" pitchFamily="18" charset="0"/>
              <a:cs typeface="Arial" panose="020B0604020202020204" pitchFamily="34" charset="0"/>
            </a:endParaRPr>
          </a:p>
        </p:txBody>
      </p:sp>
      <p:sp>
        <p:nvSpPr>
          <p:cNvPr id="227331" name="Rectangle 3">
            <a:extLst>
              <a:ext uri="{FF2B5EF4-FFF2-40B4-BE49-F238E27FC236}">
                <a16:creationId xmlns:a16="http://schemas.microsoft.com/office/drawing/2014/main" id="{D60723CA-97D0-1A48-B63D-22B7E5CC5BB1}"/>
              </a:ext>
            </a:extLst>
          </p:cNvPr>
          <p:cNvSpPr>
            <a:spLocks noGrp="1" noChangeArrowheads="1"/>
          </p:cNvSpPr>
          <p:nvPr>
            <p:ph type="body" idx="1"/>
          </p:nvPr>
        </p:nvSpPr>
        <p:spPr>
          <a:xfrm>
            <a:off x="3132138" y="1587500"/>
            <a:ext cx="5834062" cy="37988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Women have less power because their biological ability to have children </a:t>
            </a:r>
            <a:r>
              <a:rPr lang="en-US"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and the associated social roles</a:t>
            </a:r>
            <a:r>
              <a:rPr lang="en-US"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often confine them to the home and family.</a:t>
            </a:r>
          </a:p>
          <a:p>
            <a:pPr>
              <a:defRPr/>
            </a:pPr>
            <a:r>
              <a:rPr lang="en-US"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This often excludes them from decision making and leadership roles outside the home. </a:t>
            </a:r>
            <a:endParaRPr lang="en-AU"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6F56-642E-E336-6F41-34DBF5A8A6F9}"/>
              </a:ext>
            </a:extLst>
          </p:cNvPr>
          <p:cNvSpPr>
            <a:spLocks noGrp="1"/>
          </p:cNvSpPr>
          <p:nvPr>
            <p:ph type="title"/>
          </p:nvPr>
        </p:nvSpPr>
        <p:spPr/>
        <p:txBody>
          <a:bodyPr/>
          <a:lstStyle/>
          <a:p>
            <a:r>
              <a:rPr lang="en-AU" sz="4000" dirty="0">
                <a:latin typeface="Arial" panose="020B0604020202020204" pitchFamily="34" charset="0"/>
                <a:ea typeface="Cambria" panose="02040503050406030204" pitchFamily="18" charset="0"/>
                <a:cs typeface="Arial" panose="020B0604020202020204" pitchFamily="34" charset="0"/>
              </a:rPr>
              <a:t>Gender Inequality</a:t>
            </a:r>
          </a:p>
        </p:txBody>
      </p:sp>
      <p:sp>
        <p:nvSpPr>
          <p:cNvPr id="5" name="TextBox 4">
            <a:extLst>
              <a:ext uri="{FF2B5EF4-FFF2-40B4-BE49-F238E27FC236}">
                <a16:creationId xmlns:a16="http://schemas.microsoft.com/office/drawing/2014/main" id="{D5A166FC-7231-52E4-2938-DFFC0F49D4BC}"/>
              </a:ext>
            </a:extLst>
          </p:cNvPr>
          <p:cNvSpPr txBox="1"/>
          <p:nvPr/>
        </p:nvSpPr>
        <p:spPr>
          <a:xfrm>
            <a:off x="1547664" y="1268760"/>
            <a:ext cx="6552728" cy="2482603"/>
          </a:xfrm>
          <a:prstGeom prst="rect">
            <a:avLst/>
          </a:prstGeom>
          <a:noFill/>
        </p:spPr>
        <p:txBody>
          <a:bodyPr wrap="square">
            <a:spAutoFit/>
          </a:bodyPr>
          <a:lstStyle/>
          <a:p>
            <a:pPr>
              <a:lnSpc>
                <a:spcPct val="110000"/>
              </a:lnSpc>
              <a:spcBef>
                <a:spcPct val="60000"/>
              </a:spcBef>
              <a:defRPr/>
            </a:pPr>
            <a:r>
              <a:rPr lang="en-AU" sz="36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Differences in access to resources and decision-making based on gender, results in </a:t>
            </a:r>
            <a:r>
              <a:rPr lang="en-AU" sz="3600" b="1" i="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Inequality</a:t>
            </a:r>
            <a:endParaRPr lang="en-US" sz="36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drawing of a person sitting at a computer&#10;&#10;Description automatically generated">
            <a:extLst>
              <a:ext uri="{FF2B5EF4-FFF2-40B4-BE49-F238E27FC236}">
                <a16:creationId xmlns:a16="http://schemas.microsoft.com/office/drawing/2014/main" id="{5872BD26-525F-32B6-2016-EF14A7E66099}"/>
              </a:ext>
            </a:extLst>
          </p:cNvPr>
          <p:cNvPicPr>
            <a:picLocks noChangeAspect="1"/>
          </p:cNvPicPr>
          <p:nvPr/>
        </p:nvPicPr>
        <p:blipFill>
          <a:blip r:embed="rId3"/>
          <a:stretch>
            <a:fillRect/>
          </a:stretch>
        </p:blipFill>
        <p:spPr>
          <a:xfrm>
            <a:off x="3851920" y="4139013"/>
            <a:ext cx="2743200" cy="1828800"/>
          </a:xfrm>
          <a:prstGeom prst="rect">
            <a:avLst/>
          </a:prstGeom>
        </p:spPr>
      </p:pic>
      <p:pic>
        <p:nvPicPr>
          <p:cNvPr id="9" name="Picture 8" descr="A person and a child&#10;&#10;Description automatically generated">
            <a:extLst>
              <a:ext uri="{FF2B5EF4-FFF2-40B4-BE49-F238E27FC236}">
                <a16:creationId xmlns:a16="http://schemas.microsoft.com/office/drawing/2014/main" id="{8FED6015-AFD0-DEF5-CFB0-FB33BFC9084B}"/>
              </a:ext>
            </a:extLst>
          </p:cNvPr>
          <p:cNvPicPr>
            <a:picLocks noChangeAspect="1"/>
          </p:cNvPicPr>
          <p:nvPr/>
        </p:nvPicPr>
        <p:blipFill>
          <a:blip r:embed="rId4"/>
          <a:stretch>
            <a:fillRect/>
          </a:stretch>
        </p:blipFill>
        <p:spPr>
          <a:xfrm>
            <a:off x="1691680" y="3885127"/>
            <a:ext cx="1845813" cy="2727396"/>
          </a:xfrm>
          <a:prstGeom prst="rect">
            <a:avLst/>
          </a:prstGeom>
        </p:spPr>
      </p:pic>
    </p:spTree>
    <p:extLst>
      <p:ext uri="{BB962C8B-B14F-4D97-AF65-F5344CB8AC3E}">
        <p14:creationId xmlns:p14="http://schemas.microsoft.com/office/powerpoint/2010/main" val="325247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F15104B-CACE-DE4A-8D72-EBF46815C23C}"/>
              </a:ext>
            </a:extLst>
          </p:cNvPr>
          <p:cNvSpPr>
            <a:spLocks noGrp="1" noChangeArrowheads="1"/>
          </p:cNvSpPr>
          <p:nvPr>
            <p:ph type="title"/>
          </p:nvPr>
        </p:nvSpPr>
        <p:spPr>
          <a:xfrm>
            <a:off x="688975" y="246063"/>
            <a:ext cx="7793038" cy="635000"/>
          </a:xfrm>
        </p:spPr>
        <p:txBody>
          <a:bodyPr/>
          <a:lstStyle/>
          <a:p>
            <a:r>
              <a:rPr lang="en-AU" altLang="en-US" dirty="0">
                <a:latin typeface="Arial" panose="020B0604020202020204" pitchFamily="34" charset="0"/>
                <a:ea typeface="Cambria" panose="02040503050406030204" pitchFamily="18" charset="0"/>
                <a:cs typeface="Arial" panose="020B0604020202020204" pitchFamily="34" charset="0"/>
              </a:rPr>
              <a:t>Patriarchy and gender inequality</a:t>
            </a:r>
          </a:p>
        </p:txBody>
      </p:sp>
      <p:sp>
        <p:nvSpPr>
          <p:cNvPr id="32770" name="Subtitle 2">
            <a:extLst>
              <a:ext uri="{FF2B5EF4-FFF2-40B4-BE49-F238E27FC236}">
                <a16:creationId xmlns:a16="http://schemas.microsoft.com/office/drawing/2014/main" id="{95CCD9DA-4420-8F4B-BA59-EE41E6B5A337}"/>
              </a:ext>
            </a:extLst>
          </p:cNvPr>
          <p:cNvSpPr>
            <a:spLocks noGrp="1" noChangeArrowheads="1"/>
          </p:cNvSpPr>
          <p:nvPr>
            <p:ph idx="1"/>
          </p:nvPr>
        </p:nvSpPr>
        <p:spPr>
          <a:xfrm>
            <a:off x="827584" y="881063"/>
            <a:ext cx="7794625" cy="4475163"/>
          </a:xfrm>
        </p:spPr>
        <p:txBody>
          <a:bodyPr/>
          <a:lstStyle/>
          <a:p>
            <a:pPr>
              <a:lnSpc>
                <a:spcPct val="110000"/>
              </a:lnSpc>
              <a:spcBef>
                <a:spcPct val="60000"/>
              </a:spcBef>
              <a:defRPr/>
            </a:pPr>
            <a:r>
              <a:rPr lang="en-US" altLang="en-US"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Gender differences based on patriarchal values that privilege male power and </a:t>
            </a:r>
            <a:r>
              <a:rPr lang="ja-JP" altLang="en-US" sz="2585"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masculinity</a:t>
            </a:r>
            <a:r>
              <a:rPr lang="ja-JP" altLang="en-US" sz="2585"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over </a:t>
            </a:r>
            <a:r>
              <a:rPr lang="ja-JP" altLang="en-US" sz="2585"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femininity</a:t>
            </a:r>
            <a:r>
              <a:rPr lang="ja-JP" altLang="en-US" sz="2585"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result in gender bias, inequality and systematic disadvantage and discrimination for women  and for those who do not comply with social expectations about male  and female accepted roles, appearance  and </a:t>
            </a:r>
            <a:r>
              <a:rPr lang="en-US" altLang="ja-JP" sz="2585" b="1" dirty="0" err="1">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behaviour</a:t>
            </a:r>
            <a:r>
              <a:rPr lang="en-US" altLang="ja-JP" sz="2585"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a:t>
            </a:r>
          </a:p>
          <a:p>
            <a:pPr>
              <a:lnSpc>
                <a:spcPct val="110000"/>
              </a:lnSpc>
              <a:spcBef>
                <a:spcPct val="60000"/>
              </a:spcBef>
              <a:buFont typeface="Wingdings" pitchFamily="2" charset="2"/>
              <a:buChar char="Ø"/>
              <a:defRPr/>
            </a:pPr>
            <a:endParaRPr lang="en-AU" altLang="ja-JP" sz="2585"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10000"/>
              </a:lnSpc>
              <a:defRPr/>
            </a:pPr>
            <a:endParaRPr lang="en-AU" altLang="en-US" b="1" dirty="0">
              <a:solidFill>
                <a:schemeClr val="accent2">
                  <a:lumMod val="5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a:extLst>
              <a:ext uri="{FF2B5EF4-FFF2-40B4-BE49-F238E27FC236}">
                <a16:creationId xmlns:a16="http://schemas.microsoft.com/office/drawing/2014/main" id="{0846AAAB-3535-B9BD-82AA-83C0C186E824}"/>
              </a:ext>
            </a:extLst>
          </p:cNvPr>
          <p:cNvPicPr>
            <a:picLocks noChangeAspect="1"/>
          </p:cNvPicPr>
          <p:nvPr/>
        </p:nvPicPr>
        <p:blipFill>
          <a:blip r:embed="rId3"/>
          <a:stretch>
            <a:fillRect/>
          </a:stretch>
        </p:blipFill>
        <p:spPr>
          <a:xfrm>
            <a:off x="2699792" y="4386960"/>
            <a:ext cx="2618169" cy="1997967"/>
          </a:xfrm>
          <a:prstGeom prst="rect">
            <a:avLst/>
          </a:prstGeom>
        </p:spPr>
      </p:pic>
      <p:sp>
        <p:nvSpPr>
          <p:cNvPr id="4" name="TextBox 3">
            <a:extLst>
              <a:ext uri="{FF2B5EF4-FFF2-40B4-BE49-F238E27FC236}">
                <a16:creationId xmlns:a16="http://schemas.microsoft.com/office/drawing/2014/main" id="{80474B56-FFBB-E5EA-7652-EE3B3F76C984}"/>
              </a:ext>
            </a:extLst>
          </p:cNvPr>
          <p:cNvSpPr txBox="1"/>
          <p:nvPr/>
        </p:nvSpPr>
        <p:spPr>
          <a:xfrm>
            <a:off x="5004048" y="4384139"/>
            <a:ext cx="3871561" cy="1815882"/>
          </a:xfrm>
          <a:prstGeom prst="rect">
            <a:avLst/>
          </a:prstGeom>
          <a:noFill/>
        </p:spPr>
        <p:txBody>
          <a:bodyPr wrap="square" rtlCol="0">
            <a:spAutoFit/>
          </a:bodyPr>
          <a:lstStyle/>
          <a:p>
            <a:pPr algn="ctr" eaLnBrk="1" hangingPunct="1">
              <a:buFontTx/>
              <a:buNone/>
            </a:pPr>
            <a:r>
              <a:rPr lang="en-AU" altLang="en-US" sz="2800" b="1" dirty="0">
                <a:solidFill>
                  <a:schemeClr val="accent1"/>
                </a:solidFill>
                <a:latin typeface="Arial" panose="020B0604020202020204" pitchFamily="34" charset="0"/>
                <a:ea typeface="Cambria" panose="02040503050406030204" pitchFamily="18" charset="0"/>
                <a:cs typeface="Arial" panose="020B0604020202020204" pitchFamily="34" charset="0"/>
              </a:rPr>
              <a:t>Universally, men have more power than women</a:t>
            </a:r>
          </a:p>
          <a:p>
            <a:pPr algn="ctr"/>
            <a:endParaRPr lang="en-AU" sz="2800" dirty="0">
              <a:latin typeface="Arial" panose="020B0604020202020204" pitchFamily="34" charset="0"/>
              <a:ea typeface="Cambria" panose="02040503050406030204" pitchFamily="18"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CR project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 id="{C40AFB8E-B496-CB43-BA4D-0ADABBDE1E92}" vid="{66E23C27-79D5-4E49-BED3-4D33AD643D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GCR project </Template>
  <TotalTime>835</TotalTime>
  <Words>1617</Words>
  <Application>Microsoft Office PowerPoint</Application>
  <PresentationFormat>On-screen Show (4:3)</PresentationFormat>
  <Paragraphs>130</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ＭＳ Ｐゴシック</vt:lpstr>
      <vt:lpstr>Aptos</vt:lpstr>
      <vt:lpstr>Aptos Display</vt:lpstr>
      <vt:lpstr>Arial</vt:lpstr>
      <vt:lpstr>Calibri</vt:lpstr>
      <vt:lpstr>Times New Roman</vt:lpstr>
      <vt:lpstr>Trebuchet MS</vt:lpstr>
      <vt:lpstr>Wingdings</vt:lpstr>
      <vt:lpstr>Wingdings 3</vt:lpstr>
      <vt:lpstr>GCR project </vt:lpstr>
      <vt:lpstr>Custom Design</vt:lpstr>
      <vt:lpstr>PowerPoint Presentation</vt:lpstr>
      <vt:lpstr>Aim of the session </vt:lpstr>
      <vt:lpstr>PowerPoint Presentation</vt:lpstr>
      <vt:lpstr>Gender…</vt:lpstr>
      <vt:lpstr>How does this affect us?</vt:lpstr>
      <vt:lpstr>PowerPoint Presentation</vt:lpstr>
      <vt:lpstr>Public/Private  Divide</vt:lpstr>
      <vt:lpstr>Gender Inequality</vt:lpstr>
      <vt:lpstr>Patriarchy and gender inequality</vt:lpstr>
      <vt:lpstr>Gender &amp; culture</vt:lpstr>
      <vt:lpstr>Gendered effects of Globalisation</vt:lpstr>
      <vt:lpstr>Exercise</vt:lpstr>
      <vt:lpstr>PowerPoint Presentation</vt:lpstr>
      <vt:lpstr>This is why Women have their own  human rights convention. </vt:lpstr>
      <vt:lpstr>PowerPoint Presentation</vt:lpstr>
      <vt:lpstr>and</vt:lpstr>
      <vt:lpstr>Exercise</vt:lpstr>
    </vt:vector>
  </TitlesOfParts>
  <Company>Visual Futures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Tucker</dc:creator>
  <cp:lastModifiedBy>Linda Bartolomei</cp:lastModifiedBy>
  <cp:revision>43</cp:revision>
  <cp:lastPrinted>2024-03-13T06:05:17Z</cp:lastPrinted>
  <dcterms:created xsi:type="dcterms:W3CDTF">2005-11-30T23:56:55Z</dcterms:created>
  <dcterms:modified xsi:type="dcterms:W3CDTF">2024-07-08T08:16:59Z</dcterms:modified>
</cp:coreProperties>
</file>