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8"/>
  </p:notesMasterIdLst>
  <p:sldIdLst>
    <p:sldId id="279" r:id="rId2"/>
    <p:sldId id="304" r:id="rId3"/>
    <p:sldId id="302" r:id="rId4"/>
    <p:sldId id="303" r:id="rId5"/>
    <p:sldId id="305" r:id="rId6"/>
    <p:sldId id="306"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6"/>
    <p:restoredTop sz="88175"/>
  </p:normalViewPr>
  <p:slideViewPr>
    <p:cSldViewPr snapToGrid="0" snapToObjects="1">
      <p:cViewPr varScale="1">
        <p:scale>
          <a:sx n="104" d="100"/>
          <a:sy n="104" d="100"/>
        </p:scale>
        <p:origin x="22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2384F-E330-6546-86EA-A54745E17915}" type="datetimeFigureOut">
              <a:rPr lang="en-US" smtClean="0"/>
              <a:t>6/17/19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8A0C-DCE1-DA4F-A9CB-9E9E26EC41F4}" type="slidenum">
              <a:rPr lang="en-US" smtClean="0"/>
              <a:t>‹#›</a:t>
            </a:fld>
            <a:endParaRPr lang="en-US"/>
          </a:p>
        </p:txBody>
      </p:sp>
    </p:spTree>
    <p:extLst>
      <p:ext uri="{BB962C8B-B14F-4D97-AF65-F5344CB8AC3E}">
        <p14:creationId xmlns:p14="http://schemas.microsoft.com/office/powerpoint/2010/main" val="194215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x-none" b="1" u="sng" dirty="0" smtClean="0"/>
              <a:t>Session Activities:  </a:t>
            </a:r>
            <a:r>
              <a:rPr lang="en-US" altLang="x-none" b="1" dirty="0" smtClean="0"/>
              <a:t>Slide based presentation, Group discussion, “Ice-breaker” exercises and producing Confidentiality Agreements.</a:t>
            </a:r>
          </a:p>
          <a:p>
            <a:pPr>
              <a:lnSpc>
                <a:spcPct val="90000"/>
              </a:lnSpc>
            </a:pPr>
            <a:endParaRPr lang="en-US" altLang="x-none" b="1" dirty="0" smtClean="0"/>
          </a:p>
          <a:p>
            <a:pPr>
              <a:lnSpc>
                <a:spcPct val="90000"/>
              </a:lnSpc>
            </a:pPr>
            <a:r>
              <a:rPr lang="en-US" altLang="x-none" dirty="0" smtClean="0"/>
              <a:t>Introduce yourself to the participants and use an “ice-breaker” exercise to get the women talking to each other and to introduce themselves to you and to  the group.</a:t>
            </a:r>
          </a:p>
          <a:p>
            <a:pPr>
              <a:lnSpc>
                <a:spcPct val="90000"/>
              </a:lnSpc>
            </a:pPr>
            <a:endParaRPr lang="en-US" altLang="x-none" dirty="0" smtClean="0"/>
          </a:p>
          <a:p>
            <a:pPr>
              <a:lnSpc>
                <a:spcPct val="90000"/>
              </a:lnSpc>
            </a:pPr>
            <a:r>
              <a:rPr lang="en-US" altLang="x-none" dirty="0" smtClean="0"/>
              <a:t>A good “ice breaker” is to ask each women to introduce herself and to tell the group the meaning of her name.  </a:t>
            </a:r>
          </a:p>
          <a:p>
            <a:pPr>
              <a:lnSpc>
                <a:spcPct val="90000"/>
              </a:lnSpc>
            </a:pPr>
            <a:endParaRPr lang="en-US" altLang="x-none" dirty="0" smtClean="0"/>
          </a:p>
          <a:p>
            <a:pPr>
              <a:lnSpc>
                <a:spcPct val="90000"/>
              </a:lnSpc>
            </a:pPr>
            <a:r>
              <a:rPr lang="en-US" altLang="x-none" dirty="0" smtClean="0"/>
              <a:t>If you wish the group to wear name tags you can give out blank name tags and pens and ask each woman to write her name and something either about herself or her name on the tag and to explain this to the group.</a:t>
            </a:r>
          </a:p>
          <a:p>
            <a:pPr>
              <a:lnSpc>
                <a:spcPct val="90000"/>
              </a:lnSpc>
            </a:pPr>
            <a:endParaRPr lang="en-US" altLang="x-none" dirty="0" smtClean="0"/>
          </a:p>
          <a:p>
            <a:pPr>
              <a:lnSpc>
                <a:spcPct val="90000"/>
              </a:lnSpc>
            </a:pPr>
            <a:r>
              <a:rPr lang="en-US" altLang="x-none" dirty="0" smtClean="0"/>
              <a:t>You may have other “ice-breaker” exercises which you  prefer.</a:t>
            </a:r>
          </a:p>
          <a:p>
            <a:pPr>
              <a:lnSpc>
                <a:spcPct val="90000"/>
              </a:lnSpc>
            </a:pPr>
            <a:endParaRPr lang="en-US" altLang="x-none" dirty="0" smtClean="0"/>
          </a:p>
          <a:p>
            <a:pPr>
              <a:lnSpc>
                <a:spcPct val="90000"/>
              </a:lnSpc>
            </a:pPr>
            <a:r>
              <a:rPr lang="en-US" altLang="x-none" dirty="0" smtClean="0"/>
              <a:t>After the initial round of introduction ask participants to share some personal information about themselves such as where they are from. It is important that you write this information down so that you can remember where each participant is from.</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1</a:t>
            </a:fld>
            <a:endParaRPr lang="en-US"/>
          </a:p>
        </p:txBody>
      </p:sp>
    </p:spTree>
    <p:extLst>
      <p:ext uri="{BB962C8B-B14F-4D97-AF65-F5344CB8AC3E}">
        <p14:creationId xmlns:p14="http://schemas.microsoft.com/office/powerpoint/2010/main" val="102203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Activity </a:t>
            </a:r>
            <a:r>
              <a:rPr lang="en-US" altLang="x-none" dirty="0" smtClean="0"/>
              <a:t>- Presentation and group discussion</a:t>
            </a:r>
          </a:p>
          <a:p>
            <a:endParaRPr lang="en-US" altLang="x-none" dirty="0" smtClean="0"/>
          </a:p>
          <a:p>
            <a:r>
              <a:rPr lang="en-US" altLang="x-none" dirty="0" smtClean="0"/>
              <a:t>Introduce the idea of Confidentiality</a:t>
            </a:r>
          </a:p>
          <a:p>
            <a:endParaRPr lang="en-US" altLang="x-none" dirty="0" smtClean="0"/>
          </a:p>
          <a:p>
            <a:r>
              <a:rPr lang="en-US" altLang="x-none" dirty="0" smtClean="0"/>
              <a:t>Go around the group asking participants what “confidentiality” means to them</a:t>
            </a:r>
          </a:p>
          <a:p>
            <a:endParaRPr lang="en-US" altLang="x-none" dirty="0" smtClean="0"/>
          </a:p>
          <a:p>
            <a:r>
              <a:rPr lang="en-US" altLang="x-none" dirty="0" smtClean="0"/>
              <a:t>Prepare an example of what happens when confidentiality is broken</a:t>
            </a:r>
          </a:p>
          <a:p>
            <a:endParaRPr lang="en-US" altLang="x-none" b="1" dirty="0" smtClean="0"/>
          </a:p>
          <a:p>
            <a:r>
              <a:rPr lang="en-US" altLang="x-none" b="1" dirty="0" smtClean="0"/>
              <a:t>Discussion Points</a:t>
            </a:r>
          </a:p>
          <a:p>
            <a:endParaRPr lang="en-US" altLang="x-none" b="1" dirty="0" smtClean="0"/>
          </a:p>
          <a:p>
            <a:r>
              <a:rPr lang="en-US" altLang="x-none" dirty="0" smtClean="0"/>
              <a:t>Talk about the importance of confidentiality in this training and also as a leadership tool.</a:t>
            </a:r>
          </a:p>
          <a:p>
            <a:endParaRPr lang="en-US" altLang="x-none" dirty="0" smtClean="0"/>
          </a:p>
          <a:p>
            <a:r>
              <a:rPr lang="en-US" altLang="x-none" dirty="0" smtClean="0"/>
              <a:t>If people believe that that can share things in confidence it builds trust..</a:t>
            </a:r>
          </a:p>
          <a:p>
            <a:endParaRPr lang="en-US" altLang="x-none" dirty="0" smtClean="0"/>
          </a:p>
          <a:p>
            <a:r>
              <a:rPr lang="en-US" altLang="x-none" dirty="0" smtClean="0"/>
              <a:t>Good leaders respect confidence.</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2</a:t>
            </a:fld>
            <a:endParaRPr lang="en-US"/>
          </a:p>
        </p:txBody>
      </p:sp>
    </p:spTree>
    <p:extLst>
      <p:ext uri="{BB962C8B-B14F-4D97-AF65-F5344CB8AC3E}">
        <p14:creationId xmlns:p14="http://schemas.microsoft.com/office/powerpoint/2010/main" val="15559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Discussion Continued</a:t>
            </a:r>
            <a:r>
              <a:rPr lang="en-US" altLang="x-none" dirty="0" smtClean="0"/>
              <a:t>:</a:t>
            </a:r>
          </a:p>
          <a:p>
            <a:endParaRPr lang="en-US" altLang="x-none" dirty="0" smtClean="0"/>
          </a:p>
          <a:p>
            <a:r>
              <a:rPr lang="en-US" altLang="x-none" dirty="0" smtClean="0"/>
              <a:t>Discuss what confidentiality means to women in refugee camps –refugees in many camps have disclosed that they are afraid to talk about their problems to NGO’s, UNHCR and Camp Committees because of lack of confidentiality.</a:t>
            </a:r>
          </a:p>
          <a:p>
            <a:endParaRPr lang="en-US" altLang="x-none" dirty="0" smtClean="0"/>
          </a:p>
          <a:p>
            <a:r>
              <a:rPr lang="en-US" altLang="x-none" dirty="0" smtClean="0"/>
              <a:t>Ask for agreement form the women to keep all discussion in the training sessions confidential.  Ask them to describe what this means.</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4</a:t>
            </a:fld>
            <a:endParaRPr lang="en-US"/>
          </a:p>
        </p:txBody>
      </p:sp>
    </p:spTree>
    <p:extLst>
      <p:ext uri="{BB962C8B-B14F-4D97-AF65-F5344CB8AC3E}">
        <p14:creationId xmlns:p14="http://schemas.microsoft.com/office/powerpoint/2010/main" val="122848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x-none" dirty="0" smtClean="0"/>
              <a:t>Prepare the confidentiality agreement and put it on a large sheet of Flip Chart  paper.  Ask every woman in the group to sign.  If there are interpreters present also ask them to sign.</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5</a:t>
            </a:fld>
            <a:endParaRPr lang="en-US"/>
          </a:p>
        </p:txBody>
      </p:sp>
    </p:spTree>
    <p:extLst>
      <p:ext uri="{BB962C8B-B14F-4D97-AF65-F5344CB8AC3E}">
        <p14:creationId xmlns:p14="http://schemas.microsoft.com/office/powerpoint/2010/main" val="63812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smtClean="0"/>
              <a:t>Prepare a Second confidentiality agreement between the Training Facilitators (yourself) and the group.  Sign it and put this on the wall.</a:t>
            </a:r>
          </a:p>
          <a:p>
            <a:endParaRPr lang="en-US" altLang="x-none" dirty="0" smtClean="0"/>
          </a:p>
          <a:p>
            <a:r>
              <a:rPr lang="en-US" altLang="x-none" dirty="0" smtClean="0"/>
              <a:t>Discuss what it means with the group and ask them to also sign off this agreement.</a:t>
            </a:r>
          </a:p>
          <a:p>
            <a:endParaRPr lang="en-US" altLang="x-none" dirty="0" smtClean="0"/>
          </a:p>
          <a:p>
            <a:r>
              <a:rPr lang="en-US" altLang="x-none" dirty="0" smtClean="0"/>
              <a:t>This exercise builds trust with the participants, and also teaches them about the importance of Confidentiality in their work as Leaders.</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6</a:t>
            </a:fld>
            <a:endParaRPr lang="en-US"/>
          </a:p>
        </p:txBody>
      </p:sp>
    </p:spTree>
    <p:extLst>
      <p:ext uri="{BB962C8B-B14F-4D97-AF65-F5344CB8AC3E}">
        <p14:creationId xmlns:p14="http://schemas.microsoft.com/office/powerpoint/2010/main" val="510232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xmlns="" id="{96F67FBE-6E26-ED4F-8BBB-385D3259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xmlns="" id="{65026EC8-A83F-9447-AB3E-E70CFAA2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xmlns="" id="{8FB77B32-0A34-9A48-B382-19D6E4749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xmlns="" id="{ED79E07E-5B38-7B46-B23F-AB3749CC89C3}"/>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xmlns="" id="{5E16B95F-FAFE-E541-A312-CBA44A0C87E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C49F5E4F-714D-7041-AF1A-52343A9C4657}"/>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xmlns="" id="{DA5211AF-7A31-E547-A189-A71154702D03}"/>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xmlns="" id="{795E8729-2F9A-3347-BD1F-1C204E509199}"/>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xmlns="" id="{93B3F370-2DF3-154E-A2FC-0864B92CF248}"/>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xmlns="" id="{96C5BB84-2573-BE46-BCF5-07DCD53D9564}"/>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xmlns="" id="{CD42DB2D-1EE0-3941-BD51-96FA4F7B880A}"/>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xmlns="" id="{24C0A58D-8914-B44A-BF5A-EFCF8261B383}"/>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xmlns="" id="{947F36E0-CC1F-194F-8155-B081A3182F46}"/>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70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xmlns="" id="{B93546F6-8C78-A743-9EB2-4412CD019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0679" y="6072815"/>
            <a:ext cx="1535113" cy="7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5" name="Picture 17">
            <a:extLst>
              <a:ext uri="{FF2B5EF4-FFF2-40B4-BE49-F238E27FC236}">
                <a16:creationId xmlns:a16="http://schemas.microsoft.com/office/drawing/2014/main" xmlns="" id="{2B5A2E2D-BA51-B44C-BB81-4ABF0203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582" y="6125582"/>
            <a:ext cx="1317417" cy="6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xmlns="" id="{E89E6D13-1CCE-4B4C-9284-A32FED3860BE}"/>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extBox 14">
            <a:extLst>
              <a:ext uri="{FF2B5EF4-FFF2-40B4-BE49-F238E27FC236}">
                <a16:creationId xmlns:a16="http://schemas.microsoft.com/office/drawing/2014/main" xmlns="" id="{FA2B5B27-C960-DE46-B61E-8E9B4A099040}"/>
              </a:ext>
            </a:extLst>
          </p:cNvPr>
          <p:cNvSpPr txBox="1"/>
          <p:nvPr/>
        </p:nvSpPr>
        <p:spPr>
          <a:xfrm>
            <a:off x="874643" y="6619461"/>
            <a:ext cx="5307496" cy="215444"/>
          </a:xfrm>
          <a:prstGeom prst="rect">
            <a:avLst/>
          </a:prstGeom>
          <a:noFill/>
        </p:spPr>
        <p:txBody>
          <a:bodyPr wrap="square" rtlCol="0">
            <a:spAutoFit/>
          </a:bodyPr>
          <a:lstStyle/>
          <a:p>
            <a:r>
              <a:rPr lang="en-US" sz="800" i="1" dirty="0"/>
              <a:t>Intellectual property of E Pittaway and L. Bartolomei; Reuse is permitted with author attribution </a:t>
            </a:r>
          </a:p>
        </p:txBody>
      </p:sp>
    </p:spTree>
    <p:extLst>
      <p:ext uri="{BB962C8B-B14F-4D97-AF65-F5344CB8AC3E}">
        <p14:creationId xmlns:p14="http://schemas.microsoft.com/office/powerpoint/2010/main" val="36485162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xmlns="" id="{60270490-D245-D04F-A5AC-106D32B7162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xmlns="" id="{B6DEF876-2B3A-5949-9F0A-8E1580B5FE4E}"/>
              </a:ext>
            </a:extLst>
          </p:cNvPr>
          <p:cNvSpPr>
            <a:spLocks noGrp="1" noChangeArrowheads="1"/>
          </p:cNvSpPr>
          <p:nvPr>
            <p:ph type="body" idx="1"/>
          </p:nvPr>
        </p:nvSpPr>
        <p:spPr bwMode="auto">
          <a:xfrm>
            <a:off x="604768"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xmlns=""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C706D805-04EB-9548-AF27-9A9FC25365DA}" type="datetimeFigureOut">
              <a:rPr lang="en-US" smtClean="0"/>
              <a:t>6/17/19</a:t>
            </a:fld>
            <a:endParaRPr lang="en-US"/>
          </a:p>
        </p:txBody>
      </p:sp>
      <p:sp>
        <p:nvSpPr>
          <p:cNvPr id="5" name="Footer Placeholder 4">
            <a:extLst>
              <a:ext uri="{FF2B5EF4-FFF2-40B4-BE49-F238E27FC236}">
                <a16:creationId xmlns:a16="http://schemas.microsoft.com/office/drawing/2014/main" xmlns=""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fld id="{AF55A1AC-9DAA-E54C-8256-2ADFAE1B8D2B}" type="slidenum">
              <a:rPr lang="en-US" smtClean="0"/>
              <a:t>‹#›</a:t>
            </a:fld>
            <a:endParaRPr lang="en-US"/>
          </a:p>
        </p:txBody>
      </p:sp>
    </p:spTree>
    <p:extLst>
      <p:ext uri="{BB962C8B-B14F-4D97-AF65-F5344CB8AC3E}">
        <p14:creationId xmlns:p14="http://schemas.microsoft.com/office/powerpoint/2010/main" val="1684191619"/>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fontAlgn="base" hangingPunct="1">
        <a:spcBef>
          <a:spcPct val="0"/>
        </a:spcBef>
        <a:spcAft>
          <a:spcPct val="0"/>
        </a:spcAft>
        <a:defRPr sz="3600" b="1" kern="12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Trebuchet MS" panose="020B0703020202090204" pitchFamily="34" charset="0"/>
        </a:defRPr>
      </a:lvl2pPr>
      <a:lvl3pPr algn="l" defTabSz="457200" rtl="0" eaLnBrk="1" fontAlgn="base" hangingPunct="1">
        <a:spcBef>
          <a:spcPct val="0"/>
        </a:spcBef>
        <a:spcAft>
          <a:spcPct val="0"/>
        </a:spcAft>
        <a:defRPr sz="3600">
          <a:solidFill>
            <a:schemeClr val="tx1"/>
          </a:solidFill>
          <a:latin typeface="Trebuchet MS" panose="020B0703020202090204" pitchFamily="34" charset="0"/>
        </a:defRPr>
      </a:lvl3pPr>
      <a:lvl4pPr algn="l" defTabSz="457200" rtl="0" eaLnBrk="1" fontAlgn="base" hangingPunct="1">
        <a:spcBef>
          <a:spcPct val="0"/>
        </a:spcBef>
        <a:spcAft>
          <a:spcPct val="0"/>
        </a:spcAft>
        <a:defRPr sz="3600">
          <a:solidFill>
            <a:schemeClr val="tx1"/>
          </a:solidFill>
          <a:latin typeface="Trebuchet MS" panose="020B0703020202090204" pitchFamily="34" charset="0"/>
        </a:defRPr>
      </a:lvl4pPr>
      <a:lvl5pPr algn="l" defTabSz="457200" rtl="0" eaLnBrk="1" fontAlgn="base" hangingPunct="1">
        <a:spcBef>
          <a:spcPct val="0"/>
        </a:spcBef>
        <a:spcAft>
          <a:spcPct val="0"/>
        </a:spcAft>
        <a:defRPr sz="3600">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AF98F-0B88-674F-BB66-B7F51F4D2371}"/>
              </a:ext>
            </a:extLst>
          </p:cNvPr>
          <p:cNvSpPr>
            <a:spLocks noGrp="1"/>
          </p:cNvSpPr>
          <p:nvPr>
            <p:ph type="ctrTitle"/>
          </p:nvPr>
        </p:nvSpPr>
        <p:spPr>
          <a:xfrm>
            <a:off x="2385622" y="2985693"/>
            <a:ext cx="4753600" cy="164630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Session 1: </a:t>
            </a:r>
            <a:br>
              <a:rPr lang="en-US" dirty="0" smtClean="0"/>
            </a:br>
            <a:r>
              <a:rPr lang="en-US" sz="3200" dirty="0" smtClean="0"/>
              <a:t>Getting to know you and</a:t>
            </a:r>
            <a:br>
              <a:rPr lang="en-US" sz="3200" dirty="0" smtClean="0"/>
            </a:br>
            <a:r>
              <a:rPr lang="en-US" sz="3200" dirty="0" smtClean="0"/>
              <a:t>confidentiality agreements</a:t>
            </a:r>
            <a:endParaRPr lang="en-US" sz="3200" dirty="0"/>
          </a:p>
        </p:txBody>
      </p:sp>
      <p:sp>
        <p:nvSpPr>
          <p:cNvPr id="9" name="TextBox 8"/>
          <p:cNvSpPr txBox="1"/>
          <p:nvPr/>
        </p:nvSpPr>
        <p:spPr>
          <a:xfrm>
            <a:off x="2903838" y="679622"/>
            <a:ext cx="4040659" cy="1383956"/>
          </a:xfrm>
          <a:prstGeom prst="rect">
            <a:avLst/>
          </a:prstGeom>
          <a:noFill/>
        </p:spPr>
        <p:txBody>
          <a:bodyPr wrap="square" rtlCol="0">
            <a:spAutoFit/>
          </a:bodyPr>
          <a:lstStyle/>
          <a:p>
            <a:endParaRPr lang="en-US" dirty="0"/>
          </a:p>
        </p:txBody>
      </p:sp>
      <p:sp>
        <p:nvSpPr>
          <p:cNvPr id="10" name="TextBox 9"/>
          <p:cNvSpPr txBox="1"/>
          <p:nvPr/>
        </p:nvSpPr>
        <p:spPr>
          <a:xfrm>
            <a:off x="0" y="6027003"/>
            <a:ext cx="4522573" cy="830997"/>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sz="2400" b="1" dirty="0" smtClean="0">
                <a:solidFill>
                  <a:schemeClr val="bg1"/>
                </a:solidFill>
                <a:latin typeface="+mj-lt"/>
                <a:ea typeface="Arial" charset="0"/>
                <a:cs typeface="Arial" charset="0"/>
              </a:rPr>
              <a:t>Refugee women in leadership: </a:t>
            </a:r>
          </a:p>
          <a:p>
            <a:r>
              <a:rPr lang="en-US" sz="2400" b="1" dirty="0">
                <a:solidFill>
                  <a:schemeClr val="bg1"/>
                </a:solidFill>
                <a:latin typeface="+mj-lt"/>
                <a:ea typeface="Arial" charset="0"/>
                <a:cs typeface="Arial" charset="0"/>
              </a:rPr>
              <a:t>P</a:t>
            </a:r>
            <a:r>
              <a:rPr lang="en-US" sz="2400" b="1" dirty="0" smtClean="0">
                <a:solidFill>
                  <a:schemeClr val="bg1"/>
                </a:solidFill>
                <a:latin typeface="+mj-lt"/>
                <a:ea typeface="Arial" charset="0"/>
                <a:cs typeface="Arial" charset="0"/>
              </a:rPr>
              <a:t>ower through participation</a:t>
            </a:r>
            <a:endParaRPr lang="en-US" sz="2400" b="1" dirty="0">
              <a:solidFill>
                <a:schemeClr val="bg1"/>
              </a:solidFill>
              <a:latin typeface="+mj-lt"/>
              <a:ea typeface="Arial" charset="0"/>
              <a:cs typeface="Arial" charset="0"/>
            </a:endParaRPr>
          </a:p>
        </p:txBody>
      </p:sp>
    </p:spTree>
    <p:extLst>
      <p:ext uri="{BB962C8B-B14F-4D97-AF65-F5344CB8AC3E}">
        <p14:creationId xmlns:p14="http://schemas.microsoft.com/office/powerpoint/2010/main" val="170473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AU" altLang="x-none" dirty="0">
                <a:effectLst>
                  <a:outerShdw blurRad="38100" dist="38100" dir="2700000" algn="tl">
                    <a:srgbClr val="C0C0C0"/>
                  </a:outerShdw>
                </a:effectLst>
              </a:rPr>
              <a:t>Confidentiality means that we all promise not to </a:t>
            </a:r>
            <a:r>
              <a:rPr lang="en-AU" altLang="x-none" dirty="0" smtClean="0">
                <a:effectLst>
                  <a:outerShdw blurRad="38100" dist="38100" dir="2700000" algn="tl">
                    <a:srgbClr val="C0C0C0"/>
                  </a:outerShdw>
                </a:effectLst>
              </a:rPr>
              <a:t>discuss </a:t>
            </a:r>
            <a:r>
              <a:rPr lang="en-AU" altLang="x-none" dirty="0">
                <a:effectLst>
                  <a:outerShdw blurRad="38100" dist="38100" dir="2700000" algn="tl">
                    <a:srgbClr val="C0C0C0"/>
                  </a:outerShdw>
                </a:effectLst>
              </a:rPr>
              <a:t>anything we hear in the training without </a:t>
            </a:r>
            <a:r>
              <a:rPr lang="en-AU" altLang="x-none" dirty="0" smtClean="0">
                <a:effectLst>
                  <a:outerShdw blurRad="38100" dist="38100" dir="2700000" algn="tl">
                    <a:srgbClr val="C0C0C0"/>
                  </a:outerShdw>
                </a:effectLst>
              </a:rPr>
              <a:t>the </a:t>
            </a:r>
            <a:r>
              <a:rPr lang="en-AU" altLang="x-none" dirty="0">
                <a:effectLst>
                  <a:outerShdw blurRad="38100" dist="38100" dir="2700000" algn="tl">
                    <a:srgbClr val="C0C0C0"/>
                  </a:outerShdw>
                </a:effectLst>
              </a:rPr>
              <a:t>permission of the person who tells the story.</a:t>
            </a:r>
          </a:p>
          <a:p>
            <a:endParaRPr lang="en-US" dirty="0"/>
          </a:p>
        </p:txBody>
      </p:sp>
      <p:pic>
        <p:nvPicPr>
          <p:cNvPr id="4" name="Picture 3"/>
          <p:cNvPicPr>
            <a:picLocks noChangeAspect="1"/>
          </p:cNvPicPr>
          <p:nvPr/>
        </p:nvPicPr>
        <p:blipFill>
          <a:blip r:embed="rId3"/>
          <a:stretch>
            <a:fillRect/>
          </a:stretch>
        </p:blipFill>
        <p:spPr>
          <a:xfrm>
            <a:off x="3163330" y="3182769"/>
            <a:ext cx="5980670" cy="2990335"/>
          </a:xfrm>
          <a:prstGeom prst="rect">
            <a:avLst/>
          </a:prstGeom>
        </p:spPr>
      </p:pic>
    </p:spTree>
    <p:extLst>
      <p:ext uri="{BB962C8B-B14F-4D97-AF65-F5344CB8AC3E}">
        <p14:creationId xmlns:p14="http://schemas.microsoft.com/office/powerpoint/2010/main" val="10139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689110" y="1600352"/>
            <a:ext cx="7793256" cy="4475178"/>
          </a:xfrm>
        </p:spPr>
        <p:txBody>
          <a:bodyPr/>
          <a:lstStyle/>
          <a:p>
            <a:pPr algn="ctr"/>
            <a:r>
              <a:rPr lang="en-US" dirty="0" smtClean="0"/>
              <a:t>Confidentiality helps to build trust.</a:t>
            </a:r>
          </a:p>
          <a:p>
            <a:pPr algn="ctr"/>
            <a:endParaRPr lang="en-US" dirty="0"/>
          </a:p>
          <a:p>
            <a:pPr algn="ctr"/>
            <a:r>
              <a:rPr lang="en-US" dirty="0" smtClean="0"/>
              <a:t>.</a:t>
            </a:r>
            <a:endParaRPr lang="en-US" dirty="0"/>
          </a:p>
        </p:txBody>
      </p:sp>
      <p:pic>
        <p:nvPicPr>
          <p:cNvPr id="5" name="Picture 4"/>
          <p:cNvPicPr>
            <a:picLocks noChangeAspect="1"/>
          </p:cNvPicPr>
          <p:nvPr/>
        </p:nvPicPr>
        <p:blipFill>
          <a:blip r:embed="rId2"/>
          <a:stretch>
            <a:fillRect/>
          </a:stretch>
        </p:blipFill>
        <p:spPr>
          <a:xfrm>
            <a:off x="0" y="2412068"/>
            <a:ext cx="9144000" cy="3663462"/>
          </a:xfrm>
          <a:prstGeom prst="rect">
            <a:avLst/>
          </a:prstGeom>
        </p:spPr>
      </p:pic>
    </p:spTree>
    <p:extLst>
      <p:ext uri="{BB962C8B-B14F-4D97-AF65-F5344CB8AC3E}">
        <p14:creationId xmlns:p14="http://schemas.microsoft.com/office/powerpoint/2010/main" val="144882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US" altLang="x-none" dirty="0">
                <a:effectLst>
                  <a:outerShdw blurRad="38100" dist="38100" dir="2700000" algn="tl">
                    <a:srgbClr val="C0C0C0"/>
                  </a:outerShdw>
                </a:effectLst>
              </a:rPr>
              <a:t>It is a promise which we give to each other – the trainers, the participants, UNHCR, </a:t>
            </a:r>
            <a:r>
              <a:rPr lang="en-US" altLang="x-none" dirty="0" smtClean="0">
                <a:effectLst>
                  <a:outerShdw blurRad="38100" dist="38100" dir="2700000" algn="tl">
                    <a:srgbClr val="C0C0C0"/>
                  </a:outerShdw>
                </a:effectLst>
              </a:rPr>
              <a:t>interpreters </a:t>
            </a:r>
            <a:r>
              <a:rPr lang="en-US" altLang="x-none" dirty="0">
                <a:effectLst>
                  <a:outerShdw blurRad="38100" dist="38100" dir="2700000" algn="tl">
                    <a:srgbClr val="C0C0C0"/>
                  </a:outerShdw>
                </a:effectLst>
              </a:rPr>
              <a:t>and NGO staff.</a:t>
            </a:r>
          </a:p>
          <a:p>
            <a:endParaRPr lang="en-US" altLang="x-none" dirty="0">
              <a:effectLst>
                <a:outerShdw blurRad="38100" dist="38100" dir="2700000" algn="tl">
                  <a:srgbClr val="C0C0C0"/>
                </a:outerShdw>
              </a:effectLst>
            </a:endParaRPr>
          </a:p>
          <a:p>
            <a:r>
              <a:rPr lang="en-US" altLang="x-none" dirty="0">
                <a:effectLst>
                  <a:outerShdw blurRad="38100" dist="38100" dir="2700000" algn="tl">
                    <a:srgbClr val="C0C0C0"/>
                  </a:outerShdw>
                </a:effectLst>
              </a:rPr>
              <a:t>If we all agree to do this, then we can learn to trust each other and discuss things openly, because we know it will not be spread around the community or used in reports without our </a:t>
            </a:r>
            <a:r>
              <a:rPr lang="en-US" altLang="x-none" dirty="0" smtClean="0">
                <a:effectLst>
                  <a:outerShdw blurRad="38100" dist="38100" dir="2700000" algn="tl">
                    <a:srgbClr val="C0C0C0"/>
                  </a:outerShdw>
                </a:effectLst>
              </a:rPr>
              <a:t>permission.</a:t>
            </a:r>
            <a:endParaRPr lang="en-US" altLang="x-none" dirty="0">
              <a:effectLst>
                <a:outerShdw blurRad="38100" dist="38100" dir="2700000" algn="tl">
                  <a:srgbClr val="C0C0C0"/>
                </a:outerShdw>
              </a:effectLst>
            </a:endParaRPr>
          </a:p>
          <a:p>
            <a:endParaRPr lang="en-US" dirty="0"/>
          </a:p>
        </p:txBody>
      </p:sp>
    </p:spTree>
    <p:extLst>
      <p:ext uri="{BB962C8B-B14F-4D97-AF65-F5344CB8AC3E}">
        <p14:creationId xmlns:p14="http://schemas.microsoft.com/office/powerpoint/2010/main" val="57242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confidentiality agreement</a:t>
            </a:r>
            <a:endParaRPr lang="en-US" dirty="0"/>
          </a:p>
        </p:txBody>
      </p:sp>
      <p:sp>
        <p:nvSpPr>
          <p:cNvPr id="3" name="Content Placeholder 2"/>
          <p:cNvSpPr>
            <a:spLocks noGrp="1"/>
          </p:cNvSpPr>
          <p:nvPr>
            <p:ph idx="1"/>
          </p:nvPr>
        </p:nvSpPr>
        <p:spPr/>
        <p:txBody>
          <a:bodyPr/>
          <a:lstStyle/>
          <a:p>
            <a:pPr eaLnBrk="0" hangingPunct="0"/>
            <a:r>
              <a:rPr lang="en-AU" altLang="x-none" dirty="0" smtClean="0">
                <a:latin typeface="Arial" charset="0"/>
                <a:ea typeface="Arial" charset="0"/>
                <a:cs typeface="Arial" charset="0"/>
              </a:rPr>
              <a:t>We, </a:t>
            </a:r>
            <a:r>
              <a:rPr lang="en-AU" altLang="x-none" dirty="0">
                <a:latin typeface="Arial" charset="0"/>
                <a:ea typeface="Arial" charset="0"/>
                <a:cs typeface="Arial" charset="0"/>
              </a:rPr>
              <a:t>the participants and facilitators of this  </a:t>
            </a:r>
            <a:r>
              <a:rPr lang="en-AU" altLang="x-none" dirty="0" smtClean="0">
                <a:latin typeface="Arial" charset="0"/>
                <a:ea typeface="Arial" charset="0"/>
                <a:cs typeface="Arial" charset="0"/>
              </a:rPr>
              <a:t>Women’s Leadership Training, agree </a:t>
            </a:r>
            <a:r>
              <a:rPr lang="en-AU" altLang="x-none" dirty="0">
                <a:latin typeface="Arial" charset="0"/>
                <a:ea typeface="Arial" charset="0"/>
                <a:cs typeface="Arial" charset="0"/>
              </a:rPr>
              <a:t>to keep confidential any of the stories shared by individual women during this training</a:t>
            </a:r>
            <a:r>
              <a:rPr lang="en-AU" altLang="x-none" dirty="0" smtClean="0">
                <a:latin typeface="Arial" charset="0"/>
                <a:ea typeface="Arial" charset="0"/>
                <a:cs typeface="Arial" charset="0"/>
              </a:rPr>
              <a:t>.</a:t>
            </a:r>
          </a:p>
          <a:p>
            <a:pPr eaLnBrk="0" hangingPunct="0"/>
            <a:endParaRPr lang="en-AU" altLang="x-none" dirty="0">
              <a:latin typeface="Arial" charset="0"/>
              <a:ea typeface="Arial" charset="0"/>
              <a:cs typeface="Arial" charset="0"/>
            </a:endParaRPr>
          </a:p>
          <a:p>
            <a:pPr eaLnBrk="0" hangingPunct="0"/>
            <a:r>
              <a:rPr lang="en-AU" altLang="x-none" dirty="0">
                <a:latin typeface="Arial" charset="0"/>
                <a:ea typeface="Arial" charset="0"/>
                <a:cs typeface="Arial" charset="0"/>
              </a:rPr>
              <a:t>Name				</a:t>
            </a:r>
            <a:r>
              <a:rPr lang="en-AU" altLang="x-none" dirty="0" smtClean="0">
                <a:latin typeface="Arial" charset="0"/>
                <a:ea typeface="Arial" charset="0"/>
                <a:cs typeface="Arial" charset="0"/>
              </a:rPr>
              <a:t>Signature</a:t>
            </a:r>
            <a:r>
              <a:rPr lang="en-AU" altLang="x-none" dirty="0">
                <a:latin typeface="Arial" charset="0"/>
                <a:ea typeface="Arial" charset="0"/>
                <a:cs typeface="Arial" charset="0"/>
              </a:rPr>
              <a:t>	</a:t>
            </a:r>
            <a:r>
              <a:rPr lang="en-AU" altLang="x-none" dirty="0" smtClean="0">
                <a:latin typeface="Arial" charset="0"/>
                <a:ea typeface="Arial" charset="0"/>
                <a:cs typeface="Arial" charset="0"/>
              </a:rPr>
              <a:t>				Date</a:t>
            </a:r>
            <a:endParaRPr lang="en-AU" altLang="x-none" dirty="0">
              <a:latin typeface="Arial" charset="0"/>
              <a:ea typeface="Arial" charset="0"/>
              <a:cs typeface="Arial" charset="0"/>
            </a:endParaRPr>
          </a:p>
          <a:p>
            <a:endParaRPr lang="en-US" dirty="0"/>
          </a:p>
        </p:txBody>
      </p:sp>
    </p:spTree>
    <p:extLst>
      <p:ext uri="{BB962C8B-B14F-4D97-AF65-F5344CB8AC3E}">
        <p14:creationId xmlns:p14="http://schemas.microsoft.com/office/powerpoint/2010/main" val="6387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Facilitators’ confidentiality agreement</a:t>
            </a:r>
            <a:endParaRPr lang="en-US" dirty="0"/>
          </a:p>
        </p:txBody>
      </p:sp>
      <p:sp>
        <p:nvSpPr>
          <p:cNvPr id="3" name="Content Placeholder 2"/>
          <p:cNvSpPr>
            <a:spLocks noGrp="1"/>
          </p:cNvSpPr>
          <p:nvPr>
            <p:ph idx="1"/>
          </p:nvPr>
        </p:nvSpPr>
        <p:spPr>
          <a:xfrm>
            <a:off x="689110" y="1561367"/>
            <a:ext cx="7793256" cy="4475178"/>
          </a:xfrm>
        </p:spPr>
        <p:txBody>
          <a:bodyPr/>
          <a:lstStyle/>
          <a:p>
            <a:pPr>
              <a:lnSpc>
                <a:spcPct val="80000"/>
              </a:lnSpc>
              <a:spcBef>
                <a:spcPct val="20000"/>
              </a:spcBef>
            </a:pPr>
            <a:r>
              <a:rPr lang="en-AU" altLang="x-none" sz="1600" dirty="0">
                <a:latin typeface="Arial" charset="0"/>
                <a:ea typeface="Times New Roman" charset="0"/>
                <a:cs typeface="Times New Roman" charset="0"/>
              </a:rPr>
              <a:t>We, </a:t>
            </a:r>
            <a:r>
              <a:rPr lang="en-AU" altLang="x-none" sz="1600" dirty="0" smtClean="0">
                <a:latin typeface="Arial" charset="0"/>
                <a:ea typeface="Times New Roman" charset="0"/>
                <a:cs typeface="Times New Roman" charset="0"/>
              </a:rPr>
              <a:t>the facilitators, promise </a:t>
            </a:r>
            <a:r>
              <a:rPr lang="en-AU" altLang="x-none" sz="1600" dirty="0">
                <a:latin typeface="Arial" charset="0"/>
                <a:ea typeface="Times New Roman" charset="0"/>
                <a:cs typeface="Times New Roman" charset="0"/>
              </a:rPr>
              <a:t>that any information that we gather as part of </a:t>
            </a:r>
            <a:r>
              <a:rPr lang="en-AU" altLang="x-none" sz="1600">
                <a:latin typeface="Arial" charset="0"/>
                <a:ea typeface="Times New Roman" charset="0"/>
                <a:cs typeface="Times New Roman" charset="0"/>
              </a:rPr>
              <a:t>this </a:t>
            </a:r>
            <a:r>
              <a:rPr lang="en-AU" altLang="x-none" sz="1600" smtClean="0">
                <a:latin typeface="Arial" charset="0"/>
                <a:ea typeface="Times New Roman" charset="0"/>
                <a:cs typeface="Times New Roman" charset="0"/>
              </a:rPr>
              <a:t>Women’s Leadership </a:t>
            </a:r>
            <a:r>
              <a:rPr lang="en-AU" altLang="x-none" sz="1600" dirty="0">
                <a:latin typeface="Arial" charset="0"/>
                <a:ea typeface="Times New Roman" charset="0"/>
                <a:cs typeface="Times New Roman" charset="0"/>
              </a:rPr>
              <a:t>Training will be totally confidential. </a:t>
            </a:r>
          </a:p>
          <a:p>
            <a:pPr>
              <a:lnSpc>
                <a:spcPct val="80000"/>
              </a:lnSpc>
              <a:spcBef>
                <a:spcPct val="20000"/>
              </a:spcBef>
            </a:pPr>
            <a:r>
              <a:rPr lang="en-AU" altLang="x-none" sz="1600" dirty="0">
                <a:latin typeface="Arial" charset="0"/>
                <a:ea typeface="Arial Unicode MS" charset="0"/>
                <a:cs typeface="Arial Unicode MS" charset="0"/>
              </a:rPr>
              <a:t> </a:t>
            </a:r>
            <a:endParaRPr lang="en-AU" altLang="x-none" sz="1600" dirty="0">
              <a:latin typeface="Arial" charset="0"/>
              <a:ea typeface="Times New Roman" charset="0"/>
              <a:cs typeface="Times New Roman" charset="0"/>
            </a:endParaRPr>
          </a:p>
          <a:p>
            <a:pPr>
              <a:lnSpc>
                <a:spcPct val="80000"/>
              </a:lnSpc>
              <a:spcBef>
                <a:spcPct val="20000"/>
              </a:spcBef>
            </a:pPr>
            <a:r>
              <a:rPr lang="en-AU" altLang="x-none" sz="1600" dirty="0">
                <a:latin typeface="Arial" charset="0"/>
                <a:ea typeface="Times New Roman" charset="0"/>
                <a:cs typeface="Times New Roman" charset="0"/>
              </a:rPr>
              <a:t>We guarantee that any written reports, photographs and film produced from this training will not </a:t>
            </a:r>
            <a:r>
              <a:rPr lang="en-AU" altLang="x-none" sz="1600" dirty="0" smtClean="0">
                <a:latin typeface="Arial" charset="0"/>
                <a:ea typeface="Times New Roman" charset="0"/>
                <a:cs typeface="Times New Roman" charset="0"/>
              </a:rPr>
              <a:t>be </a:t>
            </a:r>
            <a:r>
              <a:rPr lang="en-AU" altLang="x-none" sz="1600" dirty="0">
                <a:latin typeface="Arial" charset="0"/>
                <a:ea typeface="Times New Roman" charset="0"/>
                <a:cs typeface="Times New Roman" charset="0"/>
              </a:rPr>
              <a:t>published or shown without written permission from the women’s organisations involved. No names will be used in any reports from this training.</a:t>
            </a:r>
          </a:p>
          <a:p>
            <a:pPr>
              <a:lnSpc>
                <a:spcPct val="80000"/>
              </a:lnSpc>
              <a:spcBef>
                <a:spcPct val="20000"/>
              </a:spcBef>
            </a:pPr>
            <a:r>
              <a:rPr lang="en-AU" altLang="x-none" sz="1600" dirty="0">
                <a:latin typeface="Arial" charset="0"/>
                <a:ea typeface="Times New Roman" charset="0"/>
                <a:cs typeface="Times New Roman" charset="0"/>
              </a:rPr>
              <a:t> </a:t>
            </a:r>
          </a:p>
          <a:p>
            <a:pPr>
              <a:lnSpc>
                <a:spcPct val="80000"/>
              </a:lnSpc>
              <a:spcBef>
                <a:spcPct val="20000"/>
              </a:spcBef>
            </a:pPr>
            <a:r>
              <a:rPr lang="en-AU" altLang="x-none" sz="1600" dirty="0">
                <a:latin typeface="Arial" charset="0"/>
                <a:ea typeface="Times New Roman" charset="0"/>
                <a:cs typeface="Times New Roman" charset="0"/>
              </a:rPr>
              <a:t>If this information is used with your permission, you will be sent copies of the reports and multimedia presentations within two weeks of their publication. </a:t>
            </a:r>
          </a:p>
          <a:p>
            <a:pPr>
              <a:lnSpc>
                <a:spcPct val="80000"/>
              </a:lnSpc>
              <a:spcBef>
                <a:spcPct val="20000"/>
              </a:spcBef>
            </a:pPr>
            <a:r>
              <a:rPr lang="en-AU" altLang="x-none" sz="1600" dirty="0">
                <a:latin typeface="Arial" charset="0"/>
                <a:ea typeface="Times New Roman" charset="0"/>
                <a:cs typeface="Times New Roman" charset="0"/>
              </a:rPr>
              <a:t> </a:t>
            </a:r>
          </a:p>
          <a:p>
            <a:pPr>
              <a:lnSpc>
                <a:spcPct val="80000"/>
              </a:lnSpc>
              <a:spcBef>
                <a:spcPct val="20000"/>
              </a:spcBef>
            </a:pPr>
            <a:r>
              <a:rPr lang="en-AU" altLang="x-none" sz="1600" dirty="0" smtClean="0">
                <a:latin typeface="Arial" charset="0"/>
              </a:rPr>
              <a:t>Trainers </a:t>
            </a:r>
            <a:r>
              <a:rPr lang="en-AU" altLang="x-none" sz="1600" dirty="0">
                <a:latin typeface="Arial" charset="0"/>
              </a:rPr>
              <a:t>signatures:			</a:t>
            </a:r>
            <a:r>
              <a:rPr lang="en-AU" altLang="x-none" sz="1600" dirty="0" smtClean="0">
                <a:latin typeface="Arial" charset="0"/>
              </a:rPr>
              <a:t>	Date</a:t>
            </a:r>
            <a:r>
              <a:rPr lang="en-AU" altLang="x-none" sz="1600" dirty="0">
                <a:latin typeface="Arial" charset="0"/>
              </a:rPr>
              <a:t>: </a:t>
            </a:r>
          </a:p>
          <a:p>
            <a:pPr>
              <a:lnSpc>
                <a:spcPct val="80000"/>
              </a:lnSpc>
              <a:spcBef>
                <a:spcPct val="20000"/>
              </a:spcBef>
            </a:pPr>
            <a:endParaRPr lang="en-AU" altLang="x-none" sz="1600" dirty="0" smtClean="0">
              <a:latin typeface="Arial" charset="0"/>
            </a:endParaRPr>
          </a:p>
          <a:p>
            <a:pPr>
              <a:lnSpc>
                <a:spcPct val="80000"/>
              </a:lnSpc>
              <a:spcBef>
                <a:spcPct val="20000"/>
              </a:spcBef>
            </a:pPr>
            <a:r>
              <a:rPr lang="en-AU" altLang="x-none" sz="1600" dirty="0" smtClean="0">
                <a:latin typeface="Arial" charset="0"/>
              </a:rPr>
              <a:t>I </a:t>
            </a:r>
            <a:r>
              <a:rPr lang="en-AU" altLang="x-none" sz="1600" dirty="0">
                <a:latin typeface="Arial" charset="0"/>
              </a:rPr>
              <a:t>understand and accept this agreement.</a:t>
            </a:r>
          </a:p>
          <a:p>
            <a:pPr>
              <a:lnSpc>
                <a:spcPct val="80000"/>
              </a:lnSpc>
              <a:spcBef>
                <a:spcPct val="20000"/>
              </a:spcBef>
            </a:pPr>
            <a:r>
              <a:rPr lang="en-AU" altLang="x-none" sz="1600" dirty="0" smtClean="0">
                <a:latin typeface="Arial" charset="0"/>
              </a:rPr>
              <a:t>Participants </a:t>
            </a:r>
            <a:r>
              <a:rPr lang="en-AU" altLang="x-none" sz="1600" dirty="0">
                <a:latin typeface="Arial" charset="0"/>
              </a:rPr>
              <a:t>signatures: 			Date:</a:t>
            </a:r>
          </a:p>
          <a:p>
            <a:endParaRPr lang="en-US" dirty="0"/>
          </a:p>
        </p:txBody>
      </p:sp>
    </p:spTree>
    <p:extLst>
      <p:ext uri="{BB962C8B-B14F-4D97-AF65-F5344CB8AC3E}">
        <p14:creationId xmlns:p14="http://schemas.microsoft.com/office/powerpoint/2010/main" val="123402145"/>
      </p:ext>
    </p:extLst>
  </p:cSld>
  <p:clrMapOvr>
    <a:masterClrMapping/>
  </p:clrMapOvr>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320</TotalTime>
  <Words>584</Words>
  <Application>Microsoft Macintosh PowerPoint</Application>
  <PresentationFormat>On-screen Show (4:3)</PresentationFormat>
  <Paragraphs>70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 Unicode MS</vt:lpstr>
      <vt:lpstr>Calibri</vt:lpstr>
      <vt:lpstr>Times New Roman</vt:lpstr>
      <vt:lpstr>Trebuchet MS</vt:lpstr>
      <vt:lpstr>Wingdings 3</vt:lpstr>
      <vt:lpstr>Arial</vt:lpstr>
      <vt:lpstr>GCR project training theme </vt:lpstr>
      <vt:lpstr>   Session 1:  Getting to know you and confidentiality agreements</vt:lpstr>
      <vt:lpstr>Confidentiality</vt:lpstr>
      <vt:lpstr>Confidentiality</vt:lpstr>
      <vt:lpstr>Confidentiality</vt:lpstr>
      <vt:lpstr>Group confidentiality agreement</vt:lpstr>
      <vt:lpstr>Facilitators’ confidentiality agreement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What they mean to us </dc:title>
  <dc:creator>Geraldine Doney</dc:creator>
  <cp:lastModifiedBy>Emma Pittaway</cp:lastModifiedBy>
  <cp:revision>38</cp:revision>
  <dcterms:created xsi:type="dcterms:W3CDTF">2019-02-07T05:11:12Z</dcterms:created>
  <dcterms:modified xsi:type="dcterms:W3CDTF">2019-06-17T04:09:34Z</dcterms:modified>
</cp:coreProperties>
</file>