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38"/>
  </p:notesMasterIdLst>
  <p:sldIdLst>
    <p:sldId id="279" r:id="rId2"/>
    <p:sldId id="315" r:id="rId3"/>
    <p:sldId id="316" r:id="rId4"/>
    <p:sldId id="317" r:id="rId5"/>
    <p:sldId id="318" r:id="rId6"/>
    <p:sldId id="319" r:id="rId7"/>
    <p:sldId id="321" r:id="rId8"/>
    <p:sldId id="320" r:id="rId9"/>
    <p:sldId id="322" r:id="rId10"/>
    <p:sldId id="323" r:id="rId11"/>
    <p:sldId id="324" r:id="rId12"/>
    <p:sldId id="325" r:id="rId13"/>
    <p:sldId id="326" r:id="rId14"/>
    <p:sldId id="327" r:id="rId15"/>
    <p:sldId id="328" r:id="rId16"/>
    <p:sldId id="329" r:id="rId17"/>
    <p:sldId id="330" r:id="rId18"/>
    <p:sldId id="331" r:id="rId19"/>
    <p:sldId id="297" r:id="rId20"/>
    <p:sldId id="332" r:id="rId21"/>
    <p:sldId id="333" r:id="rId22"/>
    <p:sldId id="335" r:id="rId23"/>
    <p:sldId id="334" r:id="rId24"/>
    <p:sldId id="336"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1pPr>
    <a:lvl2pPr marL="457200" algn="l"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2pPr>
    <a:lvl3pPr marL="914400" algn="l"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3pPr>
    <a:lvl4pPr marL="1371600" algn="l"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4pPr>
    <a:lvl5pPr marL="1828800" algn="l"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5pPr>
    <a:lvl6pPr marL="2286000" algn="l" defTabSz="914400" rtl="0" eaLnBrk="1" latinLnBrk="0" hangingPunct="1">
      <a:defRPr kern="1200">
        <a:solidFill>
          <a:schemeClr val="tx1"/>
        </a:solidFill>
        <a:latin typeface="Trebuchet MS" panose="020B0703020202090204" pitchFamily="34" charset="0"/>
        <a:ea typeface="+mn-ea"/>
        <a:cs typeface="+mn-cs"/>
      </a:defRPr>
    </a:lvl6pPr>
    <a:lvl7pPr marL="2743200" algn="l" defTabSz="914400" rtl="0" eaLnBrk="1" latinLnBrk="0" hangingPunct="1">
      <a:defRPr kern="1200">
        <a:solidFill>
          <a:schemeClr val="tx1"/>
        </a:solidFill>
        <a:latin typeface="Trebuchet MS" panose="020B0703020202090204" pitchFamily="34" charset="0"/>
        <a:ea typeface="+mn-ea"/>
        <a:cs typeface="+mn-cs"/>
      </a:defRPr>
    </a:lvl7pPr>
    <a:lvl8pPr marL="3200400" algn="l" defTabSz="914400" rtl="0" eaLnBrk="1" latinLnBrk="0" hangingPunct="1">
      <a:defRPr kern="1200">
        <a:solidFill>
          <a:schemeClr val="tx1"/>
        </a:solidFill>
        <a:latin typeface="Trebuchet MS" panose="020B0703020202090204" pitchFamily="34" charset="0"/>
        <a:ea typeface="+mn-ea"/>
        <a:cs typeface="+mn-cs"/>
      </a:defRPr>
    </a:lvl8pPr>
    <a:lvl9pPr marL="3657600" algn="l" defTabSz="914400" rtl="0" eaLnBrk="1" latinLnBrk="0" hangingPunct="1">
      <a:defRPr kern="1200">
        <a:solidFill>
          <a:schemeClr val="tx1"/>
        </a:solidFill>
        <a:latin typeface="Trebuchet MS" panose="020B070302020209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37FF"/>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14"/>
    <p:restoredTop sz="73869"/>
  </p:normalViewPr>
  <p:slideViewPr>
    <p:cSldViewPr snapToGrid="0" snapToObjects="1">
      <p:cViewPr>
        <p:scale>
          <a:sx n="88" d="100"/>
          <a:sy n="88" d="100"/>
        </p:scale>
        <p:origin x="2624" y="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52384F-E330-6546-86EA-A54745E17915}" type="datetimeFigureOut">
              <a:rPr lang="en-US" smtClean="0"/>
              <a:t>6/17/19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08A0C-DCE1-DA4F-A9CB-9E9E26EC41F4}" type="slidenum">
              <a:rPr lang="en-US" smtClean="0"/>
              <a:t>‹#›</a:t>
            </a:fld>
            <a:endParaRPr lang="en-US"/>
          </a:p>
        </p:txBody>
      </p:sp>
    </p:spTree>
    <p:extLst>
      <p:ext uri="{BB962C8B-B14F-4D97-AF65-F5344CB8AC3E}">
        <p14:creationId xmlns:p14="http://schemas.microsoft.com/office/powerpoint/2010/main" val="1942155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x-none" u="sng" dirty="0" smtClean="0"/>
              <a:t>Introduction</a:t>
            </a:r>
          </a:p>
          <a:p>
            <a:pPr>
              <a:spcBef>
                <a:spcPct val="0"/>
              </a:spcBef>
            </a:pPr>
            <a:endParaRPr lang="en-US" altLang="x-none" u="sng" dirty="0" smtClean="0"/>
          </a:p>
          <a:p>
            <a:pPr>
              <a:spcBef>
                <a:spcPct val="0"/>
              </a:spcBef>
            </a:pPr>
            <a:r>
              <a:rPr lang="en-US" altLang="x-none" dirty="0" smtClean="0"/>
              <a:t>In this session we will explore what is meant by the Human Rights Framework.</a:t>
            </a:r>
          </a:p>
          <a:p>
            <a:pPr>
              <a:spcBef>
                <a:spcPct val="0"/>
              </a:spcBef>
            </a:pPr>
            <a:r>
              <a:rPr lang="en-US" altLang="x-none" dirty="0" smtClean="0"/>
              <a:t>Participants will be introduced to a range of Human Rights instruments and conventions.  The material is presented in two formats, one can be used with people who have had some previous human rights training, and who would like to explore the meaning and value of the human rights framework, especially for women from the economic south.</a:t>
            </a:r>
          </a:p>
          <a:p>
            <a:pPr>
              <a:spcBef>
                <a:spcPct val="0"/>
              </a:spcBef>
            </a:pPr>
            <a:endParaRPr lang="en-US" altLang="x-none" dirty="0" smtClean="0"/>
          </a:p>
          <a:p>
            <a:pPr>
              <a:spcBef>
                <a:spcPct val="0"/>
              </a:spcBef>
            </a:pPr>
            <a:r>
              <a:rPr lang="en-US" altLang="x-none" dirty="0" smtClean="0"/>
              <a:t>The second is a graphics presentation which is useful to use with people who have had no, or little exposure, to the human rights framework.  </a:t>
            </a:r>
          </a:p>
          <a:p>
            <a:pPr>
              <a:spcBef>
                <a:spcPct val="0"/>
              </a:spcBef>
            </a:pPr>
            <a:endParaRPr lang="en-US" altLang="x-none" dirty="0" smtClean="0"/>
          </a:p>
          <a:p>
            <a:pPr>
              <a:spcBef>
                <a:spcPct val="0"/>
              </a:spcBef>
            </a:pPr>
            <a:r>
              <a:rPr lang="en-US" altLang="x-none" dirty="0" smtClean="0"/>
              <a:t>You might use either sets of materials or both.  It has been found that some women with previous experience also like to learn the simple presentation as they see the value of using it themselves to explain the human rights framework to others in refugee situations.</a:t>
            </a:r>
            <a:endParaRPr lang="en-US" altLang="x-none" dirty="0" smtClean="0">
              <a:solidFill>
                <a:srgbClr val="FF3300"/>
              </a:solidFill>
            </a:endParaRPr>
          </a:p>
          <a:p>
            <a:endParaRPr lang="en-US" dirty="0"/>
          </a:p>
        </p:txBody>
      </p:sp>
      <p:sp>
        <p:nvSpPr>
          <p:cNvPr id="4" name="Slide Number Placeholder 3"/>
          <p:cNvSpPr>
            <a:spLocks noGrp="1"/>
          </p:cNvSpPr>
          <p:nvPr>
            <p:ph type="sldNum" sz="quarter" idx="10"/>
          </p:nvPr>
        </p:nvSpPr>
        <p:spPr/>
        <p:txBody>
          <a:bodyPr/>
          <a:lstStyle/>
          <a:p>
            <a:fld id="{20508A0C-DCE1-DA4F-A9CB-9E9E26EC41F4}" type="slidenum">
              <a:rPr lang="en-US" smtClean="0"/>
              <a:t>1</a:t>
            </a:fld>
            <a:endParaRPr lang="en-US"/>
          </a:p>
        </p:txBody>
      </p:sp>
    </p:spTree>
    <p:extLst>
      <p:ext uri="{BB962C8B-B14F-4D97-AF65-F5344CB8AC3E}">
        <p14:creationId xmlns:p14="http://schemas.microsoft.com/office/powerpoint/2010/main" val="783840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altLang="x-none" b="1" dirty="0" smtClean="0"/>
              <a:t>This slide depicts the right to have access to and protection from the law.</a:t>
            </a:r>
          </a:p>
          <a:p>
            <a:endParaRPr lang="en-US" dirty="0"/>
          </a:p>
        </p:txBody>
      </p:sp>
      <p:sp>
        <p:nvSpPr>
          <p:cNvPr id="4" name="Slide Number Placeholder 3"/>
          <p:cNvSpPr>
            <a:spLocks noGrp="1"/>
          </p:cNvSpPr>
          <p:nvPr>
            <p:ph type="sldNum" sz="quarter" idx="10"/>
          </p:nvPr>
        </p:nvSpPr>
        <p:spPr/>
        <p:txBody>
          <a:bodyPr/>
          <a:lstStyle/>
          <a:p>
            <a:fld id="{20508A0C-DCE1-DA4F-A9CB-9E9E26EC41F4}" type="slidenum">
              <a:rPr lang="en-US" smtClean="0"/>
              <a:t>10</a:t>
            </a:fld>
            <a:endParaRPr lang="en-US"/>
          </a:p>
        </p:txBody>
      </p:sp>
    </p:spTree>
    <p:extLst>
      <p:ext uri="{BB962C8B-B14F-4D97-AF65-F5344CB8AC3E}">
        <p14:creationId xmlns:p14="http://schemas.microsoft.com/office/powerpoint/2010/main" val="900104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altLang="x-none" b="1" dirty="0" smtClean="0"/>
              <a:t>This slide depicts the right to good health and health services.</a:t>
            </a:r>
          </a:p>
          <a:p>
            <a:endParaRPr lang="en-US" dirty="0"/>
          </a:p>
        </p:txBody>
      </p:sp>
      <p:sp>
        <p:nvSpPr>
          <p:cNvPr id="4" name="Slide Number Placeholder 3"/>
          <p:cNvSpPr>
            <a:spLocks noGrp="1"/>
          </p:cNvSpPr>
          <p:nvPr>
            <p:ph type="sldNum" sz="quarter" idx="10"/>
          </p:nvPr>
        </p:nvSpPr>
        <p:spPr/>
        <p:txBody>
          <a:bodyPr/>
          <a:lstStyle/>
          <a:p>
            <a:fld id="{20508A0C-DCE1-DA4F-A9CB-9E9E26EC41F4}" type="slidenum">
              <a:rPr lang="en-US" smtClean="0"/>
              <a:t>11</a:t>
            </a:fld>
            <a:endParaRPr lang="en-US"/>
          </a:p>
        </p:txBody>
      </p:sp>
    </p:spTree>
    <p:extLst>
      <p:ext uri="{BB962C8B-B14F-4D97-AF65-F5344CB8AC3E}">
        <p14:creationId xmlns:p14="http://schemas.microsoft.com/office/powerpoint/2010/main" val="628219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altLang="x-none" b="1" dirty="0" smtClean="0"/>
              <a:t>This slide depicts the right to freedom of speech.</a:t>
            </a:r>
          </a:p>
          <a:p>
            <a:endParaRPr lang="en-US" dirty="0"/>
          </a:p>
        </p:txBody>
      </p:sp>
      <p:sp>
        <p:nvSpPr>
          <p:cNvPr id="4" name="Slide Number Placeholder 3"/>
          <p:cNvSpPr>
            <a:spLocks noGrp="1"/>
          </p:cNvSpPr>
          <p:nvPr>
            <p:ph type="sldNum" sz="quarter" idx="10"/>
          </p:nvPr>
        </p:nvSpPr>
        <p:spPr/>
        <p:txBody>
          <a:bodyPr/>
          <a:lstStyle/>
          <a:p>
            <a:fld id="{20508A0C-DCE1-DA4F-A9CB-9E9E26EC41F4}" type="slidenum">
              <a:rPr lang="en-US" smtClean="0"/>
              <a:t>12</a:t>
            </a:fld>
            <a:endParaRPr lang="en-US"/>
          </a:p>
        </p:txBody>
      </p:sp>
    </p:spTree>
    <p:extLst>
      <p:ext uri="{BB962C8B-B14F-4D97-AF65-F5344CB8AC3E}">
        <p14:creationId xmlns:p14="http://schemas.microsoft.com/office/powerpoint/2010/main" val="16807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altLang="x-none" b="1" dirty="0" smtClean="0"/>
              <a:t>This slide depicts the right to education for girls as well as boys, and also for life long education.</a:t>
            </a:r>
          </a:p>
          <a:p>
            <a:endParaRPr lang="en-US" dirty="0"/>
          </a:p>
        </p:txBody>
      </p:sp>
      <p:sp>
        <p:nvSpPr>
          <p:cNvPr id="4" name="Slide Number Placeholder 3"/>
          <p:cNvSpPr>
            <a:spLocks noGrp="1"/>
          </p:cNvSpPr>
          <p:nvPr>
            <p:ph type="sldNum" sz="quarter" idx="10"/>
          </p:nvPr>
        </p:nvSpPr>
        <p:spPr/>
        <p:txBody>
          <a:bodyPr/>
          <a:lstStyle/>
          <a:p>
            <a:fld id="{20508A0C-DCE1-DA4F-A9CB-9E9E26EC41F4}" type="slidenum">
              <a:rPr lang="en-US" smtClean="0"/>
              <a:t>13</a:t>
            </a:fld>
            <a:endParaRPr lang="en-US"/>
          </a:p>
        </p:txBody>
      </p:sp>
    </p:spTree>
    <p:extLst>
      <p:ext uri="{BB962C8B-B14F-4D97-AF65-F5344CB8AC3E}">
        <p14:creationId xmlns:p14="http://schemas.microsoft.com/office/powerpoint/2010/main" val="712381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x-none" b="1" dirty="0" smtClean="0"/>
              <a:t>This slide depicts the right to social security and access to resources. </a:t>
            </a:r>
            <a:endParaRPr lang="en-US" dirty="0"/>
          </a:p>
        </p:txBody>
      </p:sp>
      <p:sp>
        <p:nvSpPr>
          <p:cNvPr id="4" name="Slide Number Placeholder 3"/>
          <p:cNvSpPr>
            <a:spLocks noGrp="1"/>
          </p:cNvSpPr>
          <p:nvPr>
            <p:ph type="sldNum" sz="quarter" idx="10"/>
          </p:nvPr>
        </p:nvSpPr>
        <p:spPr/>
        <p:txBody>
          <a:bodyPr/>
          <a:lstStyle/>
          <a:p>
            <a:fld id="{20508A0C-DCE1-DA4F-A9CB-9E9E26EC41F4}" type="slidenum">
              <a:rPr lang="en-US" smtClean="0"/>
              <a:t>14</a:t>
            </a:fld>
            <a:endParaRPr lang="en-US"/>
          </a:p>
        </p:txBody>
      </p:sp>
    </p:spTree>
    <p:extLst>
      <p:ext uri="{BB962C8B-B14F-4D97-AF65-F5344CB8AC3E}">
        <p14:creationId xmlns:p14="http://schemas.microsoft.com/office/powerpoint/2010/main" val="1034695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altLang="x-none" b="1" dirty="0" smtClean="0"/>
              <a:t>This slide depicts the right to freedom of religion and religious expression.</a:t>
            </a:r>
          </a:p>
          <a:p>
            <a:pPr marL="0" marR="0" indent="0" algn="l" defTabSz="914400" rtl="0" eaLnBrk="1" fontAlgn="auto" latinLnBrk="0" hangingPunct="1">
              <a:lnSpc>
                <a:spcPct val="100000"/>
              </a:lnSpc>
              <a:spcBef>
                <a:spcPts val="0"/>
              </a:spcBef>
              <a:spcAft>
                <a:spcPts val="0"/>
              </a:spcAft>
              <a:buClrTx/>
              <a:buSzTx/>
              <a:buFontTx/>
              <a:buNone/>
              <a:tabLst/>
              <a:defRPr/>
            </a:pPr>
            <a:endParaRPr lang="en-AU" altLang="x-none" b="1" dirty="0" smtClean="0"/>
          </a:p>
          <a:p>
            <a:endParaRPr lang="en-US" dirty="0"/>
          </a:p>
        </p:txBody>
      </p:sp>
      <p:sp>
        <p:nvSpPr>
          <p:cNvPr id="4" name="Slide Number Placeholder 3"/>
          <p:cNvSpPr>
            <a:spLocks noGrp="1"/>
          </p:cNvSpPr>
          <p:nvPr>
            <p:ph type="sldNum" sz="quarter" idx="10"/>
          </p:nvPr>
        </p:nvSpPr>
        <p:spPr/>
        <p:txBody>
          <a:bodyPr/>
          <a:lstStyle/>
          <a:p>
            <a:fld id="{20508A0C-DCE1-DA4F-A9CB-9E9E26EC41F4}" type="slidenum">
              <a:rPr lang="en-US" smtClean="0"/>
              <a:t>15</a:t>
            </a:fld>
            <a:endParaRPr lang="en-US"/>
          </a:p>
        </p:txBody>
      </p:sp>
    </p:spTree>
    <p:extLst>
      <p:ext uri="{BB962C8B-B14F-4D97-AF65-F5344CB8AC3E}">
        <p14:creationId xmlns:p14="http://schemas.microsoft.com/office/powerpoint/2010/main" val="1697065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altLang="x-none" b="1" dirty="0" smtClean="0"/>
              <a:t>This slide depicts the right to Political Freedom and representation by both men and women.</a:t>
            </a:r>
          </a:p>
          <a:p>
            <a:endParaRPr lang="en-US" dirty="0"/>
          </a:p>
        </p:txBody>
      </p:sp>
      <p:sp>
        <p:nvSpPr>
          <p:cNvPr id="4" name="Slide Number Placeholder 3"/>
          <p:cNvSpPr>
            <a:spLocks noGrp="1"/>
          </p:cNvSpPr>
          <p:nvPr>
            <p:ph type="sldNum" sz="quarter" idx="10"/>
          </p:nvPr>
        </p:nvSpPr>
        <p:spPr/>
        <p:txBody>
          <a:bodyPr/>
          <a:lstStyle/>
          <a:p>
            <a:fld id="{20508A0C-DCE1-DA4F-A9CB-9E9E26EC41F4}" type="slidenum">
              <a:rPr lang="en-US" smtClean="0"/>
              <a:t>16</a:t>
            </a:fld>
            <a:endParaRPr lang="en-US"/>
          </a:p>
        </p:txBody>
      </p:sp>
    </p:spTree>
    <p:extLst>
      <p:ext uri="{BB962C8B-B14F-4D97-AF65-F5344CB8AC3E}">
        <p14:creationId xmlns:p14="http://schemas.microsoft.com/office/powerpoint/2010/main" val="93467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altLang="x-none" dirty="0" smtClean="0"/>
              <a:t>By using the colours as striped on the clothing, this shows that all people are equally entitled to enjoy all of the rights.</a:t>
            </a:r>
          </a:p>
          <a:p>
            <a:endParaRPr lang="en-US" dirty="0"/>
          </a:p>
        </p:txBody>
      </p:sp>
      <p:sp>
        <p:nvSpPr>
          <p:cNvPr id="4" name="Slide Number Placeholder 3"/>
          <p:cNvSpPr>
            <a:spLocks noGrp="1"/>
          </p:cNvSpPr>
          <p:nvPr>
            <p:ph type="sldNum" sz="quarter" idx="10"/>
          </p:nvPr>
        </p:nvSpPr>
        <p:spPr/>
        <p:txBody>
          <a:bodyPr/>
          <a:lstStyle/>
          <a:p>
            <a:fld id="{20508A0C-DCE1-DA4F-A9CB-9E9E26EC41F4}" type="slidenum">
              <a:rPr lang="en-US" smtClean="0"/>
              <a:t>17</a:t>
            </a:fld>
            <a:endParaRPr lang="en-US"/>
          </a:p>
        </p:txBody>
      </p:sp>
    </p:spTree>
    <p:extLst>
      <p:ext uri="{BB962C8B-B14F-4D97-AF65-F5344CB8AC3E}">
        <p14:creationId xmlns:p14="http://schemas.microsoft.com/office/powerpoint/2010/main" val="2126871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x-none" b="1" dirty="0" smtClean="0"/>
              <a:t>Note to Facilitators</a:t>
            </a:r>
          </a:p>
          <a:p>
            <a:endParaRPr lang="en-AU" altLang="x-none" b="1" dirty="0" smtClean="0"/>
          </a:p>
          <a:p>
            <a:r>
              <a:rPr lang="en-AU" altLang="x-none" dirty="0" smtClean="0"/>
              <a:t>There will not be time in this training course to do an in-depth coverage of all of the Human Rights relevant to refugees and IDP’s in camps and refugee situations.</a:t>
            </a:r>
          </a:p>
          <a:p>
            <a:endParaRPr lang="en-AU" altLang="x-none" dirty="0" smtClean="0"/>
          </a:p>
          <a:p>
            <a:r>
              <a:rPr lang="en-AU" altLang="x-none" dirty="0" smtClean="0"/>
              <a:t>Women’s rights are explored in more depth on Day 2 of the training, linked closely to the role of women as leaders.</a:t>
            </a:r>
          </a:p>
          <a:p>
            <a:endParaRPr lang="en-AU" altLang="x-none" dirty="0" smtClean="0"/>
          </a:p>
          <a:p>
            <a:r>
              <a:rPr lang="en-AU" altLang="x-none" dirty="0" smtClean="0"/>
              <a:t>The following 9 slides are intended to introduce the idea that there are a broad range of human rights instruments and protections which are relevant to refugee women and communities and which they may wish to call on in their leadership roles.</a:t>
            </a:r>
          </a:p>
          <a:p>
            <a:endParaRPr lang="en-AU" altLang="x-none" dirty="0" smtClean="0"/>
          </a:p>
          <a:p>
            <a:r>
              <a:rPr lang="en-AU" altLang="x-none" dirty="0" smtClean="0"/>
              <a:t>If they are interested in pursuing these, it could be flagged for future training in the evaluation and training report.</a:t>
            </a:r>
          </a:p>
          <a:p>
            <a:endParaRPr lang="en-US" dirty="0"/>
          </a:p>
        </p:txBody>
      </p:sp>
      <p:sp>
        <p:nvSpPr>
          <p:cNvPr id="4" name="Slide Number Placeholder 3"/>
          <p:cNvSpPr>
            <a:spLocks noGrp="1"/>
          </p:cNvSpPr>
          <p:nvPr>
            <p:ph type="sldNum" sz="quarter" idx="10"/>
          </p:nvPr>
        </p:nvSpPr>
        <p:spPr/>
        <p:txBody>
          <a:bodyPr/>
          <a:lstStyle/>
          <a:p>
            <a:fld id="{20508A0C-DCE1-DA4F-A9CB-9E9E26EC41F4}" type="slidenum">
              <a:rPr lang="en-US" smtClean="0"/>
              <a:t>22</a:t>
            </a:fld>
            <a:endParaRPr lang="en-US"/>
          </a:p>
        </p:txBody>
      </p:sp>
    </p:spTree>
    <p:extLst>
      <p:ext uri="{BB962C8B-B14F-4D97-AF65-F5344CB8AC3E}">
        <p14:creationId xmlns:p14="http://schemas.microsoft.com/office/powerpoint/2010/main" val="513614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altLang="x-none" dirty="0" smtClean="0"/>
              <a:t>Mention that many IDP’s also fall into this category.  </a:t>
            </a:r>
            <a:r>
              <a:rPr lang="en-AU" altLang="x-none" smtClean="0"/>
              <a:t>If appropriate ask the participants to share some of the reasons why they were forced to leave their countries.</a:t>
            </a:r>
          </a:p>
          <a:p>
            <a:endParaRPr lang="en-US"/>
          </a:p>
        </p:txBody>
      </p:sp>
      <p:sp>
        <p:nvSpPr>
          <p:cNvPr id="4" name="Slide Number Placeholder 3"/>
          <p:cNvSpPr>
            <a:spLocks noGrp="1"/>
          </p:cNvSpPr>
          <p:nvPr>
            <p:ph type="sldNum" sz="quarter" idx="10"/>
          </p:nvPr>
        </p:nvSpPr>
        <p:spPr/>
        <p:txBody>
          <a:bodyPr/>
          <a:lstStyle/>
          <a:p>
            <a:fld id="{20508A0C-DCE1-DA4F-A9CB-9E9E26EC41F4}" type="slidenum">
              <a:rPr lang="en-US" smtClean="0"/>
              <a:t>23</a:t>
            </a:fld>
            <a:endParaRPr lang="en-US"/>
          </a:p>
        </p:txBody>
      </p:sp>
    </p:spTree>
    <p:extLst>
      <p:ext uri="{BB962C8B-B14F-4D97-AF65-F5344CB8AC3E}">
        <p14:creationId xmlns:p14="http://schemas.microsoft.com/office/powerpoint/2010/main" val="1393356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AU" altLang="x-none" sz="1200" dirty="0" smtClean="0"/>
              <a:t>Presentation</a:t>
            </a:r>
          </a:p>
          <a:p>
            <a:pPr>
              <a:lnSpc>
                <a:spcPct val="90000"/>
              </a:lnSpc>
            </a:pPr>
            <a:endParaRPr lang="en-AU" altLang="x-none" sz="1200" dirty="0" smtClean="0"/>
          </a:p>
          <a:p>
            <a:pPr>
              <a:lnSpc>
                <a:spcPct val="90000"/>
              </a:lnSpc>
            </a:pPr>
            <a:r>
              <a:rPr lang="en-AU" altLang="x-none" sz="1200" dirty="0" smtClean="0"/>
              <a:t>Explain that the United Nations is the closest we have to a World Government, and that International Law is the set of agreed principles which are intended to govern the conduct of nations which are members of the Untied Nations.  There are currently 191member states of the United Nations.  Important issues to cover are:</a:t>
            </a:r>
          </a:p>
          <a:p>
            <a:pPr>
              <a:lnSpc>
                <a:spcPct val="90000"/>
              </a:lnSpc>
            </a:pPr>
            <a:endParaRPr lang="en-AU" altLang="x-none" sz="1200" dirty="0" smtClean="0"/>
          </a:p>
          <a:p>
            <a:pPr>
              <a:lnSpc>
                <a:spcPct val="90000"/>
              </a:lnSpc>
            </a:pPr>
            <a:r>
              <a:rPr lang="en-AU" altLang="x-none" sz="1200" dirty="0" smtClean="0"/>
              <a:t>Unlike individual countries, or states the United Nations does not have a world army and it does not have any mechanisms for enforcing international law.</a:t>
            </a:r>
          </a:p>
          <a:p>
            <a:pPr>
              <a:lnSpc>
                <a:spcPct val="90000"/>
              </a:lnSpc>
            </a:pPr>
            <a:endParaRPr lang="en-AU" altLang="x-none" sz="1200" dirty="0" smtClean="0"/>
          </a:p>
          <a:p>
            <a:pPr>
              <a:lnSpc>
                <a:spcPct val="90000"/>
              </a:lnSpc>
            </a:pPr>
            <a:r>
              <a:rPr lang="en-AU" altLang="x-none" sz="1200" dirty="0" smtClean="0"/>
              <a:t>It is based on a system of trust and moral commitment to do the right thing.  Sadly as we all know this often does not work.  </a:t>
            </a:r>
          </a:p>
          <a:p>
            <a:pPr>
              <a:lnSpc>
                <a:spcPct val="90000"/>
              </a:lnSpc>
            </a:pPr>
            <a:endParaRPr lang="en-AU" altLang="x-none" sz="1200" dirty="0" smtClean="0"/>
          </a:p>
          <a:p>
            <a:pPr>
              <a:lnSpc>
                <a:spcPct val="90000"/>
              </a:lnSpc>
            </a:pPr>
            <a:r>
              <a:rPr lang="en-AU" altLang="x-none" sz="1200" dirty="0" smtClean="0"/>
              <a:t>The Security Council has the role of preventing and maintaining peace and resolving conflicts.</a:t>
            </a:r>
          </a:p>
          <a:p>
            <a:pPr>
              <a:lnSpc>
                <a:spcPct val="90000"/>
              </a:lnSpc>
            </a:pPr>
            <a:endParaRPr lang="en-AU" altLang="x-none" sz="1200" dirty="0" smtClean="0"/>
          </a:p>
          <a:p>
            <a:pPr>
              <a:lnSpc>
                <a:spcPct val="90000"/>
              </a:lnSpc>
            </a:pPr>
            <a:r>
              <a:rPr lang="en-AU" altLang="x-none" sz="1200" dirty="0" smtClean="0"/>
              <a:t>The Economic and Social Council has the role of setting standards for the wellbeing of all human beings. </a:t>
            </a:r>
            <a:r>
              <a:rPr lang="en-US" altLang="x-none" sz="1200" dirty="0" smtClean="0"/>
              <a:t>To do this it relies on a system of Human Rights agreements which governments are asked to sign and incorporate into their own domestic legal system.  Unfortunately we know that the United Nations is often unable to prevent or solve conflict, or to ensure the wellbeing of citizens in all countries.</a:t>
            </a:r>
          </a:p>
          <a:p>
            <a:pPr>
              <a:lnSpc>
                <a:spcPct val="90000"/>
              </a:lnSpc>
            </a:pPr>
            <a:endParaRPr lang="en-US" altLang="x-none" sz="1200" dirty="0" smtClean="0"/>
          </a:p>
          <a:p>
            <a:pPr>
              <a:lnSpc>
                <a:spcPct val="90000"/>
              </a:lnSpc>
            </a:pPr>
            <a:r>
              <a:rPr lang="en-US" altLang="x-none" sz="1200" dirty="0" smtClean="0"/>
              <a:t>While many criticize the United Nations for being ineffective, we must also realize that it is the servant of the countries which are members, totally </a:t>
            </a:r>
            <a:r>
              <a:rPr lang="en-US" altLang="x-none" sz="1200" dirty="0" err="1" smtClean="0"/>
              <a:t>dependant</a:t>
            </a:r>
            <a:r>
              <a:rPr lang="en-US" altLang="x-none" sz="1200" dirty="0" smtClean="0"/>
              <a:t> on them for funding.  In fact United Nations Agencies do amazing work and the world would be a much harsher place without the United Nations.</a:t>
            </a:r>
          </a:p>
          <a:p>
            <a:endParaRPr lang="en-US" dirty="0"/>
          </a:p>
        </p:txBody>
      </p:sp>
      <p:sp>
        <p:nvSpPr>
          <p:cNvPr id="4" name="Slide Number Placeholder 3"/>
          <p:cNvSpPr>
            <a:spLocks noGrp="1"/>
          </p:cNvSpPr>
          <p:nvPr>
            <p:ph type="sldNum" sz="quarter" idx="10"/>
          </p:nvPr>
        </p:nvSpPr>
        <p:spPr/>
        <p:txBody>
          <a:bodyPr/>
          <a:lstStyle/>
          <a:p>
            <a:fld id="{20508A0C-DCE1-DA4F-A9CB-9E9E26EC41F4}" type="slidenum">
              <a:rPr lang="en-US" smtClean="0"/>
              <a:t>2</a:t>
            </a:fld>
            <a:endParaRPr lang="en-US"/>
          </a:p>
        </p:txBody>
      </p:sp>
    </p:spTree>
    <p:extLst>
      <p:ext uri="{BB962C8B-B14F-4D97-AF65-F5344CB8AC3E}">
        <p14:creationId xmlns:p14="http://schemas.microsoft.com/office/powerpoint/2010/main" val="131593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AU" altLang="x-none" dirty="0" smtClean="0"/>
              <a:t>Note to Facilitators</a:t>
            </a:r>
          </a:p>
          <a:p>
            <a:pPr eaLnBrk="1" hangingPunct="1"/>
            <a:endParaRPr lang="en-AU" altLang="x-none" dirty="0" smtClean="0"/>
          </a:p>
          <a:p>
            <a:pPr eaLnBrk="1" hangingPunct="1"/>
            <a:r>
              <a:rPr lang="en-AU" altLang="x-none" dirty="0" smtClean="0"/>
              <a:t>It is useful to also make participants aware that people under the age of 18 are considered by the United Nations to be children, and that Children also have special rights under the Convention on the Rights of the Child (CROC).</a:t>
            </a:r>
          </a:p>
          <a:p>
            <a:pPr eaLnBrk="1" hangingPunct="1"/>
            <a:endParaRPr lang="en-AU" altLang="x-none" dirty="0" smtClean="0"/>
          </a:p>
          <a:p>
            <a:pPr eaLnBrk="1" hangingPunct="1"/>
            <a:r>
              <a:rPr lang="en-AU" altLang="x-none" dirty="0" smtClean="0"/>
              <a:t>All but two nations in the world have signed CROC.  They are the USA and Somalia. </a:t>
            </a:r>
            <a:endParaRPr lang="en-AU" altLang="x-none" dirty="0" smtClean="0">
              <a:solidFill>
                <a:srgbClr val="FF3300"/>
              </a:solidFill>
            </a:endParaRPr>
          </a:p>
          <a:p>
            <a:endParaRPr lang="en-US" dirty="0"/>
          </a:p>
        </p:txBody>
      </p:sp>
      <p:sp>
        <p:nvSpPr>
          <p:cNvPr id="4" name="Slide Number Placeholder 3"/>
          <p:cNvSpPr>
            <a:spLocks noGrp="1"/>
          </p:cNvSpPr>
          <p:nvPr>
            <p:ph type="sldNum" sz="quarter" idx="10"/>
          </p:nvPr>
        </p:nvSpPr>
        <p:spPr/>
        <p:txBody>
          <a:bodyPr/>
          <a:lstStyle/>
          <a:p>
            <a:fld id="{20508A0C-DCE1-DA4F-A9CB-9E9E26EC41F4}" type="slidenum">
              <a:rPr lang="en-US" smtClean="0"/>
              <a:t>24</a:t>
            </a:fld>
            <a:endParaRPr lang="en-US"/>
          </a:p>
        </p:txBody>
      </p:sp>
    </p:spTree>
    <p:extLst>
      <p:ext uri="{BB962C8B-B14F-4D97-AF65-F5344CB8AC3E}">
        <p14:creationId xmlns:p14="http://schemas.microsoft.com/office/powerpoint/2010/main" val="1034964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altLang="x-none" b="1" dirty="0" smtClean="0"/>
              <a:t>This graphic depicts the right of every child to live in security with their family.</a:t>
            </a:r>
          </a:p>
          <a:p>
            <a:endParaRPr lang="en-US" dirty="0"/>
          </a:p>
        </p:txBody>
      </p:sp>
      <p:sp>
        <p:nvSpPr>
          <p:cNvPr id="4" name="Slide Number Placeholder 3"/>
          <p:cNvSpPr>
            <a:spLocks noGrp="1"/>
          </p:cNvSpPr>
          <p:nvPr>
            <p:ph type="sldNum" sz="quarter" idx="10"/>
          </p:nvPr>
        </p:nvSpPr>
        <p:spPr/>
        <p:txBody>
          <a:bodyPr/>
          <a:lstStyle/>
          <a:p>
            <a:fld id="{20508A0C-DCE1-DA4F-A9CB-9E9E26EC41F4}" type="slidenum">
              <a:rPr lang="en-US" smtClean="0"/>
              <a:t>25</a:t>
            </a:fld>
            <a:endParaRPr lang="en-US"/>
          </a:p>
        </p:txBody>
      </p:sp>
    </p:spTree>
    <p:extLst>
      <p:ext uri="{BB962C8B-B14F-4D97-AF65-F5344CB8AC3E}">
        <p14:creationId xmlns:p14="http://schemas.microsoft.com/office/powerpoint/2010/main" val="1779187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altLang="x-none" b="1" dirty="0" smtClean="0"/>
              <a:t>This graphic depicts the right of every child not to be conscripted as a child soldier or sex slave.</a:t>
            </a:r>
          </a:p>
          <a:p>
            <a:endParaRPr lang="en-US" dirty="0"/>
          </a:p>
        </p:txBody>
      </p:sp>
      <p:sp>
        <p:nvSpPr>
          <p:cNvPr id="4" name="Slide Number Placeholder 3"/>
          <p:cNvSpPr>
            <a:spLocks noGrp="1"/>
          </p:cNvSpPr>
          <p:nvPr>
            <p:ph type="sldNum" sz="quarter" idx="10"/>
          </p:nvPr>
        </p:nvSpPr>
        <p:spPr/>
        <p:txBody>
          <a:bodyPr/>
          <a:lstStyle/>
          <a:p>
            <a:fld id="{20508A0C-DCE1-DA4F-A9CB-9E9E26EC41F4}" type="slidenum">
              <a:rPr lang="en-US" smtClean="0"/>
              <a:t>26</a:t>
            </a:fld>
            <a:endParaRPr lang="en-US"/>
          </a:p>
        </p:txBody>
      </p:sp>
    </p:spTree>
    <p:extLst>
      <p:ext uri="{BB962C8B-B14F-4D97-AF65-F5344CB8AC3E}">
        <p14:creationId xmlns:p14="http://schemas.microsoft.com/office/powerpoint/2010/main" val="953675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altLang="x-none" b="1" dirty="0" smtClean="0"/>
              <a:t>This graphic depicts the right of every child not to be exposed to drug taking or drug trafficking.</a:t>
            </a:r>
          </a:p>
          <a:p>
            <a:endParaRPr lang="en-US" dirty="0"/>
          </a:p>
        </p:txBody>
      </p:sp>
      <p:sp>
        <p:nvSpPr>
          <p:cNvPr id="4" name="Slide Number Placeholder 3"/>
          <p:cNvSpPr>
            <a:spLocks noGrp="1"/>
          </p:cNvSpPr>
          <p:nvPr>
            <p:ph type="sldNum" sz="quarter" idx="10"/>
          </p:nvPr>
        </p:nvSpPr>
        <p:spPr/>
        <p:txBody>
          <a:bodyPr/>
          <a:lstStyle/>
          <a:p>
            <a:fld id="{20508A0C-DCE1-DA4F-A9CB-9E9E26EC41F4}" type="slidenum">
              <a:rPr lang="en-US" smtClean="0"/>
              <a:t>27</a:t>
            </a:fld>
            <a:endParaRPr lang="en-US"/>
          </a:p>
        </p:txBody>
      </p:sp>
    </p:spTree>
    <p:extLst>
      <p:ext uri="{BB962C8B-B14F-4D97-AF65-F5344CB8AC3E}">
        <p14:creationId xmlns:p14="http://schemas.microsoft.com/office/powerpoint/2010/main" val="1594213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altLang="x-none" b="1" dirty="0" smtClean="0"/>
              <a:t>This graphic depicts the right of every child to freedom from formal work and to leisure time.</a:t>
            </a:r>
          </a:p>
          <a:p>
            <a:endParaRPr lang="en-US" dirty="0"/>
          </a:p>
        </p:txBody>
      </p:sp>
      <p:sp>
        <p:nvSpPr>
          <p:cNvPr id="4" name="Slide Number Placeholder 3"/>
          <p:cNvSpPr>
            <a:spLocks noGrp="1"/>
          </p:cNvSpPr>
          <p:nvPr>
            <p:ph type="sldNum" sz="quarter" idx="10"/>
          </p:nvPr>
        </p:nvSpPr>
        <p:spPr/>
        <p:txBody>
          <a:bodyPr/>
          <a:lstStyle/>
          <a:p>
            <a:fld id="{20508A0C-DCE1-DA4F-A9CB-9E9E26EC41F4}" type="slidenum">
              <a:rPr lang="en-US" smtClean="0"/>
              <a:t>28</a:t>
            </a:fld>
            <a:endParaRPr lang="en-US"/>
          </a:p>
        </p:txBody>
      </p:sp>
    </p:spTree>
    <p:extLst>
      <p:ext uri="{BB962C8B-B14F-4D97-AF65-F5344CB8AC3E}">
        <p14:creationId xmlns:p14="http://schemas.microsoft.com/office/powerpoint/2010/main" val="1130348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AU" altLang="x-none" dirty="0" smtClean="0"/>
          </a:p>
          <a:p>
            <a:pPr eaLnBrk="1" hangingPunct="1"/>
            <a:r>
              <a:rPr lang="en-AU" altLang="x-none" dirty="0" smtClean="0"/>
              <a:t>CROC is often available in pictorial format from Human Rights Organisations or on the web. </a:t>
            </a:r>
          </a:p>
          <a:p>
            <a:pPr eaLnBrk="1" hangingPunct="1"/>
            <a:endParaRPr lang="en-AU" altLang="x-none" dirty="0" smtClean="0">
              <a:solidFill>
                <a:srgbClr val="FF3300"/>
              </a:solidFill>
            </a:endParaRPr>
          </a:p>
          <a:p>
            <a:pPr eaLnBrk="1" hangingPunct="1"/>
            <a:r>
              <a:rPr lang="en-AU" altLang="x-none" smtClean="0"/>
              <a:t>Finish the session by explaining that we will be looking at the rights of women tomorrow</a:t>
            </a:r>
            <a:r>
              <a:rPr lang="en-AU" altLang="x-none" smtClean="0">
                <a:solidFill>
                  <a:srgbClr val="FF3300"/>
                </a:solidFill>
              </a:rPr>
              <a:t>.</a:t>
            </a:r>
          </a:p>
          <a:p>
            <a:endParaRPr lang="en-US"/>
          </a:p>
        </p:txBody>
      </p:sp>
      <p:sp>
        <p:nvSpPr>
          <p:cNvPr id="4" name="Slide Number Placeholder 3"/>
          <p:cNvSpPr>
            <a:spLocks noGrp="1"/>
          </p:cNvSpPr>
          <p:nvPr>
            <p:ph type="sldNum" sz="quarter" idx="10"/>
          </p:nvPr>
        </p:nvSpPr>
        <p:spPr/>
        <p:txBody>
          <a:bodyPr/>
          <a:lstStyle/>
          <a:p>
            <a:fld id="{20508A0C-DCE1-DA4F-A9CB-9E9E26EC41F4}" type="slidenum">
              <a:rPr lang="en-US" smtClean="0"/>
              <a:t>29</a:t>
            </a:fld>
            <a:endParaRPr lang="en-US"/>
          </a:p>
        </p:txBody>
      </p:sp>
    </p:spTree>
    <p:extLst>
      <p:ext uri="{BB962C8B-B14F-4D97-AF65-F5344CB8AC3E}">
        <p14:creationId xmlns:p14="http://schemas.microsoft.com/office/powerpoint/2010/main" val="1659623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508A0C-DCE1-DA4F-A9CB-9E9E26EC41F4}" type="slidenum">
              <a:rPr lang="en-US" smtClean="0"/>
              <a:t>35</a:t>
            </a:fld>
            <a:endParaRPr lang="en-US"/>
          </a:p>
        </p:txBody>
      </p:sp>
    </p:spTree>
    <p:extLst>
      <p:ext uri="{BB962C8B-B14F-4D97-AF65-F5344CB8AC3E}">
        <p14:creationId xmlns:p14="http://schemas.microsoft.com/office/powerpoint/2010/main" val="205881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x-none" b="1" dirty="0" smtClean="0"/>
              <a:t>Discussion continued:</a:t>
            </a:r>
          </a:p>
          <a:p>
            <a:endParaRPr lang="en-AU" altLang="x-none" b="1" dirty="0" smtClean="0"/>
          </a:p>
          <a:p>
            <a:r>
              <a:rPr lang="en-US" altLang="x-none" dirty="0" smtClean="0"/>
              <a:t>Provide the participants with a brief overview of human rights principles.</a:t>
            </a:r>
          </a:p>
          <a:p>
            <a:r>
              <a:rPr lang="en-US" altLang="x-none" dirty="0" smtClean="0"/>
              <a:t>Explain that there are many human rights conventions, laws and declarations which have been produced by the United Nations system which outline our human rights.  This has been done with the support of NGOs as well as governments. Together these conventions and declarations make up what we call the human rights framework. When governments sign these conventions and laws they are committing to an international legal obligation to respect these human rights. </a:t>
            </a:r>
          </a:p>
          <a:p>
            <a:endParaRPr lang="en-US" dirty="0"/>
          </a:p>
        </p:txBody>
      </p:sp>
      <p:sp>
        <p:nvSpPr>
          <p:cNvPr id="4" name="Slide Number Placeholder 3"/>
          <p:cNvSpPr>
            <a:spLocks noGrp="1"/>
          </p:cNvSpPr>
          <p:nvPr>
            <p:ph type="sldNum" sz="quarter" idx="10"/>
          </p:nvPr>
        </p:nvSpPr>
        <p:spPr/>
        <p:txBody>
          <a:bodyPr/>
          <a:lstStyle/>
          <a:p>
            <a:fld id="{20508A0C-DCE1-DA4F-A9CB-9E9E26EC41F4}" type="slidenum">
              <a:rPr lang="en-US" smtClean="0"/>
              <a:t>3</a:t>
            </a:fld>
            <a:endParaRPr lang="en-US"/>
          </a:p>
        </p:txBody>
      </p:sp>
    </p:spTree>
    <p:extLst>
      <p:ext uri="{BB962C8B-B14F-4D97-AF65-F5344CB8AC3E}">
        <p14:creationId xmlns:p14="http://schemas.microsoft.com/office/powerpoint/2010/main" val="1431464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x-none" dirty="0" smtClean="0"/>
              <a:t>Discussion continued:</a:t>
            </a:r>
          </a:p>
          <a:p>
            <a:endParaRPr lang="en-AU" altLang="x-none" dirty="0" smtClean="0"/>
          </a:p>
          <a:p>
            <a:r>
              <a:rPr lang="en-AU" altLang="x-none" dirty="0" smtClean="0"/>
              <a:t>Elaborate on these points.  </a:t>
            </a:r>
            <a:r>
              <a:rPr lang="en-US" altLang="x-none" dirty="0" smtClean="0"/>
              <a:t>Emphasize that human rights are universal – that means they are for everyone, not just for white men or rich women </a:t>
            </a:r>
            <a:r>
              <a:rPr lang="en-US" altLang="x-none" dirty="0" err="1" smtClean="0"/>
              <a:t>etc</a:t>
            </a:r>
            <a:r>
              <a:rPr lang="en-US" altLang="x-none" dirty="0" smtClean="0"/>
              <a:t> but for everyone, everywhere.</a:t>
            </a:r>
          </a:p>
          <a:p>
            <a:r>
              <a:rPr lang="en-AU" altLang="x-none" dirty="0" smtClean="0"/>
              <a:t> </a:t>
            </a:r>
          </a:p>
          <a:p>
            <a:r>
              <a:rPr lang="en-AU" altLang="x-none" dirty="0" smtClean="0"/>
              <a:t>Challenge participants to consider groups who are normally excluded, such as prostitutes, homosexuals, people with a disability, people from minority religions.</a:t>
            </a:r>
          </a:p>
          <a:p>
            <a:endParaRPr lang="en-US" dirty="0"/>
          </a:p>
        </p:txBody>
      </p:sp>
      <p:sp>
        <p:nvSpPr>
          <p:cNvPr id="4" name="Slide Number Placeholder 3"/>
          <p:cNvSpPr>
            <a:spLocks noGrp="1"/>
          </p:cNvSpPr>
          <p:nvPr>
            <p:ph type="sldNum" sz="quarter" idx="10"/>
          </p:nvPr>
        </p:nvSpPr>
        <p:spPr/>
        <p:txBody>
          <a:bodyPr/>
          <a:lstStyle/>
          <a:p>
            <a:fld id="{20508A0C-DCE1-DA4F-A9CB-9E9E26EC41F4}" type="slidenum">
              <a:rPr lang="en-US" smtClean="0"/>
              <a:t>4</a:t>
            </a:fld>
            <a:endParaRPr lang="en-US"/>
          </a:p>
        </p:txBody>
      </p:sp>
    </p:spTree>
    <p:extLst>
      <p:ext uri="{BB962C8B-B14F-4D97-AF65-F5344CB8AC3E}">
        <p14:creationId xmlns:p14="http://schemas.microsoft.com/office/powerpoint/2010/main" val="756108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x-none" dirty="0" smtClean="0"/>
              <a:t>Discussion continued</a:t>
            </a:r>
          </a:p>
          <a:p>
            <a:endParaRPr lang="en-US" altLang="x-none" dirty="0" smtClean="0"/>
          </a:p>
          <a:p>
            <a:r>
              <a:rPr lang="en-US" altLang="x-none" dirty="0" err="1" smtClean="0"/>
              <a:t>Emphasise</a:t>
            </a:r>
            <a:r>
              <a:rPr lang="en-US" altLang="x-none" dirty="0" smtClean="0"/>
              <a:t> that rights are “indivisible” that means that all of the rights listed in the Universal Declaration, and in the two Conventions are of equal importance. For example without the rights to land then the rights of shelter and livelihood are also denied.</a:t>
            </a:r>
          </a:p>
          <a:p>
            <a:endParaRPr lang="en-US" altLang="x-none" dirty="0" smtClean="0"/>
          </a:p>
          <a:p>
            <a:r>
              <a:rPr lang="en-US" altLang="x-none" dirty="0" smtClean="0"/>
              <a:t>That they are “ inalienable” that is that no one can take them away from you – though in some countries governments and others stop people from accessing their rights, these are still their rights!</a:t>
            </a:r>
          </a:p>
          <a:p>
            <a:endParaRPr lang="en-US" altLang="x-none" dirty="0" smtClean="0"/>
          </a:p>
          <a:p>
            <a:r>
              <a:rPr lang="en-US" altLang="x-none" dirty="0" smtClean="0"/>
              <a:t>For simple and enjoyable game which illustrates these complex concepts, see notes for slide 22.</a:t>
            </a:r>
          </a:p>
          <a:p>
            <a:endParaRPr lang="en-US" dirty="0"/>
          </a:p>
        </p:txBody>
      </p:sp>
      <p:sp>
        <p:nvSpPr>
          <p:cNvPr id="4" name="Slide Number Placeholder 3"/>
          <p:cNvSpPr>
            <a:spLocks noGrp="1"/>
          </p:cNvSpPr>
          <p:nvPr>
            <p:ph type="sldNum" sz="quarter" idx="10"/>
          </p:nvPr>
        </p:nvSpPr>
        <p:spPr/>
        <p:txBody>
          <a:bodyPr/>
          <a:lstStyle/>
          <a:p>
            <a:fld id="{20508A0C-DCE1-DA4F-A9CB-9E9E26EC41F4}" type="slidenum">
              <a:rPr lang="en-US" smtClean="0"/>
              <a:t>5</a:t>
            </a:fld>
            <a:endParaRPr lang="en-US"/>
          </a:p>
        </p:txBody>
      </p:sp>
    </p:spTree>
    <p:extLst>
      <p:ext uri="{BB962C8B-B14F-4D97-AF65-F5344CB8AC3E}">
        <p14:creationId xmlns:p14="http://schemas.microsoft.com/office/powerpoint/2010/main" val="1778389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x-none" b="1" dirty="0" smtClean="0"/>
              <a:t>Note to Facilitators</a:t>
            </a:r>
          </a:p>
          <a:p>
            <a:endParaRPr lang="en-AU" altLang="x-none" b="1" dirty="0" smtClean="0"/>
          </a:p>
          <a:p>
            <a:r>
              <a:rPr lang="en-AU" altLang="x-none" dirty="0" smtClean="0"/>
              <a:t>Slides 11 – 23 use graphics to make a simple presentation of the human rights covered in the UDHR.</a:t>
            </a:r>
          </a:p>
          <a:p>
            <a:endParaRPr lang="en-AU" altLang="x-none" dirty="0" smtClean="0"/>
          </a:p>
          <a:p>
            <a:r>
              <a:rPr lang="en-AU" altLang="x-none" dirty="0" smtClean="0"/>
              <a:t>Explain to the participants that each slide presents a groups of human rights.  Ask them what they see in each picture and list these onto the flip charts.</a:t>
            </a:r>
          </a:p>
          <a:p>
            <a:endParaRPr lang="en-AU" altLang="x-none" dirty="0" smtClean="0"/>
          </a:p>
          <a:p>
            <a:r>
              <a:rPr lang="en-AU" altLang="x-none" dirty="0" smtClean="0"/>
              <a:t>The suggested answers are listed in the slide notes.</a:t>
            </a:r>
          </a:p>
          <a:p>
            <a:endParaRPr lang="en-US" dirty="0"/>
          </a:p>
        </p:txBody>
      </p:sp>
      <p:sp>
        <p:nvSpPr>
          <p:cNvPr id="4" name="Slide Number Placeholder 3"/>
          <p:cNvSpPr>
            <a:spLocks noGrp="1"/>
          </p:cNvSpPr>
          <p:nvPr>
            <p:ph type="sldNum" sz="quarter" idx="10"/>
          </p:nvPr>
        </p:nvSpPr>
        <p:spPr/>
        <p:txBody>
          <a:bodyPr/>
          <a:lstStyle/>
          <a:p>
            <a:fld id="{20508A0C-DCE1-DA4F-A9CB-9E9E26EC41F4}" type="slidenum">
              <a:rPr lang="en-US" smtClean="0"/>
              <a:t>6</a:t>
            </a:fld>
            <a:endParaRPr lang="en-US"/>
          </a:p>
        </p:txBody>
      </p:sp>
    </p:spTree>
    <p:extLst>
      <p:ext uri="{BB962C8B-B14F-4D97-AF65-F5344CB8AC3E}">
        <p14:creationId xmlns:p14="http://schemas.microsoft.com/office/powerpoint/2010/main" val="821137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altLang="x-none" b="1" dirty="0" smtClean="0"/>
              <a:t>This slide depicts the right to food, shelter and water</a:t>
            </a:r>
            <a:endParaRPr lang="en-AU" altLang="x-none" dirty="0" smtClean="0"/>
          </a:p>
          <a:p>
            <a:endParaRPr lang="en-US" dirty="0"/>
          </a:p>
        </p:txBody>
      </p:sp>
      <p:sp>
        <p:nvSpPr>
          <p:cNvPr id="4" name="Slide Number Placeholder 3"/>
          <p:cNvSpPr>
            <a:spLocks noGrp="1"/>
          </p:cNvSpPr>
          <p:nvPr>
            <p:ph type="sldNum" sz="quarter" idx="10"/>
          </p:nvPr>
        </p:nvSpPr>
        <p:spPr/>
        <p:txBody>
          <a:bodyPr/>
          <a:lstStyle/>
          <a:p>
            <a:fld id="{20508A0C-DCE1-DA4F-A9CB-9E9E26EC41F4}" type="slidenum">
              <a:rPr lang="en-US" smtClean="0"/>
              <a:t>7</a:t>
            </a:fld>
            <a:endParaRPr lang="en-US"/>
          </a:p>
        </p:txBody>
      </p:sp>
    </p:spTree>
    <p:extLst>
      <p:ext uri="{BB962C8B-B14F-4D97-AF65-F5344CB8AC3E}">
        <p14:creationId xmlns:p14="http://schemas.microsoft.com/office/powerpoint/2010/main" val="837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altLang="x-none" b="1" dirty="0" smtClean="0"/>
              <a:t>This slide depicts the right to live with family in peace and security</a:t>
            </a:r>
          </a:p>
          <a:p>
            <a:endParaRPr lang="en-US" dirty="0"/>
          </a:p>
        </p:txBody>
      </p:sp>
      <p:sp>
        <p:nvSpPr>
          <p:cNvPr id="4" name="Slide Number Placeholder 3"/>
          <p:cNvSpPr>
            <a:spLocks noGrp="1"/>
          </p:cNvSpPr>
          <p:nvPr>
            <p:ph type="sldNum" sz="quarter" idx="10"/>
          </p:nvPr>
        </p:nvSpPr>
        <p:spPr/>
        <p:txBody>
          <a:bodyPr/>
          <a:lstStyle/>
          <a:p>
            <a:fld id="{20508A0C-DCE1-DA4F-A9CB-9E9E26EC41F4}" type="slidenum">
              <a:rPr lang="en-US" smtClean="0"/>
              <a:t>8</a:t>
            </a:fld>
            <a:endParaRPr lang="en-US"/>
          </a:p>
        </p:txBody>
      </p:sp>
    </p:spTree>
    <p:extLst>
      <p:ext uri="{BB962C8B-B14F-4D97-AF65-F5344CB8AC3E}">
        <p14:creationId xmlns:p14="http://schemas.microsoft.com/office/powerpoint/2010/main" val="1541127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altLang="x-none" b="1" dirty="0" smtClean="0"/>
              <a:t>This slide depicts the right to live a life free from any sort of violence</a:t>
            </a:r>
          </a:p>
          <a:p>
            <a:endParaRPr lang="en-US" dirty="0"/>
          </a:p>
        </p:txBody>
      </p:sp>
      <p:sp>
        <p:nvSpPr>
          <p:cNvPr id="4" name="Slide Number Placeholder 3"/>
          <p:cNvSpPr>
            <a:spLocks noGrp="1"/>
          </p:cNvSpPr>
          <p:nvPr>
            <p:ph type="sldNum" sz="quarter" idx="10"/>
          </p:nvPr>
        </p:nvSpPr>
        <p:spPr/>
        <p:txBody>
          <a:bodyPr/>
          <a:lstStyle/>
          <a:p>
            <a:fld id="{20508A0C-DCE1-DA4F-A9CB-9E9E26EC41F4}" type="slidenum">
              <a:rPr lang="en-US" smtClean="0"/>
              <a:t>9</a:t>
            </a:fld>
            <a:endParaRPr lang="en-US"/>
          </a:p>
        </p:txBody>
      </p:sp>
    </p:spTree>
    <p:extLst>
      <p:ext uri="{BB962C8B-B14F-4D97-AF65-F5344CB8AC3E}">
        <p14:creationId xmlns:p14="http://schemas.microsoft.com/office/powerpoint/2010/main" val="5206285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7">
            <a:extLst>
              <a:ext uri="{FF2B5EF4-FFF2-40B4-BE49-F238E27FC236}">
                <a16:creationId xmlns="" xmlns:a16="http://schemas.microsoft.com/office/drawing/2014/main" id="{96F67FBE-6E26-ED4F-8BBB-385D3259E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7213"/>
            <a:ext cx="23431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a:extLst>
              <a:ext uri="{FF2B5EF4-FFF2-40B4-BE49-F238E27FC236}">
                <a16:creationId xmlns="" xmlns:a16="http://schemas.microsoft.com/office/drawing/2014/main" id="{65026EC8-A83F-9447-AB3E-E70CFAA2C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110038"/>
            <a:ext cx="2135187"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a:extLst>
              <a:ext uri="{FF2B5EF4-FFF2-40B4-BE49-F238E27FC236}">
                <a16:creationId xmlns="" xmlns:a16="http://schemas.microsoft.com/office/drawing/2014/main" id="{8FB77B32-0A34-9A48-B382-19D6E47499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05063"/>
            <a:ext cx="27400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20">
            <a:extLst>
              <a:ext uri="{FF2B5EF4-FFF2-40B4-BE49-F238E27FC236}">
                <a16:creationId xmlns="" xmlns:a16="http://schemas.microsoft.com/office/drawing/2014/main" id="{ED79E07E-5B38-7B46-B23F-AB3749CC89C3}"/>
              </a:ext>
            </a:extLst>
          </p:cNvPr>
          <p:cNvGrpSpPr>
            <a:grpSpLocks/>
          </p:cNvGrpSpPr>
          <p:nvPr/>
        </p:nvGrpSpPr>
        <p:grpSpPr bwMode="auto">
          <a:xfrm>
            <a:off x="5113338" y="0"/>
            <a:ext cx="4030662" cy="6875463"/>
            <a:chOff x="5130830" y="-8468"/>
            <a:chExt cx="4030508" cy="6874935"/>
          </a:xfrm>
        </p:grpSpPr>
        <p:cxnSp>
          <p:nvCxnSpPr>
            <p:cNvPr id="8" name="Straight Connector 7">
              <a:extLst>
                <a:ext uri="{FF2B5EF4-FFF2-40B4-BE49-F238E27FC236}">
                  <a16:creationId xmlns="" xmlns:a16="http://schemas.microsoft.com/office/drawing/2014/main" id="{5E16B95F-FAFE-E541-A312-CBA44A0C87E8}"/>
                </a:ext>
              </a:extLst>
            </p:cNvPr>
            <p:cNvCxnSpPr/>
            <p:nvPr/>
          </p:nvCxnSpPr>
          <p:spPr>
            <a:xfrm flipV="1">
              <a:off x="5130830" y="4175861"/>
              <a:ext cx="4022571" cy="2682669"/>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 xmlns:a16="http://schemas.microsoft.com/office/drawing/2014/main" id="{C49F5E4F-714D-7041-AF1A-52343A9C4657}"/>
                </a:ext>
              </a:extLst>
            </p:cNvPr>
            <p:cNvCxnSpPr/>
            <p:nvPr/>
          </p:nvCxnSpPr>
          <p:spPr>
            <a:xfrm>
              <a:off x="7042107" y="-531"/>
              <a:ext cx="1219153" cy="685906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 xmlns:a16="http://schemas.microsoft.com/office/drawing/2014/main" id="{DA5211AF-7A31-E547-A189-A71154702D03}"/>
                </a:ext>
              </a:extLst>
            </p:cNvPr>
            <p:cNvSpPr/>
            <p:nvPr/>
          </p:nvSpPr>
          <p:spPr>
            <a:xfrm>
              <a:off x="6891300" y="-531"/>
              <a:ext cx="2270038" cy="6866998"/>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 xmlns:a16="http://schemas.microsoft.com/office/drawing/2014/main" id="{795E8729-2F9A-3347-BD1F-1C204E509199}"/>
                </a:ext>
              </a:extLst>
            </p:cNvPr>
            <p:cNvSpPr/>
            <p:nvPr/>
          </p:nvSpPr>
          <p:spPr>
            <a:xfrm>
              <a:off x="7205613" y="-8468"/>
              <a:ext cx="1947789" cy="6866998"/>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 xmlns:a16="http://schemas.microsoft.com/office/drawing/2014/main" id="{93B3F370-2DF3-154E-A2FC-0864B92CF248}"/>
                </a:ext>
              </a:extLst>
            </p:cNvPr>
            <p:cNvSpPr/>
            <p:nvPr/>
          </p:nvSpPr>
          <p:spPr>
            <a:xfrm>
              <a:off x="6637309" y="3920293"/>
              <a:ext cx="2514504" cy="2938236"/>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 xmlns:a16="http://schemas.microsoft.com/office/drawing/2014/main" id="{96C5BB84-2573-BE46-BCF5-07DCD53D9564}"/>
                </a:ext>
              </a:extLst>
            </p:cNvPr>
            <p:cNvSpPr/>
            <p:nvPr/>
          </p:nvSpPr>
          <p:spPr>
            <a:xfrm>
              <a:off x="7010358" y="-8468"/>
              <a:ext cx="2143043" cy="6866998"/>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 xmlns:a16="http://schemas.microsoft.com/office/drawing/2014/main" id="{CD42DB2D-1EE0-3941-BD51-96FA4F7B880A}"/>
                </a:ext>
              </a:extLst>
            </p:cNvPr>
            <p:cNvSpPr/>
            <p:nvPr/>
          </p:nvSpPr>
          <p:spPr>
            <a:xfrm>
              <a:off x="8296184" y="-8468"/>
              <a:ext cx="857217" cy="6866998"/>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 xmlns:a16="http://schemas.microsoft.com/office/drawing/2014/main" id="{24C0A58D-8914-B44A-BF5A-EFCF8261B383}"/>
                </a:ext>
              </a:extLst>
            </p:cNvPr>
            <p:cNvSpPr/>
            <p:nvPr/>
          </p:nvSpPr>
          <p:spPr>
            <a:xfrm>
              <a:off x="8077117" y="-8468"/>
              <a:ext cx="1066759" cy="6866998"/>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 xmlns:a16="http://schemas.microsoft.com/office/drawing/2014/main" id="{947F36E0-CC1F-194F-8155-B081A3182F46}"/>
                </a:ext>
              </a:extLst>
            </p:cNvPr>
            <p:cNvSpPr/>
            <p:nvPr/>
          </p:nvSpPr>
          <p:spPr>
            <a:xfrm>
              <a:off x="8059655" y="4893356"/>
              <a:ext cx="1095333" cy="1965174"/>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2428596" y="2678281"/>
            <a:ext cx="4528718" cy="1646302"/>
          </a:xfrm>
        </p:spPr>
        <p:txBody>
          <a:bodyPr anchor="b">
            <a:noAutofit/>
          </a:bodyPr>
          <a:lstStyle>
            <a:lvl1pPr algn="r">
              <a:defRPr sz="54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428596" y="4419904"/>
            <a:ext cx="4528718" cy="1096899"/>
          </a:xfrm>
        </p:spPr>
        <p:txBody>
          <a:bodyPr/>
          <a:lstStyle>
            <a:lvl1pPr marL="0" indent="0" algn="r">
              <a:buNone/>
              <a:defRPr>
                <a:solidFill>
                  <a:schemeClr val="tx1">
                    <a:lumMod val="50000"/>
                    <a:lumOff val="50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88706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6" name="Picture 18">
            <a:extLst>
              <a:ext uri="{FF2B5EF4-FFF2-40B4-BE49-F238E27FC236}">
                <a16:creationId xmlns="" xmlns:a16="http://schemas.microsoft.com/office/drawing/2014/main" id="{B93546F6-8C78-A743-9EB2-4412CD0193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149"/>
          <a:stretch>
            <a:fillRect/>
          </a:stretch>
        </p:blipFill>
        <p:spPr bwMode="auto">
          <a:xfrm>
            <a:off x="6420679" y="6072815"/>
            <a:ext cx="1535113" cy="78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9110" y="245477"/>
            <a:ext cx="7793256" cy="635633"/>
          </a:xfrm>
        </p:spPr>
        <p:txBody>
          <a:bodyPr/>
          <a:lstStyle>
            <a:lvl1pPr algn="ctr">
              <a:defRPr b="1">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738807" y="1289518"/>
            <a:ext cx="7793256" cy="4475178"/>
          </a:xfrm>
        </p:spPr>
        <p:txBody>
          <a:bodyPr/>
          <a:lstStyle>
            <a:lvl1pPr marL="0" indent="0">
              <a:spcAft>
                <a:spcPts val="800"/>
              </a:spcAft>
              <a:buNone/>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5" name="Picture 17">
            <a:extLst>
              <a:ext uri="{FF2B5EF4-FFF2-40B4-BE49-F238E27FC236}">
                <a16:creationId xmlns="" xmlns:a16="http://schemas.microsoft.com/office/drawing/2014/main" id="{2B5A2E2D-BA51-B44C-BB81-4ABF0203B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582" y="6125582"/>
            <a:ext cx="1317417" cy="68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0">
            <a:extLst>
              <a:ext uri="{FF2B5EF4-FFF2-40B4-BE49-F238E27FC236}">
                <a16:creationId xmlns="" xmlns:a16="http://schemas.microsoft.com/office/drawing/2014/main" id="{E89E6D13-1CCE-4B4C-9284-A32FED3860BE}"/>
              </a:ext>
            </a:extLst>
          </p:cNvPr>
          <p:cNvSpPr/>
          <p:nvPr/>
        </p:nvSpPr>
        <p:spPr bwMode="auto">
          <a:xfrm>
            <a:off x="-7938" y="4013200"/>
            <a:ext cx="457201" cy="2852738"/>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 name="TextBox 14">
            <a:extLst>
              <a:ext uri="{FF2B5EF4-FFF2-40B4-BE49-F238E27FC236}">
                <a16:creationId xmlns="" xmlns:a16="http://schemas.microsoft.com/office/drawing/2014/main" id="{FA2B5B27-C960-DE46-B61E-8E9B4A099040}"/>
              </a:ext>
            </a:extLst>
          </p:cNvPr>
          <p:cNvSpPr txBox="1"/>
          <p:nvPr/>
        </p:nvSpPr>
        <p:spPr>
          <a:xfrm>
            <a:off x="874643" y="6619461"/>
            <a:ext cx="5307496" cy="215444"/>
          </a:xfrm>
          <a:prstGeom prst="rect">
            <a:avLst/>
          </a:prstGeom>
          <a:noFill/>
        </p:spPr>
        <p:txBody>
          <a:bodyPr wrap="square" rtlCol="0">
            <a:spAutoFit/>
          </a:bodyPr>
          <a:lstStyle/>
          <a:p>
            <a:r>
              <a:rPr lang="en-US" sz="800" i="1" dirty="0"/>
              <a:t>Intellectual property of E Pittaway and L. Bartolomei; Reuse is permitted with author attribution </a:t>
            </a:r>
          </a:p>
        </p:txBody>
      </p:sp>
    </p:spTree>
    <p:extLst>
      <p:ext uri="{BB962C8B-B14F-4D97-AF65-F5344CB8AC3E}">
        <p14:creationId xmlns:p14="http://schemas.microsoft.com/office/powerpoint/2010/main" val="364851620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itle Placeholder 1">
            <a:extLst>
              <a:ext uri="{FF2B5EF4-FFF2-40B4-BE49-F238E27FC236}">
                <a16:creationId xmlns="" xmlns:a16="http://schemas.microsoft.com/office/drawing/2014/main" id="{60270490-D245-D04F-A5AC-106D32B71623}"/>
              </a:ext>
            </a:extLst>
          </p:cNvPr>
          <p:cNvSpPr>
            <a:spLocks noGrp="1" noChangeArrowheads="1"/>
          </p:cNvSpPr>
          <p:nvPr>
            <p:ph type="title"/>
          </p:nvPr>
        </p:nvSpPr>
        <p:spPr bwMode="auto">
          <a:xfrm>
            <a:off x="609600"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1028" name="Text Placeholder 2">
            <a:extLst>
              <a:ext uri="{FF2B5EF4-FFF2-40B4-BE49-F238E27FC236}">
                <a16:creationId xmlns="" xmlns:a16="http://schemas.microsoft.com/office/drawing/2014/main" id="{B6DEF876-2B3A-5949-9F0A-8E1580B5FE4E}"/>
              </a:ext>
            </a:extLst>
          </p:cNvPr>
          <p:cNvSpPr>
            <a:spLocks noGrp="1" noChangeArrowheads="1"/>
          </p:cNvSpPr>
          <p:nvPr>
            <p:ph type="body" idx="1"/>
          </p:nvPr>
        </p:nvSpPr>
        <p:spPr bwMode="auto">
          <a:xfrm>
            <a:off x="604768" y="2160588"/>
            <a:ext cx="63484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 xmlns:a16="http://schemas.microsoft.com/office/drawing/2014/main" id="{4BEC6A68-D004-444F-8D5C-05246B3239FE}"/>
              </a:ext>
            </a:extLst>
          </p:cNvPr>
          <p:cNvSpPr>
            <a:spLocks noGrp="1"/>
          </p:cNvSpPr>
          <p:nvPr>
            <p:ph type="dt" sz="half" idx="2"/>
          </p:nvPr>
        </p:nvSpPr>
        <p:spPr>
          <a:xfrm>
            <a:off x="5405438" y="6042025"/>
            <a:ext cx="684212"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fld id="{C706D805-04EB-9548-AF27-9A9FC25365DA}" type="datetimeFigureOut">
              <a:rPr lang="en-US" smtClean="0"/>
              <a:t>6/17/19</a:t>
            </a:fld>
            <a:endParaRPr lang="en-US"/>
          </a:p>
        </p:txBody>
      </p:sp>
      <p:sp>
        <p:nvSpPr>
          <p:cNvPr id="5" name="Footer Placeholder 4">
            <a:extLst>
              <a:ext uri="{FF2B5EF4-FFF2-40B4-BE49-F238E27FC236}">
                <a16:creationId xmlns="" xmlns:a16="http://schemas.microsoft.com/office/drawing/2014/main" id="{A05047B4-57C4-FA48-BAD4-DEB98E3E0EFB}"/>
              </a:ext>
            </a:extLst>
          </p:cNvPr>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endParaRPr lang="en-US"/>
          </a:p>
        </p:txBody>
      </p:sp>
      <p:sp>
        <p:nvSpPr>
          <p:cNvPr id="6" name="Slide Number Placeholder 5">
            <a:extLst>
              <a:ext uri="{FF2B5EF4-FFF2-40B4-BE49-F238E27FC236}">
                <a16:creationId xmlns="" xmlns:a16="http://schemas.microsoft.com/office/drawing/2014/main" id="{FEE00334-4B24-4E42-8DD5-189E7D0A7754}"/>
              </a:ext>
            </a:extLst>
          </p:cNvPr>
          <p:cNvSpPr>
            <a:spLocks noGrp="1"/>
          </p:cNvSpPr>
          <p:nvPr>
            <p:ph type="sldNum" sz="quarter" idx="4"/>
          </p:nvPr>
        </p:nvSpPr>
        <p:spPr>
          <a:xfrm>
            <a:off x="6445250" y="6042025"/>
            <a:ext cx="51276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accent1"/>
                </a:solidFill>
                <a:latin typeface="+mn-lt"/>
              </a:defRPr>
            </a:lvl1pPr>
          </a:lstStyle>
          <a:p>
            <a:fld id="{AF55A1AC-9DAA-E54C-8256-2ADFAE1B8D2B}" type="slidenum">
              <a:rPr lang="en-US" smtClean="0"/>
              <a:t>‹#›</a:t>
            </a:fld>
            <a:endParaRPr lang="en-US"/>
          </a:p>
        </p:txBody>
      </p:sp>
    </p:spTree>
    <p:extLst>
      <p:ext uri="{BB962C8B-B14F-4D97-AF65-F5344CB8AC3E}">
        <p14:creationId xmlns:p14="http://schemas.microsoft.com/office/powerpoint/2010/main" val="1684191619"/>
      </p:ext>
    </p:extLst>
  </p:cSld>
  <p:clrMap bg1="lt1" tx1="dk1" bg2="lt2" tx2="dk2" accent1="accent1" accent2="accent2" accent3="accent3" accent4="accent4" accent5="accent5" accent6="accent6" hlink="hlink" folHlink="folHlink"/>
  <p:sldLayoutIdLst>
    <p:sldLayoutId id="2147483688" r:id="rId1"/>
    <p:sldLayoutId id="2147483689" r:id="rId2"/>
  </p:sldLayoutIdLst>
  <p:txStyles>
    <p:titleStyle>
      <a:lvl1pPr algn="ctr" defTabSz="457200" rtl="0" eaLnBrk="1" fontAlgn="base" hangingPunct="1">
        <a:spcBef>
          <a:spcPct val="0"/>
        </a:spcBef>
        <a:spcAft>
          <a:spcPct val="0"/>
        </a:spcAft>
        <a:defRPr sz="3600" b="1" kern="1200">
          <a:solidFill>
            <a:schemeClr val="tx1"/>
          </a:solidFill>
          <a:latin typeface="+mj-lt"/>
          <a:ea typeface="+mj-ea"/>
          <a:cs typeface="+mj-cs"/>
        </a:defRPr>
      </a:lvl1pPr>
      <a:lvl2pPr algn="l" defTabSz="457200" rtl="0" eaLnBrk="1" fontAlgn="base" hangingPunct="1">
        <a:spcBef>
          <a:spcPct val="0"/>
        </a:spcBef>
        <a:spcAft>
          <a:spcPct val="0"/>
        </a:spcAft>
        <a:defRPr sz="3600">
          <a:solidFill>
            <a:schemeClr val="tx1"/>
          </a:solidFill>
          <a:latin typeface="Trebuchet MS" panose="020B0703020202090204" pitchFamily="34" charset="0"/>
        </a:defRPr>
      </a:lvl2pPr>
      <a:lvl3pPr algn="l" defTabSz="457200" rtl="0" eaLnBrk="1" fontAlgn="base" hangingPunct="1">
        <a:spcBef>
          <a:spcPct val="0"/>
        </a:spcBef>
        <a:spcAft>
          <a:spcPct val="0"/>
        </a:spcAft>
        <a:defRPr sz="3600">
          <a:solidFill>
            <a:schemeClr val="tx1"/>
          </a:solidFill>
          <a:latin typeface="Trebuchet MS" panose="020B0703020202090204" pitchFamily="34" charset="0"/>
        </a:defRPr>
      </a:lvl3pPr>
      <a:lvl4pPr algn="l" defTabSz="457200" rtl="0" eaLnBrk="1" fontAlgn="base" hangingPunct="1">
        <a:spcBef>
          <a:spcPct val="0"/>
        </a:spcBef>
        <a:spcAft>
          <a:spcPct val="0"/>
        </a:spcAft>
        <a:defRPr sz="3600">
          <a:solidFill>
            <a:schemeClr val="tx1"/>
          </a:solidFill>
          <a:latin typeface="Trebuchet MS" panose="020B0703020202090204" pitchFamily="34" charset="0"/>
        </a:defRPr>
      </a:lvl4pPr>
      <a:lvl5pPr algn="l" defTabSz="457200" rtl="0" eaLnBrk="1" fontAlgn="base" hangingPunct="1">
        <a:spcBef>
          <a:spcPct val="0"/>
        </a:spcBef>
        <a:spcAft>
          <a:spcPct val="0"/>
        </a:spcAft>
        <a:defRPr sz="3600">
          <a:solidFill>
            <a:schemeClr val="tx1"/>
          </a:solidFill>
          <a:latin typeface="Trebuchet MS" panose="020B070302020209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fontAlgn="base" hangingPunct="1">
        <a:spcBef>
          <a:spcPts val="1000"/>
        </a:spcBef>
        <a:spcAft>
          <a:spcPts val="800"/>
        </a:spcAft>
        <a:buClr>
          <a:schemeClr val="accent1"/>
        </a:buClr>
        <a:buSzPct val="80000"/>
        <a:buFont typeface="Wingdings 3" pitchFamily="2" charset="2"/>
        <a:buChar char=""/>
        <a:defRPr kern="1200">
          <a:solidFill>
            <a:srgbClr val="404040"/>
          </a:solidFill>
          <a:latin typeface="+mn-lt"/>
          <a:ea typeface="+mn-ea"/>
          <a:cs typeface="+mn-cs"/>
        </a:defRPr>
      </a:lvl1pPr>
      <a:lvl2pPr marL="742950" indent="-285750" algn="l" defTabSz="457200" rtl="0" eaLnBrk="1" fontAlgn="base" hangingPunct="1">
        <a:spcBef>
          <a:spcPts val="1000"/>
        </a:spcBef>
        <a:spcAft>
          <a:spcPct val="0"/>
        </a:spcAft>
        <a:buClr>
          <a:schemeClr val="accent1"/>
        </a:buClr>
        <a:buSzPct val="80000"/>
        <a:buFont typeface="Wingdings 3" pitchFamily="2" charset="2"/>
        <a:buChar char=""/>
        <a:defRPr sz="1600" kern="1200">
          <a:solidFill>
            <a:srgbClr val="404040"/>
          </a:solidFill>
          <a:latin typeface="+mn-lt"/>
          <a:ea typeface="+mn-ea"/>
          <a:cs typeface="+mn-cs"/>
        </a:defRPr>
      </a:lvl2pPr>
      <a:lvl3pPr marL="1143000" indent="-228600" algn="l" defTabSz="457200" rtl="0" eaLnBrk="1" fontAlgn="base" hangingPunct="1">
        <a:spcBef>
          <a:spcPts val="1000"/>
        </a:spcBef>
        <a:spcAft>
          <a:spcPct val="0"/>
        </a:spcAft>
        <a:buClr>
          <a:schemeClr val="accent1"/>
        </a:buClr>
        <a:buSzPct val="80000"/>
        <a:buFont typeface="Wingdings 3" pitchFamily="2" charset="2"/>
        <a:buChar char=""/>
        <a:defRPr sz="1400" kern="1200">
          <a:solidFill>
            <a:srgbClr val="404040"/>
          </a:solidFill>
          <a:latin typeface="+mn-lt"/>
          <a:ea typeface="+mn-ea"/>
          <a:cs typeface="+mn-cs"/>
        </a:defRPr>
      </a:lvl3pPr>
      <a:lvl4pPr marL="1600200" indent="-228600" algn="l" defTabSz="457200" rtl="0" eaLnBrk="1" fontAlgn="base" hangingPunct="1">
        <a:spcBef>
          <a:spcPts val="1000"/>
        </a:spcBef>
        <a:spcAft>
          <a:spcPct val="0"/>
        </a:spcAft>
        <a:buClr>
          <a:schemeClr val="accent1"/>
        </a:buClr>
        <a:buSzPct val="80000"/>
        <a:buFont typeface="Wingdings 3" pitchFamily="2" charset="2"/>
        <a:buChar char=""/>
        <a:defRPr sz="1200" kern="1200">
          <a:solidFill>
            <a:srgbClr val="404040"/>
          </a:solidFill>
          <a:latin typeface="+mn-lt"/>
          <a:ea typeface="+mn-ea"/>
          <a:cs typeface="+mn-cs"/>
        </a:defRPr>
      </a:lvl4pPr>
      <a:lvl5pPr marL="2057400" indent="-228600" algn="l" defTabSz="457200" rtl="0" eaLnBrk="1" fontAlgn="base" hangingPunct="1">
        <a:spcBef>
          <a:spcPts val="1000"/>
        </a:spcBef>
        <a:spcAft>
          <a:spcPct val="0"/>
        </a:spcAft>
        <a:buClr>
          <a:schemeClr val="accent1"/>
        </a:buClr>
        <a:buSzPct val="80000"/>
        <a:buFont typeface="Wingdings 3" pitchFamily="2"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file:///E:\Training%20Sessions\Images%20and%20ppts\Human%20Rights%20Declaration%20009.jp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file:///E:\Training%20Sessions\Images%20and%20ppts\Refugees%20Rights.jpg"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6.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1.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BAF98F-0B88-674F-BB66-B7F51F4D2371}"/>
              </a:ext>
            </a:extLst>
          </p:cNvPr>
          <p:cNvSpPr>
            <a:spLocks noGrp="1"/>
          </p:cNvSpPr>
          <p:nvPr>
            <p:ph type="ctrTitle"/>
          </p:nvPr>
        </p:nvSpPr>
        <p:spPr>
          <a:xfrm>
            <a:off x="2385622" y="2985693"/>
            <a:ext cx="4753600" cy="1646302"/>
          </a:xfrm>
        </p:spPr>
        <p:txBody>
          <a:bodyPr/>
          <a:lstStyle/>
          <a:p>
            <a:r>
              <a:rPr lang="en-US" dirty="0" smtClean="0"/>
              <a:t/>
            </a:r>
            <a:br>
              <a:rPr lang="en-US" dirty="0" smtClean="0"/>
            </a:br>
            <a:r>
              <a:rPr lang="en-US" dirty="0"/>
              <a:t/>
            </a:r>
            <a:br>
              <a:rPr lang="en-US" dirty="0"/>
            </a:br>
            <a:r>
              <a:rPr lang="en-US" dirty="0" smtClean="0"/>
              <a:t/>
            </a:r>
            <a:br>
              <a:rPr lang="en-US" dirty="0" smtClean="0"/>
            </a:br>
            <a:r>
              <a:rPr lang="en-US" dirty="0" smtClean="0"/>
              <a:t>Session </a:t>
            </a:r>
            <a:r>
              <a:rPr lang="en-US" dirty="0"/>
              <a:t>5</a:t>
            </a:r>
            <a:r>
              <a:rPr lang="en-US" dirty="0" smtClean="0"/>
              <a:t>: </a:t>
            </a:r>
            <a:r>
              <a:rPr lang="en-US" dirty="0" smtClean="0"/>
              <a:t/>
            </a:r>
            <a:br>
              <a:rPr lang="en-US" dirty="0" smtClean="0"/>
            </a:br>
            <a:r>
              <a:rPr lang="en-US" sz="3200" dirty="0" smtClean="0"/>
              <a:t>Human rights are women’s rights</a:t>
            </a:r>
            <a:endParaRPr lang="en-US" sz="3200" dirty="0"/>
          </a:p>
        </p:txBody>
      </p:sp>
      <p:sp>
        <p:nvSpPr>
          <p:cNvPr id="9" name="TextBox 8"/>
          <p:cNvSpPr txBox="1"/>
          <p:nvPr/>
        </p:nvSpPr>
        <p:spPr>
          <a:xfrm>
            <a:off x="2903838" y="679622"/>
            <a:ext cx="4040659" cy="1383956"/>
          </a:xfrm>
          <a:prstGeom prst="rect">
            <a:avLst/>
          </a:prstGeom>
          <a:noFill/>
        </p:spPr>
        <p:txBody>
          <a:bodyPr wrap="square" rtlCol="0">
            <a:spAutoFit/>
          </a:bodyPr>
          <a:lstStyle/>
          <a:p>
            <a:endParaRPr lang="en-US" dirty="0"/>
          </a:p>
        </p:txBody>
      </p:sp>
      <p:sp>
        <p:nvSpPr>
          <p:cNvPr id="5" name="TextBox 4"/>
          <p:cNvSpPr txBox="1"/>
          <p:nvPr/>
        </p:nvSpPr>
        <p:spPr>
          <a:xfrm>
            <a:off x="0" y="6027003"/>
            <a:ext cx="4522573" cy="830997"/>
          </a:xfrm>
          <a:prstGeom prst="rect">
            <a:avLst/>
          </a:prstGeom>
          <a:solidFill>
            <a:schemeClr val="accent1">
              <a:lumMod val="60000"/>
              <a:lumOff val="40000"/>
            </a:schemeClr>
          </a:solidFill>
          <a:ln>
            <a:solidFill>
              <a:schemeClr val="accent1">
                <a:lumMod val="60000"/>
                <a:lumOff val="40000"/>
              </a:schemeClr>
            </a:solidFill>
          </a:ln>
        </p:spPr>
        <p:txBody>
          <a:bodyPr wrap="square" rtlCol="0">
            <a:spAutoFit/>
          </a:bodyPr>
          <a:lstStyle/>
          <a:p>
            <a:r>
              <a:rPr lang="en-US" sz="2400" b="1" dirty="0" smtClean="0">
                <a:solidFill>
                  <a:schemeClr val="bg1"/>
                </a:solidFill>
                <a:latin typeface="+mj-lt"/>
                <a:ea typeface="Arial" charset="0"/>
                <a:cs typeface="Arial" charset="0"/>
              </a:rPr>
              <a:t>Refugee women in leadership: </a:t>
            </a:r>
          </a:p>
          <a:p>
            <a:r>
              <a:rPr lang="en-US" sz="2400" b="1" dirty="0">
                <a:solidFill>
                  <a:schemeClr val="bg1"/>
                </a:solidFill>
                <a:latin typeface="+mj-lt"/>
                <a:ea typeface="Arial" charset="0"/>
                <a:cs typeface="Arial" charset="0"/>
              </a:rPr>
              <a:t>P</a:t>
            </a:r>
            <a:r>
              <a:rPr lang="en-US" sz="2400" b="1" dirty="0" smtClean="0">
                <a:solidFill>
                  <a:schemeClr val="bg1"/>
                </a:solidFill>
                <a:latin typeface="+mj-lt"/>
                <a:ea typeface="Arial" charset="0"/>
                <a:cs typeface="Arial" charset="0"/>
              </a:rPr>
              <a:t>ower through participation</a:t>
            </a:r>
            <a:endParaRPr lang="en-US" sz="2400" b="1" dirty="0">
              <a:solidFill>
                <a:schemeClr val="bg1"/>
              </a:solidFill>
              <a:latin typeface="+mj-lt"/>
              <a:ea typeface="Arial" charset="0"/>
              <a:cs typeface="Arial" charset="0"/>
            </a:endParaRPr>
          </a:p>
        </p:txBody>
      </p:sp>
    </p:spTree>
    <p:extLst>
      <p:ext uri="{BB962C8B-B14F-4D97-AF65-F5344CB8AC3E}">
        <p14:creationId xmlns:p14="http://schemas.microsoft.com/office/powerpoint/2010/main" val="17047396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uman Rights Declaration 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10" y="424947"/>
            <a:ext cx="7793564" cy="5676050"/>
          </a:xfrm>
          <a:prstGeom prst="rect">
            <a:avLst/>
          </a:prstGeom>
          <a:noFill/>
          <a:ln w="38100">
            <a:solidFill>
              <a:schemeClr val="accent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525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Human Rights Declaration 00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9110" y="434714"/>
            <a:ext cx="7804044" cy="5683767"/>
          </a:xfrm>
          <a:prstGeom prst="rect">
            <a:avLst/>
          </a:prstGeom>
          <a:noFill/>
          <a:ln w="38100">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692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uman Rights Declaration 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61" y="372919"/>
            <a:ext cx="7842953" cy="5712019"/>
          </a:xfrm>
          <a:prstGeom prst="rect">
            <a:avLst/>
          </a:prstGeom>
          <a:noFill/>
          <a:ln w="38100">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963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uman Rights Declaration 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807" y="308727"/>
            <a:ext cx="7793256" cy="5675826"/>
          </a:xfrm>
          <a:prstGeom prst="rect">
            <a:avLst/>
          </a:prstGeom>
          <a:noFill/>
          <a:ln w="38100">
            <a:solidFill>
              <a:srgbClr val="FF40F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472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uman Rights Declaration 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807" y="381059"/>
            <a:ext cx="7812661" cy="5689958"/>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201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uman Rights Declaration 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808" y="248515"/>
            <a:ext cx="7807836" cy="5686444"/>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783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uman Rights Declaration 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807" y="405791"/>
            <a:ext cx="7743559" cy="5639631"/>
          </a:xfrm>
          <a:prstGeom prst="rect">
            <a:avLst/>
          </a:prstGeom>
          <a:noFill/>
          <a:ln w="38100">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509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uman Rights Declaration 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11" y="323570"/>
            <a:ext cx="7894154" cy="57493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326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rights groups</a:t>
            </a:r>
            <a:endParaRPr lang="en-US" dirty="0"/>
          </a:p>
        </p:txBody>
      </p:sp>
      <p:sp>
        <p:nvSpPr>
          <p:cNvPr id="3" name="Content Placeholder 2"/>
          <p:cNvSpPr>
            <a:spLocks noGrp="1"/>
          </p:cNvSpPr>
          <p:nvPr>
            <p:ph idx="1"/>
          </p:nvPr>
        </p:nvSpPr>
        <p:spPr/>
        <p:txBody>
          <a:bodyPr/>
          <a:lstStyle/>
          <a:p>
            <a:pPr>
              <a:lnSpc>
                <a:spcPct val="90000"/>
              </a:lnSpc>
              <a:spcBef>
                <a:spcPts val="400"/>
              </a:spcBef>
            </a:pPr>
            <a:r>
              <a:rPr lang="en-US" altLang="x-none" sz="2400" dirty="0">
                <a:solidFill>
                  <a:schemeClr val="accent6">
                    <a:lumMod val="50000"/>
                  </a:schemeClr>
                </a:solidFill>
              </a:rPr>
              <a:t>Food and water </a:t>
            </a:r>
            <a:r>
              <a:rPr lang="en-US" altLang="x-none" sz="2400" dirty="0" smtClean="0">
                <a:solidFill>
                  <a:schemeClr val="accent6">
                    <a:lumMod val="50000"/>
                  </a:schemeClr>
                </a:solidFill>
              </a:rPr>
              <a:t>- Brown</a:t>
            </a:r>
          </a:p>
          <a:p>
            <a:pPr>
              <a:lnSpc>
                <a:spcPct val="90000"/>
              </a:lnSpc>
              <a:spcBef>
                <a:spcPts val="400"/>
              </a:spcBef>
            </a:pPr>
            <a:r>
              <a:rPr lang="en-US" altLang="x-none" sz="2400" dirty="0" smtClean="0">
                <a:solidFill>
                  <a:srgbClr val="7030A0"/>
                </a:solidFill>
              </a:rPr>
              <a:t>Family</a:t>
            </a:r>
            <a:r>
              <a:rPr lang="en-US" altLang="x-none" sz="2400" dirty="0" smtClean="0"/>
              <a:t> - </a:t>
            </a:r>
            <a:r>
              <a:rPr lang="en-US" altLang="x-none" sz="2400" dirty="0"/>
              <a:t>Purple</a:t>
            </a:r>
          </a:p>
          <a:p>
            <a:pPr>
              <a:lnSpc>
                <a:spcPct val="90000"/>
              </a:lnSpc>
              <a:spcBef>
                <a:spcPts val="400"/>
              </a:spcBef>
            </a:pPr>
            <a:r>
              <a:rPr lang="en-US" altLang="x-none" sz="2400" dirty="0" smtClean="0"/>
              <a:t>Freedom </a:t>
            </a:r>
            <a:r>
              <a:rPr lang="en-US" altLang="x-none" sz="2400" dirty="0"/>
              <a:t>from violence </a:t>
            </a:r>
            <a:r>
              <a:rPr lang="en-US" altLang="x-none" sz="2400" dirty="0" smtClean="0"/>
              <a:t>- </a:t>
            </a:r>
            <a:r>
              <a:rPr lang="en-US" altLang="x-none" sz="2400" dirty="0"/>
              <a:t>White</a:t>
            </a:r>
          </a:p>
          <a:p>
            <a:pPr>
              <a:lnSpc>
                <a:spcPct val="90000"/>
              </a:lnSpc>
              <a:spcBef>
                <a:spcPts val="400"/>
              </a:spcBef>
            </a:pPr>
            <a:r>
              <a:rPr lang="en-US" altLang="x-none" sz="2400" dirty="0">
                <a:solidFill>
                  <a:schemeClr val="accent3"/>
                </a:solidFill>
              </a:rPr>
              <a:t>Justice and law </a:t>
            </a:r>
            <a:r>
              <a:rPr lang="en-US" altLang="x-none" sz="2400" dirty="0" smtClean="0"/>
              <a:t>- </a:t>
            </a:r>
            <a:r>
              <a:rPr lang="en-US" altLang="x-none" sz="2400" dirty="0"/>
              <a:t>Gold</a:t>
            </a:r>
          </a:p>
          <a:p>
            <a:pPr>
              <a:lnSpc>
                <a:spcPct val="90000"/>
              </a:lnSpc>
              <a:spcBef>
                <a:spcPts val="400"/>
              </a:spcBef>
            </a:pPr>
            <a:r>
              <a:rPr lang="en-US" altLang="x-none" sz="2400" dirty="0">
                <a:solidFill>
                  <a:srgbClr val="FF0000"/>
                </a:solidFill>
              </a:rPr>
              <a:t>Health</a:t>
            </a:r>
            <a:r>
              <a:rPr lang="en-US" altLang="x-none" sz="2400" dirty="0"/>
              <a:t> </a:t>
            </a:r>
            <a:r>
              <a:rPr lang="en-US" altLang="x-none" sz="2400" dirty="0" smtClean="0"/>
              <a:t>- </a:t>
            </a:r>
            <a:r>
              <a:rPr lang="en-US" altLang="x-none" sz="2400" dirty="0"/>
              <a:t>Red</a:t>
            </a:r>
          </a:p>
          <a:p>
            <a:pPr>
              <a:lnSpc>
                <a:spcPct val="90000"/>
              </a:lnSpc>
              <a:spcBef>
                <a:spcPts val="400"/>
              </a:spcBef>
            </a:pPr>
            <a:r>
              <a:rPr lang="en-US" altLang="x-none" sz="2400" dirty="0">
                <a:solidFill>
                  <a:srgbClr val="0070C0"/>
                </a:solidFill>
              </a:rPr>
              <a:t>Freedom of speech</a:t>
            </a:r>
            <a:r>
              <a:rPr lang="en-US" altLang="x-none" sz="2400" dirty="0"/>
              <a:t> </a:t>
            </a:r>
            <a:r>
              <a:rPr lang="en-US" altLang="x-none" sz="2400" dirty="0" smtClean="0"/>
              <a:t>- </a:t>
            </a:r>
            <a:r>
              <a:rPr lang="en-US" altLang="x-none" sz="2400" dirty="0"/>
              <a:t>Blue</a:t>
            </a:r>
          </a:p>
          <a:p>
            <a:pPr>
              <a:lnSpc>
                <a:spcPct val="90000"/>
              </a:lnSpc>
              <a:spcBef>
                <a:spcPts val="400"/>
              </a:spcBef>
            </a:pPr>
            <a:r>
              <a:rPr lang="en-US" altLang="x-none" sz="2400" dirty="0">
                <a:solidFill>
                  <a:srgbClr val="FF40FF"/>
                </a:solidFill>
              </a:rPr>
              <a:t>Access to </a:t>
            </a:r>
            <a:r>
              <a:rPr lang="en-US" altLang="x-none" sz="2400" dirty="0" smtClean="0">
                <a:solidFill>
                  <a:srgbClr val="FF40FF"/>
                </a:solidFill>
              </a:rPr>
              <a:t>education </a:t>
            </a:r>
            <a:r>
              <a:rPr lang="en-US" altLang="x-none" sz="2400" dirty="0" smtClean="0"/>
              <a:t>- Pink</a:t>
            </a:r>
            <a:endParaRPr lang="en-US" altLang="x-none" sz="2400" dirty="0"/>
          </a:p>
          <a:p>
            <a:pPr>
              <a:lnSpc>
                <a:spcPct val="90000"/>
              </a:lnSpc>
              <a:spcBef>
                <a:spcPts val="400"/>
              </a:spcBef>
            </a:pPr>
            <a:r>
              <a:rPr lang="en-US" altLang="x-none" sz="2400" dirty="0">
                <a:solidFill>
                  <a:srgbClr val="00B050"/>
                </a:solidFill>
              </a:rPr>
              <a:t>Social security, </a:t>
            </a:r>
            <a:r>
              <a:rPr lang="en-US" altLang="x-none" sz="2400" dirty="0" smtClean="0">
                <a:solidFill>
                  <a:srgbClr val="00B050"/>
                </a:solidFill>
              </a:rPr>
              <a:t>shelter</a:t>
            </a:r>
            <a:r>
              <a:rPr lang="en-US" altLang="x-none" sz="2400" dirty="0">
                <a:solidFill>
                  <a:srgbClr val="00B050"/>
                </a:solidFill>
              </a:rPr>
              <a:t>, </a:t>
            </a:r>
            <a:r>
              <a:rPr lang="en-US" altLang="x-none" sz="2400" dirty="0" smtClean="0">
                <a:solidFill>
                  <a:srgbClr val="00B050"/>
                </a:solidFill>
              </a:rPr>
              <a:t>income</a:t>
            </a:r>
            <a:r>
              <a:rPr lang="en-US" altLang="x-none" sz="2400" dirty="0">
                <a:solidFill>
                  <a:srgbClr val="00B050"/>
                </a:solidFill>
              </a:rPr>
              <a:t>, </a:t>
            </a:r>
            <a:r>
              <a:rPr lang="en-US" altLang="x-none" sz="2400" dirty="0" smtClean="0">
                <a:solidFill>
                  <a:srgbClr val="00B050"/>
                </a:solidFill>
              </a:rPr>
              <a:t>resources </a:t>
            </a:r>
            <a:r>
              <a:rPr lang="en-US" altLang="x-none" sz="2400" dirty="0" smtClean="0"/>
              <a:t>- </a:t>
            </a:r>
            <a:r>
              <a:rPr lang="en-US" altLang="x-none" sz="2400" dirty="0"/>
              <a:t>Green</a:t>
            </a:r>
          </a:p>
          <a:p>
            <a:pPr>
              <a:lnSpc>
                <a:spcPct val="90000"/>
              </a:lnSpc>
              <a:spcBef>
                <a:spcPts val="400"/>
              </a:spcBef>
            </a:pPr>
            <a:r>
              <a:rPr lang="en-US" altLang="x-none" sz="2400" dirty="0">
                <a:solidFill>
                  <a:srgbClr val="FFFF00"/>
                </a:solidFill>
              </a:rPr>
              <a:t>Freedom of religion </a:t>
            </a:r>
            <a:r>
              <a:rPr lang="en-US" altLang="x-none" sz="2400" dirty="0" smtClean="0"/>
              <a:t>- </a:t>
            </a:r>
            <a:r>
              <a:rPr lang="en-US" altLang="x-none" sz="2400" dirty="0"/>
              <a:t>Yellow</a:t>
            </a:r>
          </a:p>
          <a:p>
            <a:pPr>
              <a:lnSpc>
                <a:spcPct val="90000"/>
              </a:lnSpc>
              <a:spcBef>
                <a:spcPts val="400"/>
              </a:spcBef>
            </a:pPr>
            <a:r>
              <a:rPr lang="en-US" altLang="x-none" sz="2400" dirty="0">
                <a:solidFill>
                  <a:schemeClr val="bg1">
                    <a:lumMod val="50000"/>
                  </a:schemeClr>
                </a:solidFill>
              </a:rPr>
              <a:t>Political freedom </a:t>
            </a:r>
            <a:r>
              <a:rPr lang="en-US" altLang="x-none" sz="2400" dirty="0" smtClean="0"/>
              <a:t>- Gray</a:t>
            </a:r>
            <a:endParaRPr lang="en-US" altLang="x-none" sz="2400" dirty="0"/>
          </a:p>
          <a:p>
            <a:endParaRPr lang="en-US" dirty="0"/>
          </a:p>
        </p:txBody>
      </p:sp>
    </p:spTree>
    <p:extLst>
      <p:ext uri="{BB962C8B-B14F-4D97-AF65-F5344CB8AC3E}">
        <p14:creationId xmlns:p14="http://schemas.microsoft.com/office/powerpoint/2010/main" val="1827354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8" name="Rectangle 6"/>
          <p:cNvSpPr>
            <a:spLocks noChangeArrowheads="1"/>
          </p:cNvSpPr>
          <p:nvPr/>
        </p:nvSpPr>
        <p:spPr bwMode="auto">
          <a:xfrm>
            <a:off x="4932363" y="3284538"/>
            <a:ext cx="2520950" cy="13684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520" name="Rectangle 8"/>
          <p:cNvSpPr>
            <a:spLocks noChangeArrowheads="1"/>
          </p:cNvSpPr>
          <p:nvPr/>
        </p:nvSpPr>
        <p:spPr bwMode="auto">
          <a:xfrm>
            <a:off x="1908175" y="3213100"/>
            <a:ext cx="2520950" cy="13684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521" name="Rectangle 9"/>
          <p:cNvSpPr>
            <a:spLocks noChangeArrowheads="1"/>
          </p:cNvSpPr>
          <p:nvPr/>
        </p:nvSpPr>
        <p:spPr bwMode="auto">
          <a:xfrm>
            <a:off x="3563938" y="1052513"/>
            <a:ext cx="2520950" cy="13684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522" name="Line 10"/>
          <p:cNvSpPr>
            <a:spLocks noChangeShapeType="1"/>
          </p:cNvSpPr>
          <p:nvPr/>
        </p:nvSpPr>
        <p:spPr bwMode="auto">
          <a:xfrm flipH="1">
            <a:off x="3492500" y="2420938"/>
            <a:ext cx="863600" cy="792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4523" name="Line 11"/>
          <p:cNvSpPr>
            <a:spLocks noChangeShapeType="1"/>
          </p:cNvSpPr>
          <p:nvPr/>
        </p:nvSpPr>
        <p:spPr bwMode="auto">
          <a:xfrm>
            <a:off x="4932363" y="2420938"/>
            <a:ext cx="1008062" cy="792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4524" name="Text Box 12"/>
          <p:cNvSpPr txBox="1">
            <a:spLocks noChangeArrowheads="1"/>
          </p:cNvSpPr>
          <p:nvPr/>
        </p:nvSpPr>
        <p:spPr bwMode="auto">
          <a:xfrm>
            <a:off x="3924300" y="1281709"/>
            <a:ext cx="1728788"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x-none" sz="1400" b="1" dirty="0">
                <a:solidFill>
                  <a:schemeClr val="bg1"/>
                </a:solidFill>
                <a:effectLst>
                  <a:outerShdw blurRad="38100" dist="38100" dir="2700000" algn="tl">
                    <a:srgbClr val="C0C0C0"/>
                  </a:outerShdw>
                </a:effectLst>
                <a:latin typeface="Arial" charset="0"/>
              </a:rPr>
              <a:t>Universal Declaration of Human Rights</a:t>
            </a:r>
          </a:p>
          <a:p>
            <a:pPr algn="ctr">
              <a:spcBef>
                <a:spcPct val="50000"/>
              </a:spcBef>
            </a:pPr>
            <a:r>
              <a:rPr lang="en-US" altLang="x-none" sz="1400" b="1" dirty="0">
                <a:solidFill>
                  <a:schemeClr val="bg1"/>
                </a:solidFill>
                <a:effectLst>
                  <a:outerShdw blurRad="38100" dist="38100" dir="2700000" algn="tl">
                    <a:srgbClr val="C0C0C0"/>
                  </a:outerShdw>
                </a:effectLst>
                <a:latin typeface="Arial" charset="0"/>
              </a:rPr>
              <a:t>(UDHR)</a:t>
            </a:r>
          </a:p>
        </p:txBody>
      </p:sp>
      <p:sp>
        <p:nvSpPr>
          <p:cNvPr id="64526" name="Text Box 14"/>
          <p:cNvSpPr txBox="1">
            <a:spLocks noChangeArrowheads="1"/>
          </p:cNvSpPr>
          <p:nvPr/>
        </p:nvSpPr>
        <p:spPr bwMode="auto">
          <a:xfrm>
            <a:off x="2484438" y="3357563"/>
            <a:ext cx="15113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x-none" sz="1400" b="1" dirty="0">
                <a:solidFill>
                  <a:schemeClr val="bg1"/>
                </a:solidFill>
                <a:effectLst>
                  <a:outerShdw blurRad="38100" dist="38100" dir="2700000" algn="tl">
                    <a:srgbClr val="C0C0C0"/>
                  </a:outerShdw>
                </a:effectLst>
                <a:latin typeface="Arial" charset="0"/>
              </a:rPr>
              <a:t>International Covenant on Civil and Political </a:t>
            </a:r>
            <a:r>
              <a:rPr lang="en-US" altLang="x-none" sz="1400" b="1" dirty="0" smtClean="0">
                <a:solidFill>
                  <a:schemeClr val="bg1"/>
                </a:solidFill>
                <a:effectLst>
                  <a:outerShdw blurRad="38100" dist="38100" dir="2700000" algn="tl">
                    <a:srgbClr val="C0C0C0"/>
                  </a:outerShdw>
                </a:effectLst>
                <a:latin typeface="Arial" charset="0"/>
              </a:rPr>
              <a:t>Rights</a:t>
            </a:r>
            <a:endParaRPr lang="en-US" altLang="x-none" sz="1400" b="1" dirty="0">
              <a:solidFill>
                <a:schemeClr val="bg1"/>
              </a:solidFill>
              <a:effectLst>
                <a:outerShdw blurRad="38100" dist="38100" dir="2700000" algn="tl">
                  <a:srgbClr val="C0C0C0"/>
                </a:outerShdw>
              </a:effectLst>
              <a:latin typeface="Arial" charset="0"/>
            </a:endParaRPr>
          </a:p>
        </p:txBody>
      </p:sp>
      <p:sp>
        <p:nvSpPr>
          <p:cNvPr id="64527" name="Text Box 15"/>
          <p:cNvSpPr txBox="1">
            <a:spLocks noChangeArrowheads="1"/>
          </p:cNvSpPr>
          <p:nvPr/>
        </p:nvSpPr>
        <p:spPr bwMode="auto">
          <a:xfrm>
            <a:off x="5435600" y="3284538"/>
            <a:ext cx="1582738"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x-none" sz="1400" b="1" dirty="0">
                <a:solidFill>
                  <a:schemeClr val="bg1"/>
                </a:solidFill>
                <a:effectLst>
                  <a:outerShdw blurRad="38100" dist="38100" dir="2700000" algn="tl">
                    <a:srgbClr val="C0C0C0"/>
                  </a:outerShdw>
                </a:effectLst>
                <a:latin typeface="Arial" charset="0"/>
              </a:rPr>
              <a:t>International Covenant on Economic, Social and Cultural </a:t>
            </a:r>
            <a:r>
              <a:rPr lang="en-US" altLang="x-none" sz="1400" b="1" dirty="0" smtClean="0">
                <a:solidFill>
                  <a:schemeClr val="bg1"/>
                </a:solidFill>
                <a:effectLst>
                  <a:outerShdw blurRad="38100" dist="38100" dir="2700000" algn="tl">
                    <a:srgbClr val="C0C0C0"/>
                  </a:outerShdw>
                </a:effectLst>
                <a:latin typeface="Arial" charset="0"/>
              </a:rPr>
              <a:t>Rights</a:t>
            </a:r>
            <a:endParaRPr lang="en-US" altLang="x-none" sz="1400" b="1" dirty="0">
              <a:solidFill>
                <a:schemeClr val="bg1"/>
              </a:solidFill>
              <a:effectLst>
                <a:outerShdw blurRad="38100" dist="38100" dir="2700000" algn="tl">
                  <a:srgbClr val="C0C0C0"/>
                </a:outerShdw>
              </a:effectLst>
              <a:latin typeface="Arial" charset="0"/>
            </a:endParaRPr>
          </a:p>
        </p:txBody>
      </p:sp>
      <p:sp>
        <p:nvSpPr>
          <p:cNvPr id="64528" name="Line 16"/>
          <p:cNvSpPr>
            <a:spLocks noChangeShapeType="1"/>
          </p:cNvSpPr>
          <p:nvPr/>
        </p:nvSpPr>
        <p:spPr bwMode="auto">
          <a:xfrm>
            <a:off x="3132138" y="4581525"/>
            <a:ext cx="0"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4531" name="Line 19"/>
          <p:cNvSpPr>
            <a:spLocks noChangeShapeType="1"/>
          </p:cNvSpPr>
          <p:nvPr/>
        </p:nvSpPr>
        <p:spPr bwMode="auto">
          <a:xfrm>
            <a:off x="3132138" y="4941888"/>
            <a:ext cx="30241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4532" name="Line 20"/>
          <p:cNvSpPr>
            <a:spLocks noChangeShapeType="1"/>
          </p:cNvSpPr>
          <p:nvPr/>
        </p:nvSpPr>
        <p:spPr bwMode="auto">
          <a:xfrm>
            <a:off x="4643438" y="49418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4534" name="Rectangle 22"/>
          <p:cNvSpPr>
            <a:spLocks noChangeArrowheads="1"/>
          </p:cNvSpPr>
          <p:nvPr/>
        </p:nvSpPr>
        <p:spPr bwMode="auto">
          <a:xfrm>
            <a:off x="2843213" y="5157788"/>
            <a:ext cx="3600450"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535" name="Text Box 23"/>
          <p:cNvSpPr txBox="1">
            <a:spLocks noChangeArrowheads="1"/>
          </p:cNvSpPr>
          <p:nvPr/>
        </p:nvSpPr>
        <p:spPr bwMode="auto">
          <a:xfrm>
            <a:off x="2843213" y="5229226"/>
            <a:ext cx="3600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x-none" sz="1600" b="1" dirty="0">
                <a:solidFill>
                  <a:schemeClr val="bg1"/>
                </a:solidFill>
                <a:effectLst>
                  <a:outerShdw blurRad="38100" dist="38100" dir="2700000" algn="tl">
                    <a:srgbClr val="C0C0C0"/>
                  </a:outerShdw>
                </a:effectLst>
                <a:latin typeface="Arial" charset="0"/>
              </a:rPr>
              <a:t>International Bill of Human Rights</a:t>
            </a:r>
          </a:p>
        </p:txBody>
      </p:sp>
      <p:sp>
        <p:nvSpPr>
          <p:cNvPr id="64536" name="Line 24"/>
          <p:cNvSpPr>
            <a:spLocks noChangeShapeType="1"/>
          </p:cNvSpPr>
          <p:nvPr/>
        </p:nvSpPr>
        <p:spPr bwMode="auto">
          <a:xfrm>
            <a:off x="6156325" y="4652963"/>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 name="Title 1"/>
          <p:cNvSpPr>
            <a:spLocks noGrp="1"/>
          </p:cNvSpPr>
          <p:nvPr>
            <p:ph type="title"/>
          </p:nvPr>
        </p:nvSpPr>
        <p:spPr>
          <a:xfrm>
            <a:off x="689110" y="245477"/>
            <a:ext cx="7793256" cy="635633"/>
          </a:xfrm>
        </p:spPr>
        <p:txBody>
          <a:bodyPr/>
          <a:lstStyle/>
          <a:p>
            <a:r>
              <a:rPr lang="en-US" dirty="0" smtClean="0"/>
              <a:t>Human rights conventions</a:t>
            </a:r>
            <a:endParaRPr lang="en-US" dirty="0"/>
          </a:p>
        </p:txBody>
      </p:sp>
    </p:spTree>
    <p:extLst>
      <p:ext uri="{BB962C8B-B14F-4D97-AF65-F5344CB8AC3E}">
        <p14:creationId xmlns:p14="http://schemas.microsoft.com/office/powerpoint/2010/main" val="239879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United Nations?</a:t>
            </a:r>
            <a:endParaRPr lang="en-US" dirty="0"/>
          </a:p>
        </p:txBody>
      </p:sp>
      <p:pic>
        <p:nvPicPr>
          <p:cNvPr id="4" name="Picture 3" descr="UNbig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940" y="1289518"/>
            <a:ext cx="4903595" cy="4149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599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social and cultural rights</a:t>
            </a:r>
            <a:endParaRPr lang="en-US" dirty="0"/>
          </a:p>
        </p:txBody>
      </p:sp>
      <p:sp>
        <p:nvSpPr>
          <p:cNvPr id="3" name="Content Placeholder 2"/>
          <p:cNvSpPr>
            <a:spLocks noGrp="1"/>
          </p:cNvSpPr>
          <p:nvPr>
            <p:ph idx="1"/>
          </p:nvPr>
        </p:nvSpPr>
        <p:spPr>
          <a:xfrm>
            <a:off x="689110" y="1454410"/>
            <a:ext cx="7793256" cy="4475178"/>
          </a:xfrm>
        </p:spPr>
        <p:txBody>
          <a:bodyPr/>
          <a:lstStyle/>
          <a:p>
            <a:pPr marL="457200" indent="-457200">
              <a:spcBef>
                <a:spcPts val="400"/>
              </a:spcBef>
              <a:buFont typeface="Arial" charset="0"/>
              <a:buChar char="•"/>
            </a:pPr>
            <a:r>
              <a:rPr lang="en-US" dirty="0" smtClean="0"/>
              <a:t>Food, water, shelter</a:t>
            </a:r>
          </a:p>
          <a:p>
            <a:pPr marL="457200" indent="-457200">
              <a:spcBef>
                <a:spcPts val="400"/>
              </a:spcBef>
              <a:buFont typeface="Arial" charset="0"/>
              <a:buChar char="•"/>
            </a:pPr>
            <a:r>
              <a:rPr lang="en-US" dirty="0" smtClean="0"/>
              <a:t>Healthcare</a:t>
            </a:r>
          </a:p>
          <a:p>
            <a:pPr marL="457200" indent="-457200">
              <a:spcBef>
                <a:spcPts val="400"/>
              </a:spcBef>
              <a:buFont typeface="Arial" charset="0"/>
              <a:buChar char="•"/>
            </a:pPr>
            <a:r>
              <a:rPr lang="en-US" dirty="0" smtClean="0"/>
              <a:t>Education</a:t>
            </a:r>
          </a:p>
          <a:p>
            <a:pPr marL="457200" indent="-457200">
              <a:spcBef>
                <a:spcPts val="400"/>
              </a:spcBef>
              <a:buFont typeface="Arial" charset="0"/>
              <a:buChar char="•"/>
            </a:pPr>
            <a:r>
              <a:rPr lang="en-US" dirty="0" smtClean="0"/>
              <a:t>Family</a:t>
            </a:r>
          </a:p>
          <a:p>
            <a:pPr marL="457200" indent="-457200">
              <a:spcBef>
                <a:spcPts val="400"/>
              </a:spcBef>
              <a:buFont typeface="Arial" charset="0"/>
              <a:buChar char="•"/>
            </a:pPr>
            <a:r>
              <a:rPr lang="en-US" dirty="0" smtClean="0"/>
              <a:t>Income and work</a:t>
            </a:r>
          </a:p>
          <a:p>
            <a:pPr marL="457200" indent="-457200">
              <a:spcBef>
                <a:spcPts val="400"/>
              </a:spcBef>
              <a:buFont typeface="Arial" charset="0"/>
              <a:buChar char="•"/>
            </a:pPr>
            <a:r>
              <a:rPr lang="en-US" dirty="0" smtClean="0"/>
              <a:t>Religion</a:t>
            </a:r>
          </a:p>
          <a:p>
            <a:pPr marL="457200" indent="-457200">
              <a:spcBef>
                <a:spcPts val="400"/>
              </a:spcBef>
              <a:buFont typeface="Arial" charset="0"/>
              <a:buChar char="•"/>
            </a:pPr>
            <a:r>
              <a:rPr lang="en-US" dirty="0" smtClean="0"/>
              <a:t>Cultural expression</a:t>
            </a:r>
          </a:p>
          <a:p>
            <a:pPr marL="457200" indent="-457200">
              <a:buFont typeface="Arial" charset="0"/>
              <a:buChar char="•"/>
            </a:pPr>
            <a:endParaRPr lang="en-US" dirty="0" smtClean="0"/>
          </a:p>
          <a:p>
            <a:pPr marL="457200" indent="-457200">
              <a:buFont typeface="Arial" charset="0"/>
              <a:buChar char="•"/>
            </a:pPr>
            <a:endParaRPr lang="en-US" dirty="0"/>
          </a:p>
        </p:txBody>
      </p:sp>
      <p:pic>
        <p:nvPicPr>
          <p:cNvPr id="4" name="Picture 7" descr="Womens Rights Cedaw 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8885" y="2066531"/>
            <a:ext cx="4103481" cy="2989679"/>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435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Civil and political rights</a:t>
            </a:r>
            <a:endParaRPr lang="en-US" dirty="0"/>
          </a:p>
        </p:txBody>
      </p:sp>
      <p:sp>
        <p:nvSpPr>
          <p:cNvPr id="3" name="Content Placeholder 2"/>
          <p:cNvSpPr>
            <a:spLocks noGrp="1"/>
          </p:cNvSpPr>
          <p:nvPr>
            <p:ph idx="1"/>
          </p:nvPr>
        </p:nvSpPr>
        <p:spPr>
          <a:xfrm>
            <a:off x="689110" y="1197445"/>
            <a:ext cx="7793256" cy="4475178"/>
          </a:xfrm>
        </p:spPr>
        <p:txBody>
          <a:bodyPr/>
          <a:lstStyle/>
          <a:p>
            <a:pPr marL="457200" indent="-457200">
              <a:spcBef>
                <a:spcPts val="400"/>
              </a:spcBef>
              <a:buFont typeface="Arial" charset="0"/>
              <a:buChar char="•"/>
            </a:pPr>
            <a:r>
              <a:rPr lang="en-US" sz="1800" dirty="0" smtClean="0"/>
              <a:t>Access to the law</a:t>
            </a:r>
          </a:p>
          <a:p>
            <a:pPr marL="457200" indent="-457200">
              <a:spcBef>
                <a:spcPts val="400"/>
              </a:spcBef>
              <a:buFont typeface="Arial" charset="0"/>
              <a:buChar char="•"/>
            </a:pPr>
            <a:r>
              <a:rPr lang="en-US" sz="1800" dirty="0" smtClean="0"/>
              <a:t>Religious freedom</a:t>
            </a:r>
          </a:p>
          <a:p>
            <a:pPr marL="457200" indent="-457200">
              <a:spcBef>
                <a:spcPts val="400"/>
              </a:spcBef>
              <a:buFont typeface="Arial" charset="0"/>
              <a:buChar char="•"/>
            </a:pPr>
            <a:r>
              <a:rPr lang="en-US" sz="1800" dirty="0" smtClean="0"/>
              <a:t>Political freedom</a:t>
            </a:r>
          </a:p>
          <a:p>
            <a:pPr marL="457200" indent="-457200">
              <a:spcBef>
                <a:spcPts val="400"/>
              </a:spcBef>
              <a:buFont typeface="Arial" charset="0"/>
              <a:buChar char="•"/>
            </a:pPr>
            <a:r>
              <a:rPr lang="en-US" sz="1800" dirty="0" smtClean="0"/>
              <a:t>Access to income</a:t>
            </a:r>
          </a:p>
          <a:p>
            <a:pPr marL="457200" indent="-457200">
              <a:spcBef>
                <a:spcPts val="400"/>
              </a:spcBef>
              <a:buFont typeface="Arial" charset="0"/>
              <a:buChar char="•"/>
            </a:pPr>
            <a:r>
              <a:rPr lang="en-US" sz="1800" dirty="0" smtClean="0"/>
              <a:t>Freedom from torture</a:t>
            </a:r>
          </a:p>
          <a:p>
            <a:pPr marL="457200" indent="-457200">
              <a:spcBef>
                <a:spcPts val="400"/>
              </a:spcBef>
              <a:buFont typeface="Arial" charset="0"/>
              <a:buChar char="•"/>
            </a:pPr>
            <a:r>
              <a:rPr lang="en-US" sz="1800" dirty="0" smtClean="0"/>
              <a:t>Freedom from persecution</a:t>
            </a:r>
          </a:p>
          <a:p>
            <a:pPr marL="457200" indent="-457200">
              <a:spcBef>
                <a:spcPts val="400"/>
              </a:spcBef>
              <a:buFont typeface="Arial" charset="0"/>
              <a:buChar char="•"/>
            </a:pPr>
            <a:r>
              <a:rPr lang="en-US" sz="1800" dirty="0" smtClean="0"/>
              <a:t>The right to seek asylum</a:t>
            </a:r>
          </a:p>
          <a:p>
            <a:pPr marL="457200" indent="-457200">
              <a:spcBef>
                <a:spcPts val="400"/>
              </a:spcBef>
              <a:buFont typeface="Arial" charset="0"/>
              <a:buChar char="•"/>
            </a:pPr>
            <a:r>
              <a:rPr lang="en-US" sz="1800" dirty="0"/>
              <a:t>Freedom of movement</a:t>
            </a:r>
          </a:p>
          <a:p>
            <a:pPr marL="457200" indent="-457200">
              <a:spcBef>
                <a:spcPts val="400"/>
              </a:spcBef>
              <a:buFont typeface="Arial" charset="0"/>
              <a:buChar char="•"/>
            </a:pPr>
            <a:r>
              <a:rPr lang="en-US" sz="1800" dirty="0" smtClean="0"/>
              <a:t>The right to work free from exploitation</a:t>
            </a:r>
          </a:p>
          <a:p>
            <a:pPr marL="457200" indent="-457200">
              <a:spcBef>
                <a:spcPts val="400"/>
              </a:spcBef>
              <a:buFont typeface="Arial" charset="0"/>
              <a:buChar char="•"/>
            </a:pPr>
            <a:r>
              <a:rPr lang="en-US" sz="1800" dirty="0" smtClean="0"/>
              <a:t>The right to life, security and freedom</a:t>
            </a:r>
          </a:p>
          <a:p>
            <a:pPr marL="457200" indent="-457200">
              <a:spcBef>
                <a:spcPts val="400"/>
              </a:spcBef>
              <a:buFont typeface="Arial" charset="0"/>
              <a:buChar char="•"/>
            </a:pPr>
            <a:r>
              <a:rPr lang="en-US" sz="1800" dirty="0" smtClean="0"/>
              <a:t>The right not to be forced into marriage</a:t>
            </a:r>
            <a:endParaRPr lang="en-US" dirty="0" smtClean="0"/>
          </a:p>
          <a:p>
            <a:pPr marL="457200" indent="-457200">
              <a:buFont typeface="Arial" charset="0"/>
              <a:buChar char="•"/>
            </a:pPr>
            <a:endParaRPr lang="en-US" dirty="0" smtClean="0"/>
          </a:p>
          <a:p>
            <a:pPr marL="457200" indent="-457200">
              <a:buFont typeface="Arial" charset="0"/>
              <a:buChar char="•"/>
            </a:pPr>
            <a:endParaRPr lang="en-US" dirty="0" smtClean="0"/>
          </a:p>
          <a:p>
            <a:pPr marL="457200" indent="-457200">
              <a:buFont typeface="Arial" charset="0"/>
              <a:buChar char="•"/>
            </a:pPr>
            <a:endParaRPr lang="en-US" dirty="0" smtClean="0"/>
          </a:p>
          <a:p>
            <a:pPr marL="457200" indent="-457200">
              <a:buFont typeface="Arial" charset="0"/>
              <a:buChar char="•"/>
            </a:pPr>
            <a:endParaRPr lang="en-US" dirty="0" smtClean="0"/>
          </a:p>
          <a:p>
            <a:pPr marL="457200" indent="-457200">
              <a:buFont typeface="Arial" charset="0"/>
              <a:buChar char="•"/>
            </a:pPr>
            <a:endParaRPr lang="en-US" dirty="0"/>
          </a:p>
        </p:txBody>
      </p:sp>
      <p:pic>
        <p:nvPicPr>
          <p:cNvPr id="4" name="Picture 7" descr="E:\Training Sessions\Images and ppts\Human Rights Declaration 009.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309355" y="1197445"/>
            <a:ext cx="4173011" cy="3055241"/>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36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Refugee rights</a:t>
            </a:r>
            <a:endParaRPr lang="en-US" dirty="0"/>
          </a:p>
        </p:txBody>
      </p:sp>
      <p:sp>
        <p:nvSpPr>
          <p:cNvPr id="3" name="Content Placeholder 2"/>
          <p:cNvSpPr>
            <a:spLocks noGrp="1"/>
          </p:cNvSpPr>
          <p:nvPr>
            <p:ph idx="1"/>
          </p:nvPr>
        </p:nvSpPr>
        <p:spPr>
          <a:xfrm>
            <a:off x="689110" y="1844154"/>
            <a:ext cx="7793256" cy="4475178"/>
          </a:xfrm>
        </p:spPr>
        <p:txBody>
          <a:bodyPr/>
          <a:lstStyle/>
          <a:p>
            <a:r>
              <a:rPr lang="en-US" dirty="0" smtClean="0"/>
              <a:t>Refugees have rights.</a:t>
            </a:r>
          </a:p>
          <a:p>
            <a:r>
              <a:rPr lang="en-US" dirty="0" smtClean="0"/>
              <a:t>All refugees have a right to full and effective protection from all forms of human rights violations.</a:t>
            </a:r>
          </a:p>
          <a:p>
            <a:r>
              <a:rPr lang="en-US" dirty="0" smtClean="0"/>
              <a:t>Refugee rights are laid out in the 1951 Refugee Convention, its 1967 Protocol, and the Universal Declaration of Human Rights.</a:t>
            </a:r>
          </a:p>
          <a:p>
            <a:endParaRPr lang="en-US" dirty="0"/>
          </a:p>
        </p:txBody>
      </p:sp>
    </p:spTree>
    <p:extLst>
      <p:ext uri="{BB962C8B-B14F-4D97-AF65-F5344CB8AC3E}">
        <p14:creationId xmlns:p14="http://schemas.microsoft.com/office/powerpoint/2010/main" val="106116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refugees?</a:t>
            </a:r>
            <a:endParaRPr lang="en-US" dirty="0"/>
          </a:p>
        </p:txBody>
      </p:sp>
      <p:sp>
        <p:nvSpPr>
          <p:cNvPr id="3" name="Content Placeholder 2"/>
          <p:cNvSpPr>
            <a:spLocks noGrp="1"/>
          </p:cNvSpPr>
          <p:nvPr>
            <p:ph idx="1"/>
          </p:nvPr>
        </p:nvSpPr>
        <p:spPr/>
        <p:txBody>
          <a:bodyPr/>
          <a:lstStyle/>
          <a:p>
            <a:r>
              <a:rPr lang="en-US" dirty="0" smtClean="0"/>
              <a:t>Refugees are people who are forced to leave their country due to persecution or armed conflict and are unable to return home due to fear of persecution.</a:t>
            </a:r>
            <a:endParaRPr lang="en-US" dirty="0"/>
          </a:p>
        </p:txBody>
      </p:sp>
      <p:pic>
        <p:nvPicPr>
          <p:cNvPr id="4" name="Picture 7" descr="E:\Training Sessions\Images and ppts\Refugees Rights.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620947" y="3192905"/>
            <a:ext cx="3929240" cy="2863121"/>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97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Children’s rights</a:t>
            </a:r>
            <a:endParaRPr lang="en-US" dirty="0"/>
          </a:p>
        </p:txBody>
      </p:sp>
      <p:sp>
        <p:nvSpPr>
          <p:cNvPr id="3" name="Content Placeholder 2"/>
          <p:cNvSpPr>
            <a:spLocks noGrp="1"/>
          </p:cNvSpPr>
          <p:nvPr>
            <p:ph idx="1"/>
          </p:nvPr>
        </p:nvSpPr>
        <p:spPr/>
        <p:txBody>
          <a:bodyPr/>
          <a:lstStyle/>
          <a:p>
            <a:r>
              <a:rPr lang="en-US" dirty="0" smtClean="0"/>
              <a:t>Children’s rights are laid out in the Convention on the Rights of the Child.</a:t>
            </a:r>
            <a:endParaRPr lang="en-US" dirty="0"/>
          </a:p>
        </p:txBody>
      </p:sp>
      <p:pic>
        <p:nvPicPr>
          <p:cNvPr id="5" name="Picture 4"/>
          <p:cNvPicPr>
            <a:picLocks noChangeAspect="1"/>
          </p:cNvPicPr>
          <p:nvPr/>
        </p:nvPicPr>
        <p:blipFill>
          <a:blip r:embed="rId3"/>
          <a:stretch>
            <a:fillRect/>
          </a:stretch>
        </p:blipFill>
        <p:spPr>
          <a:xfrm>
            <a:off x="1922367" y="2409066"/>
            <a:ext cx="5320262" cy="3546842"/>
          </a:xfrm>
          <a:prstGeom prst="rect">
            <a:avLst/>
          </a:prstGeom>
          <a:ln w="38100">
            <a:solidFill>
              <a:schemeClr val="accent1"/>
            </a:solidFill>
          </a:ln>
        </p:spPr>
      </p:pic>
    </p:spTree>
    <p:extLst>
      <p:ext uri="{BB962C8B-B14F-4D97-AF65-F5344CB8AC3E}">
        <p14:creationId xmlns:p14="http://schemas.microsoft.com/office/powerpoint/2010/main" val="1408137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hildrens R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10" y="360755"/>
            <a:ext cx="7842953" cy="5712019"/>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8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hild Soldi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807" y="326981"/>
            <a:ext cx="7793256" cy="5675825"/>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56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Dru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807" y="431912"/>
            <a:ext cx="7793257" cy="5675826"/>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271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hild P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807" y="393459"/>
            <a:ext cx="7793255" cy="5676673"/>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366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Children’s rights</a:t>
            </a:r>
            <a:endParaRPr lang="en-US" dirty="0"/>
          </a:p>
        </p:txBody>
      </p:sp>
      <p:sp>
        <p:nvSpPr>
          <p:cNvPr id="3" name="Content Placeholder 2"/>
          <p:cNvSpPr>
            <a:spLocks noGrp="1"/>
          </p:cNvSpPr>
          <p:nvPr>
            <p:ph idx="1"/>
          </p:nvPr>
        </p:nvSpPr>
        <p:spPr/>
        <p:txBody>
          <a:bodyPr/>
          <a:lstStyle/>
          <a:p>
            <a:pPr marL="285750" indent="-285750">
              <a:spcBef>
                <a:spcPts val="480"/>
              </a:spcBef>
              <a:buFont typeface="Arial" charset="0"/>
              <a:buChar char="•"/>
            </a:pPr>
            <a:r>
              <a:rPr lang="en-AU" altLang="x-none" sz="2000" dirty="0">
                <a:latin typeface="Arial" charset="0"/>
                <a:ea typeface="Arial" charset="0"/>
                <a:cs typeface="Arial" charset="0"/>
              </a:rPr>
              <a:t>The right to go to school </a:t>
            </a:r>
          </a:p>
          <a:p>
            <a:pPr marL="285750" indent="-285750">
              <a:spcBef>
                <a:spcPts val="480"/>
              </a:spcBef>
              <a:buFont typeface="Arial" charset="0"/>
              <a:buChar char="•"/>
            </a:pPr>
            <a:r>
              <a:rPr lang="en-AU" altLang="x-none" sz="2000" dirty="0">
                <a:latin typeface="Arial" charset="0"/>
                <a:ea typeface="Arial" charset="0"/>
                <a:cs typeface="Arial" charset="0"/>
              </a:rPr>
              <a:t>The right to be with their parents </a:t>
            </a:r>
          </a:p>
          <a:p>
            <a:pPr marL="285750" indent="-285750">
              <a:spcBef>
                <a:spcPts val="480"/>
              </a:spcBef>
              <a:buFont typeface="Arial" charset="0"/>
              <a:buChar char="•"/>
            </a:pPr>
            <a:r>
              <a:rPr lang="en-AU" altLang="x-none" sz="2000" dirty="0">
                <a:latin typeface="Arial" charset="0"/>
                <a:ea typeface="Arial" charset="0"/>
                <a:cs typeface="Arial" charset="0"/>
              </a:rPr>
              <a:t>The right to have fun</a:t>
            </a:r>
          </a:p>
          <a:p>
            <a:pPr marL="285750" indent="-285750">
              <a:spcBef>
                <a:spcPts val="480"/>
              </a:spcBef>
              <a:buFont typeface="Arial" charset="0"/>
              <a:buChar char="•"/>
            </a:pPr>
            <a:r>
              <a:rPr lang="en-AU" altLang="x-none" sz="2000" dirty="0" smtClean="0">
                <a:latin typeface="Arial" charset="0"/>
                <a:ea typeface="Arial" charset="0"/>
                <a:cs typeface="Arial" charset="0"/>
              </a:rPr>
              <a:t>The </a:t>
            </a:r>
            <a:r>
              <a:rPr lang="en-AU" altLang="x-none" sz="2000" dirty="0">
                <a:latin typeface="Arial" charset="0"/>
                <a:ea typeface="Arial" charset="0"/>
                <a:cs typeface="Arial" charset="0"/>
              </a:rPr>
              <a:t>right to go to a </a:t>
            </a:r>
            <a:r>
              <a:rPr lang="en-AU" altLang="x-none" sz="2000" dirty="0" smtClean="0">
                <a:latin typeface="Arial" charset="0"/>
                <a:ea typeface="Arial" charset="0"/>
                <a:cs typeface="Arial" charset="0"/>
              </a:rPr>
              <a:t>doctor</a:t>
            </a:r>
          </a:p>
          <a:p>
            <a:pPr marL="285750" indent="-285750">
              <a:spcBef>
                <a:spcPts val="480"/>
              </a:spcBef>
              <a:buFont typeface="Arial" charset="0"/>
              <a:buChar char="•"/>
            </a:pPr>
            <a:r>
              <a:rPr lang="en-AU" altLang="x-none" sz="2000" dirty="0">
                <a:latin typeface="Arial" charset="0"/>
                <a:ea typeface="Arial" charset="0"/>
                <a:cs typeface="Arial" charset="0"/>
              </a:rPr>
              <a:t>The right not to have to </a:t>
            </a:r>
            <a:r>
              <a:rPr lang="en-AU" altLang="x-none" sz="2000" dirty="0" smtClean="0">
                <a:latin typeface="Arial" charset="0"/>
                <a:ea typeface="Arial" charset="0"/>
                <a:cs typeface="Arial" charset="0"/>
              </a:rPr>
              <a:t>work</a:t>
            </a:r>
            <a:endParaRPr lang="en-AU" altLang="x-none" sz="2000" dirty="0">
              <a:latin typeface="Arial" charset="0"/>
              <a:ea typeface="Arial" charset="0"/>
              <a:cs typeface="Arial" charset="0"/>
            </a:endParaRPr>
          </a:p>
          <a:p>
            <a:pPr marL="285750" indent="-285750">
              <a:spcBef>
                <a:spcPts val="480"/>
              </a:spcBef>
              <a:buFont typeface="Arial" charset="0"/>
              <a:buChar char="•"/>
            </a:pPr>
            <a:r>
              <a:rPr lang="en-AU" altLang="x-none" sz="2000" dirty="0">
                <a:latin typeface="Arial" charset="0"/>
                <a:ea typeface="Arial" charset="0"/>
                <a:cs typeface="Arial" charset="0"/>
              </a:rPr>
              <a:t> The right to protection from sexual abuse</a:t>
            </a:r>
          </a:p>
          <a:p>
            <a:pPr marL="285750" indent="-285750">
              <a:spcBef>
                <a:spcPts val="480"/>
              </a:spcBef>
              <a:buFont typeface="Arial" charset="0"/>
              <a:buChar char="•"/>
            </a:pPr>
            <a:r>
              <a:rPr lang="en-AU" altLang="x-none" sz="2000" dirty="0">
                <a:latin typeface="Arial" charset="0"/>
                <a:ea typeface="Arial" charset="0"/>
                <a:cs typeface="Arial" charset="0"/>
              </a:rPr>
              <a:t>The right to be protected from drugs  </a:t>
            </a:r>
          </a:p>
          <a:p>
            <a:pPr marL="285750" indent="-285750">
              <a:spcBef>
                <a:spcPts val="480"/>
              </a:spcBef>
              <a:buFont typeface="Arial" charset="0"/>
              <a:buChar char="•"/>
            </a:pPr>
            <a:r>
              <a:rPr lang="en-AU" altLang="x-none" sz="2000" dirty="0">
                <a:latin typeface="Arial" charset="0"/>
                <a:ea typeface="Arial" charset="0"/>
                <a:cs typeface="Arial" charset="0"/>
              </a:rPr>
              <a:t>The right to be safe – to live and grow in safety</a:t>
            </a:r>
          </a:p>
          <a:p>
            <a:pPr marL="285750" indent="-285750">
              <a:spcBef>
                <a:spcPts val="480"/>
              </a:spcBef>
              <a:buFont typeface="Arial" charset="0"/>
              <a:buChar char="•"/>
            </a:pPr>
            <a:r>
              <a:rPr lang="en-AU" altLang="x-none" sz="2000" dirty="0">
                <a:latin typeface="Arial" charset="0"/>
                <a:ea typeface="Arial" charset="0"/>
                <a:cs typeface="Arial" charset="0"/>
              </a:rPr>
              <a:t> The right to not be recruited as a soldier or to fight in a conflict </a:t>
            </a:r>
          </a:p>
          <a:p>
            <a:pPr marL="285750" indent="-285750">
              <a:buFont typeface="Arial" charset="0"/>
              <a:buChar char="•"/>
            </a:pPr>
            <a:endParaRPr lang="en-US" sz="1800" dirty="0"/>
          </a:p>
        </p:txBody>
      </p:sp>
      <p:pic>
        <p:nvPicPr>
          <p:cNvPr id="4" name="Picture 3"/>
          <p:cNvPicPr>
            <a:picLocks noChangeAspect="1"/>
          </p:cNvPicPr>
          <p:nvPr/>
        </p:nvPicPr>
        <p:blipFill rotWithShape="1">
          <a:blip r:embed="rId3"/>
          <a:srcRect b="5761"/>
          <a:stretch/>
        </p:blipFill>
        <p:spPr>
          <a:xfrm>
            <a:off x="4998253" y="881110"/>
            <a:ext cx="3960567" cy="2849062"/>
          </a:xfrm>
          <a:prstGeom prst="rect">
            <a:avLst/>
          </a:prstGeom>
        </p:spPr>
      </p:pic>
    </p:spTree>
    <p:extLst>
      <p:ext uri="{BB962C8B-B14F-4D97-AF65-F5344CB8AC3E}">
        <p14:creationId xmlns:p14="http://schemas.microsoft.com/office/powerpoint/2010/main" val="1272724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human rights framework?</a:t>
            </a:r>
            <a:endParaRPr lang="en-US" dirty="0"/>
          </a:p>
        </p:txBody>
      </p:sp>
      <p:sp>
        <p:nvSpPr>
          <p:cNvPr id="3" name="Content Placeholder 2"/>
          <p:cNvSpPr>
            <a:spLocks noGrp="1"/>
          </p:cNvSpPr>
          <p:nvPr>
            <p:ph idx="1"/>
          </p:nvPr>
        </p:nvSpPr>
        <p:spPr>
          <a:xfrm>
            <a:off x="798767" y="1694252"/>
            <a:ext cx="7793256" cy="4475178"/>
          </a:xfrm>
        </p:spPr>
        <p:txBody>
          <a:bodyPr/>
          <a:lstStyle/>
          <a:p>
            <a:r>
              <a:rPr lang="en-US" dirty="0" smtClean="0"/>
              <a:t>The United Nations has produced many international conventions, declarations and legal documents which list our human rights.</a:t>
            </a:r>
          </a:p>
          <a:p>
            <a:r>
              <a:rPr lang="en-US" dirty="0" smtClean="0"/>
              <a:t>These laws and documents together make up the human rights framework. </a:t>
            </a:r>
          </a:p>
          <a:p>
            <a:r>
              <a:rPr lang="en-US" dirty="0" smtClean="0"/>
              <a:t>When governments sign these conventions and documents they are agreeing to respect these human rights.</a:t>
            </a:r>
            <a:endParaRPr lang="en-US" dirty="0"/>
          </a:p>
        </p:txBody>
      </p:sp>
    </p:spTree>
    <p:extLst>
      <p:ext uri="{BB962C8B-B14F-4D97-AF65-F5344CB8AC3E}">
        <p14:creationId xmlns:p14="http://schemas.microsoft.com/office/powerpoint/2010/main" val="2023615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Women’s rights</a:t>
            </a:r>
            <a:endParaRPr lang="en-US" dirty="0"/>
          </a:p>
        </p:txBody>
      </p:sp>
      <p:sp>
        <p:nvSpPr>
          <p:cNvPr id="3" name="Content Placeholder 2"/>
          <p:cNvSpPr>
            <a:spLocks noGrp="1"/>
          </p:cNvSpPr>
          <p:nvPr>
            <p:ph idx="1"/>
          </p:nvPr>
        </p:nvSpPr>
        <p:spPr/>
        <p:txBody>
          <a:bodyPr/>
          <a:lstStyle/>
          <a:p>
            <a:pPr algn="ctr"/>
            <a:r>
              <a:rPr lang="en-US" dirty="0" smtClean="0"/>
              <a:t>Women’s rights are laid out in the Convention to Eliminate Discrimination against Women (CEDAW). </a:t>
            </a:r>
            <a:endParaRPr lang="en-US" dirty="0"/>
          </a:p>
        </p:txBody>
      </p:sp>
      <p:pic>
        <p:nvPicPr>
          <p:cNvPr id="4" name="Picture 3"/>
          <p:cNvPicPr>
            <a:picLocks noChangeAspect="1"/>
          </p:cNvPicPr>
          <p:nvPr/>
        </p:nvPicPr>
        <p:blipFill>
          <a:blip r:embed="rId2"/>
          <a:stretch>
            <a:fillRect/>
          </a:stretch>
        </p:blipFill>
        <p:spPr>
          <a:xfrm>
            <a:off x="1756228" y="2793514"/>
            <a:ext cx="5762173" cy="3217213"/>
          </a:xfrm>
          <a:prstGeom prst="rect">
            <a:avLst/>
          </a:prstGeom>
          <a:ln w="38100">
            <a:solidFill>
              <a:schemeClr val="accent1"/>
            </a:solidFill>
          </a:ln>
        </p:spPr>
      </p:pic>
    </p:spTree>
    <p:extLst>
      <p:ext uri="{BB962C8B-B14F-4D97-AF65-F5344CB8AC3E}">
        <p14:creationId xmlns:p14="http://schemas.microsoft.com/office/powerpoint/2010/main" val="2110177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Womens Rights Ced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4229" y="260288"/>
            <a:ext cx="4252459" cy="5838887"/>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42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Womens Rights Cedaw 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110" y="373140"/>
            <a:ext cx="7842953" cy="5712020"/>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04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Womens Rights Cedaw 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110" y="245477"/>
            <a:ext cx="7905081" cy="5757267"/>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106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Women’s and girls’ rights</a:t>
            </a:r>
            <a:endParaRPr lang="en-US" dirty="0"/>
          </a:p>
        </p:txBody>
      </p:sp>
      <p:sp>
        <p:nvSpPr>
          <p:cNvPr id="3" name="Content Placeholder 2"/>
          <p:cNvSpPr>
            <a:spLocks noGrp="1"/>
          </p:cNvSpPr>
          <p:nvPr>
            <p:ph idx="1"/>
          </p:nvPr>
        </p:nvSpPr>
        <p:spPr/>
        <p:txBody>
          <a:bodyPr/>
          <a:lstStyle/>
          <a:p>
            <a:pPr marL="457200" indent="-457200">
              <a:spcBef>
                <a:spcPts val="400"/>
              </a:spcBef>
              <a:buFont typeface="Arial" charset="0"/>
              <a:buChar char="•"/>
            </a:pPr>
            <a:r>
              <a:rPr lang="en-US" sz="2400" dirty="0" smtClean="0"/>
              <a:t>The right not to be discriminated against</a:t>
            </a:r>
          </a:p>
          <a:p>
            <a:pPr marL="457200" indent="-457200">
              <a:spcBef>
                <a:spcPts val="400"/>
              </a:spcBef>
              <a:buFont typeface="Arial" charset="0"/>
              <a:buChar char="•"/>
            </a:pPr>
            <a:r>
              <a:rPr lang="en-US" sz="2400" dirty="0" smtClean="0"/>
              <a:t>The right not to experience violence in the home or community</a:t>
            </a:r>
          </a:p>
          <a:p>
            <a:pPr marL="457200" indent="-457200">
              <a:spcBef>
                <a:spcPts val="400"/>
              </a:spcBef>
              <a:buFont typeface="Arial" charset="0"/>
              <a:buChar char="•"/>
            </a:pPr>
            <a:r>
              <a:rPr lang="en-US" sz="2400" dirty="0" smtClean="0"/>
              <a:t>The right to sexual and reproductive health services</a:t>
            </a:r>
          </a:p>
          <a:p>
            <a:pPr marL="457200" indent="-457200">
              <a:spcBef>
                <a:spcPts val="400"/>
              </a:spcBef>
              <a:buFont typeface="Arial" charset="0"/>
              <a:buChar char="•"/>
            </a:pPr>
            <a:r>
              <a:rPr lang="en-US" sz="2400" dirty="0" smtClean="0"/>
              <a:t>The right not to be trafficked or forced into prostitution</a:t>
            </a:r>
          </a:p>
          <a:p>
            <a:pPr marL="457200" indent="-457200">
              <a:spcBef>
                <a:spcPts val="400"/>
              </a:spcBef>
              <a:buFont typeface="Arial" charset="0"/>
              <a:buChar char="•"/>
            </a:pPr>
            <a:r>
              <a:rPr lang="en-US" sz="2400" dirty="0" smtClean="0"/>
              <a:t>The right to political participation</a:t>
            </a:r>
          </a:p>
          <a:p>
            <a:pPr marL="457200" indent="-457200">
              <a:spcBef>
                <a:spcPts val="400"/>
              </a:spcBef>
              <a:buFont typeface="Arial" charset="0"/>
              <a:buChar char="•"/>
            </a:pPr>
            <a:r>
              <a:rPr lang="en-US" sz="2400" dirty="0" smtClean="0"/>
              <a:t>The right to education</a:t>
            </a:r>
          </a:p>
          <a:p>
            <a:pPr marL="457200" indent="-457200">
              <a:spcBef>
                <a:spcPts val="400"/>
              </a:spcBef>
              <a:buFont typeface="Arial" charset="0"/>
              <a:buChar char="•"/>
            </a:pPr>
            <a:r>
              <a:rPr lang="en-US" sz="2400" dirty="0" smtClean="0"/>
              <a:t>The right to protection from violence</a:t>
            </a:r>
          </a:p>
          <a:p>
            <a:pPr marL="457200" indent="-457200">
              <a:buFont typeface="Arial" charset="0"/>
              <a:buChar char="•"/>
            </a:pPr>
            <a:endParaRPr lang="en-US" dirty="0"/>
          </a:p>
        </p:txBody>
      </p:sp>
    </p:spTree>
    <p:extLst>
      <p:ext uri="{BB962C8B-B14F-4D97-AF65-F5344CB8AC3E}">
        <p14:creationId xmlns:p14="http://schemas.microsoft.com/office/powerpoint/2010/main" val="422669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BPFA</a:t>
            </a:r>
            <a:endParaRPr lang="en-US" dirty="0"/>
          </a:p>
        </p:txBody>
      </p:sp>
      <p:sp>
        <p:nvSpPr>
          <p:cNvPr id="3" name="Content Placeholder 2"/>
          <p:cNvSpPr>
            <a:spLocks noGrp="1"/>
          </p:cNvSpPr>
          <p:nvPr>
            <p:ph idx="1"/>
          </p:nvPr>
        </p:nvSpPr>
        <p:spPr>
          <a:xfrm>
            <a:off x="689110" y="1202432"/>
            <a:ext cx="7793256" cy="4475178"/>
          </a:xfrm>
        </p:spPr>
        <p:txBody>
          <a:bodyPr/>
          <a:lstStyle/>
          <a:p>
            <a:r>
              <a:rPr lang="en-US" dirty="0" smtClean="0"/>
              <a:t>A document called the Beijing Platform for Action gives more detail about the women’s rights which have been agreed to by many governments at the United Nations.</a:t>
            </a:r>
            <a:endParaRPr lang="en-US" dirty="0"/>
          </a:p>
        </p:txBody>
      </p:sp>
      <p:pic>
        <p:nvPicPr>
          <p:cNvPr id="5" name="Picture 4"/>
          <p:cNvPicPr>
            <a:picLocks noChangeAspect="1"/>
          </p:cNvPicPr>
          <p:nvPr/>
        </p:nvPicPr>
        <p:blipFill>
          <a:blip r:embed="rId3"/>
          <a:stretch>
            <a:fillRect/>
          </a:stretch>
        </p:blipFill>
        <p:spPr>
          <a:xfrm>
            <a:off x="2366504" y="3153050"/>
            <a:ext cx="4438467" cy="2961997"/>
          </a:xfrm>
          <a:prstGeom prst="rect">
            <a:avLst/>
          </a:prstGeom>
          <a:ln w="38100">
            <a:solidFill>
              <a:schemeClr val="accent1"/>
            </a:solidFill>
          </a:ln>
        </p:spPr>
      </p:pic>
    </p:spTree>
    <p:extLst>
      <p:ext uri="{BB962C8B-B14F-4D97-AF65-F5344CB8AC3E}">
        <p14:creationId xmlns:p14="http://schemas.microsoft.com/office/powerpoint/2010/main" val="1973907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can help us with this work?</a:t>
            </a:r>
            <a:br>
              <a:rPr lang="en-US" dirty="0" smtClean="0"/>
            </a:br>
            <a:endParaRPr lang="en-US" dirty="0"/>
          </a:p>
        </p:txBody>
      </p:sp>
      <p:sp>
        <p:nvSpPr>
          <p:cNvPr id="3" name="Content Placeholder 2"/>
          <p:cNvSpPr>
            <a:spLocks noGrp="1"/>
          </p:cNvSpPr>
          <p:nvPr>
            <p:ph idx="1"/>
          </p:nvPr>
        </p:nvSpPr>
        <p:spPr>
          <a:xfrm>
            <a:off x="738807" y="1289518"/>
            <a:ext cx="3673536" cy="4475178"/>
          </a:xfrm>
        </p:spPr>
        <p:txBody>
          <a:bodyPr/>
          <a:lstStyle/>
          <a:p>
            <a:pPr marL="457200" indent="-457200">
              <a:buFont typeface="Arial" charset="0"/>
              <a:buChar char="•"/>
            </a:pPr>
            <a:r>
              <a:rPr lang="en-US" dirty="0" smtClean="0"/>
              <a:t>Human rights activists</a:t>
            </a:r>
          </a:p>
          <a:p>
            <a:pPr marL="457200" indent="-457200">
              <a:buFont typeface="Arial" charset="0"/>
              <a:buChar char="•"/>
            </a:pPr>
            <a:r>
              <a:rPr lang="en-US" dirty="0" smtClean="0"/>
              <a:t>Universities</a:t>
            </a:r>
          </a:p>
          <a:p>
            <a:pPr marL="457200" indent="-457200">
              <a:buFont typeface="Arial" charset="0"/>
              <a:buChar char="•"/>
            </a:pPr>
            <a:r>
              <a:rPr lang="en-US" dirty="0" smtClean="0"/>
              <a:t>International lawyers</a:t>
            </a:r>
          </a:p>
          <a:p>
            <a:pPr marL="457200" indent="-457200">
              <a:buFont typeface="Arial" charset="0"/>
              <a:buChar char="•"/>
            </a:pPr>
            <a:r>
              <a:rPr lang="en-US" dirty="0" smtClean="0"/>
              <a:t>Overseas universities such as UNSW</a:t>
            </a:r>
            <a:endParaRPr lang="en-US" dirty="0"/>
          </a:p>
        </p:txBody>
      </p:sp>
      <p:pic>
        <p:nvPicPr>
          <p:cNvPr id="4" name="Picture 3"/>
          <p:cNvPicPr>
            <a:picLocks noChangeAspect="1"/>
          </p:cNvPicPr>
          <p:nvPr/>
        </p:nvPicPr>
        <p:blipFill rotWithShape="1">
          <a:blip r:embed="rId2"/>
          <a:srcRect l="9187" t="10051" r="10312" b="9860"/>
          <a:stretch/>
        </p:blipFill>
        <p:spPr>
          <a:xfrm>
            <a:off x="4148698" y="1683657"/>
            <a:ext cx="4333669" cy="3817257"/>
          </a:xfrm>
          <a:prstGeom prst="rect">
            <a:avLst/>
          </a:prstGeom>
          <a:ln w="38100">
            <a:solidFill>
              <a:srgbClr val="7030A0"/>
            </a:solidFill>
          </a:ln>
        </p:spPr>
      </p:pic>
    </p:spTree>
    <p:extLst>
      <p:ext uri="{BB962C8B-B14F-4D97-AF65-F5344CB8AC3E}">
        <p14:creationId xmlns:p14="http://schemas.microsoft.com/office/powerpoint/2010/main" val="1692022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human rights?</a:t>
            </a:r>
            <a:endParaRPr lang="en-US" dirty="0"/>
          </a:p>
        </p:txBody>
      </p:sp>
      <p:sp>
        <p:nvSpPr>
          <p:cNvPr id="3" name="Content Placeholder 2"/>
          <p:cNvSpPr>
            <a:spLocks noGrp="1"/>
          </p:cNvSpPr>
          <p:nvPr>
            <p:ph idx="1"/>
          </p:nvPr>
        </p:nvSpPr>
        <p:spPr/>
        <p:txBody>
          <a:bodyPr/>
          <a:lstStyle/>
          <a:p>
            <a:r>
              <a:rPr lang="en-US" dirty="0" smtClean="0"/>
              <a:t>These are the rights to which all people are entitled regardless of race, gender, religion, age or any other social characteristic.  </a:t>
            </a:r>
          </a:p>
          <a:p>
            <a:r>
              <a:rPr lang="en-US" dirty="0" smtClean="0"/>
              <a:t>They are </a:t>
            </a:r>
            <a:r>
              <a:rPr lang="en-US" b="1" dirty="0" smtClean="0"/>
              <a:t>universal</a:t>
            </a:r>
            <a:r>
              <a:rPr lang="en-US" dirty="0" smtClean="0"/>
              <a:t> </a:t>
            </a:r>
            <a:r>
              <a:rPr lang="mr-IN" dirty="0" smtClean="0"/>
              <a:t>–</a:t>
            </a:r>
            <a:r>
              <a:rPr lang="en-US" dirty="0" smtClean="0"/>
              <a:t> this means they belong to everyone.</a:t>
            </a:r>
            <a:endParaRPr lang="en-US" dirty="0"/>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339" y="3672591"/>
            <a:ext cx="3660191" cy="2660677"/>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75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human rights?</a:t>
            </a:r>
            <a:endParaRPr lang="en-US" dirty="0"/>
          </a:p>
        </p:txBody>
      </p:sp>
      <p:sp>
        <p:nvSpPr>
          <p:cNvPr id="3" name="Content Placeholder 2"/>
          <p:cNvSpPr>
            <a:spLocks noGrp="1"/>
          </p:cNvSpPr>
          <p:nvPr>
            <p:ph idx="1"/>
          </p:nvPr>
        </p:nvSpPr>
        <p:spPr/>
        <p:txBody>
          <a:bodyPr/>
          <a:lstStyle/>
          <a:p>
            <a:r>
              <a:rPr lang="en-US" dirty="0" smtClean="0"/>
              <a:t>They are </a:t>
            </a:r>
            <a:r>
              <a:rPr lang="en-US" b="1" dirty="0" smtClean="0"/>
              <a:t>indivisible</a:t>
            </a:r>
            <a:r>
              <a:rPr lang="en-US" dirty="0" smtClean="0"/>
              <a:t> </a:t>
            </a:r>
            <a:r>
              <a:rPr lang="mr-IN" dirty="0" smtClean="0"/>
              <a:t>–</a:t>
            </a:r>
            <a:r>
              <a:rPr lang="en-US" dirty="0" smtClean="0"/>
              <a:t> this means that all human rights are of equal importance. </a:t>
            </a:r>
          </a:p>
          <a:p>
            <a:r>
              <a:rPr lang="en-US" dirty="0" smtClean="0"/>
              <a:t>They are inalienable </a:t>
            </a:r>
            <a:r>
              <a:rPr lang="mr-IN" dirty="0" smtClean="0"/>
              <a:t>–</a:t>
            </a:r>
            <a:r>
              <a:rPr lang="en-US" dirty="0" smtClean="0"/>
              <a:t> this means that although someone may stop you having them they are still your rights.</a:t>
            </a:r>
            <a:endParaRPr lang="en-US" dirty="0"/>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3121" y="3789487"/>
            <a:ext cx="3437517" cy="2498810"/>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48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Universal Declaration of Human Rights</a:t>
            </a:r>
            <a:endParaRPr lang="en-US" dirty="0"/>
          </a:p>
        </p:txBody>
      </p:sp>
      <p:pic>
        <p:nvPicPr>
          <p:cNvPr id="4" name="Content Placeholder 3"/>
          <p:cNvPicPr>
            <a:picLocks noGrp="1" noChangeAspect="1"/>
          </p:cNvPicPr>
          <p:nvPr>
            <p:ph idx="1"/>
          </p:nvPr>
        </p:nvPicPr>
        <p:blipFill>
          <a:blip r:embed="rId3"/>
          <a:stretch>
            <a:fillRect/>
          </a:stretch>
        </p:blipFill>
        <p:spPr>
          <a:xfrm>
            <a:off x="2816899" y="1559684"/>
            <a:ext cx="3537678" cy="4515428"/>
          </a:xfrm>
          <a:prstGeom prst="rect">
            <a:avLst/>
          </a:prstGeom>
        </p:spPr>
      </p:pic>
    </p:spTree>
    <p:extLst>
      <p:ext uri="{BB962C8B-B14F-4D97-AF65-F5344CB8AC3E}">
        <p14:creationId xmlns:p14="http://schemas.microsoft.com/office/powerpoint/2010/main" val="979195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uman Rights Declaration 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10" y="349538"/>
            <a:ext cx="7917688" cy="5766449"/>
          </a:xfrm>
          <a:prstGeom prst="rect">
            <a:avLst/>
          </a:prstGeom>
          <a:noFill/>
          <a:ln w="38100">
            <a:solidFill>
              <a:srgbClr val="7030A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958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uman Rights Decla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87" y="449705"/>
            <a:ext cx="7780152" cy="5666282"/>
          </a:xfrm>
          <a:prstGeom prst="rect">
            <a:avLst/>
          </a:prstGeom>
          <a:noFill/>
          <a:ln w="38100">
            <a:solidFill>
              <a:schemeClr val="accent6">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547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uman Rights Declaration 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807" y="397947"/>
            <a:ext cx="7830636" cy="5703049"/>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257422"/>
      </p:ext>
    </p:extLst>
  </p:cSld>
  <p:clrMapOvr>
    <a:masterClrMapping/>
  </p:clrMapOvr>
</p:sld>
</file>

<file path=ppt/theme/theme1.xml><?xml version="1.0" encoding="utf-8"?>
<a:theme xmlns:a="http://schemas.openxmlformats.org/drawingml/2006/main" name="GCR project training theme ">
  <a:themeElements>
    <a:clrScheme name="Custom 7">
      <a:dk1>
        <a:srgbClr val="000000"/>
      </a:dk1>
      <a:lt1>
        <a:srgbClr val="FFFFFF"/>
      </a:lt1>
      <a:dk2>
        <a:srgbClr val="2C3C43"/>
      </a:dk2>
      <a:lt2>
        <a:srgbClr val="EBEBEB"/>
      </a:lt2>
      <a:accent1>
        <a:srgbClr val="632C90"/>
      </a:accent1>
      <a:accent2>
        <a:srgbClr val="00FF00"/>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GCR project training theme " id="{4BD4B07A-67F6-B24A-9E99-5DB465511046}" vid="{3422F1C3-022F-AF4A-8315-A92E33836F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491</TotalTime>
  <Words>1828</Words>
  <Application>Microsoft Macintosh PowerPoint</Application>
  <PresentationFormat>On-screen Show (4:3)</PresentationFormat>
  <Paragraphs>194</Paragraphs>
  <Slides>36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Calibri</vt:lpstr>
      <vt:lpstr>Trebuchet MS</vt:lpstr>
      <vt:lpstr>Wingdings 3</vt:lpstr>
      <vt:lpstr>Arial</vt:lpstr>
      <vt:lpstr>GCR project training theme </vt:lpstr>
      <vt:lpstr>   Session 5:  Human rights are women’s rights</vt:lpstr>
      <vt:lpstr>What is the United Nations?</vt:lpstr>
      <vt:lpstr>What is the human rights framework?</vt:lpstr>
      <vt:lpstr>What are human rights?</vt:lpstr>
      <vt:lpstr>What are human rights?</vt:lpstr>
      <vt:lpstr>The Universal Declaration of Human Rights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rights groups</vt:lpstr>
      <vt:lpstr>Human rights conventions</vt:lpstr>
      <vt:lpstr>Economic, social and cultural rights</vt:lpstr>
      <vt:lpstr>Civil and political rights</vt:lpstr>
      <vt:lpstr>Refugee rights</vt:lpstr>
      <vt:lpstr>Who are refugees?</vt:lpstr>
      <vt:lpstr>Children’s rights</vt:lpstr>
      <vt:lpstr>PowerPoint Presentation</vt:lpstr>
      <vt:lpstr>PowerPoint Presentation</vt:lpstr>
      <vt:lpstr>PowerPoint Presentation</vt:lpstr>
      <vt:lpstr>PowerPoint Presentation</vt:lpstr>
      <vt:lpstr>Children’s rights</vt:lpstr>
      <vt:lpstr>Women’s rights</vt:lpstr>
      <vt:lpstr>PowerPoint Presentation</vt:lpstr>
      <vt:lpstr>PowerPoint Presentation</vt:lpstr>
      <vt:lpstr>PowerPoint Presentation</vt:lpstr>
      <vt:lpstr>Women’s and girls’ rights</vt:lpstr>
      <vt:lpstr>The BPFA</vt:lpstr>
      <vt:lpstr>Who can help us with this work? </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Rights:  What they mean to us </dc:title>
  <dc:creator>Geraldine Doney</dc:creator>
  <cp:lastModifiedBy>Emma Pittaway</cp:lastModifiedBy>
  <cp:revision>72</cp:revision>
  <dcterms:created xsi:type="dcterms:W3CDTF">2019-02-07T05:11:12Z</dcterms:created>
  <dcterms:modified xsi:type="dcterms:W3CDTF">2019-06-17T04:13:14Z</dcterms:modified>
</cp:coreProperties>
</file>