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Lst>
  <p:notesMasterIdLst>
    <p:notesMasterId r:id="rId5"/>
  </p:notesMasterIdLst>
  <p:sldIdLst>
    <p:sldId id="279" r:id="rId2"/>
    <p:sldId id="280" r:id="rId3"/>
    <p:sldId id="281" r:id="rId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rebuchet MS" panose="020B0703020202090204" pitchFamily="34" charset="0"/>
        <a:ea typeface="+mn-ea"/>
        <a:cs typeface="+mn-cs"/>
      </a:defRPr>
    </a:lvl1pPr>
    <a:lvl2pPr marL="457200" algn="l" rtl="0" eaLnBrk="0" fontAlgn="base" hangingPunct="0">
      <a:spcBef>
        <a:spcPct val="0"/>
      </a:spcBef>
      <a:spcAft>
        <a:spcPct val="0"/>
      </a:spcAft>
      <a:defRPr kern="1200">
        <a:solidFill>
          <a:schemeClr val="tx1"/>
        </a:solidFill>
        <a:latin typeface="Trebuchet MS" panose="020B0703020202090204" pitchFamily="34" charset="0"/>
        <a:ea typeface="+mn-ea"/>
        <a:cs typeface="+mn-cs"/>
      </a:defRPr>
    </a:lvl2pPr>
    <a:lvl3pPr marL="914400" algn="l" rtl="0" eaLnBrk="0" fontAlgn="base" hangingPunct="0">
      <a:spcBef>
        <a:spcPct val="0"/>
      </a:spcBef>
      <a:spcAft>
        <a:spcPct val="0"/>
      </a:spcAft>
      <a:defRPr kern="1200">
        <a:solidFill>
          <a:schemeClr val="tx1"/>
        </a:solidFill>
        <a:latin typeface="Trebuchet MS" panose="020B0703020202090204" pitchFamily="34" charset="0"/>
        <a:ea typeface="+mn-ea"/>
        <a:cs typeface="+mn-cs"/>
      </a:defRPr>
    </a:lvl3pPr>
    <a:lvl4pPr marL="1371600" algn="l" rtl="0" eaLnBrk="0" fontAlgn="base" hangingPunct="0">
      <a:spcBef>
        <a:spcPct val="0"/>
      </a:spcBef>
      <a:spcAft>
        <a:spcPct val="0"/>
      </a:spcAft>
      <a:defRPr kern="1200">
        <a:solidFill>
          <a:schemeClr val="tx1"/>
        </a:solidFill>
        <a:latin typeface="Trebuchet MS" panose="020B0703020202090204" pitchFamily="34" charset="0"/>
        <a:ea typeface="+mn-ea"/>
        <a:cs typeface="+mn-cs"/>
      </a:defRPr>
    </a:lvl4pPr>
    <a:lvl5pPr marL="1828800" algn="l" rtl="0" eaLnBrk="0" fontAlgn="base" hangingPunct="0">
      <a:spcBef>
        <a:spcPct val="0"/>
      </a:spcBef>
      <a:spcAft>
        <a:spcPct val="0"/>
      </a:spcAft>
      <a:defRPr kern="1200">
        <a:solidFill>
          <a:schemeClr val="tx1"/>
        </a:solidFill>
        <a:latin typeface="Trebuchet MS" panose="020B0703020202090204" pitchFamily="34" charset="0"/>
        <a:ea typeface="+mn-ea"/>
        <a:cs typeface="+mn-cs"/>
      </a:defRPr>
    </a:lvl5pPr>
    <a:lvl6pPr marL="2286000" algn="l" defTabSz="914400" rtl="0" eaLnBrk="1" latinLnBrk="0" hangingPunct="1">
      <a:defRPr kern="1200">
        <a:solidFill>
          <a:schemeClr val="tx1"/>
        </a:solidFill>
        <a:latin typeface="Trebuchet MS" panose="020B0703020202090204" pitchFamily="34" charset="0"/>
        <a:ea typeface="+mn-ea"/>
        <a:cs typeface="+mn-cs"/>
      </a:defRPr>
    </a:lvl6pPr>
    <a:lvl7pPr marL="2743200" algn="l" defTabSz="914400" rtl="0" eaLnBrk="1" latinLnBrk="0" hangingPunct="1">
      <a:defRPr kern="1200">
        <a:solidFill>
          <a:schemeClr val="tx1"/>
        </a:solidFill>
        <a:latin typeface="Trebuchet MS" panose="020B0703020202090204" pitchFamily="34" charset="0"/>
        <a:ea typeface="+mn-ea"/>
        <a:cs typeface="+mn-cs"/>
      </a:defRPr>
    </a:lvl7pPr>
    <a:lvl8pPr marL="3200400" algn="l" defTabSz="914400" rtl="0" eaLnBrk="1" latinLnBrk="0" hangingPunct="1">
      <a:defRPr kern="1200">
        <a:solidFill>
          <a:schemeClr val="tx1"/>
        </a:solidFill>
        <a:latin typeface="Trebuchet MS" panose="020B0703020202090204" pitchFamily="34" charset="0"/>
        <a:ea typeface="+mn-ea"/>
        <a:cs typeface="+mn-cs"/>
      </a:defRPr>
    </a:lvl8pPr>
    <a:lvl9pPr marL="3657600" algn="l" defTabSz="914400" rtl="0" eaLnBrk="1" latinLnBrk="0" hangingPunct="1">
      <a:defRPr kern="1200">
        <a:solidFill>
          <a:schemeClr val="tx1"/>
        </a:solidFill>
        <a:latin typeface="Trebuchet MS" panose="020B0703020202090204"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37FF"/>
    <a:srgbClr val="FF4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26"/>
    <p:restoredTop sz="73869"/>
  </p:normalViewPr>
  <p:slideViewPr>
    <p:cSldViewPr snapToGrid="0" snapToObjects="1">
      <p:cViewPr varScale="1">
        <p:scale>
          <a:sx n="51" d="100"/>
          <a:sy n="51" d="100"/>
        </p:scale>
        <p:origin x="1940" y="24"/>
      </p:cViewPr>
      <p:guideLst/>
    </p:cSldViewPr>
  </p:slideViewPr>
  <p:notesTextViewPr>
    <p:cViewPr>
      <p:scale>
        <a:sx n="1" d="1"/>
        <a:sy n="1" d="1"/>
      </p:scale>
      <p:origin x="0" y="0"/>
    </p:cViewPr>
  </p:notesTextViewPr>
  <p:notesViewPr>
    <p:cSldViewPr snapToGrid="0" snapToObjects="1">
      <p:cViewPr>
        <p:scale>
          <a:sx n="130" d="100"/>
          <a:sy n="130" d="100"/>
        </p:scale>
        <p:origin x="984" y="-51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52384F-E330-6546-86EA-A54745E17915}" type="datetimeFigureOut">
              <a:rPr lang="en-US" smtClean="0"/>
              <a:t>7/13/2024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508A0C-DCE1-DA4F-A9CB-9E9E26EC41F4}" type="slidenum">
              <a:rPr lang="en-US" smtClean="0"/>
              <a:t>‹#›</a:t>
            </a:fld>
            <a:endParaRPr lang="en-US"/>
          </a:p>
        </p:txBody>
      </p:sp>
    </p:spTree>
    <p:extLst>
      <p:ext uri="{BB962C8B-B14F-4D97-AF65-F5344CB8AC3E}">
        <p14:creationId xmlns:p14="http://schemas.microsoft.com/office/powerpoint/2010/main" val="19421554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undp.org/ukraine/publications/what-beijing-platform-action"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s://www.unwomen.org/en/csw/previous-sessions/csw59-2015"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The Beijing Platform For Action came from a huge United Nations International Conference on Women's Right in 1995, It has been regularly updated.</a:t>
            </a: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20508A0C-DCE1-DA4F-A9CB-9E9E26EC41F4}" type="slidenum">
              <a:rPr lang="en-US" smtClean="0"/>
              <a:t>1</a:t>
            </a:fld>
            <a:endParaRPr lang="en-US"/>
          </a:p>
        </p:txBody>
      </p:sp>
    </p:spTree>
    <p:extLst>
      <p:ext uri="{BB962C8B-B14F-4D97-AF65-F5344CB8AC3E}">
        <p14:creationId xmlns:p14="http://schemas.microsoft.com/office/powerpoint/2010/main" val="783840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It cover 12 areas critical to Gender Equality and women's rights.</a:t>
            </a:r>
          </a:p>
          <a:p>
            <a:endParaRPr lang="en-AU" dirty="0"/>
          </a:p>
          <a:p>
            <a:r>
              <a:rPr lang="en-AU" dirty="0"/>
              <a:t>See:</a:t>
            </a:r>
          </a:p>
          <a:p>
            <a:r>
              <a:rPr lang="en-AU" dirty="0">
                <a:hlinkClick r:id="rId3"/>
              </a:rPr>
              <a:t>https://www.undp.org/ukraine/publications/what-beijing-platform-action</a:t>
            </a:r>
            <a:endParaRPr lang="en-AU" dirty="0"/>
          </a:p>
          <a:p>
            <a:endParaRPr lang="en-AU" dirty="0"/>
          </a:p>
          <a:p>
            <a:r>
              <a:rPr lang="en-AU" dirty="0"/>
              <a:t> </a:t>
            </a:r>
            <a:r>
              <a:rPr lang="en-AU" dirty="0">
                <a:hlinkClick r:id="rId4"/>
              </a:rPr>
              <a:t>https://www.unwomen.org/en/csw/previous-sessions/csw59-2015</a:t>
            </a:r>
            <a:endParaRPr lang="en-AU" dirty="0"/>
          </a:p>
          <a:p>
            <a:endParaRPr lang="en-AU" dirty="0"/>
          </a:p>
          <a:p>
            <a:r>
              <a:rPr lang="en-AU" dirty="0"/>
              <a:t>Share the key commitments in each area </a:t>
            </a:r>
            <a:r>
              <a:rPr lang="en-AU"/>
              <a:t>with participants.</a:t>
            </a:r>
            <a:endParaRPr lang="en-AU" dirty="0"/>
          </a:p>
          <a:p>
            <a:endParaRPr lang="en-AU" dirty="0"/>
          </a:p>
        </p:txBody>
      </p:sp>
      <p:sp>
        <p:nvSpPr>
          <p:cNvPr id="4" name="Slide Number Placeholder 3"/>
          <p:cNvSpPr>
            <a:spLocks noGrp="1"/>
          </p:cNvSpPr>
          <p:nvPr>
            <p:ph type="sldNum" sz="quarter" idx="5"/>
          </p:nvPr>
        </p:nvSpPr>
        <p:spPr/>
        <p:txBody>
          <a:bodyPr/>
          <a:lstStyle/>
          <a:p>
            <a:fld id="{20508A0C-DCE1-DA4F-A9CB-9E9E26EC41F4}" type="slidenum">
              <a:rPr lang="en-US" smtClean="0"/>
              <a:t>2</a:t>
            </a:fld>
            <a:endParaRPr lang="en-US"/>
          </a:p>
        </p:txBody>
      </p:sp>
    </p:spTree>
    <p:extLst>
      <p:ext uri="{BB962C8B-B14F-4D97-AF65-F5344CB8AC3E}">
        <p14:creationId xmlns:p14="http://schemas.microsoft.com/office/powerpoint/2010/main" val="31050525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latin typeface="Arial" panose="020B0604020202020204" pitchFamily="34" charset="0"/>
              <a:cs typeface="Arial" panose="020B0604020202020204" pitchFamily="34" charset="0"/>
            </a:endParaRPr>
          </a:p>
          <a:p>
            <a:r>
              <a:rPr lang="en-AU" dirty="0">
                <a:latin typeface="Arial" panose="020B0604020202020204" pitchFamily="34" charset="0"/>
                <a:cs typeface="Arial" panose="020B0604020202020204" pitchFamily="34" charset="0"/>
              </a:rPr>
              <a:t>Divide the topics among small groups and ask them how they applies to refugee and displaced women and girls.</a:t>
            </a:r>
          </a:p>
          <a:p>
            <a:endParaRPr lang="en-AU" dirty="0">
              <a:latin typeface="Arial" panose="020B0604020202020204" pitchFamily="34" charset="0"/>
              <a:cs typeface="Arial" panose="020B0604020202020204" pitchFamily="34" charset="0"/>
            </a:endParaRPr>
          </a:p>
          <a:p>
            <a:r>
              <a:rPr lang="en-AU" dirty="0">
                <a:latin typeface="Arial" panose="020B0604020202020204" pitchFamily="34" charset="0"/>
                <a:cs typeface="Arial" panose="020B0604020202020204" pitchFamily="34" charset="0"/>
              </a:rPr>
              <a:t>How can you/they use this information in advocacy platforms?</a:t>
            </a:r>
          </a:p>
        </p:txBody>
      </p:sp>
      <p:sp>
        <p:nvSpPr>
          <p:cNvPr id="4" name="Slide Number Placeholder 3"/>
          <p:cNvSpPr>
            <a:spLocks noGrp="1"/>
          </p:cNvSpPr>
          <p:nvPr>
            <p:ph type="sldNum" sz="quarter" idx="5"/>
          </p:nvPr>
        </p:nvSpPr>
        <p:spPr/>
        <p:txBody>
          <a:bodyPr/>
          <a:lstStyle/>
          <a:p>
            <a:fld id="{20508A0C-DCE1-DA4F-A9CB-9E9E26EC41F4}" type="slidenum">
              <a:rPr lang="en-US" smtClean="0"/>
              <a:t>3</a:t>
            </a:fld>
            <a:endParaRPr lang="en-US"/>
          </a:p>
        </p:txBody>
      </p:sp>
    </p:spTree>
    <p:extLst>
      <p:ext uri="{BB962C8B-B14F-4D97-AF65-F5344CB8AC3E}">
        <p14:creationId xmlns:p14="http://schemas.microsoft.com/office/powerpoint/2010/main" val="25871939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7">
            <a:extLst>
              <a:ext uri="{FF2B5EF4-FFF2-40B4-BE49-F238E27FC236}">
                <a16:creationId xmlns:a16="http://schemas.microsoft.com/office/drawing/2014/main" id="{96F67FBE-6E26-ED4F-8BBB-385D3259ED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57213"/>
            <a:ext cx="2343150" cy="153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8">
            <a:extLst>
              <a:ext uri="{FF2B5EF4-FFF2-40B4-BE49-F238E27FC236}">
                <a16:creationId xmlns:a16="http://schemas.microsoft.com/office/drawing/2014/main" id="{65026EC8-A83F-9447-AB3E-E70CFAA2C4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388" y="4110038"/>
            <a:ext cx="2135187" cy="1116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9">
            <a:extLst>
              <a:ext uri="{FF2B5EF4-FFF2-40B4-BE49-F238E27FC236}">
                <a16:creationId xmlns:a16="http://schemas.microsoft.com/office/drawing/2014/main" id="{8FB77B32-0A34-9A48-B382-19D6E474993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405063"/>
            <a:ext cx="2740025" cy="151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 20">
            <a:extLst>
              <a:ext uri="{FF2B5EF4-FFF2-40B4-BE49-F238E27FC236}">
                <a16:creationId xmlns:a16="http://schemas.microsoft.com/office/drawing/2014/main" id="{ED79E07E-5B38-7B46-B23F-AB3749CC89C3}"/>
              </a:ext>
            </a:extLst>
          </p:cNvPr>
          <p:cNvGrpSpPr>
            <a:grpSpLocks/>
          </p:cNvGrpSpPr>
          <p:nvPr/>
        </p:nvGrpSpPr>
        <p:grpSpPr bwMode="auto">
          <a:xfrm>
            <a:off x="5113338" y="0"/>
            <a:ext cx="4030662" cy="6875463"/>
            <a:chOff x="5130830" y="-8468"/>
            <a:chExt cx="4030508" cy="6874935"/>
          </a:xfrm>
        </p:grpSpPr>
        <p:cxnSp>
          <p:nvCxnSpPr>
            <p:cNvPr id="8" name="Straight Connector 7">
              <a:extLst>
                <a:ext uri="{FF2B5EF4-FFF2-40B4-BE49-F238E27FC236}">
                  <a16:creationId xmlns:a16="http://schemas.microsoft.com/office/drawing/2014/main" id="{5E16B95F-FAFE-E541-A312-CBA44A0C87E8}"/>
                </a:ext>
              </a:extLst>
            </p:cNvPr>
            <p:cNvCxnSpPr/>
            <p:nvPr/>
          </p:nvCxnSpPr>
          <p:spPr>
            <a:xfrm flipV="1">
              <a:off x="5130830" y="4175861"/>
              <a:ext cx="4022571" cy="2682669"/>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C49F5E4F-714D-7041-AF1A-52343A9C4657}"/>
                </a:ext>
              </a:extLst>
            </p:cNvPr>
            <p:cNvCxnSpPr/>
            <p:nvPr/>
          </p:nvCxnSpPr>
          <p:spPr>
            <a:xfrm>
              <a:off x="7042107" y="-531"/>
              <a:ext cx="1219153" cy="685906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DA5211AF-7A31-E547-A189-A71154702D03}"/>
                </a:ext>
              </a:extLst>
            </p:cNvPr>
            <p:cNvSpPr/>
            <p:nvPr/>
          </p:nvSpPr>
          <p:spPr>
            <a:xfrm>
              <a:off x="6891300" y="-531"/>
              <a:ext cx="2270038" cy="6866998"/>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16:creationId xmlns:a16="http://schemas.microsoft.com/office/drawing/2014/main" id="{795E8729-2F9A-3347-BD1F-1C204E509199}"/>
                </a:ext>
              </a:extLst>
            </p:cNvPr>
            <p:cNvSpPr/>
            <p:nvPr/>
          </p:nvSpPr>
          <p:spPr>
            <a:xfrm>
              <a:off x="7205613" y="-8468"/>
              <a:ext cx="1947789" cy="6866998"/>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16:creationId xmlns:a16="http://schemas.microsoft.com/office/drawing/2014/main" id="{93B3F370-2DF3-154E-A2FC-0864B92CF248}"/>
                </a:ext>
              </a:extLst>
            </p:cNvPr>
            <p:cNvSpPr/>
            <p:nvPr/>
          </p:nvSpPr>
          <p:spPr>
            <a:xfrm>
              <a:off x="6637309" y="3920293"/>
              <a:ext cx="2514504" cy="2938236"/>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16:creationId xmlns:a16="http://schemas.microsoft.com/office/drawing/2014/main" id="{96C5BB84-2573-BE46-BCF5-07DCD53D9564}"/>
                </a:ext>
              </a:extLst>
            </p:cNvPr>
            <p:cNvSpPr/>
            <p:nvPr/>
          </p:nvSpPr>
          <p:spPr>
            <a:xfrm>
              <a:off x="7010358" y="-8468"/>
              <a:ext cx="2143043" cy="6866998"/>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16:creationId xmlns:a16="http://schemas.microsoft.com/office/drawing/2014/main" id="{CD42DB2D-1EE0-3941-BD51-96FA4F7B880A}"/>
                </a:ext>
              </a:extLst>
            </p:cNvPr>
            <p:cNvSpPr/>
            <p:nvPr/>
          </p:nvSpPr>
          <p:spPr>
            <a:xfrm>
              <a:off x="8296184" y="-8468"/>
              <a:ext cx="857217" cy="6866998"/>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a:extLst>
                <a:ext uri="{FF2B5EF4-FFF2-40B4-BE49-F238E27FC236}">
                  <a16:creationId xmlns:a16="http://schemas.microsoft.com/office/drawing/2014/main" id="{24C0A58D-8914-B44A-BF5A-EFCF8261B383}"/>
                </a:ext>
              </a:extLst>
            </p:cNvPr>
            <p:cNvSpPr/>
            <p:nvPr/>
          </p:nvSpPr>
          <p:spPr>
            <a:xfrm>
              <a:off x="8077117" y="-8468"/>
              <a:ext cx="1066759" cy="6866998"/>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a:extLst>
                <a:ext uri="{FF2B5EF4-FFF2-40B4-BE49-F238E27FC236}">
                  <a16:creationId xmlns:a16="http://schemas.microsoft.com/office/drawing/2014/main" id="{947F36E0-CC1F-194F-8155-B081A3182F46}"/>
                </a:ext>
              </a:extLst>
            </p:cNvPr>
            <p:cNvSpPr/>
            <p:nvPr/>
          </p:nvSpPr>
          <p:spPr>
            <a:xfrm>
              <a:off x="8059655" y="4893356"/>
              <a:ext cx="1095333" cy="1965174"/>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2428596" y="2678281"/>
            <a:ext cx="4528718" cy="1646302"/>
          </a:xfrm>
        </p:spPr>
        <p:txBody>
          <a:bodyPr anchor="b">
            <a:noAutofit/>
          </a:bodyPr>
          <a:lstStyle>
            <a:lvl1pPr algn="r">
              <a:defRPr sz="5400">
                <a:solidFill>
                  <a:schemeClr val="tx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428596" y="4419904"/>
            <a:ext cx="4528718" cy="1096899"/>
          </a:xfrm>
        </p:spPr>
        <p:txBody>
          <a:bodyPr/>
          <a:lstStyle>
            <a:lvl1pPr marL="0" indent="0" algn="r">
              <a:buNone/>
              <a:defRPr>
                <a:solidFill>
                  <a:schemeClr val="tx1">
                    <a:lumMod val="50000"/>
                    <a:lumOff val="50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188706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pic>
        <p:nvPicPr>
          <p:cNvPr id="6" name="Picture 18">
            <a:extLst>
              <a:ext uri="{FF2B5EF4-FFF2-40B4-BE49-F238E27FC236}">
                <a16:creationId xmlns:a16="http://schemas.microsoft.com/office/drawing/2014/main" id="{B93546F6-8C78-A743-9EB2-4412CD0193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7149"/>
          <a:stretch>
            <a:fillRect/>
          </a:stretch>
        </p:blipFill>
        <p:spPr bwMode="auto">
          <a:xfrm>
            <a:off x="6420679" y="6072815"/>
            <a:ext cx="1535113" cy="78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89110" y="245477"/>
            <a:ext cx="7793256" cy="635633"/>
          </a:xfrm>
        </p:spPr>
        <p:txBody>
          <a:bodyPr/>
          <a:lstStyle>
            <a:lvl1pPr algn="ctr">
              <a:defRPr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738807" y="1289518"/>
            <a:ext cx="7793256" cy="4475178"/>
          </a:xfrm>
        </p:spPr>
        <p:txBody>
          <a:bodyPr/>
          <a:lstStyle>
            <a:lvl1pPr marL="0" indent="0">
              <a:spcAft>
                <a:spcPts val="800"/>
              </a:spcAft>
              <a:buNone/>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pic>
        <p:nvPicPr>
          <p:cNvPr id="5" name="Picture 17">
            <a:extLst>
              <a:ext uri="{FF2B5EF4-FFF2-40B4-BE49-F238E27FC236}">
                <a16:creationId xmlns:a16="http://schemas.microsoft.com/office/drawing/2014/main" id="{2B5A2E2D-BA51-B44C-BB81-4ABF0203BF3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26582" y="6125582"/>
            <a:ext cx="1317417" cy="6886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Freeform 10">
            <a:extLst>
              <a:ext uri="{FF2B5EF4-FFF2-40B4-BE49-F238E27FC236}">
                <a16:creationId xmlns:a16="http://schemas.microsoft.com/office/drawing/2014/main" id="{E89E6D13-1CCE-4B4C-9284-A32FED3860BE}"/>
              </a:ext>
            </a:extLst>
          </p:cNvPr>
          <p:cNvSpPr/>
          <p:nvPr/>
        </p:nvSpPr>
        <p:spPr bwMode="auto">
          <a:xfrm>
            <a:off x="-7938" y="4013200"/>
            <a:ext cx="457201" cy="2852738"/>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TextBox 14">
            <a:extLst>
              <a:ext uri="{FF2B5EF4-FFF2-40B4-BE49-F238E27FC236}">
                <a16:creationId xmlns:a16="http://schemas.microsoft.com/office/drawing/2014/main" id="{FA2B5B27-C960-DE46-B61E-8E9B4A099040}"/>
              </a:ext>
            </a:extLst>
          </p:cNvPr>
          <p:cNvSpPr txBox="1"/>
          <p:nvPr/>
        </p:nvSpPr>
        <p:spPr>
          <a:xfrm>
            <a:off x="874643" y="6619461"/>
            <a:ext cx="5307496" cy="215444"/>
          </a:xfrm>
          <a:prstGeom prst="rect">
            <a:avLst/>
          </a:prstGeom>
          <a:noFill/>
        </p:spPr>
        <p:txBody>
          <a:bodyPr wrap="square" rtlCol="0">
            <a:spAutoFit/>
          </a:bodyPr>
          <a:lstStyle/>
          <a:p>
            <a:r>
              <a:rPr lang="en-US" sz="800" i="1" dirty="0"/>
              <a:t>Intellectual property of E Pittaway and L. Bartolomei; Reuse is permitted with author attribution </a:t>
            </a:r>
          </a:p>
        </p:txBody>
      </p:sp>
    </p:spTree>
    <p:extLst>
      <p:ext uri="{BB962C8B-B14F-4D97-AF65-F5344CB8AC3E}">
        <p14:creationId xmlns:p14="http://schemas.microsoft.com/office/powerpoint/2010/main" val="364851620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Title Placeholder 1">
            <a:extLst>
              <a:ext uri="{FF2B5EF4-FFF2-40B4-BE49-F238E27FC236}">
                <a16:creationId xmlns:a16="http://schemas.microsoft.com/office/drawing/2014/main" id="{60270490-D245-D04F-A5AC-106D32B71623}"/>
              </a:ext>
            </a:extLst>
          </p:cNvPr>
          <p:cNvSpPr>
            <a:spLocks noGrp="1" noChangeArrowheads="1"/>
          </p:cNvSpPr>
          <p:nvPr>
            <p:ph type="title"/>
          </p:nvPr>
        </p:nvSpPr>
        <p:spPr bwMode="auto">
          <a:xfrm>
            <a:off x="609600" y="609600"/>
            <a:ext cx="6348413"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B6DEF876-2B3A-5949-9F0A-8E1580B5FE4E}"/>
              </a:ext>
            </a:extLst>
          </p:cNvPr>
          <p:cNvSpPr>
            <a:spLocks noGrp="1" noChangeArrowheads="1"/>
          </p:cNvSpPr>
          <p:nvPr>
            <p:ph type="body" idx="1"/>
          </p:nvPr>
        </p:nvSpPr>
        <p:spPr bwMode="auto">
          <a:xfrm>
            <a:off x="604768" y="2160588"/>
            <a:ext cx="6348413"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4" name="Date Placeholder 3">
            <a:extLst>
              <a:ext uri="{FF2B5EF4-FFF2-40B4-BE49-F238E27FC236}">
                <a16:creationId xmlns:a16="http://schemas.microsoft.com/office/drawing/2014/main" id="{4BEC6A68-D004-444F-8D5C-05246B3239FE}"/>
              </a:ext>
            </a:extLst>
          </p:cNvPr>
          <p:cNvSpPr>
            <a:spLocks noGrp="1"/>
          </p:cNvSpPr>
          <p:nvPr>
            <p:ph type="dt" sz="half" idx="2"/>
          </p:nvPr>
        </p:nvSpPr>
        <p:spPr>
          <a:xfrm>
            <a:off x="5405438" y="6042025"/>
            <a:ext cx="684212"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fld id="{C706D805-04EB-9548-AF27-9A9FC25365DA}" type="datetimeFigureOut">
              <a:rPr lang="en-US" smtClean="0"/>
              <a:t>7/13/2024</a:t>
            </a:fld>
            <a:endParaRPr lang="en-US"/>
          </a:p>
        </p:txBody>
      </p:sp>
      <p:sp>
        <p:nvSpPr>
          <p:cNvPr id="5" name="Footer Placeholder 4">
            <a:extLst>
              <a:ext uri="{FF2B5EF4-FFF2-40B4-BE49-F238E27FC236}">
                <a16:creationId xmlns:a16="http://schemas.microsoft.com/office/drawing/2014/main" id="{A05047B4-57C4-FA48-BAD4-DEB98E3E0EFB}"/>
              </a:ext>
            </a:extLst>
          </p:cNvPr>
          <p:cNvSpPr>
            <a:spLocks noGrp="1"/>
          </p:cNvSpPr>
          <p:nvPr>
            <p:ph type="ftr" sz="quarter" idx="3"/>
          </p:nvPr>
        </p:nvSpPr>
        <p:spPr>
          <a:xfrm>
            <a:off x="609600" y="6042025"/>
            <a:ext cx="46228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endParaRPr lang="en-US"/>
          </a:p>
        </p:txBody>
      </p:sp>
      <p:sp>
        <p:nvSpPr>
          <p:cNvPr id="6" name="Slide Number Placeholder 5">
            <a:extLst>
              <a:ext uri="{FF2B5EF4-FFF2-40B4-BE49-F238E27FC236}">
                <a16:creationId xmlns:a16="http://schemas.microsoft.com/office/drawing/2014/main" id="{FEE00334-4B24-4E42-8DD5-189E7D0A7754}"/>
              </a:ext>
            </a:extLst>
          </p:cNvPr>
          <p:cNvSpPr>
            <a:spLocks noGrp="1"/>
          </p:cNvSpPr>
          <p:nvPr>
            <p:ph type="sldNum" sz="quarter" idx="4"/>
          </p:nvPr>
        </p:nvSpPr>
        <p:spPr>
          <a:xfrm>
            <a:off x="6445250" y="6042025"/>
            <a:ext cx="512763"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accent1"/>
                </a:solidFill>
                <a:latin typeface="+mn-lt"/>
              </a:defRPr>
            </a:lvl1pPr>
          </a:lstStyle>
          <a:p>
            <a:fld id="{AF55A1AC-9DAA-E54C-8256-2ADFAE1B8D2B}" type="slidenum">
              <a:rPr lang="en-US" smtClean="0"/>
              <a:t>‹#›</a:t>
            </a:fld>
            <a:endParaRPr lang="en-US"/>
          </a:p>
        </p:txBody>
      </p:sp>
    </p:spTree>
    <p:extLst>
      <p:ext uri="{BB962C8B-B14F-4D97-AF65-F5344CB8AC3E}">
        <p14:creationId xmlns:p14="http://schemas.microsoft.com/office/powerpoint/2010/main" val="1684191619"/>
      </p:ext>
    </p:extLst>
  </p:cSld>
  <p:clrMap bg1="lt1" tx1="dk1" bg2="lt2" tx2="dk2" accent1="accent1" accent2="accent2" accent3="accent3" accent4="accent4" accent5="accent5" accent6="accent6" hlink="hlink" folHlink="folHlink"/>
  <p:sldLayoutIdLst>
    <p:sldLayoutId id="2147483688" r:id="rId1"/>
    <p:sldLayoutId id="2147483689" r:id="rId2"/>
  </p:sldLayoutIdLst>
  <p:txStyles>
    <p:titleStyle>
      <a:lvl1pPr algn="ctr" defTabSz="457200" rtl="0" eaLnBrk="1" fontAlgn="base" hangingPunct="1">
        <a:spcBef>
          <a:spcPct val="0"/>
        </a:spcBef>
        <a:spcAft>
          <a:spcPct val="0"/>
        </a:spcAft>
        <a:defRPr sz="3600" b="1" kern="1200">
          <a:solidFill>
            <a:schemeClr val="tx1"/>
          </a:solidFill>
          <a:latin typeface="+mj-lt"/>
          <a:ea typeface="+mj-ea"/>
          <a:cs typeface="+mj-cs"/>
        </a:defRPr>
      </a:lvl1pPr>
      <a:lvl2pPr algn="l" defTabSz="457200" rtl="0" eaLnBrk="1" fontAlgn="base" hangingPunct="1">
        <a:spcBef>
          <a:spcPct val="0"/>
        </a:spcBef>
        <a:spcAft>
          <a:spcPct val="0"/>
        </a:spcAft>
        <a:defRPr sz="3600">
          <a:solidFill>
            <a:schemeClr val="tx1"/>
          </a:solidFill>
          <a:latin typeface="Trebuchet MS" panose="020B0703020202090204" pitchFamily="34" charset="0"/>
        </a:defRPr>
      </a:lvl2pPr>
      <a:lvl3pPr algn="l" defTabSz="457200" rtl="0" eaLnBrk="1" fontAlgn="base" hangingPunct="1">
        <a:spcBef>
          <a:spcPct val="0"/>
        </a:spcBef>
        <a:spcAft>
          <a:spcPct val="0"/>
        </a:spcAft>
        <a:defRPr sz="3600">
          <a:solidFill>
            <a:schemeClr val="tx1"/>
          </a:solidFill>
          <a:latin typeface="Trebuchet MS" panose="020B0703020202090204" pitchFamily="34" charset="0"/>
        </a:defRPr>
      </a:lvl3pPr>
      <a:lvl4pPr algn="l" defTabSz="457200" rtl="0" eaLnBrk="1" fontAlgn="base" hangingPunct="1">
        <a:spcBef>
          <a:spcPct val="0"/>
        </a:spcBef>
        <a:spcAft>
          <a:spcPct val="0"/>
        </a:spcAft>
        <a:defRPr sz="3600">
          <a:solidFill>
            <a:schemeClr val="tx1"/>
          </a:solidFill>
          <a:latin typeface="Trebuchet MS" panose="020B0703020202090204" pitchFamily="34" charset="0"/>
        </a:defRPr>
      </a:lvl4pPr>
      <a:lvl5pPr algn="l" defTabSz="457200" rtl="0" eaLnBrk="1" fontAlgn="base" hangingPunct="1">
        <a:spcBef>
          <a:spcPct val="0"/>
        </a:spcBef>
        <a:spcAft>
          <a:spcPct val="0"/>
        </a:spcAft>
        <a:defRPr sz="3600">
          <a:solidFill>
            <a:schemeClr val="tx1"/>
          </a:solidFill>
          <a:latin typeface="Trebuchet MS" panose="020B070302020209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fontAlgn="base" hangingPunct="1">
        <a:spcBef>
          <a:spcPts val="1000"/>
        </a:spcBef>
        <a:spcAft>
          <a:spcPts val="800"/>
        </a:spcAft>
        <a:buClr>
          <a:schemeClr val="accent1"/>
        </a:buClr>
        <a:buSzPct val="80000"/>
        <a:buFont typeface="Wingdings 3" pitchFamily="2" charset="2"/>
        <a:buChar char=""/>
        <a:defRPr kern="1200">
          <a:solidFill>
            <a:srgbClr val="404040"/>
          </a:solidFill>
          <a:latin typeface="+mn-lt"/>
          <a:ea typeface="+mn-ea"/>
          <a:cs typeface="+mn-cs"/>
        </a:defRPr>
      </a:lvl1pPr>
      <a:lvl2pPr marL="742950" indent="-285750" algn="l" defTabSz="457200" rtl="0" eaLnBrk="1" fontAlgn="base" hangingPunct="1">
        <a:spcBef>
          <a:spcPts val="1000"/>
        </a:spcBef>
        <a:spcAft>
          <a:spcPct val="0"/>
        </a:spcAft>
        <a:buClr>
          <a:schemeClr val="accent1"/>
        </a:buClr>
        <a:buSzPct val="80000"/>
        <a:buFont typeface="Wingdings 3" pitchFamily="2" charset="2"/>
        <a:buChar char=""/>
        <a:defRPr sz="1600" kern="1200">
          <a:solidFill>
            <a:srgbClr val="404040"/>
          </a:solidFill>
          <a:latin typeface="+mn-lt"/>
          <a:ea typeface="+mn-ea"/>
          <a:cs typeface="+mn-cs"/>
        </a:defRPr>
      </a:lvl2pPr>
      <a:lvl3pPr marL="1143000" indent="-228600" algn="l" defTabSz="457200" rtl="0" eaLnBrk="1" fontAlgn="base" hangingPunct="1">
        <a:spcBef>
          <a:spcPts val="1000"/>
        </a:spcBef>
        <a:spcAft>
          <a:spcPct val="0"/>
        </a:spcAft>
        <a:buClr>
          <a:schemeClr val="accent1"/>
        </a:buClr>
        <a:buSzPct val="80000"/>
        <a:buFont typeface="Wingdings 3" pitchFamily="2" charset="2"/>
        <a:buChar char=""/>
        <a:defRPr sz="1400" kern="1200">
          <a:solidFill>
            <a:srgbClr val="404040"/>
          </a:solidFill>
          <a:latin typeface="+mn-lt"/>
          <a:ea typeface="+mn-ea"/>
          <a:cs typeface="+mn-cs"/>
        </a:defRPr>
      </a:lvl3pPr>
      <a:lvl4pPr marL="1600200" indent="-228600" algn="l" defTabSz="457200" rtl="0" eaLnBrk="1" fontAlgn="base" hangingPunct="1">
        <a:spcBef>
          <a:spcPts val="1000"/>
        </a:spcBef>
        <a:spcAft>
          <a:spcPct val="0"/>
        </a:spcAft>
        <a:buClr>
          <a:schemeClr val="accent1"/>
        </a:buClr>
        <a:buSzPct val="80000"/>
        <a:buFont typeface="Wingdings 3" pitchFamily="2" charset="2"/>
        <a:buChar char=""/>
        <a:defRPr sz="1200" kern="1200">
          <a:solidFill>
            <a:srgbClr val="404040"/>
          </a:solidFill>
          <a:latin typeface="+mn-lt"/>
          <a:ea typeface="+mn-ea"/>
          <a:cs typeface="+mn-cs"/>
        </a:defRPr>
      </a:lvl4pPr>
      <a:lvl5pPr marL="2057400" indent="-228600" algn="l" defTabSz="457200" rtl="0" eaLnBrk="1" fontAlgn="base" hangingPunct="1">
        <a:spcBef>
          <a:spcPts val="1000"/>
        </a:spcBef>
        <a:spcAft>
          <a:spcPct val="0"/>
        </a:spcAft>
        <a:buClr>
          <a:schemeClr val="accent1"/>
        </a:buClr>
        <a:buSzPct val="80000"/>
        <a:buFont typeface="Wingdings 3" pitchFamily="2"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AF98F-0B88-674F-BB66-B7F51F4D2371}"/>
              </a:ext>
            </a:extLst>
          </p:cNvPr>
          <p:cNvSpPr>
            <a:spLocks noGrp="1"/>
          </p:cNvSpPr>
          <p:nvPr>
            <p:ph type="ctrTitle"/>
          </p:nvPr>
        </p:nvSpPr>
        <p:spPr>
          <a:xfrm>
            <a:off x="2385622" y="2985693"/>
            <a:ext cx="4753600" cy="1646302"/>
          </a:xfrm>
        </p:spPr>
        <p:txBody>
          <a:bodyPr/>
          <a:lstStyle/>
          <a:p>
            <a:br>
              <a:rPr lang="en-US" dirty="0"/>
            </a:br>
            <a:br>
              <a:rPr lang="en-US" dirty="0"/>
            </a:br>
            <a:br>
              <a:rPr lang="en-US" dirty="0"/>
            </a:br>
            <a:r>
              <a:rPr lang="en-US" dirty="0"/>
              <a:t>Session 6: </a:t>
            </a:r>
            <a:br>
              <a:rPr lang="en-US" dirty="0"/>
            </a:br>
            <a:r>
              <a:rPr lang="en-US" sz="3200" dirty="0"/>
              <a:t>The Beijing Platform for Action (BPFA)</a:t>
            </a:r>
          </a:p>
        </p:txBody>
      </p:sp>
      <p:sp>
        <p:nvSpPr>
          <p:cNvPr id="9" name="TextBox 8"/>
          <p:cNvSpPr txBox="1"/>
          <p:nvPr/>
        </p:nvSpPr>
        <p:spPr>
          <a:xfrm>
            <a:off x="2903838" y="679622"/>
            <a:ext cx="4040659" cy="1383956"/>
          </a:xfrm>
          <a:prstGeom prst="rect">
            <a:avLst/>
          </a:prstGeom>
          <a:noFill/>
        </p:spPr>
        <p:txBody>
          <a:bodyPr wrap="square" rtlCol="0">
            <a:spAutoFit/>
          </a:bodyPr>
          <a:lstStyle/>
          <a:p>
            <a:endParaRPr lang="en-US" dirty="0"/>
          </a:p>
        </p:txBody>
      </p:sp>
      <p:sp>
        <p:nvSpPr>
          <p:cNvPr id="10" name="TextBox 9"/>
          <p:cNvSpPr txBox="1"/>
          <p:nvPr/>
        </p:nvSpPr>
        <p:spPr>
          <a:xfrm>
            <a:off x="0" y="6027003"/>
            <a:ext cx="4872865" cy="830997"/>
          </a:xfrm>
          <a:prstGeom prst="rect">
            <a:avLst/>
          </a:prstGeom>
          <a:solidFill>
            <a:schemeClr val="accent1">
              <a:lumMod val="60000"/>
              <a:lumOff val="40000"/>
            </a:schemeClr>
          </a:solidFill>
          <a:ln>
            <a:solidFill>
              <a:schemeClr val="accent1">
                <a:lumMod val="60000"/>
                <a:lumOff val="40000"/>
              </a:schemeClr>
            </a:solidFill>
          </a:ln>
        </p:spPr>
        <p:txBody>
          <a:bodyPr wrap="square" rtlCol="0">
            <a:spAutoFit/>
          </a:bodyPr>
          <a:lstStyle/>
          <a:p>
            <a:pPr algn="ctr"/>
            <a:r>
              <a:rPr lang="en-US" sz="2400" b="1" dirty="0">
                <a:solidFill>
                  <a:schemeClr val="bg1"/>
                </a:solidFill>
                <a:latin typeface="+mj-lt"/>
                <a:ea typeface="Arial" charset="0"/>
                <a:cs typeface="Arial" charset="0"/>
              </a:rPr>
              <a:t>Refugee women in leadership: </a:t>
            </a:r>
          </a:p>
          <a:p>
            <a:pPr algn="ctr"/>
            <a:r>
              <a:rPr lang="en-US" sz="2400" b="1" dirty="0">
                <a:solidFill>
                  <a:schemeClr val="bg1"/>
                </a:solidFill>
                <a:latin typeface="+mj-lt"/>
                <a:ea typeface="Arial" charset="0"/>
                <a:cs typeface="Arial" charset="0"/>
              </a:rPr>
              <a:t>Power through participation</a:t>
            </a:r>
          </a:p>
        </p:txBody>
      </p:sp>
    </p:spTree>
    <p:extLst>
      <p:ext uri="{BB962C8B-B14F-4D97-AF65-F5344CB8AC3E}">
        <p14:creationId xmlns:p14="http://schemas.microsoft.com/office/powerpoint/2010/main" val="1704739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5372" y="245294"/>
            <a:ext cx="7793256" cy="635633"/>
          </a:xfrm>
        </p:spPr>
        <p:txBody>
          <a:bodyPr/>
          <a:lstStyle/>
          <a:p>
            <a:r>
              <a:rPr lang="en-US" dirty="0"/>
              <a:t>The BPFA</a:t>
            </a:r>
            <a:br>
              <a:rPr lang="en-US" dirty="0"/>
            </a:br>
            <a:r>
              <a:rPr lang="en-GB" sz="2000" i="0" dirty="0">
                <a:solidFill>
                  <a:schemeClr val="accent2">
                    <a:lumMod val="50000"/>
                  </a:schemeClr>
                </a:solidFill>
                <a:effectLst/>
              </a:rPr>
              <a:t>The Beijing Declaration and the Platform for Action, adopted by 189 countries in 1995, is the most comprehensive and transformative global agenda for the achievement of gender equality and the empowerment of women </a:t>
            </a:r>
            <a:r>
              <a:rPr lang="en-GB" sz="2000" b="0" i="0" dirty="0">
                <a:solidFill>
                  <a:schemeClr val="accent2">
                    <a:lumMod val="50000"/>
                  </a:schemeClr>
                </a:solidFill>
                <a:effectLst/>
              </a:rPr>
              <a:t>and girls. (UNFPA)</a:t>
            </a:r>
            <a:br>
              <a:rPr lang="en-GB" sz="2000" b="0" i="0" dirty="0">
                <a:solidFill>
                  <a:schemeClr val="accent2">
                    <a:lumMod val="50000"/>
                  </a:schemeClr>
                </a:solidFill>
                <a:effectLst/>
              </a:rPr>
            </a:br>
            <a:br>
              <a:rPr lang="en-US" sz="2000" b="0" dirty="0">
                <a:solidFill>
                  <a:schemeClr val="accent2">
                    <a:lumMod val="50000"/>
                  </a:schemeClr>
                </a:solidFill>
              </a:rPr>
            </a:br>
            <a:r>
              <a:rPr lang="en-US" sz="2400" dirty="0"/>
              <a:t>The 12 “Areas of Concern” cover </a:t>
            </a:r>
            <a:br>
              <a:rPr lang="en-US" sz="2400" dirty="0"/>
            </a:br>
            <a:endParaRPr lang="en-US" sz="2400" dirty="0"/>
          </a:p>
        </p:txBody>
      </p:sp>
      <p:sp>
        <p:nvSpPr>
          <p:cNvPr id="3" name="Content Placeholder 2"/>
          <p:cNvSpPr>
            <a:spLocks noGrp="1"/>
          </p:cNvSpPr>
          <p:nvPr>
            <p:ph idx="1"/>
          </p:nvPr>
        </p:nvSpPr>
        <p:spPr>
          <a:xfrm>
            <a:off x="890849" y="3250861"/>
            <a:ext cx="7793256" cy="3229680"/>
          </a:xfrm>
        </p:spPr>
        <p:txBody>
          <a:bodyPr/>
          <a:lstStyle/>
          <a:p>
            <a:pPr marL="457200" indent="-457200">
              <a:buFont typeface="Arial" charset="0"/>
              <a:buChar char="•"/>
            </a:pPr>
            <a:r>
              <a:rPr lang="en-US" dirty="0"/>
              <a:t>Women and poverty</a:t>
            </a:r>
          </a:p>
          <a:p>
            <a:pPr marL="457200" indent="-457200">
              <a:buFont typeface="Arial" charset="0"/>
              <a:buChar char="•"/>
            </a:pPr>
            <a:r>
              <a:rPr lang="en-US" dirty="0"/>
              <a:t>Education and training                                  of women</a:t>
            </a:r>
          </a:p>
          <a:p>
            <a:pPr marL="457200" indent="-457200">
              <a:buFont typeface="Arial" charset="0"/>
              <a:buChar char="•"/>
            </a:pPr>
            <a:r>
              <a:rPr lang="en-US" dirty="0"/>
              <a:t>Women and health</a:t>
            </a:r>
          </a:p>
          <a:p>
            <a:pPr marL="457200" indent="-457200">
              <a:buFont typeface="Arial" charset="0"/>
              <a:buChar char="•"/>
            </a:pPr>
            <a:r>
              <a:rPr lang="en-US" dirty="0"/>
              <a:t>Violence against women</a:t>
            </a:r>
          </a:p>
        </p:txBody>
      </p:sp>
      <p:pic>
        <p:nvPicPr>
          <p:cNvPr id="4" name="Picture 6" descr="Ethiopia B&amp;W 0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09982" y="2892981"/>
            <a:ext cx="2174123" cy="3228243"/>
          </a:xfrm>
          <a:prstGeom prst="rect">
            <a:avLst/>
          </a:prstGeom>
          <a:noFill/>
          <a:ln w="38100">
            <a:solidFill>
              <a:schemeClr val="accent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8474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BPFA continued</a:t>
            </a:r>
          </a:p>
        </p:txBody>
      </p:sp>
      <p:sp>
        <p:nvSpPr>
          <p:cNvPr id="3" name="Content Placeholder 2"/>
          <p:cNvSpPr>
            <a:spLocks noGrp="1"/>
          </p:cNvSpPr>
          <p:nvPr>
            <p:ph idx="1"/>
          </p:nvPr>
        </p:nvSpPr>
        <p:spPr>
          <a:xfrm>
            <a:off x="675372" y="915034"/>
            <a:ext cx="7793256" cy="4475178"/>
          </a:xfrm>
        </p:spPr>
        <p:txBody>
          <a:bodyPr/>
          <a:lstStyle/>
          <a:p>
            <a:pPr marL="457200" indent="-457200">
              <a:buFont typeface="Arial" charset="0"/>
              <a:buChar char="•"/>
            </a:pPr>
            <a:r>
              <a:rPr lang="en-US" sz="2400" dirty="0"/>
              <a:t>Women and armed conflict</a:t>
            </a:r>
          </a:p>
          <a:p>
            <a:pPr marL="457200" indent="-457200">
              <a:buFont typeface="Arial" charset="0"/>
              <a:buChar char="•"/>
            </a:pPr>
            <a:r>
              <a:rPr lang="en-US" sz="2400" dirty="0"/>
              <a:t>Women and the economy</a:t>
            </a:r>
          </a:p>
          <a:p>
            <a:pPr marL="457200" indent="-457200">
              <a:buFont typeface="Arial" charset="0"/>
              <a:buChar char="•"/>
            </a:pPr>
            <a:r>
              <a:rPr lang="en-US" sz="2400" dirty="0"/>
              <a:t>Women in power                                            and decision-making</a:t>
            </a:r>
          </a:p>
          <a:p>
            <a:pPr marL="457200" indent="-457200">
              <a:buFont typeface="Arial" charset="0"/>
              <a:buChar char="•"/>
            </a:pPr>
            <a:r>
              <a:rPr lang="en-US" sz="2400" dirty="0"/>
              <a:t>Institutional mechanisms for                           the advancement of women</a:t>
            </a:r>
          </a:p>
          <a:p>
            <a:pPr marL="457200" indent="-457200">
              <a:buFont typeface="Arial" charset="0"/>
              <a:buChar char="•"/>
            </a:pPr>
            <a:r>
              <a:rPr lang="en-US" sz="2400" dirty="0"/>
              <a:t> Human rights of women</a:t>
            </a:r>
          </a:p>
          <a:p>
            <a:pPr marL="457200" indent="-457200">
              <a:buFont typeface="Arial" charset="0"/>
              <a:buChar char="•"/>
            </a:pPr>
            <a:r>
              <a:rPr lang="en-US" sz="2400" dirty="0"/>
              <a:t>Women and the media</a:t>
            </a:r>
          </a:p>
          <a:p>
            <a:pPr marL="457200" indent="-457200">
              <a:buFont typeface="Arial" charset="0"/>
              <a:buChar char="•"/>
            </a:pPr>
            <a:r>
              <a:rPr lang="en-US" sz="2400" dirty="0"/>
              <a:t>Women and the environment</a:t>
            </a:r>
          </a:p>
          <a:p>
            <a:pPr marL="457200" indent="-457200">
              <a:buFont typeface="Arial" charset="0"/>
              <a:buChar char="•"/>
            </a:pPr>
            <a:r>
              <a:rPr lang="en-US" sz="2400" dirty="0"/>
              <a:t>The girl child</a:t>
            </a:r>
          </a:p>
          <a:p>
            <a:pPr marL="457200" indent="-457200">
              <a:buFont typeface="Arial" charset="0"/>
              <a:buChar char="•"/>
            </a:pPr>
            <a:endParaRPr lang="en-US" sz="2400" dirty="0"/>
          </a:p>
        </p:txBody>
      </p:sp>
      <p:pic>
        <p:nvPicPr>
          <p:cNvPr id="4" name="Picture 6" descr="Ethiopia B&amp;W 0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0918" y="1544127"/>
            <a:ext cx="2463187" cy="3657459"/>
          </a:xfrm>
          <a:prstGeom prst="rect">
            <a:avLst/>
          </a:prstGeom>
          <a:noFill/>
          <a:ln w="38100">
            <a:solidFill>
              <a:schemeClr val="accent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755846"/>
      </p:ext>
    </p:extLst>
  </p:cSld>
  <p:clrMapOvr>
    <a:masterClrMapping/>
  </p:clrMapOvr>
</p:sld>
</file>

<file path=ppt/theme/theme1.xml><?xml version="1.0" encoding="utf-8"?>
<a:theme xmlns:a="http://schemas.openxmlformats.org/drawingml/2006/main" name="GCR project training theme ">
  <a:themeElements>
    <a:clrScheme name="Custom 7">
      <a:dk1>
        <a:srgbClr val="000000"/>
      </a:dk1>
      <a:lt1>
        <a:srgbClr val="FFFFFF"/>
      </a:lt1>
      <a:dk2>
        <a:srgbClr val="2C3C43"/>
      </a:dk2>
      <a:lt2>
        <a:srgbClr val="EBEBEB"/>
      </a:lt2>
      <a:accent1>
        <a:srgbClr val="632C90"/>
      </a:accent1>
      <a:accent2>
        <a:srgbClr val="00FF00"/>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GCR project training theme " id="{4BD4B07A-67F6-B24A-9E99-5DB465511046}" vid="{3422F1C3-022F-AF4A-8315-A92E33836F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469</TotalTime>
  <Words>244</Words>
  <Application>Microsoft Office PowerPoint</Application>
  <PresentationFormat>On-screen Show (4:3)</PresentationFormat>
  <Paragraphs>33</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Trebuchet MS</vt:lpstr>
      <vt:lpstr>Wingdings 3</vt:lpstr>
      <vt:lpstr>GCR project training theme </vt:lpstr>
      <vt:lpstr>   Session 6:  The Beijing Platform for Action (BPFA)</vt:lpstr>
      <vt:lpstr>The BPFA The Beijing Declaration and the Platform for Action, adopted by 189 countries in 1995, is the most comprehensive and transformative global agenda for the achievement of gender equality and the empowerment of women and girls. (UNFPA)  The 12 “Areas of Concern” cover  </vt:lpstr>
      <vt:lpstr>The BPFA continued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Rights:  What they mean to us</dc:title>
  <dc:creator>Geraldine Doney</dc:creator>
  <cp:lastModifiedBy>Anja Wendt</cp:lastModifiedBy>
  <cp:revision>66</cp:revision>
  <dcterms:created xsi:type="dcterms:W3CDTF">2019-02-07T05:11:12Z</dcterms:created>
  <dcterms:modified xsi:type="dcterms:W3CDTF">2024-07-13T07:10:01Z</dcterms:modified>
</cp:coreProperties>
</file>