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  <p:sldMasterId id="2147483681" r:id="rId6"/>
  </p:sldMasterIdLst>
  <p:notesMasterIdLst>
    <p:notesMasterId r:id="rId16"/>
  </p:notesMasterIdLst>
  <p:handoutMasterIdLst>
    <p:handoutMasterId r:id="rId17"/>
  </p:handoutMasterIdLst>
  <p:sldIdLst>
    <p:sldId id="282" r:id="rId7"/>
    <p:sldId id="295" r:id="rId8"/>
    <p:sldId id="2147474426" r:id="rId9"/>
    <p:sldId id="304" r:id="rId10"/>
    <p:sldId id="301" r:id="rId11"/>
    <p:sldId id="299" r:id="rId12"/>
    <p:sldId id="2147483262" r:id="rId13"/>
    <p:sldId id="2147483258" r:id="rId14"/>
    <p:sldId id="2147483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A5C85E-D497-4A0D-9751-FFE4DF637FF0}">
          <p14:sldIdLst>
            <p14:sldId id="282"/>
            <p14:sldId id="295"/>
            <p14:sldId id="2147474426"/>
            <p14:sldId id="304"/>
            <p14:sldId id="301"/>
            <p14:sldId id="299"/>
            <p14:sldId id="2147483262"/>
            <p14:sldId id="2147483258"/>
            <p14:sldId id="2147483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0F3304-B655-30D1-BA85-179BAE1A2B88}" name="Julio Centelhas" initials="JC" userId="S::z3537216@ad.unsw.edu.au::1084c575-330c-439a-b09e-e11e4f812333" providerId="AD"/>
  <p188:author id="{3569E53B-14E1-8B2A-CFC1-76952F8AE5EF}" name="Lisette Ross" initials="LR" userId="S::z3195378@ad.unsw.edu.au::9f4185aa-d8ce-4bd8-b47d-f927e9db755c" providerId="AD"/>
  <p188:author id="{BFC37453-2DA8-1CDA-3DC8-70DCF802E98A}" name="Ben Proposch" initials="" userId="S::z3541108@ad.unsw.edu.au::99673345-60a6-4974-b35a-6203566192e9" providerId="AD"/>
  <p188:author id="{31AE915A-C0DF-B123-1AE6-F8A50D08036A}" name="Mylene Turban" initials="" userId="S::z3545334@ad.unsw.edu.au::ff6b4ca2-0a4b-4cca-a0f8-ce0184f08d2f" providerId="AD"/>
  <p188:author id="{E1424675-9BBD-3BB7-2905-35DB7E851B40}" name="Hayley Blease" initials="HB" userId="S::z3546262@ad.unsw.edu.au::16ef9943-7a44-4c5f-a7a3-21146c471e21" providerId="AD"/>
  <p188:author id="{82D17178-3AB8-20F4-EFE0-91F00BFF3968}" name="Alistair Cook" initials="" userId="S::z3547206@ad.unsw.edu.au::76b20885-00e4-46a8-a526-bf849aaa2a70" providerId="AD"/>
  <p188:author id="{B31A1784-5816-FECB-DA5D-D121A090797A}" name="Tom Bally" initials="TB" userId="S::z3194220@ad.unsw.edu.au::7c7506b8-f82c-4dc6-8d6c-9d2c92c3326f" providerId="AD"/>
  <p188:author id="{A9DFCED2-1338-88B5-7795-BFD3ED1A4945}" name="Susan O'Brien" initials="SO" userId="S::z3538832@ad.unsw.edu.au::2d62b417-ce78-4348-8067-b212a37be666" providerId="AD"/>
  <p188:author id="{98E686EF-68DB-E7E8-535E-08499F063220}" name="Will Syddall" initials="" userId="S::z3524260@ad.unsw.edu.au::dc5c5ab9-6026-49e7-9104-fe6b0e80bf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6B5"/>
    <a:srgbClr val="B8A9D2"/>
    <a:srgbClr val="92C6B2"/>
    <a:srgbClr val="FCEB97"/>
    <a:srgbClr val="F599C1"/>
    <a:srgbClr val="FFFFFF"/>
    <a:srgbClr val="FBBC85"/>
    <a:srgbClr val="F8ADA1"/>
    <a:srgbClr val="A0CFEF"/>
    <a:srgbClr val="007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HB</a:t>
            </a:r>
          </a:p>
          <a:p>
            <a:r>
              <a:rPr lang="en-US"/>
              <a:t>Deep dive consistent for each EM division</a:t>
            </a:r>
          </a:p>
          <a:p>
            <a:r>
              <a:rPr lang="en-US"/>
              <a:t>Overview of team structure / units and core activities</a:t>
            </a:r>
          </a:p>
          <a:p>
            <a:r>
              <a:rPr lang="en-US"/>
              <a:t>Merge tom and </a:t>
            </a:r>
            <a:r>
              <a:rPr lang="en-US" err="1"/>
              <a:t>leticia</a:t>
            </a:r>
            <a:r>
              <a:rPr lang="en-US"/>
              <a:t> into 1</a:t>
            </a:r>
          </a:p>
          <a:p>
            <a:r>
              <a:rPr lang="en-US"/>
              <a:t>Add Strategic Asset Management</a:t>
            </a: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2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6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3240" y="5220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17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20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 descr="Click to edit body text styles on the left side of slide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 descr="Click to edit body text styles on the right side of slide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80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29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54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67151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74910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0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9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84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1" y="0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385383" y="-277157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8400" y="0"/>
            <a:ext cx="6663600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36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style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6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E4149BEC-B55D-3611-DBCF-0E9A57DC6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0014F36-07A5-3AE9-AB47-224C3C9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3600" y="5419759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4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B341F3-514D-F42F-D0AA-C75B36DDF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49418" y="1428645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064B1A81-90D8-9D68-62EB-C2915DE66A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0400" y="275357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Title goes here</a:t>
            </a:r>
            <a:endParaRPr lang="en-US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1" r:id="rId4"/>
    <p:sldLayoutId id="2147483653" r:id="rId5"/>
    <p:sldLayoutId id="2147483650" r:id="rId6"/>
    <p:sldLayoutId id="2147483746" r:id="rId7"/>
    <p:sldLayoutId id="2147483747" r:id="rId8"/>
    <p:sldLayoutId id="2147483748" r:id="rId9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body text styles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0FF-0D07-44EF-BE91-92BA9AB775B9}" type="datetimeFigureOut">
              <a:rPr lang="en-AU" smtClean="0"/>
              <a:t>30/5/2025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CA2B4-C8AB-4F09-B260-BA7609DF0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91" r:id="rId5"/>
    <p:sldLayoutId id="2147483692" r:id="rId6"/>
    <p:sldLayoutId id="214748369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30/5/2025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95" r:id="rId5"/>
    <p:sldLayoutId id="2147483696" r:id="rId6"/>
    <p:sldLayoutId id="2147483698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0F2A6-C13C-25E9-DCE8-01B6F2B4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2025</a:t>
            </a:r>
            <a:endParaRPr lang="en-A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796C50-F7D7-E414-A2A6-67A31EC87F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81" r="45145"/>
          <a:stretch/>
        </p:blipFill>
        <p:spPr>
          <a:xfrm>
            <a:off x="6784800" y="-2"/>
            <a:ext cx="5407200" cy="6858001"/>
          </a:xfrm>
          <a:noFill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D6BB0078-A39C-7FCC-5A9E-68D1C6CA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5600" dirty="0"/>
              <a:t>UNSW Estate Management</a:t>
            </a:r>
            <a:br>
              <a:rPr lang="en-US" sz="5600" dirty="0"/>
            </a:br>
            <a:r>
              <a:rPr lang="en-US" sz="5600" dirty="0"/>
              <a:t>Directorates</a:t>
            </a:r>
          </a:p>
        </p:txBody>
      </p:sp>
    </p:spTree>
    <p:extLst>
      <p:ext uri="{BB962C8B-B14F-4D97-AF65-F5344CB8AC3E}">
        <p14:creationId xmlns:p14="http://schemas.microsoft.com/office/powerpoint/2010/main" val="294954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CC1AD-6AC5-EA82-1EC5-95741604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B68C-5914-8A5F-43A5-A0DE3833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UNSW Estate Management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3539F-E688-0877-24DC-19D365A37727}"/>
              </a:ext>
            </a:extLst>
          </p:cNvPr>
          <p:cNvSpPr txBox="1"/>
          <p:nvPr/>
        </p:nvSpPr>
        <p:spPr>
          <a:xfrm>
            <a:off x="838200" y="1500955"/>
            <a:ext cx="10881852" cy="1535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The Division of Operations includes Estate Management (EM), one of the largest non-academic units at UNSW. We offer a range of services and advice to Faculties, Divisions, and the University Executive Team, including campus master planning, infrastructure planning, development, construction, refurbishment, maintenance, and environmental management. We also provide a wide range of logistics and associated services to ensure a safe and secure campus environment. With 170+ staff, EM delivers services, support and guidance through its six directorates under the leadership of the Chief Property Officer (CPO). </a:t>
            </a:r>
          </a:p>
          <a:p>
            <a:pPr>
              <a:lnSpc>
                <a:spcPct val="115000"/>
              </a:lnSpc>
              <a:spcBef>
                <a:spcPts val="800"/>
              </a:spcBef>
            </a:pPr>
            <a:endParaRPr lang="en-AU" sz="1600" dirty="0">
              <a:solidFill>
                <a:srgbClr val="000000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844E15-B491-EF87-A345-D21E109569AE}"/>
              </a:ext>
            </a:extLst>
          </p:cNvPr>
          <p:cNvGrpSpPr/>
          <p:nvPr/>
        </p:nvGrpSpPr>
        <p:grpSpPr>
          <a:xfrm>
            <a:off x="415034" y="2829439"/>
            <a:ext cx="11305018" cy="3241866"/>
            <a:chOff x="444098" y="1529881"/>
            <a:chExt cx="11305018" cy="324186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1EC8BAE-B328-2969-19C4-123B4257F670}"/>
                </a:ext>
              </a:extLst>
            </p:cNvPr>
            <p:cNvSpPr/>
            <p:nvPr/>
          </p:nvSpPr>
          <p:spPr>
            <a:xfrm>
              <a:off x="444098" y="2350087"/>
              <a:ext cx="1789545" cy="410239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Asset Management (AM)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92FB726-CE7C-C503-16A5-28C1A2380213}"/>
                </a:ext>
              </a:extLst>
            </p:cNvPr>
            <p:cNvSpPr/>
            <p:nvPr/>
          </p:nvSpPr>
          <p:spPr>
            <a:xfrm>
              <a:off x="4232151" y="2348372"/>
              <a:ext cx="1789544" cy="410239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Environmental Sustainability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E96F438-88C8-81A3-E6AF-16AD6C0B4DEB}"/>
                </a:ext>
              </a:extLst>
            </p:cNvPr>
            <p:cNvSpPr/>
            <p:nvPr/>
          </p:nvSpPr>
          <p:spPr>
            <a:xfrm>
              <a:off x="8048328" y="2345683"/>
              <a:ext cx="1789544" cy="410239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Facilities Management (FM)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D45BDE5-6826-A961-4C7E-4DD724468327}"/>
                </a:ext>
              </a:extLst>
            </p:cNvPr>
            <p:cNvSpPr/>
            <p:nvPr/>
          </p:nvSpPr>
          <p:spPr>
            <a:xfrm>
              <a:off x="2330285" y="2345683"/>
              <a:ext cx="1789545" cy="414643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Delivery, Development &amp; Design (DDD)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1CA302-8CD1-0DE4-1D4B-604259AB0F75}"/>
                </a:ext>
              </a:extLst>
            </p:cNvPr>
            <p:cNvSpPr/>
            <p:nvPr/>
          </p:nvSpPr>
          <p:spPr>
            <a:xfrm>
              <a:off x="6139380" y="2345683"/>
              <a:ext cx="1789544" cy="410239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Protective Services (PS)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96695B1-57F6-F8AF-1B16-9F5D156CE5D2}"/>
                </a:ext>
              </a:extLst>
            </p:cNvPr>
            <p:cNvSpPr/>
            <p:nvPr/>
          </p:nvSpPr>
          <p:spPr>
            <a:xfrm>
              <a:off x="9943311" y="2337929"/>
              <a:ext cx="1789544" cy="410239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Safety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6B4A2CC4-F00A-F337-B5C5-71D2DD550524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rot="5400000">
              <a:off x="3443647" y="-170516"/>
              <a:ext cx="415827" cy="462537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64A704D-6959-E43F-7B9C-28BBD1373289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rot="16200000" flipH="1">
              <a:off x="8188597" y="-311558"/>
              <a:ext cx="419975" cy="4878997"/>
            </a:xfrm>
            <a:prstGeom prst="bentConnector3">
              <a:avLst>
                <a:gd name="adj1" fmla="val 5420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3721C-9076-7D75-E8C8-8E4C97A1EFFD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3225056" y="2137178"/>
              <a:ext cx="2" cy="2085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7711F8-EA87-A3D3-779A-31FA8D79DA81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5126923" y="2137178"/>
              <a:ext cx="0" cy="2111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66DBD5-AAF9-0B80-80EB-767F8F46DE08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7034152" y="2137178"/>
              <a:ext cx="0" cy="2085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DE3B50-5166-2AE3-4BEB-71968210B778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8942776" y="2137178"/>
              <a:ext cx="324" cy="2085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561E4FB-BC65-F498-8CF1-4BADA9DB5964}"/>
                </a:ext>
              </a:extLst>
            </p:cNvPr>
            <p:cNvSpPr/>
            <p:nvPr/>
          </p:nvSpPr>
          <p:spPr>
            <a:xfrm>
              <a:off x="4563643" y="1529881"/>
              <a:ext cx="2801209" cy="414643"/>
            </a:xfrm>
            <a:prstGeom prst="roundRect">
              <a:avLst/>
            </a:prstGeom>
            <a:solidFill>
              <a:srgbClr val="FFD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Office of the Chief Property Officer</a:t>
              </a:r>
              <a:endParaRPr lang="en-AU" sz="1200" b="1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8AD943-A898-79B9-C758-B896EDDE03BA}"/>
                </a:ext>
              </a:extLst>
            </p:cNvPr>
            <p:cNvSpPr txBox="1"/>
            <p:nvPr/>
          </p:nvSpPr>
          <p:spPr>
            <a:xfrm>
              <a:off x="444098" y="2841805"/>
              <a:ext cx="17895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  <a:effectLst/>
                </a:rPr>
                <a:t>Asset Management optimises UNSW’s estate to support strategic objectives, ensuring a productive and enjoyable campus experience for staff, students, and the community.</a:t>
              </a:r>
              <a:endParaRPr lang="en-AU" sz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3EF639-8D7C-AA9F-99C1-EFCB0377F320}"/>
                </a:ext>
              </a:extLst>
            </p:cNvPr>
            <p:cNvSpPr txBox="1"/>
            <p:nvPr/>
          </p:nvSpPr>
          <p:spPr>
            <a:xfrm>
              <a:off x="2330283" y="2851086"/>
              <a:ext cx="17895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  <a:effectLst/>
                </a:rPr>
                <a:t>The Design, Delivery &amp; Development team manages the creation of new and refurbished physical assets and infrastructure for the University.</a:t>
              </a:r>
              <a:endParaRPr lang="en-AU" sz="12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DD9068-6F58-C47C-F2A2-411D93555365}"/>
                </a:ext>
              </a:extLst>
            </p:cNvPr>
            <p:cNvSpPr txBox="1"/>
            <p:nvPr/>
          </p:nvSpPr>
          <p:spPr>
            <a:xfrm>
              <a:off x="4232151" y="2841805"/>
              <a:ext cx="17895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  <a:effectLst/>
                </a:rPr>
                <a:t>﻿Environmental Sustainability partners with the UNSW community to embed sustainable practices across our campuses and activities. </a:t>
              </a:r>
              <a:endParaRPr lang="en-AU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8A05CE-A9CA-9B48-4DE1-23DA6E029103}"/>
                </a:ext>
              </a:extLst>
            </p:cNvPr>
            <p:cNvSpPr txBox="1"/>
            <p:nvPr/>
          </p:nvSpPr>
          <p:spPr>
            <a:xfrm>
              <a:off x="6144928" y="2851086"/>
              <a:ext cx="17895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  <a:effectLst/>
                </a:rPr>
                <a:t>Protective Services ensures a safe and secure campus by protecting people, property, and assets, while providing guidance on security, emergency and traffic management. </a:t>
              </a:r>
              <a:endParaRPr lang="en-AU" sz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95517E-53F7-2A83-4271-AD3B978E948A}"/>
                </a:ext>
              </a:extLst>
            </p:cNvPr>
            <p:cNvSpPr txBox="1"/>
            <p:nvPr/>
          </p:nvSpPr>
          <p:spPr>
            <a:xfrm>
              <a:off x="8046794" y="2837793"/>
              <a:ext cx="17895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  <a:effectLst/>
                </a:rPr>
                <a:t>Facilities Management is responsible for managing UNSW’s buildings, services, external environment, and campus infrastructure, ensuring they are safe, clean, and fit for purpose. </a:t>
              </a:r>
              <a:endParaRPr lang="en-AU" sz="12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D25DD-3CD7-F7B4-C92E-C8F49040AB1B}"/>
                </a:ext>
              </a:extLst>
            </p:cNvPr>
            <p:cNvSpPr txBox="1"/>
            <p:nvPr/>
          </p:nvSpPr>
          <p:spPr>
            <a:xfrm>
              <a:off x="9959571" y="2832755"/>
              <a:ext cx="17895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  <a:effectLst/>
                </a:rPr>
                <a:t>Safety is dedicated to implementing the Estate Management Safety Plan and supporting programs. The team manage safety incidents, lead investigations, and provide essential safety advice to staff.</a:t>
              </a:r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242336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976CAA-71FF-24CA-149E-ADD5BCEC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87678" cy="705582"/>
          </a:xfrm>
        </p:spPr>
        <p:txBody>
          <a:bodyPr anchor="t"/>
          <a:lstStyle/>
          <a:p>
            <a:r>
              <a:rPr lang="en-US"/>
              <a:t>Asset Management Teams</a:t>
            </a:r>
            <a:endParaRPr lang="en-AU"/>
          </a:p>
        </p:txBody>
      </p:sp>
      <p:pic>
        <p:nvPicPr>
          <p:cNvPr id="4" name="Picture 3" descr="A yellow puzzle pieces on a black background&#10;&#10;Description automatically generated">
            <a:extLst>
              <a:ext uri="{FF2B5EF4-FFF2-40B4-BE49-F238E27FC236}">
                <a16:creationId xmlns:a16="http://schemas.microsoft.com/office/drawing/2014/main" id="{71B3A74C-FFD9-47D2-8D37-2D60C2CD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59" t="2229" r="2336" b="54264"/>
          <a:stretch/>
        </p:blipFill>
        <p:spPr>
          <a:xfrm>
            <a:off x="803364" y="2836623"/>
            <a:ext cx="1092201" cy="1092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B7A7F9-5766-428A-1727-A86C1FC171CF}"/>
              </a:ext>
            </a:extLst>
          </p:cNvPr>
          <p:cNvSpPr/>
          <p:nvPr/>
        </p:nvSpPr>
        <p:spPr>
          <a:xfrm>
            <a:off x="484954" y="166578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Campus Planning (STEM &amp; Research)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5A009C-F9E8-DCE4-6982-57B32861669D}"/>
              </a:ext>
            </a:extLst>
          </p:cNvPr>
          <p:cNvSpPr/>
          <p:nvPr/>
        </p:nvSpPr>
        <p:spPr>
          <a:xfrm>
            <a:off x="2359474" y="166578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Campus Planning </a:t>
            </a:r>
            <a:r>
              <a:rPr lang="en-US" sz="1000" b="1">
                <a:solidFill>
                  <a:schemeClr val="tx1"/>
                </a:solidFill>
              </a:rPr>
              <a:t>(Education &amp; Non-STEM)</a:t>
            </a:r>
            <a:endParaRPr lang="en-AU" sz="1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0AD7A2-CE1F-1373-7CEB-59118955EA58}"/>
              </a:ext>
            </a:extLst>
          </p:cNvPr>
          <p:cNvSpPr/>
          <p:nvPr/>
        </p:nvSpPr>
        <p:spPr>
          <a:xfrm>
            <a:off x="4209981" y="166578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Asset Strategy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1CF1ED-FEB8-99B6-E7DA-0ACF0CE68220}"/>
              </a:ext>
            </a:extLst>
          </p:cNvPr>
          <p:cNvSpPr/>
          <p:nvPr/>
        </p:nvSpPr>
        <p:spPr>
          <a:xfrm>
            <a:off x="6054715" y="1665784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Strategic Project Planning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0E23DA-5B8C-8269-E3C3-8510C43FBBFF}"/>
              </a:ext>
            </a:extLst>
          </p:cNvPr>
          <p:cNvSpPr/>
          <p:nvPr/>
        </p:nvSpPr>
        <p:spPr>
          <a:xfrm>
            <a:off x="7907254" y="1665783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Property &amp; Retail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DCDAE2-40AB-4E2B-BAB9-23F599EAB5A6}"/>
              </a:ext>
            </a:extLst>
          </p:cNvPr>
          <p:cNvSpPr/>
          <p:nvPr/>
        </p:nvSpPr>
        <p:spPr>
          <a:xfrm>
            <a:off x="9788241" y="1665780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Transactions &amp; Commercial</a:t>
            </a:r>
            <a:endParaRPr lang="en-AU" sz="1200" b="1">
              <a:solidFill>
                <a:schemeClr val="tx1"/>
              </a:solidFill>
            </a:endParaRPr>
          </a:p>
        </p:txBody>
      </p:sp>
      <p:pic>
        <p:nvPicPr>
          <p:cNvPr id="19" name="Picture 18" descr="A yellow puzzle pieces on a black background&#10;&#10;Description automatically generated">
            <a:extLst>
              <a:ext uri="{FF2B5EF4-FFF2-40B4-BE49-F238E27FC236}">
                <a16:creationId xmlns:a16="http://schemas.microsoft.com/office/drawing/2014/main" id="{DA26C410-C2DF-B4A8-93AE-DA03E18E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0" t="2959" r="54365" b="53534"/>
          <a:stretch/>
        </p:blipFill>
        <p:spPr>
          <a:xfrm>
            <a:off x="4461998" y="4424396"/>
            <a:ext cx="1092201" cy="1092200"/>
          </a:xfrm>
          <a:prstGeom prst="rect">
            <a:avLst/>
          </a:prstGeom>
        </p:spPr>
      </p:pic>
      <p:pic>
        <p:nvPicPr>
          <p:cNvPr id="20" name="Picture 19" descr="A yellow puzzle pieces on a black background&#10;&#10;Description automatically generated">
            <a:extLst>
              <a:ext uri="{FF2B5EF4-FFF2-40B4-BE49-F238E27FC236}">
                <a16:creationId xmlns:a16="http://schemas.microsoft.com/office/drawing/2014/main" id="{2C13A299-41E2-315B-68A8-31BBC7AFD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4" t="47830" r="53091" b="8663"/>
          <a:stretch/>
        </p:blipFill>
        <p:spPr>
          <a:xfrm>
            <a:off x="4461998" y="2902772"/>
            <a:ext cx="1092201" cy="1092200"/>
          </a:xfrm>
          <a:prstGeom prst="rect">
            <a:avLst/>
          </a:prstGeom>
        </p:spPr>
      </p:pic>
      <p:pic>
        <p:nvPicPr>
          <p:cNvPr id="21" name="Picture 20" descr="A yellow puzzle pieces on a black background&#10;&#10;Description automatically generated">
            <a:extLst>
              <a:ext uri="{FF2B5EF4-FFF2-40B4-BE49-F238E27FC236}">
                <a16:creationId xmlns:a16="http://schemas.microsoft.com/office/drawing/2014/main" id="{AECAD31C-7EBE-D563-D408-96DA06BC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03" t="45366" r="992" b="11127"/>
          <a:stretch/>
        </p:blipFill>
        <p:spPr>
          <a:xfrm>
            <a:off x="8068378" y="2782985"/>
            <a:ext cx="1092201" cy="1092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695BFA-0932-1815-9383-A1D6A41D9589}"/>
              </a:ext>
            </a:extLst>
          </p:cNvPr>
          <p:cNvSpPr txBox="1"/>
          <p:nvPr/>
        </p:nvSpPr>
        <p:spPr>
          <a:xfrm>
            <a:off x="2016063" y="2831256"/>
            <a:ext cx="2107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Understand education, research, and social impact objectives of faculties and divisions with their facility and infrastructure demand requirements. </a:t>
            </a:r>
            <a:endParaRPr lang="en-AU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436F2-B5F7-6741-8026-38494A0ADD9D}"/>
              </a:ext>
            </a:extLst>
          </p:cNvPr>
          <p:cNvSpPr txBox="1"/>
          <p:nvPr/>
        </p:nvSpPr>
        <p:spPr>
          <a:xfrm>
            <a:off x="9221887" y="2939820"/>
            <a:ext cx="200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Develop faculty and divisional estate management plans to optimise space </a:t>
            </a:r>
            <a:r>
              <a:rPr lang="en-US" sz="1200" err="1"/>
              <a:t>utilisation</a:t>
            </a:r>
            <a:r>
              <a:rPr lang="en-US" sz="1200"/>
              <a:t> </a:t>
            </a:r>
            <a:endParaRPr lang="en-AU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D0C60-19AA-0405-8F9F-09C7E4CDFE4E}"/>
              </a:ext>
            </a:extLst>
          </p:cNvPr>
          <p:cNvSpPr txBox="1"/>
          <p:nvPr/>
        </p:nvSpPr>
        <p:spPr>
          <a:xfrm>
            <a:off x="2016063" y="4362714"/>
            <a:ext cx="223408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Assess endorsed faculty space requests against Asset Management principles. Resolve approved space requests from to enable Business Case objectives.</a:t>
            </a:r>
            <a:endParaRPr lang="en-US" sz="1200">
              <a:ea typeface="Roboto"/>
              <a:cs typeface="Robot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080577-E039-E748-725A-A726EFC19A28}"/>
              </a:ext>
            </a:extLst>
          </p:cNvPr>
          <p:cNvSpPr txBox="1"/>
          <p:nvPr/>
        </p:nvSpPr>
        <p:spPr>
          <a:xfrm>
            <a:off x="5696379" y="4336587"/>
            <a:ext cx="21111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Assess utilisation of existing spaces, identifying opportunities for improvement through refurbishment, repurposing, or relocation</a:t>
            </a:r>
            <a:endParaRPr lang="en-A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EDCAAC-8321-6C31-4A5F-E9147D8EF3A8}"/>
              </a:ext>
            </a:extLst>
          </p:cNvPr>
          <p:cNvSpPr txBox="1"/>
          <p:nvPr/>
        </p:nvSpPr>
        <p:spPr>
          <a:xfrm>
            <a:off x="5686967" y="2941040"/>
            <a:ext cx="21469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Support faculty in developing business cases and develop project briefs, enhancing infrastructure planning and ensuring efficient use of resources.</a:t>
            </a:r>
            <a:endParaRPr lang="en-AU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0435D-1C6B-B484-47F0-82AD6F6A033D}"/>
              </a:ext>
            </a:extLst>
          </p:cNvPr>
          <p:cNvSpPr txBox="1"/>
          <p:nvPr/>
        </p:nvSpPr>
        <p:spPr>
          <a:xfrm>
            <a:off x="9221888" y="4382753"/>
            <a:ext cx="184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Assess long-term infrastructure requirements and define objectives to align with strategic direction</a:t>
            </a:r>
            <a:endParaRPr lang="en-AU" sz="12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3D6BF4-F1DE-205A-C8CE-F16C06950707}"/>
              </a:ext>
            </a:extLst>
          </p:cNvPr>
          <p:cNvCxnSpPr/>
          <p:nvPr/>
        </p:nvCxnSpPr>
        <p:spPr>
          <a:xfrm>
            <a:off x="462973" y="2484120"/>
            <a:ext cx="109522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D12A9FAF-1863-768C-5939-847F0696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21" t="2761" r="51328" b="53199"/>
          <a:stretch/>
        </p:blipFill>
        <p:spPr>
          <a:xfrm>
            <a:off x="7943002" y="4260496"/>
            <a:ext cx="1143371" cy="1137920"/>
          </a:xfrm>
          <a:prstGeom prst="rect">
            <a:avLst/>
          </a:prstGeom>
        </p:spPr>
      </p:pic>
      <p:pic>
        <p:nvPicPr>
          <p:cNvPr id="32" name="Picture 31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0FF1D40C-BF51-9933-BA8A-2B106390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242" t="3562" r="6507" b="52398"/>
          <a:stretch/>
        </p:blipFill>
        <p:spPr>
          <a:xfrm>
            <a:off x="752194" y="4367791"/>
            <a:ext cx="1143371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48FB1-6C2A-5F7C-5733-0B753D2A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325CF6-E969-FC8D-B3CC-FEB9812C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US"/>
              <a:t>Design, Delivery &amp; Development (DDD) Teams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70B430-9F4E-B490-5A5A-121B82F1CADF}"/>
              </a:ext>
            </a:extLst>
          </p:cNvPr>
          <p:cNvCxnSpPr/>
          <p:nvPr/>
        </p:nvCxnSpPr>
        <p:spPr>
          <a:xfrm>
            <a:off x="462973" y="2484120"/>
            <a:ext cx="109522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39E07B-B5F9-F243-A18A-87D7CDBBD61B}"/>
              </a:ext>
            </a:extLst>
          </p:cNvPr>
          <p:cNvSpPr/>
          <p:nvPr/>
        </p:nvSpPr>
        <p:spPr>
          <a:xfrm>
            <a:off x="480567" y="1789599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Development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EFBFD6-7277-0145-F37C-A3F65BCC6E6B}"/>
              </a:ext>
            </a:extLst>
          </p:cNvPr>
          <p:cNvSpPr/>
          <p:nvPr/>
        </p:nvSpPr>
        <p:spPr>
          <a:xfrm>
            <a:off x="2355087" y="1789599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Construction Assurance</a:t>
            </a:r>
            <a:endParaRPr lang="en-AU" sz="1000" b="1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B909BB-3A57-6A3A-B616-61A7FD3E83C3}"/>
              </a:ext>
            </a:extLst>
          </p:cNvPr>
          <p:cNvSpPr/>
          <p:nvPr/>
        </p:nvSpPr>
        <p:spPr>
          <a:xfrm>
            <a:off x="4205594" y="1789599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Major Projects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E3E3DC7-E3A0-8BE9-7311-133A1BD92B81}"/>
              </a:ext>
            </a:extLst>
          </p:cNvPr>
          <p:cNvSpPr/>
          <p:nvPr/>
        </p:nvSpPr>
        <p:spPr>
          <a:xfrm>
            <a:off x="6050328" y="1789598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Estate Improvement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20080A6-31BB-C32D-B62D-080E88B13E55}"/>
              </a:ext>
            </a:extLst>
          </p:cNvPr>
          <p:cNvSpPr/>
          <p:nvPr/>
        </p:nvSpPr>
        <p:spPr>
          <a:xfrm>
            <a:off x="7902867" y="1789597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Engineering Services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944711-D66D-6B2C-01DD-5D752B500BF3}"/>
              </a:ext>
            </a:extLst>
          </p:cNvPr>
          <p:cNvSpPr/>
          <p:nvPr/>
        </p:nvSpPr>
        <p:spPr>
          <a:xfrm>
            <a:off x="9753374" y="18048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Engineering Technology</a:t>
            </a:r>
            <a:endParaRPr lang="en-AU" sz="1200" b="1">
              <a:solidFill>
                <a:schemeClr val="tx1"/>
              </a:solidFill>
            </a:endParaRPr>
          </a:p>
        </p:txBody>
      </p:sp>
      <p:pic>
        <p:nvPicPr>
          <p:cNvPr id="5" name="Picture 4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590D9686-BA2F-D91D-E9CF-F31A48D6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55" r="57234" b="45006"/>
          <a:stretch/>
        </p:blipFill>
        <p:spPr>
          <a:xfrm>
            <a:off x="1048896" y="2897937"/>
            <a:ext cx="1006606" cy="1024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62935-DF95-D2A8-CBB7-E707F3779323}"/>
              </a:ext>
            </a:extLst>
          </p:cNvPr>
          <p:cNvSpPr txBox="1"/>
          <p:nvPr/>
        </p:nvSpPr>
        <p:spPr>
          <a:xfrm>
            <a:off x="2355087" y="2857942"/>
            <a:ext cx="209881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Manage university assets, aligning projects with strategic goals, overseeing design and construction, and coordinating relocations with stakeholders</a:t>
            </a:r>
            <a:endParaRPr lang="en-AU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47BBF-65D6-56C1-9FF7-AB7744B57801}"/>
              </a:ext>
            </a:extLst>
          </p:cNvPr>
          <p:cNvSpPr txBox="1"/>
          <p:nvPr/>
        </p:nvSpPr>
        <p:spPr>
          <a:xfrm>
            <a:off x="9209711" y="4343872"/>
            <a:ext cx="209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Provide expert advice on mechanical, electrical and hydraulic systems, aiding Development and Estate Improvement teams</a:t>
            </a:r>
            <a:endParaRPr lang="en-AU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AA89D-E10F-DF47-9C77-B107C059369C}"/>
              </a:ext>
            </a:extLst>
          </p:cNvPr>
          <p:cNvSpPr txBox="1"/>
          <p:nvPr/>
        </p:nvSpPr>
        <p:spPr>
          <a:xfrm>
            <a:off x="9209712" y="2857706"/>
            <a:ext cx="20988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Deliver major capital developments aligned with the UNSW Master Plan, managing relationships with university stakeholders and government authorities</a:t>
            </a:r>
            <a:endParaRPr lang="en-AU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F0BD0-B470-1A61-63CC-46E6C43AFA9F}"/>
              </a:ext>
            </a:extLst>
          </p:cNvPr>
          <p:cNvSpPr txBox="1"/>
          <p:nvPr/>
        </p:nvSpPr>
        <p:spPr>
          <a:xfrm>
            <a:off x="5722507" y="4343873"/>
            <a:ext cx="198967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Support digital building systems and infrastructure across campuses, offering strategic and technical support for new and existing projects</a:t>
            </a:r>
            <a:endParaRPr lang="en-AU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15341-9DD7-F4D3-21DD-E952C97C2784}"/>
              </a:ext>
            </a:extLst>
          </p:cNvPr>
          <p:cNvSpPr txBox="1"/>
          <p:nvPr/>
        </p:nvSpPr>
        <p:spPr>
          <a:xfrm>
            <a:off x="2355087" y="4343873"/>
            <a:ext cx="209881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Deliver capital works that support university goals, providing planning, budgeting and program advice for aligned projects</a:t>
            </a:r>
            <a:endParaRPr lang="en-US" sz="1200">
              <a:ea typeface="Roboto"/>
              <a:cs typeface="Roboto"/>
            </a:endParaRPr>
          </a:p>
        </p:txBody>
      </p:sp>
      <p:pic>
        <p:nvPicPr>
          <p:cNvPr id="12" name="Picture 11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54155A13-52FE-4B7D-C6A2-A9C5F10B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12430" r="7234" b="44031"/>
          <a:stretch/>
        </p:blipFill>
        <p:spPr>
          <a:xfrm>
            <a:off x="8085722" y="2945453"/>
            <a:ext cx="1006606" cy="1024834"/>
          </a:xfrm>
          <a:prstGeom prst="rect">
            <a:avLst/>
          </a:prstGeom>
        </p:spPr>
      </p:pic>
      <p:pic>
        <p:nvPicPr>
          <p:cNvPr id="13" name="Picture 12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897E0CA3-1FE6-9283-02CC-7E1F651B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85" t="53728" r="50849" b="2733"/>
          <a:stretch/>
        </p:blipFill>
        <p:spPr>
          <a:xfrm>
            <a:off x="4611522" y="4431620"/>
            <a:ext cx="1006606" cy="1024834"/>
          </a:xfrm>
          <a:prstGeom prst="rect">
            <a:avLst/>
          </a:prstGeom>
        </p:spPr>
      </p:pic>
      <p:pic>
        <p:nvPicPr>
          <p:cNvPr id="14" name="Picture 13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73BC6553-172E-E11C-1007-C92CF3F93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6779" r="7234" b="-318"/>
          <a:stretch/>
        </p:blipFill>
        <p:spPr>
          <a:xfrm>
            <a:off x="1048896" y="4431620"/>
            <a:ext cx="1006606" cy="1024834"/>
          </a:xfrm>
          <a:prstGeom prst="rect">
            <a:avLst/>
          </a:prstGeom>
        </p:spPr>
      </p:pic>
      <p:pic>
        <p:nvPicPr>
          <p:cNvPr id="16" name="Picture 15" descr="A yellow lightning bolt in a black background&#10;&#10;Description automatically generated">
            <a:extLst>
              <a:ext uri="{FF2B5EF4-FFF2-40B4-BE49-F238E27FC236}">
                <a16:creationId xmlns:a16="http://schemas.microsoft.com/office/drawing/2014/main" id="{5FC5D5EB-0832-43C8-A161-60F58647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7" t="6257" r="46346" b="43741"/>
          <a:stretch/>
        </p:blipFill>
        <p:spPr>
          <a:xfrm>
            <a:off x="8034169" y="4445422"/>
            <a:ext cx="1055758" cy="9972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D75529-BECA-15E3-053A-4DC380823760}"/>
              </a:ext>
            </a:extLst>
          </p:cNvPr>
          <p:cNvSpPr txBox="1"/>
          <p:nvPr/>
        </p:nvSpPr>
        <p:spPr>
          <a:xfrm>
            <a:off x="5728654" y="2857706"/>
            <a:ext cx="209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Ensure construction contracts are compliant, and projects meet architectural, structural, safety, and quality standards</a:t>
            </a:r>
            <a:endParaRPr lang="en-AU" sz="1200"/>
          </a:p>
        </p:txBody>
      </p:sp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3238C9E1-C4BA-E6AE-DA84-CD4EA1D287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t="8372" r="49454" b="48870"/>
          <a:stretch/>
        </p:blipFill>
        <p:spPr>
          <a:xfrm>
            <a:off x="4525927" y="2967044"/>
            <a:ext cx="1092201" cy="9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9D2C0-9BD2-1379-64AB-7DC31E1B6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9ACCA-23E0-B280-F502-17B27A16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US"/>
              <a:t>Environmental Sustainability (ES) Team</a:t>
            </a:r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0C96C-5D59-61B4-37DC-296724C4B6F0}"/>
              </a:ext>
            </a:extLst>
          </p:cNvPr>
          <p:cNvSpPr txBox="1"/>
          <p:nvPr/>
        </p:nvSpPr>
        <p:spPr>
          <a:xfrm>
            <a:off x="2356659" y="2986595"/>
            <a:ext cx="184761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Develop and coordinate UNSW environmental sustainability plans, templates and associated reporting</a:t>
            </a:r>
            <a:endParaRPr lang="en-AU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5CE06-E7A2-EA40-E828-18B0DA637DDC}"/>
              </a:ext>
            </a:extLst>
          </p:cNvPr>
          <p:cNvSpPr txBox="1"/>
          <p:nvPr/>
        </p:nvSpPr>
        <p:spPr>
          <a:xfrm>
            <a:off x="9169634" y="2939820"/>
            <a:ext cx="184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Collaborate across operations to embed sustainability in waste, procurement and facilities management </a:t>
            </a:r>
            <a:endParaRPr lang="en-AU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6D43A-A9AC-3756-137F-5D902171729B}"/>
              </a:ext>
            </a:extLst>
          </p:cNvPr>
          <p:cNvSpPr txBox="1"/>
          <p:nvPr/>
        </p:nvSpPr>
        <p:spPr>
          <a:xfrm>
            <a:off x="2356659" y="4343873"/>
            <a:ext cx="184761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Establish standards and templates for sustainability in the built environment and support project teams to achieve benchmarks</a:t>
            </a:r>
            <a:endParaRPr lang="en-AU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2DFC41-DD22-1592-67D6-25635EF88301}"/>
              </a:ext>
            </a:extLst>
          </p:cNvPr>
          <p:cNvSpPr txBox="1"/>
          <p:nvPr/>
        </p:nvSpPr>
        <p:spPr>
          <a:xfrm>
            <a:off x="5722507" y="4336587"/>
            <a:ext cx="184761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Deliver the LEAF program to support laboratories to implement resource efficiency initiatives</a:t>
            </a:r>
            <a:endParaRPr lang="en-A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F76116-DB3E-F129-C0A8-DD9EFDE47938}"/>
              </a:ext>
            </a:extLst>
          </p:cNvPr>
          <p:cNvSpPr txBox="1"/>
          <p:nvPr/>
        </p:nvSpPr>
        <p:spPr>
          <a:xfrm>
            <a:off x="5713095" y="2941040"/>
            <a:ext cx="18476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Lead emissions accounting, emissions reduction strategy and associated reporting</a:t>
            </a:r>
            <a:endParaRPr lang="en-US" sz="1200">
              <a:ea typeface="Roboto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F832C-56E2-8332-2AB0-590DE9C18EFA}"/>
              </a:ext>
            </a:extLst>
          </p:cNvPr>
          <p:cNvSpPr txBox="1"/>
          <p:nvPr/>
        </p:nvSpPr>
        <p:spPr>
          <a:xfrm>
            <a:off x="9169634" y="4382753"/>
            <a:ext cx="162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Develop programs, resources and reports to promote sustainable behaviours and improve rankings</a:t>
            </a:r>
            <a:endParaRPr lang="en-AU" sz="12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C29837-A6CB-898D-E4E0-0CAC726E1E1A}"/>
              </a:ext>
            </a:extLst>
          </p:cNvPr>
          <p:cNvCxnSpPr/>
          <p:nvPr/>
        </p:nvCxnSpPr>
        <p:spPr>
          <a:xfrm>
            <a:off x="462973" y="2484120"/>
            <a:ext cx="109522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41C4032-F602-DC06-7A78-9EB6E320D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11" t="9877" r="50283" b="46823"/>
          <a:stretch/>
        </p:blipFill>
        <p:spPr>
          <a:xfrm>
            <a:off x="8006079" y="4471501"/>
            <a:ext cx="910271" cy="101566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B900F6-C788-4C41-879F-DB5891231667}"/>
              </a:ext>
            </a:extLst>
          </p:cNvPr>
          <p:cNvSpPr/>
          <p:nvPr/>
        </p:nvSpPr>
        <p:spPr>
          <a:xfrm>
            <a:off x="2091014" y="1697507"/>
            <a:ext cx="1856999" cy="4141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Environmental Sustainability Strategy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B23A47-0D27-175A-5A93-66DB2205CD99}"/>
              </a:ext>
            </a:extLst>
          </p:cNvPr>
          <p:cNvSpPr/>
          <p:nvPr/>
        </p:nvSpPr>
        <p:spPr>
          <a:xfrm>
            <a:off x="4160680" y="1678923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Sustainable Built Environment</a:t>
            </a:r>
            <a:endParaRPr lang="en-US" sz="1200" b="1">
              <a:solidFill>
                <a:schemeClr val="tx1"/>
              </a:solidFill>
              <a:ea typeface="Roboto"/>
              <a:cs typeface="Roboto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72433E-9269-ED2F-5D8F-63F64F48AA4B}"/>
              </a:ext>
            </a:extLst>
          </p:cNvPr>
          <p:cNvSpPr/>
          <p:nvPr/>
        </p:nvSpPr>
        <p:spPr>
          <a:xfrm>
            <a:off x="6011187" y="1678923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Sustainable Labs &amp; Research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F1D73A-3E40-C0DB-2410-8AF2B104852F}"/>
              </a:ext>
            </a:extLst>
          </p:cNvPr>
          <p:cNvSpPr/>
          <p:nvPr/>
        </p:nvSpPr>
        <p:spPr>
          <a:xfrm>
            <a:off x="7855921" y="1678922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Sustainability Engagement</a:t>
            </a:r>
            <a:endParaRPr lang="en-AU" sz="1200" b="1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69E86-4F26-61B8-718E-E04FBE83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73" t="9227" r="10521" b="47473"/>
          <a:stretch/>
        </p:blipFill>
        <p:spPr>
          <a:xfrm>
            <a:off x="8077199" y="2957746"/>
            <a:ext cx="910271" cy="1015663"/>
          </a:xfrm>
          <a:prstGeom prst="rect">
            <a:avLst/>
          </a:prstGeom>
        </p:spPr>
      </p:pic>
      <p:pic>
        <p:nvPicPr>
          <p:cNvPr id="5" name="Picture 4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3AF817DF-D1E0-361A-48F6-362C1B35B5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91" t="6797" r="48827" b="50960"/>
          <a:stretch/>
        </p:blipFill>
        <p:spPr>
          <a:xfrm>
            <a:off x="1000760" y="2938500"/>
            <a:ext cx="1076267" cy="1057733"/>
          </a:xfrm>
          <a:prstGeom prst="rect">
            <a:avLst/>
          </a:prstGeom>
        </p:spPr>
      </p:pic>
      <p:pic>
        <p:nvPicPr>
          <p:cNvPr id="6" name="Picture 5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2BFB29CF-E63A-1D49-CD8B-ADF2F7C4C6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610" t="6091" r="1408" b="51666"/>
          <a:stretch/>
        </p:blipFill>
        <p:spPr>
          <a:xfrm>
            <a:off x="4545746" y="2827671"/>
            <a:ext cx="1076267" cy="1057733"/>
          </a:xfrm>
          <a:prstGeom prst="rect">
            <a:avLst/>
          </a:prstGeom>
        </p:spPr>
      </p:pic>
      <p:pic>
        <p:nvPicPr>
          <p:cNvPr id="7" name="Picture 6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C9390270-D7A5-7A70-61CB-931811C529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610" t="51520" r="1408" b="6237"/>
          <a:stretch/>
        </p:blipFill>
        <p:spPr>
          <a:xfrm>
            <a:off x="4342854" y="4060039"/>
            <a:ext cx="1596246" cy="1568757"/>
          </a:xfrm>
          <a:prstGeom prst="rect">
            <a:avLst/>
          </a:prstGeom>
        </p:spPr>
      </p:pic>
      <p:pic>
        <p:nvPicPr>
          <p:cNvPr id="9" name="Picture 8" descr="A yellow puzzle pieces on a black background&#10;&#10;Description automatically generated">
            <a:extLst>
              <a:ext uri="{FF2B5EF4-FFF2-40B4-BE49-F238E27FC236}">
                <a16:creationId xmlns:a16="http://schemas.microsoft.com/office/drawing/2014/main" id="{B0AA4726-A0B2-BE48-49DB-04EA6D5546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503" t="45366" r="992" b="11127"/>
          <a:stretch/>
        </p:blipFill>
        <p:spPr>
          <a:xfrm>
            <a:off x="1000760" y="4336587"/>
            <a:ext cx="1092201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ECE1C-C53E-FB8E-EA69-CE925067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CC9829-DD0D-9786-77DE-EEFCEC92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US"/>
              <a:t>Protective Services (PS) Teams</a:t>
            </a:r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0CFC1-A72A-E2EF-4FFD-3962E670D6FB}"/>
              </a:ext>
            </a:extLst>
          </p:cNvPr>
          <p:cNvSpPr/>
          <p:nvPr/>
        </p:nvSpPr>
        <p:spPr>
          <a:xfrm>
            <a:off x="2689673" y="139439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Security Operations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311533-A9D2-7A2B-54B4-FF2B5435EB9A}"/>
              </a:ext>
            </a:extLst>
          </p:cNvPr>
          <p:cNvSpPr/>
          <p:nvPr/>
        </p:nvSpPr>
        <p:spPr>
          <a:xfrm>
            <a:off x="4564193" y="139439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Emergency Management</a:t>
            </a:r>
            <a:endParaRPr lang="en-AU" sz="1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70E2D8-3E63-CAC2-781D-A36E596F1C34}"/>
              </a:ext>
            </a:extLst>
          </p:cNvPr>
          <p:cNvSpPr/>
          <p:nvPr/>
        </p:nvSpPr>
        <p:spPr>
          <a:xfrm>
            <a:off x="6414700" y="139439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Security Systems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8FE95B-CE35-980E-F8D1-974086FE0415}"/>
              </a:ext>
            </a:extLst>
          </p:cNvPr>
          <p:cNvSpPr txBox="1"/>
          <p:nvPr/>
        </p:nvSpPr>
        <p:spPr>
          <a:xfrm>
            <a:off x="1421767" y="2613984"/>
            <a:ext cx="2369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Oversee guarding contracts, compliance and legislation, and response to incidents. Providing SME advice on personal safety and security.</a:t>
            </a:r>
            <a:endParaRPr lang="en-US" sz="1200">
              <a:ea typeface="Roboto"/>
              <a:cs typeface="Robot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6C994-9BF8-4993-084E-14874F883EDC}"/>
              </a:ext>
            </a:extLst>
          </p:cNvPr>
          <p:cNvSpPr txBox="1"/>
          <p:nvPr/>
        </p:nvSpPr>
        <p:spPr>
          <a:xfrm>
            <a:off x="1433764" y="4495780"/>
            <a:ext cx="152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Manage CCTV, electronic access controls, alarm systems, and disaster recovery plans</a:t>
            </a:r>
            <a:endParaRPr lang="en-AU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1460F2-2D91-855D-4379-6F7DC9905075}"/>
              </a:ext>
            </a:extLst>
          </p:cNvPr>
          <p:cNvSpPr txBox="1"/>
          <p:nvPr/>
        </p:nvSpPr>
        <p:spPr>
          <a:xfrm>
            <a:off x="9432571" y="2551078"/>
            <a:ext cx="237737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Develop crime prevention initiatives, establish relationship with law enforcement agencies, conduct risk assessment for events, and promote the SafeZone app.</a:t>
            </a:r>
            <a:endParaRPr lang="en-AU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978C2-E07B-6496-F4CB-C111330F52D0}"/>
              </a:ext>
            </a:extLst>
          </p:cNvPr>
          <p:cNvSpPr txBox="1"/>
          <p:nvPr/>
        </p:nvSpPr>
        <p:spPr>
          <a:xfrm>
            <a:off x="4413706" y="4433179"/>
            <a:ext cx="180876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Conduct drills, awareness campaigns, and training for emergency response teams and campus personnel.</a:t>
            </a:r>
            <a:endParaRPr lang="en-A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F7C4C-2757-D880-E5C7-CD801E839A42}"/>
              </a:ext>
            </a:extLst>
          </p:cNvPr>
          <p:cNvSpPr txBox="1"/>
          <p:nvPr/>
        </p:nvSpPr>
        <p:spPr>
          <a:xfrm>
            <a:off x="5395119" y="2618567"/>
            <a:ext cx="23773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Develop and maintain emergency and critical incident plans. Provide advice to local emergency response teams during incidents. </a:t>
            </a:r>
            <a:endParaRPr lang="en-US" sz="1200">
              <a:ea typeface="Roboto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76B769-B9B4-83F3-78B2-0A4A12E31876}"/>
              </a:ext>
            </a:extLst>
          </p:cNvPr>
          <p:cNvSpPr txBox="1"/>
          <p:nvPr/>
        </p:nvSpPr>
        <p:spPr>
          <a:xfrm>
            <a:off x="7918593" y="4529152"/>
            <a:ext cx="1381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Process ID requests and manage system upgrades and integration</a:t>
            </a:r>
            <a:endParaRPr lang="en-AU" sz="12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7BEE46-4164-AEC2-B32E-3B259B0CF704}"/>
              </a:ext>
            </a:extLst>
          </p:cNvPr>
          <p:cNvCxnSpPr/>
          <p:nvPr/>
        </p:nvCxnSpPr>
        <p:spPr>
          <a:xfrm>
            <a:off x="462972" y="2177360"/>
            <a:ext cx="109522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A8042C-75B9-5E23-E518-3054571D727B}"/>
              </a:ext>
            </a:extLst>
          </p:cNvPr>
          <p:cNvSpPr/>
          <p:nvPr/>
        </p:nvSpPr>
        <p:spPr>
          <a:xfrm>
            <a:off x="8265207" y="1394395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Parking &amp; Traffic</a:t>
            </a:r>
            <a:endParaRPr lang="en-AU" sz="1200" b="1">
              <a:solidFill>
                <a:schemeClr val="tx1"/>
              </a:solidFill>
            </a:endParaRP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4C282AC5-17C6-99E0-437B-7713229C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8372" r="49454" b="48870"/>
          <a:stretch/>
        </p:blipFill>
        <p:spPr>
          <a:xfrm>
            <a:off x="233822" y="2659861"/>
            <a:ext cx="1092201" cy="9239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6571BA-1A97-B075-9F63-81B9F1665D3E}"/>
              </a:ext>
            </a:extLst>
          </p:cNvPr>
          <p:cNvSpPr txBox="1"/>
          <p:nvPr/>
        </p:nvSpPr>
        <p:spPr>
          <a:xfrm>
            <a:off x="10523088" y="4802509"/>
            <a:ext cx="12868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Oversee parking operations.</a:t>
            </a:r>
            <a:endParaRPr lang="en-US" sz="1200">
              <a:ea typeface="Roboto"/>
              <a:cs typeface="Roboto"/>
            </a:endParaRPr>
          </a:p>
        </p:txBody>
      </p:sp>
      <p:pic>
        <p:nvPicPr>
          <p:cNvPr id="17" name="Picture 16" descr="A yellow and white objects on a black background&#10;&#10;Description automatically generated">
            <a:extLst>
              <a:ext uri="{FF2B5EF4-FFF2-40B4-BE49-F238E27FC236}">
                <a16:creationId xmlns:a16="http://schemas.microsoft.com/office/drawing/2014/main" id="{2DC5DD9A-114A-B6CB-B704-CDFA56E9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50" t="7755" r="46022" b="47902"/>
          <a:stretch/>
        </p:blipFill>
        <p:spPr>
          <a:xfrm>
            <a:off x="8046370" y="2618567"/>
            <a:ext cx="1198880" cy="1132840"/>
          </a:xfrm>
          <a:prstGeom prst="rect">
            <a:avLst/>
          </a:prstGeom>
        </p:spPr>
      </p:pic>
      <p:pic>
        <p:nvPicPr>
          <p:cNvPr id="18" name="Picture 17" descr="A yellow and white objects on a black background&#10;&#10;Description automatically generated">
            <a:extLst>
              <a:ext uri="{FF2B5EF4-FFF2-40B4-BE49-F238E27FC236}">
                <a16:creationId xmlns:a16="http://schemas.microsoft.com/office/drawing/2014/main" id="{62596E92-9D66-F310-04B3-847097E0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525" t="6451" r="-4453" b="49206"/>
          <a:stretch/>
        </p:blipFill>
        <p:spPr>
          <a:xfrm>
            <a:off x="4054046" y="2584823"/>
            <a:ext cx="1198880" cy="1132840"/>
          </a:xfrm>
          <a:prstGeom prst="rect">
            <a:avLst/>
          </a:prstGeom>
        </p:spPr>
      </p:pic>
      <p:pic>
        <p:nvPicPr>
          <p:cNvPr id="28" name="Picture 27" descr="A yellow and white objects on a black background&#10;&#10;Description automatically generated">
            <a:extLst>
              <a:ext uri="{FF2B5EF4-FFF2-40B4-BE49-F238E27FC236}">
                <a16:creationId xmlns:a16="http://schemas.microsoft.com/office/drawing/2014/main" id="{2706CDE6-4087-9312-3D02-8F3F043D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525" t="6451" r="-4453" b="49206"/>
          <a:stretch/>
        </p:blipFill>
        <p:spPr>
          <a:xfrm>
            <a:off x="3170806" y="4411975"/>
            <a:ext cx="1198880" cy="1132840"/>
          </a:xfrm>
          <a:prstGeom prst="rect">
            <a:avLst/>
          </a:prstGeom>
        </p:spPr>
      </p:pic>
      <p:pic>
        <p:nvPicPr>
          <p:cNvPr id="30" name="Picture 29" descr="A yellow and white objects on a black background&#10;&#10;Description automatically generated">
            <a:extLst>
              <a:ext uri="{FF2B5EF4-FFF2-40B4-BE49-F238E27FC236}">
                <a16:creationId xmlns:a16="http://schemas.microsoft.com/office/drawing/2014/main" id="{798D0657-55C7-066F-F6EC-AB4E1CD9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7" t="48906" r="47545" b="6751"/>
          <a:stretch/>
        </p:blipFill>
        <p:spPr>
          <a:xfrm>
            <a:off x="382058" y="4411975"/>
            <a:ext cx="1198880" cy="1132840"/>
          </a:xfrm>
          <a:prstGeom prst="rect">
            <a:avLst/>
          </a:prstGeom>
        </p:spPr>
      </p:pic>
      <p:pic>
        <p:nvPicPr>
          <p:cNvPr id="33" name="Picture 32" descr="A yellow and white objects on a black background&#10;&#10;Description automatically generated">
            <a:extLst>
              <a:ext uri="{FF2B5EF4-FFF2-40B4-BE49-F238E27FC236}">
                <a16:creationId xmlns:a16="http://schemas.microsoft.com/office/drawing/2014/main" id="{EC76F816-C1AF-0ACC-AEED-192BFE1F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415" t="53336" r="-1343" b="2321"/>
          <a:stretch/>
        </p:blipFill>
        <p:spPr>
          <a:xfrm>
            <a:off x="6471090" y="4411975"/>
            <a:ext cx="1198880" cy="1132840"/>
          </a:xfrm>
          <a:prstGeom prst="rect">
            <a:avLst/>
          </a:prstGeom>
        </p:spPr>
      </p:pic>
      <p:pic>
        <p:nvPicPr>
          <p:cNvPr id="36" name="Picture 35" descr="A black background with yellow lights&#10;&#10;Description automatically generated">
            <a:extLst>
              <a:ext uri="{FF2B5EF4-FFF2-40B4-BE49-F238E27FC236}">
                <a16:creationId xmlns:a16="http://schemas.microsoft.com/office/drawing/2014/main" id="{883335F5-1271-0AE8-157A-9ED804C66F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617" t="6651" r="3949" b="52347"/>
          <a:stretch/>
        </p:blipFill>
        <p:spPr>
          <a:xfrm>
            <a:off x="9364427" y="4557045"/>
            <a:ext cx="1125266" cy="9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2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5828A-1BEE-7043-789A-64945274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498D083-7FD8-B616-5CFC-86461C4B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US"/>
              <a:t>Facilities Management (FM) Teams</a:t>
            </a:r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C5D6BE-0615-5A9C-0E69-6DCA1F6C57DC}"/>
              </a:ext>
            </a:extLst>
          </p:cNvPr>
          <p:cNvSpPr txBox="1"/>
          <p:nvPr/>
        </p:nvSpPr>
        <p:spPr>
          <a:xfrm>
            <a:off x="2077027" y="2979309"/>
            <a:ext cx="184761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Overseeing repairs, maintenance, and general services (cleaning, grounds, waste and relocations)</a:t>
            </a:r>
            <a:endParaRPr lang="en-AU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088D6-AF11-03AB-B1FB-BBF2C980FCB6}"/>
              </a:ext>
            </a:extLst>
          </p:cNvPr>
          <p:cNvSpPr txBox="1"/>
          <p:nvPr/>
        </p:nvSpPr>
        <p:spPr>
          <a:xfrm>
            <a:off x="9169634" y="2939820"/>
            <a:ext cx="184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Ensuring a safe, compliant, functional and efficient campus environment</a:t>
            </a:r>
            <a:endParaRPr lang="en-AU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084C53-2C75-D0C5-EB2C-F986031AAAC8}"/>
              </a:ext>
            </a:extLst>
          </p:cNvPr>
          <p:cNvSpPr txBox="1"/>
          <p:nvPr/>
        </p:nvSpPr>
        <p:spPr>
          <a:xfrm>
            <a:off x="2077027" y="4336587"/>
            <a:ext cx="184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Conduction regular safety audits and inspections to identify and mitigate risks</a:t>
            </a:r>
            <a:endParaRPr lang="en-AU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797BF-9B6D-757B-5397-4E91B99E3DBB}"/>
              </a:ext>
            </a:extLst>
          </p:cNvPr>
          <p:cNvSpPr txBox="1"/>
          <p:nvPr/>
        </p:nvSpPr>
        <p:spPr>
          <a:xfrm>
            <a:off x="5722507" y="4336587"/>
            <a:ext cx="184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Engaging in effective communication for escalated operational matters affecting building occupants</a:t>
            </a:r>
            <a:endParaRPr lang="en-A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2E73AC-5609-3E63-20B8-9F7AC1B1F3F4}"/>
              </a:ext>
            </a:extLst>
          </p:cNvPr>
          <p:cNvSpPr txBox="1"/>
          <p:nvPr/>
        </p:nvSpPr>
        <p:spPr>
          <a:xfrm>
            <a:off x="5713095" y="2941040"/>
            <a:ext cx="1847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Managing major building shutdowns associated with utilities (e.g., power, water, gas) and maintaining service continuity</a:t>
            </a:r>
            <a:endParaRPr lang="en-AU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4D1EC1-0FBC-EFF7-EE00-384D367E0E19}"/>
              </a:ext>
            </a:extLst>
          </p:cNvPr>
          <p:cNvSpPr txBox="1"/>
          <p:nvPr/>
        </p:nvSpPr>
        <p:spPr>
          <a:xfrm>
            <a:off x="9169634" y="4382753"/>
            <a:ext cx="162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Implementing lifecycle upgrade works to maintain the functionality and reliability of facilities</a:t>
            </a:r>
            <a:endParaRPr lang="en-AU" sz="12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B179BC-76E7-8B91-31FE-99CCF68ECE65}"/>
              </a:ext>
            </a:extLst>
          </p:cNvPr>
          <p:cNvCxnSpPr/>
          <p:nvPr/>
        </p:nvCxnSpPr>
        <p:spPr>
          <a:xfrm>
            <a:off x="462973" y="2484120"/>
            <a:ext cx="109522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CFA72C06-245B-5735-C2EA-1E83D97D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8372" r="49454" b="48870"/>
          <a:stretch/>
        </p:blipFill>
        <p:spPr>
          <a:xfrm>
            <a:off x="7819073" y="2893362"/>
            <a:ext cx="1092201" cy="923911"/>
          </a:xfrm>
          <a:prstGeom prst="rect">
            <a:avLst/>
          </a:prstGeom>
        </p:spPr>
      </p:pic>
      <p:pic>
        <p:nvPicPr>
          <p:cNvPr id="15" name="Picture 14" descr="A black background with yellow lights and lightning&#10;&#10;Description automatically generated">
            <a:extLst>
              <a:ext uri="{FF2B5EF4-FFF2-40B4-BE49-F238E27FC236}">
                <a16:creationId xmlns:a16="http://schemas.microsoft.com/office/drawing/2014/main" id="{521BAF17-6CC7-EB26-E701-2584ED749E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702" t="48464" r="3858" b="10056"/>
          <a:stretch/>
        </p:blipFill>
        <p:spPr>
          <a:xfrm>
            <a:off x="4438735" y="2957746"/>
            <a:ext cx="1016000" cy="993025"/>
          </a:xfrm>
          <a:prstGeom prst="rect">
            <a:avLst/>
          </a:prstGeom>
        </p:spPr>
      </p:pic>
      <p:pic>
        <p:nvPicPr>
          <p:cNvPr id="16" name="Picture 15" descr="A black background with yellow lights and lightning&#10;&#10;Description automatically generated">
            <a:extLst>
              <a:ext uri="{FF2B5EF4-FFF2-40B4-BE49-F238E27FC236}">
                <a16:creationId xmlns:a16="http://schemas.microsoft.com/office/drawing/2014/main" id="{528AEBDB-55A2-D67B-FE52-8ADAD9C7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05" t="50000" r="50455" b="8520"/>
          <a:stretch/>
        </p:blipFill>
        <p:spPr>
          <a:xfrm>
            <a:off x="946223" y="2990627"/>
            <a:ext cx="1016000" cy="993025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">
            <a:extLst>
              <a:ext uri="{FF2B5EF4-FFF2-40B4-BE49-F238E27FC236}">
                <a16:creationId xmlns:a16="http://schemas.microsoft.com/office/drawing/2014/main" id="{16D48D09-B540-A218-FCAB-1BBD8A7B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9710" r="-547" b="47532"/>
          <a:stretch/>
        </p:blipFill>
        <p:spPr>
          <a:xfrm>
            <a:off x="870022" y="4336587"/>
            <a:ext cx="1092201" cy="923911"/>
          </a:xfrm>
          <a:prstGeom prst="rect">
            <a:avLst/>
          </a:prstGeom>
        </p:spPr>
      </p:pic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0D111CD2-6249-F39B-736B-AD24B61F7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2" t="52507" r="44771" b="4734"/>
          <a:stretch/>
        </p:blipFill>
        <p:spPr>
          <a:xfrm>
            <a:off x="4427161" y="4412090"/>
            <a:ext cx="1092201" cy="923911"/>
          </a:xfrm>
          <a:prstGeom prst="rect">
            <a:avLst/>
          </a:prstGeom>
        </p:spPr>
      </p:pic>
      <p:pic>
        <p:nvPicPr>
          <p:cNvPr id="28" name="Picture 27" descr="A black background with yellow dots&#10;&#10;Description automatically generated">
            <a:extLst>
              <a:ext uri="{FF2B5EF4-FFF2-40B4-BE49-F238E27FC236}">
                <a16:creationId xmlns:a16="http://schemas.microsoft.com/office/drawing/2014/main" id="{ABC238CF-EF7A-0DF7-2BF5-E7FB89E087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21" t="2761" r="51328" b="53199"/>
          <a:stretch/>
        </p:blipFill>
        <p:spPr>
          <a:xfrm>
            <a:off x="7798194" y="4275458"/>
            <a:ext cx="1143371" cy="113792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749CAB-1400-4B1F-38F1-82E7CAD8719E}"/>
              </a:ext>
            </a:extLst>
          </p:cNvPr>
          <p:cNvSpPr/>
          <p:nvPr/>
        </p:nvSpPr>
        <p:spPr>
          <a:xfrm>
            <a:off x="1315880" y="1698412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Building Maintenance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9F3B1D-3287-842C-83BA-594A431CF5EE}"/>
              </a:ext>
            </a:extLst>
          </p:cNvPr>
          <p:cNvSpPr/>
          <p:nvPr/>
        </p:nvSpPr>
        <p:spPr>
          <a:xfrm>
            <a:off x="3190400" y="1698412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Building Management</a:t>
            </a:r>
            <a:endParaRPr lang="en-AU" sz="1000" b="1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F022C9-65CC-2140-2C15-4FEE8B9C27B6}"/>
              </a:ext>
            </a:extLst>
          </p:cNvPr>
          <p:cNvSpPr/>
          <p:nvPr/>
        </p:nvSpPr>
        <p:spPr>
          <a:xfrm>
            <a:off x="5040907" y="1698412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Facilities Services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243BC4-B879-FA1C-BA08-3ACB7B32B0CC}"/>
              </a:ext>
            </a:extLst>
          </p:cNvPr>
          <p:cNvSpPr/>
          <p:nvPr/>
        </p:nvSpPr>
        <p:spPr>
          <a:xfrm>
            <a:off x="6885641" y="169841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Utilities Management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4FDB138-6B0B-4B7B-17ED-35533023B3F2}"/>
              </a:ext>
            </a:extLst>
          </p:cNvPr>
          <p:cNvSpPr/>
          <p:nvPr/>
        </p:nvSpPr>
        <p:spPr>
          <a:xfrm>
            <a:off x="8738180" y="1698410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General Services</a:t>
            </a:r>
            <a:endParaRPr lang="en-AU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6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261D-5EFF-806F-77DC-84E4C20F9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31EFC6-CB7D-87B2-878D-F58CB541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US"/>
              <a:t>Safety</a:t>
            </a:r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4BA4C8-8A7A-FAC3-F9B0-A581C8C20E98}"/>
              </a:ext>
            </a:extLst>
          </p:cNvPr>
          <p:cNvSpPr/>
          <p:nvPr/>
        </p:nvSpPr>
        <p:spPr>
          <a:xfrm>
            <a:off x="471698" y="13531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Safety Plan Implementation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62E7EC-B183-B900-688B-521D17ED30FB}"/>
              </a:ext>
            </a:extLst>
          </p:cNvPr>
          <p:cNvSpPr/>
          <p:nvPr/>
        </p:nvSpPr>
        <p:spPr>
          <a:xfrm>
            <a:off x="2346217" y="13531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Safety Incident Investigations</a:t>
            </a:r>
            <a:endParaRPr lang="en-US" sz="1200" b="1">
              <a:solidFill>
                <a:schemeClr val="tx1"/>
              </a:solidFill>
              <a:ea typeface="Roboto"/>
              <a:cs typeface="Roboto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E5C6E-CD26-8773-5243-3033ABF89137}"/>
              </a:ext>
            </a:extLst>
          </p:cNvPr>
          <p:cNvSpPr/>
          <p:nvPr/>
        </p:nvSpPr>
        <p:spPr>
          <a:xfrm>
            <a:off x="4235307" y="13531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Assurance Activities</a:t>
            </a:r>
            <a:endParaRPr lang="en-US" sz="1200" b="1">
              <a:solidFill>
                <a:schemeClr val="tx1"/>
              </a:solidFill>
              <a:ea typeface="Roboto"/>
              <a:cs typeface="Robo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9418D2-2C8E-7E8F-930B-1C6306C0068E}"/>
              </a:ext>
            </a:extLst>
          </p:cNvPr>
          <p:cNvSpPr txBox="1"/>
          <p:nvPr/>
        </p:nvSpPr>
        <p:spPr>
          <a:xfrm>
            <a:off x="1634489" y="2652411"/>
            <a:ext cx="23697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ea typeface="Roboto"/>
                <a:cs typeface="Roboto"/>
              </a:rPr>
              <a:t>Ensuring all Estate Management activities align with the UNSW Safety Strategy and support the delivery of the Division of Operations Safety Implementation Plan.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30063-54C8-6F24-B386-ED6E268A59E6}"/>
              </a:ext>
            </a:extLst>
          </p:cNvPr>
          <p:cNvSpPr txBox="1"/>
          <p:nvPr/>
        </p:nvSpPr>
        <p:spPr>
          <a:xfrm>
            <a:off x="1632133" y="4601845"/>
            <a:ext cx="23697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Providing expert guidance, answering safety-related queries, and helping EM staff discharge their WHS duties. </a:t>
            </a:r>
            <a:endParaRPr lang="en-AU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65D5F-941D-D91E-469E-F9C74DF1D43E}"/>
              </a:ext>
            </a:extLst>
          </p:cNvPr>
          <p:cNvSpPr txBox="1"/>
          <p:nvPr/>
        </p:nvSpPr>
        <p:spPr>
          <a:xfrm>
            <a:off x="9236668" y="2655251"/>
            <a:ext cx="237737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ea typeface="Roboto"/>
                <a:cs typeface="Roboto"/>
              </a:rPr>
              <a:t>Undertaking contractor assurance activities, to ensure compliance to legislative and UNSW WHS requirements.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8E1855-331C-F802-7998-96A9EC19DBB7}"/>
              </a:ext>
            </a:extLst>
          </p:cNvPr>
          <p:cNvSpPr txBox="1"/>
          <p:nvPr/>
        </p:nvSpPr>
        <p:spPr>
          <a:xfrm>
            <a:off x="9234205" y="4569690"/>
            <a:ext cx="211741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Facilitating training sessions, workshops, and supporting implementation of safety campaigns to build a strong safety culture. </a:t>
            </a:r>
            <a:endParaRPr lang="en-A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3E3378-51BD-0253-DDAF-4E020A84D32A}"/>
              </a:ext>
            </a:extLst>
          </p:cNvPr>
          <p:cNvSpPr txBox="1"/>
          <p:nvPr/>
        </p:nvSpPr>
        <p:spPr>
          <a:xfrm>
            <a:off x="5571445" y="2658089"/>
            <a:ext cx="23773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Responding to safety incidents, leading investigations to identify root causes, and recommending corrective actions to prevent recurrence.</a:t>
            </a:r>
            <a:endParaRPr lang="en-US" sz="1200">
              <a:ea typeface="Roboto"/>
              <a:cs typeface="Roboto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DAEE0B-B678-0278-996F-79C27DB4B7CB}"/>
              </a:ext>
            </a:extLst>
          </p:cNvPr>
          <p:cNvCxnSpPr/>
          <p:nvPr/>
        </p:nvCxnSpPr>
        <p:spPr>
          <a:xfrm>
            <a:off x="462972" y="2177360"/>
            <a:ext cx="109522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CC9E80-870C-1BAE-2A96-FF9D22939892}"/>
              </a:ext>
            </a:extLst>
          </p:cNvPr>
          <p:cNvSpPr/>
          <p:nvPr/>
        </p:nvSpPr>
        <p:spPr>
          <a:xfrm>
            <a:off x="6114750" y="13531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Safety Advice &amp; Compliance</a:t>
            </a:r>
            <a:endParaRPr lang="en-AU" sz="1200" b="1">
              <a:solidFill>
                <a:schemeClr val="tx1"/>
              </a:solidFill>
            </a:endParaRP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9F617EDB-F799-B4D0-F5A8-D3235164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8372" r="49454" b="48870"/>
          <a:stretch/>
        </p:blipFill>
        <p:spPr>
          <a:xfrm>
            <a:off x="459800" y="2660258"/>
            <a:ext cx="1092201" cy="923911"/>
          </a:xfrm>
          <a:prstGeom prst="rect">
            <a:avLst/>
          </a:prstGeom>
        </p:spPr>
      </p:pic>
      <p:pic>
        <p:nvPicPr>
          <p:cNvPr id="18" name="Picture 17" descr="A yellow and white objects on a black background&#10;&#10;Description automatically generated">
            <a:extLst>
              <a:ext uri="{FF2B5EF4-FFF2-40B4-BE49-F238E27FC236}">
                <a16:creationId xmlns:a16="http://schemas.microsoft.com/office/drawing/2014/main" id="{4986A4A0-49EE-EF48-3910-8AA2FE82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525" t="6451" r="-4453" b="49206"/>
          <a:stretch/>
        </p:blipFill>
        <p:spPr>
          <a:xfrm>
            <a:off x="4293433" y="2658659"/>
            <a:ext cx="1198880" cy="113284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FDD1C1-769F-8E43-A785-CCB5936446BC}"/>
              </a:ext>
            </a:extLst>
          </p:cNvPr>
          <p:cNvSpPr/>
          <p:nvPr/>
        </p:nvSpPr>
        <p:spPr>
          <a:xfrm>
            <a:off x="9875080" y="13531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Training &amp; Awareness</a:t>
            </a:r>
            <a:endParaRPr lang="en-AU" sz="1200" b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B3971-4044-E70C-DD83-295BE07B3721}"/>
              </a:ext>
            </a:extLst>
          </p:cNvPr>
          <p:cNvSpPr txBox="1"/>
          <p:nvPr/>
        </p:nvSpPr>
        <p:spPr>
          <a:xfrm>
            <a:off x="5572543" y="4597183"/>
            <a:ext cx="237737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Compile reports on </a:t>
            </a:r>
            <a:r>
              <a:rPr lang="en-US" sz="1200">
                <a:ea typeface="+mn-lt"/>
                <a:cs typeface="+mn-lt"/>
              </a:rPr>
              <a:t>safety performance, insights, trends and culture, (drawing on lead and lag indicators) to support strategic safety decision-making and compliance.</a:t>
            </a:r>
            <a:endParaRPr lang="en-US" sz="1200">
              <a:ea typeface="Roboto"/>
              <a:cs typeface="Robo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580EF6-3606-5D26-235B-9500D46738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609" b="52518"/>
          <a:stretch/>
        </p:blipFill>
        <p:spPr>
          <a:xfrm>
            <a:off x="464334" y="4504327"/>
            <a:ext cx="1198880" cy="1027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2C7B-D838-F165-B65A-67F0741D35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832" t="49338" r="-5223" b="3180"/>
          <a:stretch/>
        </p:blipFill>
        <p:spPr>
          <a:xfrm>
            <a:off x="8046370" y="2656671"/>
            <a:ext cx="1198880" cy="10277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903151-F4C7-208C-4FEE-D0D0345CA1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10" t="50000" r="44719" b="2518"/>
          <a:stretch/>
        </p:blipFill>
        <p:spPr>
          <a:xfrm>
            <a:off x="8046370" y="4570472"/>
            <a:ext cx="1198880" cy="1027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C9EC4-4372-A2A1-25D5-00A8449284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617" t="-1457" r="-5008" b="53975"/>
          <a:stretch/>
        </p:blipFill>
        <p:spPr>
          <a:xfrm>
            <a:off x="4351306" y="4513128"/>
            <a:ext cx="1198880" cy="102772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B02EFA-3E76-D305-EE0C-89634D92444F}"/>
              </a:ext>
            </a:extLst>
          </p:cNvPr>
          <p:cNvSpPr/>
          <p:nvPr/>
        </p:nvSpPr>
        <p:spPr>
          <a:xfrm>
            <a:off x="7995241" y="1353101"/>
            <a:ext cx="1661853" cy="4327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Safety Performance Monitoring</a:t>
            </a:r>
            <a:endParaRPr lang="en-US" sz="1200" b="1">
              <a:solidFill>
                <a:schemeClr val="tx1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9870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itting at a table with a computer&#10;&#10;AI-generated content may be incorrect.">
            <a:extLst>
              <a:ext uri="{FF2B5EF4-FFF2-40B4-BE49-F238E27FC236}">
                <a16:creationId xmlns:a16="http://schemas.microsoft.com/office/drawing/2014/main" id="{9B772C39-EA32-2FE6-C43C-2B06CFD8D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84" b="90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93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6_Accessible_Clancy_PPT" id="{38BE1695-C3D3-9840-A47B-37B4AFA3326A}" vid="{1D85C179-A6CD-5C4F-913B-37C08CE5CA65}"/>
    </a:ext>
  </a:extLst>
</a:theme>
</file>

<file path=ppt/theme/theme2.xml><?xml version="1.0" encoding="utf-8"?>
<a:theme xmlns:a="http://schemas.openxmlformats.org/drawingml/2006/main" name="1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6_Accessible_Clancy_PPT" id="{38BE1695-C3D3-9840-A47B-37B4AFA3326A}" vid="{1E6CB1EA-066E-CB4C-869F-2F28B4877B54}"/>
    </a:ext>
  </a:extLst>
</a:theme>
</file>

<file path=ppt/theme/theme3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6_Accessible_Clancy_PPT" id="{38BE1695-C3D3-9840-A47B-37B4AFA3326A}" vid="{B5BFC992-C501-344E-9D62-95AF3A41C36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6F5CCDEB5A634689792C6DC5FB5288" ma:contentTypeVersion="26" ma:contentTypeDescription="Create a new document." ma:contentTypeScope="" ma:versionID="fa32f005bf1231668a9020082751998f">
  <xsd:schema xmlns:xsd="http://www.w3.org/2001/XMLSchema" xmlns:xs="http://www.w3.org/2001/XMLSchema" xmlns:p="http://schemas.microsoft.com/office/2006/metadata/properties" xmlns:ns2="6f826468-a9a7-4ce3-b1b8-52ab8d3e3650" xmlns:ns3="146d451a-7bd3-4eed-a195-d5d845f0cad1" targetNamespace="http://schemas.microsoft.com/office/2006/metadata/properties" ma:root="true" ma:fieldsID="56388662c1cd2e66aa53d324d0ac7ef4" ns2:_="" ns3:_="">
    <xsd:import namespace="6f826468-a9a7-4ce3-b1b8-52ab8d3e3650"/>
    <xsd:import namespace="146d451a-7bd3-4eed-a195-d5d845f0ca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Step" minOccurs="0"/>
                <xsd:element ref="ns2:Completed" minOccurs="0"/>
                <xsd:element ref="ns2:Person" minOccurs="0"/>
                <xsd:element ref="ns2:Approved" minOccurs="0"/>
                <xsd:element ref="ns2:Status" minOccurs="0"/>
                <xsd:element ref="ns2:Comments" minOccurs="0"/>
                <xsd:element ref="ns2:MediaServiceAutoKeyPoints" minOccurs="0"/>
                <xsd:element ref="ns2:MediaServiceKeyPoints" minOccurs="0"/>
                <xsd:element ref="ns2:Use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26468-a9a7-4ce3-b1b8-52ab8d3e3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ep" ma:index="18" nillable="true" ma:displayName="Step" ma:format="Dropdown" ma:internalName="Step" ma:percentage="FALSE">
      <xsd:simpleType>
        <xsd:restriction base="dms:Number"/>
      </xsd:simpleType>
    </xsd:element>
    <xsd:element name="Completed" ma:index="19" nillable="true" ma:displayName="Uploaded to CMS" ma:default="0" ma:format="Dropdown" ma:internalName="Completed">
      <xsd:simpleType>
        <xsd:restriction base="dms:Boolean"/>
      </xsd:simpleType>
    </xsd:element>
    <xsd:element name="Person" ma:index="20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d" ma:index="21" nillable="true" ma:displayName="Approved" ma:default="0" ma:format="Dropdown" ma:internalName="Approved">
      <xsd:simpleType>
        <xsd:restriction base="dms:Boolean"/>
      </xsd:simpleType>
    </xsd:element>
    <xsd:element name="Status" ma:index="22" nillable="true" ma:displayName="Status" ma:default="Not started" ma:format="Dropdown" ma:internalName="Status">
      <xsd:simpleType>
        <xsd:restriction base="dms:Choice">
          <xsd:enumeration value="Mapped"/>
          <xsd:enumeration value="Not started"/>
          <xsd:enumeration value="In progress"/>
          <xsd:enumeration value="Developed"/>
          <xsd:enumeration value="Reviewed"/>
          <xsd:enumeration value="Approved"/>
        </xsd:restriction>
      </xsd:simpleType>
    </xsd:element>
    <xsd:element name="Comments" ma:index="23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sed" ma:index="26" nillable="true" ma:displayName="Link where image is used" ma:default="No" ma:format="Dropdown" ma:internalName="Used">
      <xsd:simpleType>
        <xsd:restriction base="dms:Text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2b026aac-6b52-4d7e-a64d-f3ee90946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d451a-7bd3-4eed-a195-d5d845f0ca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233e4f9e-b94d-4048-adff-dba223f0b17c}" ma:internalName="TaxCatchAll" ma:showField="CatchAllData" ma:web="146d451a-7bd3-4eed-a195-d5d845f0c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d451a-7bd3-4eed-a195-d5d845f0cad1" xsi:nil="true"/>
    <lcf76f155ced4ddcb4097134ff3c332f xmlns="6f826468-a9a7-4ce3-b1b8-52ab8d3e3650">
      <Terms xmlns="http://schemas.microsoft.com/office/infopath/2007/PartnerControls"/>
    </lcf76f155ced4ddcb4097134ff3c332f>
    <Approved xmlns="6f826468-a9a7-4ce3-b1b8-52ab8d3e3650">false</Approved>
    <Completed xmlns="6f826468-a9a7-4ce3-b1b8-52ab8d3e3650">false</Completed>
    <Person xmlns="6f826468-a9a7-4ce3-b1b8-52ab8d3e3650">
      <UserInfo>
        <DisplayName/>
        <AccountId xsi:nil="true"/>
        <AccountType/>
      </UserInfo>
    </Person>
    <Comments xmlns="6f826468-a9a7-4ce3-b1b8-52ab8d3e3650" xsi:nil="true"/>
    <Step xmlns="6f826468-a9a7-4ce3-b1b8-52ab8d3e3650" xsi:nil="true"/>
    <Used xmlns="6f826468-a9a7-4ce3-b1b8-52ab8d3e3650">No</Used>
    <Status xmlns="6f826468-a9a7-4ce3-b1b8-52ab8d3e3650">Not started</Status>
  </documentManagement>
</p:properties>
</file>

<file path=customXml/itemProps1.xml><?xml version="1.0" encoding="utf-8"?>
<ds:datastoreItem xmlns:ds="http://schemas.openxmlformats.org/officeDocument/2006/customXml" ds:itemID="{76F36D4B-89AA-43AA-A4F8-41021B5395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5BE991-7E70-493C-8EA8-2B5B00082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26468-a9a7-4ce3-b1b8-52ab8d3e3650"/>
    <ds:schemaRef ds:uri="146d451a-7bd3-4eed-a195-d5d845f0c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E31FE-9010-4DD9-ACBF-74A5EE27FA83}">
  <ds:schemaRefs>
    <ds:schemaRef ds:uri="3d8a2230-54d9-4525-a072-aaf2ad3921af"/>
    <ds:schemaRef ds:uri="3e861e5c-b9b4-4f4a-a39d-d4f58c595d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46d451a-7bd3-4eed-a195-d5d845f0cad1"/>
    <ds:schemaRef ds:uri="6f826468-a9a7-4ce3-b1b8-52ab8d3e36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V6_Accessible_Clancy_PPT</Template>
  <TotalTime>6</TotalTime>
  <Words>1054</Words>
  <Application>Microsoft Macintosh PowerPoint</Application>
  <PresentationFormat>Widescreen</PresentationFormat>
  <Paragraphs>100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Clancy</vt:lpstr>
      <vt:lpstr>Roboto</vt:lpstr>
      <vt:lpstr>Office Theme</vt:lpstr>
      <vt:lpstr>1_Custom Design</vt:lpstr>
      <vt:lpstr>2_Custom Design</vt:lpstr>
      <vt:lpstr>UNSW Estate Management Directorates</vt:lpstr>
      <vt:lpstr>UNSW Estate Management</vt:lpstr>
      <vt:lpstr>Asset Management Teams</vt:lpstr>
      <vt:lpstr>Design, Delivery &amp; Development (DDD) Teams</vt:lpstr>
      <vt:lpstr>Environmental Sustainability (ES) Team</vt:lpstr>
      <vt:lpstr>Protective Services (PS) Teams</vt:lpstr>
      <vt:lpstr>Facilities Management (FM) Teams</vt:lpstr>
      <vt:lpstr>Safety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Blease</dc:creator>
  <cp:lastModifiedBy>Tricia Allen</cp:lastModifiedBy>
  <cp:revision>4</cp:revision>
  <dcterms:created xsi:type="dcterms:W3CDTF">2024-09-05T23:54:55Z</dcterms:created>
  <dcterms:modified xsi:type="dcterms:W3CDTF">2025-05-30T01:00:28Z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0x0101007E6F5CCDEB5A634689792C6DC5FB5288</vt:lpwstr>
  </property>
  <property fmtid="{D5CDD505-2E9C-101B-9397-08002B2CF9AE}" pid="3" name="MediaServiceImageTags">
    <vt:lpwstr/>
  </property>
</Properties>
</file>