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A425"/>
    <a:srgbClr val="9F9021"/>
    <a:srgbClr val="E2E70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B6B3F-9DF2-42F1-A627-0F0971986A23}" v="1" dt="2024-04-11T00:33:51.736"/>
    <p1510:client id="{8568D4C7-E1FC-4829-85E4-14BDD872EC13}" v="1" dt="2024-04-11T02:15:38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F01FD-FD14-9C0C-9E60-9801BAD60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8A07C-1DEB-D91B-B3C5-4791C9212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42CA6-CBD0-A152-17A3-F60CFBDA1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1B8C0-740A-7262-F751-D3E633F07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DA5C5-44C9-E03C-2429-4A3DD7B6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025DA-1824-78CF-55C6-847A0874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64606-FF02-3302-D854-E7B01F05D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3CC07-2276-4A84-D86F-992976EFB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2DF00-9111-552D-D055-844D601E3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31B6E-DF4D-4F1F-234D-8E0D2DFD0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476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B70F6D-539A-4087-2864-5BA32FEF8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149C6-98A6-58D2-B749-2F0F75C42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C5C7-37DB-A043-2DD8-1C01646F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BD45F-1CDF-95CF-2BA5-8347189D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3BC1D-ABC7-6FC9-FD95-DA1A3C06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650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9CA51-1AB6-F62D-E8A2-92EA9B368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2968B-BD9C-AAC6-B26C-61477FDCF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7C830-67CB-3B17-66A7-9C6DC525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72751-90C8-F4A8-8ADD-99E4ADCD9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00A42-8DDF-083E-7102-C2279AF3C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273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06C5-C3D0-7331-E481-F933C0DE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6ECAF-1871-AD1E-7267-369C578E8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D2588-C597-3774-73A4-8F9A3136F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48115-FBEC-0621-15C1-E88E545D9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77740-7DD6-7CDC-F62C-5C6AD17A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62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C9D8-3792-E8EF-D6E5-9E737B39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DB2D7-3CB6-A5FD-B47B-FFF9FA695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4C9E0-FEDC-5B1C-E545-FBDD9BAAA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3527D-CA58-25E9-0768-5AAF99C7D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2493E-B212-B677-3C4D-0FDA81AF0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B3115C-2D49-8839-FD7B-AD31DD8C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85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A3FE2-58DF-E3E8-7C57-38006A288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8D00A-C57C-C8EB-B136-BBC3BD3B3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D742C-EC43-C522-8D9D-7DFF038B9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C6239-D6C1-B007-4144-89FA310F3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59B059-57A4-DB0C-CE00-4F86A5B6D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3596BD-FBCD-0546-0A81-1D8D3E021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604EAA-ED58-7ADA-F9FA-985445CFE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6C104A-9B6F-7DE1-1E9C-F87F6D8F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7056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A0521-EF4C-E014-F0A9-CAA3E6CB9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DDF138-D674-8173-2F93-5DC4153A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A61237-FED9-6710-DD0C-AA94B7C93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A1B07-CDC4-23DC-6E75-5977EA61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485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9210A-0993-8BE5-27A0-BB254D2D3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CFB958-B31E-3B80-D942-91F35BE3F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7EFC4-4BB2-5217-69FA-2DDE61A2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139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F29FD-A89F-31E0-6602-1628268F7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9C49E-CD97-81B8-2918-5696585C6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0F3D8-9AA3-59CF-27B3-8FEDE0337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65DC5-78DB-F03E-AF1B-DB13197CE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24351-029A-DF38-8E76-BC80C3EE2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EE764-6E32-F8DB-0CD6-CBCA8EE6D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14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8900-8AF7-D21B-8E93-7CA81FF42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B21D9-8E47-9F38-FB12-DF5CCF58F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F629D-DC73-C991-8994-B6DE7CCA1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9A881-951C-3539-390B-B53E96CB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3ED1C-3714-4428-B882-8014E5E9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5DD01-DA5C-EC67-B3E6-F2F69C87F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94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E405A-1620-14AD-F68D-62C5F2AB1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819AE-BABA-6C40-D9B1-A7238FAA0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4D4B8-C4B5-02C5-FCC3-A6E782006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2FEA9-5E05-4450-F127-1E5107374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5D740-4C1D-CEDF-21E6-B58A0F50A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085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0C32919-43FA-1896-EA48-95E8FA11D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738909"/>
            <a:ext cx="9486201" cy="4779818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1400" b="1" i="1" dirty="0"/>
              <a:t>            Risk Culture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A4D2F04-D756-BB53-0503-A51970F49EC5}"/>
              </a:ext>
            </a:extLst>
          </p:cNvPr>
          <p:cNvSpPr txBox="1">
            <a:spLocks/>
          </p:cNvSpPr>
          <p:nvPr/>
        </p:nvSpPr>
        <p:spPr>
          <a:xfrm>
            <a:off x="1882969" y="1408330"/>
            <a:ext cx="8940802" cy="399477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1100" b="1" i="1" dirty="0"/>
              <a:t>Tools &amp; Technology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AU" sz="1200" b="1" i="1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B5E136A-03E2-2E34-3FDB-20BD49518E18}"/>
              </a:ext>
            </a:extLst>
          </p:cNvPr>
          <p:cNvSpPr txBox="1">
            <a:spLocks/>
          </p:cNvSpPr>
          <p:nvPr/>
        </p:nvSpPr>
        <p:spPr>
          <a:xfrm>
            <a:off x="2259333" y="2031389"/>
            <a:ext cx="8451275" cy="28394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AU" sz="1100" b="1" i="1" dirty="0"/>
              <a:t>Risk Assessment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475506-E554-9131-AD94-8143F9F6D079}"/>
              </a:ext>
            </a:extLst>
          </p:cNvPr>
          <p:cNvSpPr/>
          <p:nvPr/>
        </p:nvSpPr>
        <p:spPr>
          <a:xfrm>
            <a:off x="4097547" y="997092"/>
            <a:ext cx="2941608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>
                <a:solidFill>
                  <a:schemeClr val="tx1"/>
                </a:solidFill>
              </a:rPr>
              <a:t>UNSW Strategy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464C37-6AEE-C8C6-34C1-D7A6845D1912}"/>
              </a:ext>
            </a:extLst>
          </p:cNvPr>
          <p:cNvSpPr/>
          <p:nvPr/>
        </p:nvSpPr>
        <p:spPr>
          <a:xfrm>
            <a:off x="4097547" y="1554932"/>
            <a:ext cx="2941608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>
                <a:solidFill>
                  <a:schemeClr val="tx1"/>
                </a:solidFill>
              </a:rPr>
              <a:t>UNSW Risk Appetite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4AFEB-3751-C7F9-6EDA-88BD647D1AFF}"/>
              </a:ext>
            </a:extLst>
          </p:cNvPr>
          <p:cNvSpPr/>
          <p:nvPr/>
        </p:nvSpPr>
        <p:spPr>
          <a:xfrm>
            <a:off x="2513039" y="2320811"/>
            <a:ext cx="6935626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chemeClr val="tx1"/>
                </a:solidFill>
              </a:rPr>
              <a:t>Establish the context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CCE7CB-8959-855E-284F-E5C82113275A}"/>
              </a:ext>
            </a:extLst>
          </p:cNvPr>
          <p:cNvSpPr/>
          <p:nvPr/>
        </p:nvSpPr>
        <p:spPr>
          <a:xfrm>
            <a:off x="2513039" y="2878651"/>
            <a:ext cx="6955120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chemeClr val="tx1"/>
                </a:solidFill>
              </a:rPr>
              <a:t>Identify risks and opportunities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921600-31E1-92E2-155F-325E0173F07A}"/>
              </a:ext>
            </a:extLst>
          </p:cNvPr>
          <p:cNvSpPr/>
          <p:nvPr/>
        </p:nvSpPr>
        <p:spPr>
          <a:xfrm>
            <a:off x="2513038" y="4511057"/>
            <a:ext cx="6983454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chemeClr val="tx1"/>
                </a:solidFill>
              </a:rPr>
              <a:t>Treat risks and opportunities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EDD261-4247-0DEC-D0FB-54967A84F9B8}"/>
              </a:ext>
            </a:extLst>
          </p:cNvPr>
          <p:cNvSpPr/>
          <p:nvPr/>
        </p:nvSpPr>
        <p:spPr>
          <a:xfrm>
            <a:off x="2513039" y="3977083"/>
            <a:ext cx="6926824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chemeClr val="tx1"/>
                </a:solidFill>
              </a:rPr>
              <a:t>Evaluate risks and opportunities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B9BB87-A987-347D-3E52-3E4B387EA4F7}"/>
              </a:ext>
            </a:extLst>
          </p:cNvPr>
          <p:cNvSpPr/>
          <p:nvPr/>
        </p:nvSpPr>
        <p:spPr>
          <a:xfrm>
            <a:off x="2513039" y="3427867"/>
            <a:ext cx="6983453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 w="28575"/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chemeClr val="tx1"/>
                </a:solidFill>
              </a:rPr>
              <a:t>Analyse risks and opportunities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49BA38-8674-4F1E-8B5F-7200877B22F8}"/>
              </a:ext>
            </a:extLst>
          </p:cNvPr>
          <p:cNvSpPr/>
          <p:nvPr/>
        </p:nvSpPr>
        <p:spPr>
          <a:xfrm>
            <a:off x="1990434" y="5026120"/>
            <a:ext cx="2018581" cy="310551"/>
          </a:xfrm>
          <a:prstGeom prst="rect">
            <a:avLst/>
          </a:prstGeom>
          <a:solidFill>
            <a:srgbClr val="FFC000">
              <a:alpha val="85000"/>
            </a:srgbClr>
          </a:solidFill>
          <a:ln>
            <a:prstDash val="sysDot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>
                <a:solidFill>
                  <a:schemeClr val="tx1"/>
                </a:solidFill>
              </a:rPr>
              <a:t>UNSW Risk Universe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E9701A-9D71-6377-FE15-09DDCC6EF44A}"/>
              </a:ext>
            </a:extLst>
          </p:cNvPr>
          <p:cNvSpPr/>
          <p:nvPr/>
        </p:nvSpPr>
        <p:spPr>
          <a:xfrm>
            <a:off x="5712304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Financial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A7BC0C1-B7BE-A3F7-527C-02A346B7BDED}"/>
              </a:ext>
            </a:extLst>
          </p:cNvPr>
          <p:cNvSpPr/>
          <p:nvPr/>
        </p:nvSpPr>
        <p:spPr>
          <a:xfrm>
            <a:off x="10049623" y="1066304"/>
            <a:ext cx="313121" cy="3750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Monitoring, review &amp; reporting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4EB9903-CED4-E7D7-29FA-0FA208B73F2D}"/>
              </a:ext>
            </a:extLst>
          </p:cNvPr>
          <p:cNvSpPr/>
          <p:nvPr/>
        </p:nvSpPr>
        <p:spPr>
          <a:xfrm>
            <a:off x="10369192" y="1066304"/>
            <a:ext cx="313121" cy="3750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Risk Assurance Map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B79088B-96D7-3B13-44AF-1A052A07C261}"/>
              </a:ext>
            </a:extLst>
          </p:cNvPr>
          <p:cNvSpPr/>
          <p:nvPr/>
        </p:nvSpPr>
        <p:spPr>
          <a:xfrm>
            <a:off x="8860738" y="2315551"/>
            <a:ext cx="313121" cy="2498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Travel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67AF7BA-D996-3004-E6BD-7E408644E9BD}"/>
              </a:ext>
            </a:extLst>
          </p:cNvPr>
          <p:cNvSpPr/>
          <p:nvPr/>
        </p:nvSpPr>
        <p:spPr>
          <a:xfrm>
            <a:off x="8515385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Workplace Health &amp; Safety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F99CEC9-DE09-33C7-F46E-2553DD67A785}"/>
              </a:ext>
            </a:extLst>
          </p:cNvPr>
          <p:cNvSpPr/>
          <p:nvPr/>
        </p:nvSpPr>
        <p:spPr>
          <a:xfrm>
            <a:off x="8169883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Program &amp; Project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5C500AB-B946-43D3-73D4-D0B25BF85220}"/>
              </a:ext>
            </a:extLst>
          </p:cNvPr>
          <p:cNvSpPr/>
          <p:nvPr/>
        </p:nvSpPr>
        <p:spPr>
          <a:xfrm>
            <a:off x="7816532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ESG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36234C1-6273-0EDD-1648-45EC56F4FF6F}"/>
              </a:ext>
            </a:extLst>
          </p:cNvPr>
          <p:cNvSpPr/>
          <p:nvPr/>
        </p:nvSpPr>
        <p:spPr>
          <a:xfrm>
            <a:off x="7467663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Legal &amp; Compliance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8728694-0906-B649-2DE9-F03EC5249115}"/>
              </a:ext>
            </a:extLst>
          </p:cNvPr>
          <p:cNvSpPr/>
          <p:nvPr/>
        </p:nvSpPr>
        <p:spPr>
          <a:xfrm>
            <a:off x="7114312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Fraud &amp; Corruption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14C61C6-8897-C341-0C94-A5F336A54D1C}"/>
              </a:ext>
            </a:extLst>
          </p:cNvPr>
          <p:cNvSpPr/>
          <p:nvPr/>
        </p:nvSpPr>
        <p:spPr>
          <a:xfrm>
            <a:off x="6416050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Operational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E0988B7-F752-0D7F-BC3E-D0802DC0BBD5}"/>
              </a:ext>
            </a:extLst>
          </p:cNvPr>
          <p:cNvSpPr/>
          <p:nvPr/>
        </p:nvSpPr>
        <p:spPr>
          <a:xfrm>
            <a:off x="6062699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Academic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50E2DF6-A02D-B956-D18B-C9947592AE04}"/>
              </a:ext>
            </a:extLst>
          </p:cNvPr>
          <p:cNvSpPr/>
          <p:nvPr/>
        </p:nvSpPr>
        <p:spPr>
          <a:xfrm>
            <a:off x="5358953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Strategic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1A3C4B0-8BA6-AE96-0DB2-1002A47AE1B6}"/>
              </a:ext>
            </a:extLst>
          </p:cNvPr>
          <p:cNvSpPr/>
          <p:nvPr/>
        </p:nvSpPr>
        <p:spPr>
          <a:xfrm>
            <a:off x="1507356" y="1231680"/>
            <a:ext cx="313121" cy="368880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Communication &amp; consultation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F51CC139-2F39-CC9B-6AAA-17C0EEACEDA6}"/>
              </a:ext>
            </a:extLst>
          </p:cNvPr>
          <p:cNvSpPr/>
          <p:nvPr/>
        </p:nvSpPr>
        <p:spPr>
          <a:xfrm>
            <a:off x="4710545" y="69752"/>
            <a:ext cx="1893455" cy="625200"/>
          </a:xfrm>
          <a:prstGeom prst="roundRect">
            <a:avLst/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Monitoring &amp; review of the framework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C49FF593-1608-0E3D-9BDC-3B6D69B11C55}"/>
              </a:ext>
            </a:extLst>
          </p:cNvPr>
          <p:cNvSpPr/>
          <p:nvPr/>
        </p:nvSpPr>
        <p:spPr>
          <a:xfrm>
            <a:off x="10931236" y="2830371"/>
            <a:ext cx="1170109" cy="951752"/>
          </a:xfrm>
          <a:prstGeom prst="roundRect">
            <a:avLst/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Continual improvement of the framework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DCA91B8-70DE-5A68-EC9C-0B7DD7F5F54E}"/>
              </a:ext>
            </a:extLst>
          </p:cNvPr>
          <p:cNvSpPr/>
          <p:nvPr/>
        </p:nvSpPr>
        <p:spPr>
          <a:xfrm>
            <a:off x="4710544" y="5601112"/>
            <a:ext cx="1893455" cy="591015"/>
          </a:xfrm>
          <a:prstGeom prst="roundRect">
            <a:avLst/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Design of an effective framework for managing risks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85601B7-769B-FAD1-485E-B942DD73708E}"/>
              </a:ext>
            </a:extLst>
          </p:cNvPr>
          <p:cNvSpPr/>
          <p:nvPr/>
        </p:nvSpPr>
        <p:spPr>
          <a:xfrm>
            <a:off x="1990434" y="6447528"/>
            <a:ext cx="8378758" cy="294734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Mandate &amp; commitment (including </a:t>
            </a:r>
            <a:r>
              <a:rPr lang="en-US" sz="1400" b="1" dirty="0">
                <a:solidFill>
                  <a:schemeClr val="tx1"/>
                </a:solidFill>
              </a:rPr>
              <a:t>risk management principles in the </a:t>
            </a:r>
            <a:r>
              <a:rPr lang="en-US" sz="1400" b="1" i="1" dirty="0">
                <a:solidFill>
                  <a:schemeClr val="tx1"/>
                </a:solidFill>
              </a:rPr>
              <a:t>Risk and Compliance Policy</a:t>
            </a:r>
            <a:r>
              <a:rPr lang="en-AU" sz="1400" b="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3A47E7B3-4DE2-0F4A-4554-1AC8EE5DEE50}"/>
              </a:ext>
            </a:extLst>
          </p:cNvPr>
          <p:cNvSpPr/>
          <p:nvPr/>
        </p:nvSpPr>
        <p:spPr>
          <a:xfrm>
            <a:off x="171466" y="2878651"/>
            <a:ext cx="1207230" cy="951752"/>
          </a:xfrm>
          <a:prstGeom prst="roundRect">
            <a:avLst/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b="1" dirty="0">
                <a:solidFill>
                  <a:schemeClr val="tx1"/>
                </a:solidFill>
              </a:rPr>
              <a:t>Implementation of the framework &amp; risk management processes</a:t>
            </a:r>
          </a:p>
        </p:txBody>
      </p:sp>
      <p:sp>
        <p:nvSpPr>
          <p:cNvPr id="55" name="Arrow: Bent 54">
            <a:extLst>
              <a:ext uri="{FF2B5EF4-FFF2-40B4-BE49-F238E27FC236}">
                <a16:creationId xmlns:a16="http://schemas.microsoft.com/office/drawing/2014/main" id="{8A6F17CA-8005-3394-FECA-642CE97FB998}"/>
              </a:ext>
            </a:extLst>
          </p:cNvPr>
          <p:cNvSpPr/>
          <p:nvPr/>
        </p:nvSpPr>
        <p:spPr>
          <a:xfrm rot="5400000">
            <a:off x="8187690" y="-1010077"/>
            <a:ext cx="2447625" cy="4835253"/>
          </a:xfrm>
          <a:prstGeom prst="bentArrow">
            <a:avLst>
              <a:gd name="adj1" fmla="val 10245"/>
              <a:gd name="adj2" fmla="val 10014"/>
              <a:gd name="adj3" fmla="val 15578"/>
              <a:gd name="adj4" fmla="val 42365"/>
            </a:avLst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>
              <a:solidFill>
                <a:schemeClr val="tx1"/>
              </a:solidFill>
            </a:endParaRPr>
          </a:p>
        </p:txBody>
      </p:sp>
      <p:sp>
        <p:nvSpPr>
          <p:cNvPr id="56" name="Arrow: Bent 55">
            <a:extLst>
              <a:ext uri="{FF2B5EF4-FFF2-40B4-BE49-F238E27FC236}">
                <a16:creationId xmlns:a16="http://schemas.microsoft.com/office/drawing/2014/main" id="{AF651592-8818-7F12-77B6-A6D810555664}"/>
              </a:ext>
            </a:extLst>
          </p:cNvPr>
          <p:cNvSpPr/>
          <p:nvPr/>
        </p:nvSpPr>
        <p:spPr>
          <a:xfrm rot="10800000">
            <a:off x="6908799" y="3977081"/>
            <a:ext cx="4767843" cy="2176047"/>
          </a:xfrm>
          <a:prstGeom prst="bentArrow">
            <a:avLst>
              <a:gd name="adj1" fmla="val 10245"/>
              <a:gd name="adj2" fmla="val 10014"/>
              <a:gd name="adj3" fmla="val 15578"/>
              <a:gd name="adj4" fmla="val 42365"/>
            </a:avLst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>
              <a:solidFill>
                <a:schemeClr val="tx1"/>
              </a:solidFill>
            </a:endParaRPr>
          </a:p>
        </p:txBody>
      </p:sp>
      <p:sp>
        <p:nvSpPr>
          <p:cNvPr id="57" name="Arrow: Bent 56">
            <a:extLst>
              <a:ext uri="{FF2B5EF4-FFF2-40B4-BE49-F238E27FC236}">
                <a16:creationId xmlns:a16="http://schemas.microsoft.com/office/drawing/2014/main" id="{4E017A6B-4DE3-5E27-6229-F0923A15E69C}"/>
              </a:ext>
            </a:extLst>
          </p:cNvPr>
          <p:cNvSpPr/>
          <p:nvPr/>
        </p:nvSpPr>
        <p:spPr>
          <a:xfrm rot="16200000">
            <a:off x="1499769" y="3041673"/>
            <a:ext cx="1986590" cy="3982385"/>
          </a:xfrm>
          <a:prstGeom prst="bentArrow">
            <a:avLst>
              <a:gd name="adj1" fmla="val 10245"/>
              <a:gd name="adj2" fmla="val 9812"/>
              <a:gd name="adj3" fmla="val 15578"/>
              <a:gd name="adj4" fmla="val 42365"/>
            </a:avLst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>
              <a:solidFill>
                <a:schemeClr val="tx1"/>
              </a:solidFill>
            </a:endParaRPr>
          </a:p>
        </p:txBody>
      </p:sp>
      <p:sp>
        <p:nvSpPr>
          <p:cNvPr id="58" name="Arrow: Bent 57">
            <a:extLst>
              <a:ext uri="{FF2B5EF4-FFF2-40B4-BE49-F238E27FC236}">
                <a16:creationId xmlns:a16="http://schemas.microsoft.com/office/drawing/2014/main" id="{30A0DB30-D08C-A4A0-A619-6811DE5452D0}"/>
              </a:ext>
            </a:extLst>
          </p:cNvPr>
          <p:cNvSpPr/>
          <p:nvPr/>
        </p:nvSpPr>
        <p:spPr>
          <a:xfrm>
            <a:off x="581890" y="104507"/>
            <a:ext cx="3749753" cy="2551294"/>
          </a:xfrm>
          <a:prstGeom prst="bentArrow">
            <a:avLst>
              <a:gd name="adj1" fmla="val 10245"/>
              <a:gd name="adj2" fmla="val 9812"/>
              <a:gd name="adj3" fmla="val 15578"/>
              <a:gd name="adj4" fmla="val 42365"/>
            </a:avLst>
          </a:prstGeom>
          <a:solidFill>
            <a:srgbClr val="B5A42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b="1">
              <a:solidFill>
                <a:schemeClr val="tx1"/>
              </a:solidFill>
            </a:endParaRPr>
          </a:p>
        </p:txBody>
      </p: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2F48C778-84C9-50F0-83CB-DAAB22D9A8A1}"/>
              </a:ext>
            </a:extLst>
          </p:cNvPr>
          <p:cNvCxnSpPr>
            <a:cxnSpLocks/>
            <a:stCxn id="28" idx="0"/>
            <a:endCxn id="6" idx="0"/>
          </p:cNvCxnSpPr>
          <p:nvPr/>
        </p:nvCxnSpPr>
        <p:spPr>
          <a:xfrm rot="16200000" flipV="1">
            <a:off x="7852662" y="-1287219"/>
            <a:ext cx="69212" cy="4637833"/>
          </a:xfrm>
          <a:prstGeom prst="bentConnector3">
            <a:avLst>
              <a:gd name="adj1" fmla="val 43029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27471DA7-3328-A47B-4FBD-C4182E369A4D}"/>
              </a:ext>
            </a:extLst>
          </p:cNvPr>
          <p:cNvCxnSpPr>
            <a:cxnSpLocks/>
            <a:stCxn id="14" idx="3"/>
            <a:endCxn id="28" idx="2"/>
          </p:cNvCxnSpPr>
          <p:nvPr/>
        </p:nvCxnSpPr>
        <p:spPr>
          <a:xfrm flipV="1">
            <a:off x="4009015" y="4816908"/>
            <a:ext cx="6197169" cy="36448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532F2946-0CD7-2A7C-F48B-9EAEEE59E8AA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5568351" y="1307643"/>
            <a:ext cx="0" cy="2472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0313FE95-30C0-6CD1-A506-F312CB6B89DA}"/>
              </a:ext>
            </a:extLst>
          </p:cNvPr>
          <p:cNvCxnSpPr>
            <a:cxnSpLocks/>
          </p:cNvCxnSpPr>
          <p:nvPr/>
        </p:nvCxnSpPr>
        <p:spPr>
          <a:xfrm>
            <a:off x="5568351" y="1865483"/>
            <a:ext cx="0" cy="2472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98726FE-F270-AD14-CCE4-FF3A3F3C2059}"/>
              </a:ext>
            </a:extLst>
          </p:cNvPr>
          <p:cNvCxnSpPr>
            <a:cxnSpLocks/>
          </p:cNvCxnSpPr>
          <p:nvPr/>
        </p:nvCxnSpPr>
        <p:spPr>
          <a:xfrm>
            <a:off x="3420897" y="2631362"/>
            <a:ext cx="0" cy="2472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6A79CE7B-0F20-2C0F-85B7-C4D5AFAAF132}"/>
              </a:ext>
            </a:extLst>
          </p:cNvPr>
          <p:cNvCxnSpPr>
            <a:cxnSpLocks/>
          </p:cNvCxnSpPr>
          <p:nvPr/>
        </p:nvCxnSpPr>
        <p:spPr>
          <a:xfrm>
            <a:off x="3420897" y="3189202"/>
            <a:ext cx="0" cy="2472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BA712AF-CC09-C18D-509B-C40228AA00BF}"/>
              </a:ext>
            </a:extLst>
          </p:cNvPr>
          <p:cNvCxnSpPr>
            <a:cxnSpLocks/>
          </p:cNvCxnSpPr>
          <p:nvPr/>
        </p:nvCxnSpPr>
        <p:spPr>
          <a:xfrm>
            <a:off x="3420897" y="3738418"/>
            <a:ext cx="0" cy="247289"/>
          </a:xfrm>
          <a:prstGeom prst="straightConnector1">
            <a:avLst/>
          </a:prstGeom>
          <a:ln>
            <a:solidFill>
              <a:schemeClr val="dk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FD4C6C96-3E94-710C-F840-D31889598A12}"/>
              </a:ext>
            </a:extLst>
          </p:cNvPr>
          <p:cNvCxnSpPr>
            <a:cxnSpLocks/>
          </p:cNvCxnSpPr>
          <p:nvPr/>
        </p:nvCxnSpPr>
        <p:spPr>
          <a:xfrm>
            <a:off x="3420897" y="4287634"/>
            <a:ext cx="0" cy="2234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3E720872-3BB4-5BD0-F4E8-B3CA759159DF}"/>
              </a:ext>
            </a:extLst>
          </p:cNvPr>
          <p:cNvCxnSpPr/>
          <p:nvPr/>
        </p:nvCxnSpPr>
        <p:spPr>
          <a:xfrm>
            <a:off x="2613891" y="4815775"/>
            <a:ext cx="0" cy="21709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075D15B-5870-D519-4484-E99D6A96E212}"/>
              </a:ext>
            </a:extLst>
          </p:cNvPr>
          <p:cNvCxnSpPr>
            <a:cxnSpLocks/>
          </p:cNvCxnSpPr>
          <p:nvPr/>
        </p:nvCxnSpPr>
        <p:spPr>
          <a:xfrm>
            <a:off x="3420897" y="4822168"/>
            <a:ext cx="0" cy="2039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D7717C31-9407-F3A1-B2D8-056DC97750D0}"/>
              </a:ext>
            </a:extLst>
          </p:cNvPr>
          <p:cNvCxnSpPr>
            <a:cxnSpLocks/>
          </p:cNvCxnSpPr>
          <p:nvPr/>
        </p:nvCxnSpPr>
        <p:spPr>
          <a:xfrm>
            <a:off x="9621078" y="4638623"/>
            <a:ext cx="38893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0C6D4C83-DCA7-0ED7-288B-8C641ED4EEB0}"/>
              </a:ext>
            </a:extLst>
          </p:cNvPr>
          <p:cNvCxnSpPr>
            <a:cxnSpLocks/>
          </p:cNvCxnSpPr>
          <p:nvPr/>
        </p:nvCxnSpPr>
        <p:spPr>
          <a:xfrm>
            <a:off x="9621078" y="4126005"/>
            <a:ext cx="38893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36A04508-E63D-64E7-99C7-2D5F60FA8863}"/>
              </a:ext>
            </a:extLst>
          </p:cNvPr>
          <p:cNvCxnSpPr>
            <a:cxnSpLocks/>
          </p:cNvCxnSpPr>
          <p:nvPr/>
        </p:nvCxnSpPr>
        <p:spPr>
          <a:xfrm>
            <a:off x="9621078" y="3581059"/>
            <a:ext cx="38893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92DB777D-356C-08E4-FF4A-65C19B8AB851}"/>
              </a:ext>
            </a:extLst>
          </p:cNvPr>
          <p:cNvCxnSpPr>
            <a:cxnSpLocks/>
          </p:cNvCxnSpPr>
          <p:nvPr/>
        </p:nvCxnSpPr>
        <p:spPr>
          <a:xfrm>
            <a:off x="9621078" y="3017641"/>
            <a:ext cx="38893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83E45428-03FC-B376-2789-7E536A51DD48}"/>
              </a:ext>
            </a:extLst>
          </p:cNvPr>
          <p:cNvCxnSpPr>
            <a:cxnSpLocks/>
          </p:cNvCxnSpPr>
          <p:nvPr/>
        </p:nvCxnSpPr>
        <p:spPr>
          <a:xfrm>
            <a:off x="1990434" y="3581059"/>
            <a:ext cx="4789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EF8821B0-D2E3-F0E3-2683-B363A060C129}"/>
              </a:ext>
            </a:extLst>
          </p:cNvPr>
          <p:cNvCxnSpPr>
            <a:cxnSpLocks/>
          </p:cNvCxnSpPr>
          <p:nvPr/>
        </p:nvCxnSpPr>
        <p:spPr>
          <a:xfrm>
            <a:off x="1990434" y="3017641"/>
            <a:ext cx="4789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6476F076-520E-7AB7-C947-9D2B8A1E4B35}"/>
              </a:ext>
            </a:extLst>
          </p:cNvPr>
          <p:cNvCxnSpPr>
            <a:cxnSpLocks/>
          </p:cNvCxnSpPr>
          <p:nvPr/>
        </p:nvCxnSpPr>
        <p:spPr>
          <a:xfrm>
            <a:off x="1990434" y="4126005"/>
            <a:ext cx="4789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3096C893-F33C-FE4A-769B-71871008CC59}"/>
              </a:ext>
            </a:extLst>
          </p:cNvPr>
          <p:cNvCxnSpPr>
            <a:cxnSpLocks/>
          </p:cNvCxnSpPr>
          <p:nvPr/>
        </p:nvCxnSpPr>
        <p:spPr>
          <a:xfrm>
            <a:off x="1990434" y="4638623"/>
            <a:ext cx="47890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7" name="Arrow: Up 116">
            <a:extLst>
              <a:ext uri="{FF2B5EF4-FFF2-40B4-BE49-F238E27FC236}">
                <a16:creationId xmlns:a16="http://schemas.microsoft.com/office/drawing/2014/main" id="{19B1D6C5-0040-E421-52EB-8088178B0138}"/>
              </a:ext>
            </a:extLst>
          </p:cNvPr>
          <p:cNvSpPr/>
          <p:nvPr/>
        </p:nvSpPr>
        <p:spPr>
          <a:xfrm>
            <a:off x="5446000" y="6191275"/>
            <a:ext cx="462001" cy="256254"/>
          </a:xfrm>
          <a:prstGeom prst="upArrow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0CF7954-975F-EA87-8B8F-5D015EF581E2}"/>
              </a:ext>
            </a:extLst>
          </p:cNvPr>
          <p:cNvSpPr/>
          <p:nvPr/>
        </p:nvSpPr>
        <p:spPr>
          <a:xfrm>
            <a:off x="6767230" y="2315551"/>
            <a:ext cx="313121" cy="25002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</a:rPr>
              <a:t>Cyber, Data &amp; Technology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C4AD0C-80E1-66BD-D1EF-A47CAF8A40E7}"/>
              </a:ext>
            </a:extLst>
          </p:cNvPr>
          <p:cNvSpPr/>
          <p:nvPr/>
        </p:nvSpPr>
        <p:spPr>
          <a:xfrm>
            <a:off x="9212471" y="2315551"/>
            <a:ext cx="388800" cy="2498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Sensitive Activity &amp; International Business</a:t>
            </a:r>
            <a:endParaRPr lang="en-AU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79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2EFAE0CF1D664FB9B68C81A647122F" ma:contentTypeVersion="6" ma:contentTypeDescription="Create a new document." ma:contentTypeScope="" ma:versionID="8f77032ae573b98a06ab18949b8f18c4">
  <xsd:schema xmlns:xsd="http://www.w3.org/2001/XMLSchema" xmlns:xs="http://www.w3.org/2001/XMLSchema" xmlns:p="http://schemas.microsoft.com/office/2006/metadata/properties" xmlns:ns2="4136dab9-ad13-450f-991c-91f32cbbcd9f" xmlns:ns3="3388aacb-ddd3-4a86-8580-d0b595b34ad8" targetNamespace="http://schemas.microsoft.com/office/2006/metadata/properties" ma:root="true" ma:fieldsID="ae34417a60e219cb3b825814fc5fff4a" ns2:_="" ns3:_="">
    <xsd:import namespace="4136dab9-ad13-450f-991c-91f32cbbcd9f"/>
    <xsd:import namespace="3388aacb-ddd3-4a86-8580-d0b595b34a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36dab9-ad13-450f-991c-91f32cbbc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88aacb-ddd3-4a86-8580-d0b595b34ad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C634B43-4E8E-445B-9BDB-6626DD8942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36dab9-ad13-450f-991c-91f32cbbcd9f"/>
    <ds:schemaRef ds:uri="3388aacb-ddd3-4a86-8580-d0b595b34a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1AB1CC-2586-4661-A0FF-B33DB38F83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148CDE-4B81-45B6-B8EA-8A12CF49F266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388aacb-ddd3-4a86-8580-d0b595b34ad8"/>
    <ds:schemaRef ds:uri="http://schemas.microsoft.com/office/infopath/2007/PartnerControls"/>
    <ds:schemaRef ds:uri="4136dab9-ad13-450f-991c-91f32cbbcd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Ewan Bennett</dc:creator>
  <cp:lastModifiedBy>Rebecca Edwards</cp:lastModifiedBy>
  <cp:revision>3</cp:revision>
  <dcterms:created xsi:type="dcterms:W3CDTF">2024-01-23T22:49:48Z</dcterms:created>
  <dcterms:modified xsi:type="dcterms:W3CDTF">2024-04-15T01:05:54Z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0x010100D22EFAE0CF1D664FB9B68C81A647122F</vt:lpwstr>
  </property>
</Properties>
</file>