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317" r:id="rId2"/>
    <p:sldId id="313" r:id="rId3"/>
    <p:sldId id="315" r:id="rId4"/>
    <p:sldId id="312" r:id="rId5"/>
    <p:sldId id="316" r:id="rId6"/>
    <p:sldId id="297" r:id="rId7"/>
    <p:sldId id="311" r:id="rId8"/>
  </p:sldIdLst>
  <p:sldSz cx="9144000" cy="5143500" type="screen16x9"/>
  <p:notesSz cx="6858000" cy="9144000"/>
  <p:embeddedFontLst>
    <p:embeddedFont>
      <p:font typeface="Arial Narrow" panose="020B0604020202020204" pitchFamily="3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Corbel" panose="020B0503020204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C57"/>
    <a:srgbClr val="DDDDDD"/>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344"/>
    <p:restoredTop sz="92838"/>
  </p:normalViewPr>
  <p:slideViewPr>
    <p:cSldViewPr>
      <p:cViewPr>
        <p:scale>
          <a:sx n="158" d="100"/>
          <a:sy n="158" d="100"/>
        </p:scale>
        <p:origin x="-1600" y="-57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E884E-03B6-5545-A0CF-F55DA6F5ED6B}" type="datetimeFigureOut">
              <a:rPr lang="en-US" smtClean="0"/>
              <a:t>8/13/19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48DFC-54C3-AE47-A0DA-762A73298B80}" type="slidenum">
              <a:rPr lang="en-US" smtClean="0"/>
              <a:t>‹#›</a:t>
            </a:fld>
            <a:endParaRPr lang="en-US"/>
          </a:p>
        </p:txBody>
      </p:sp>
    </p:spTree>
    <p:extLst>
      <p:ext uri="{BB962C8B-B14F-4D97-AF65-F5344CB8AC3E}">
        <p14:creationId xmlns:p14="http://schemas.microsoft.com/office/powerpoint/2010/main" val="101876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79520-AAC6-CE48-853E-588A94BAA8AB}" type="slidenum">
              <a:rPr lang="en-US" smtClean="0"/>
              <a:pPr>
                <a:defRPr/>
              </a:pPr>
              <a:t>4</a:t>
            </a:fld>
            <a:endParaRPr lang="en-US"/>
          </a:p>
        </p:txBody>
      </p:sp>
    </p:spTree>
    <p:extLst>
      <p:ext uri="{BB962C8B-B14F-4D97-AF65-F5344CB8AC3E}">
        <p14:creationId xmlns:p14="http://schemas.microsoft.com/office/powerpoint/2010/main" val="247547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1" kern="1200" dirty="0">
                <a:solidFill>
                  <a:schemeClr val="tx1"/>
                </a:solidFill>
                <a:effectLst/>
                <a:latin typeface="+mn-lt"/>
                <a:ea typeface="+mn-ea"/>
                <a:cs typeface="+mn-cs"/>
              </a:rPr>
              <a:t>‘service provision’ </a:t>
            </a:r>
            <a:r>
              <a:rPr lang="en-AU" sz="1200" kern="1200" dirty="0">
                <a:solidFill>
                  <a:schemeClr val="tx1"/>
                </a:solidFill>
                <a:effectLst/>
                <a:latin typeface="+mn-lt"/>
                <a:ea typeface="+mn-ea"/>
                <a:cs typeface="+mn-cs"/>
              </a:rPr>
              <a:t>describes the activities involved in shifting patient care from one location to another in response to a patient’s health care needs from the perspective of people working within the health care system. This category examines the actions of decision making and communication, and the impact of organisational structures, resources and objects (such as referral letters) on such actions.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1" kern="1200" dirty="0">
                <a:solidFill>
                  <a:schemeClr val="tx1"/>
                </a:solidFill>
                <a:effectLst/>
                <a:latin typeface="+mn-lt"/>
                <a:ea typeface="+mn-ea"/>
                <a:cs typeface="+mn-cs"/>
              </a:rPr>
              <a:t>‘professional relationships’ </a:t>
            </a:r>
            <a:r>
              <a:rPr lang="en-AU" sz="1200" kern="1200" dirty="0">
                <a:solidFill>
                  <a:schemeClr val="tx1"/>
                </a:solidFill>
                <a:effectLst/>
                <a:latin typeface="+mn-lt"/>
                <a:ea typeface="+mn-ea"/>
                <a:cs typeface="+mn-cs"/>
              </a:rPr>
              <a:t>category describes how health care workers relate, collaborate and communicate in order to facilitate the integration of care,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1" kern="1200" dirty="0">
                <a:solidFill>
                  <a:schemeClr val="tx1"/>
                </a:solidFill>
                <a:effectLst/>
                <a:latin typeface="+mn-lt"/>
                <a:ea typeface="+mn-ea"/>
                <a:cs typeface="+mn-cs"/>
              </a:rPr>
              <a:t>‘the patient in the system’ </a:t>
            </a:r>
            <a:r>
              <a:rPr lang="en-AU" sz="1200" kern="1200" dirty="0">
                <a:solidFill>
                  <a:schemeClr val="tx1"/>
                </a:solidFill>
                <a:effectLst/>
                <a:latin typeface="+mn-lt"/>
                <a:ea typeface="+mn-ea"/>
                <a:cs typeface="+mn-cs"/>
              </a:rPr>
              <a:t>category refers to the participant understandings of how the patient interacts as part of the health care system.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Two patient journeys involved in the integration of care between general practice and ED were also identified: 1) transition of patient care from the community to the ED (‘the journey in’) and 2) transition of patient care from the ED back to the community (‘the journey out’). This paper focuses on ‘the journey in’.</a:t>
            </a:r>
          </a:p>
          <a:p>
            <a:endParaRPr lang="en-US" dirty="0"/>
          </a:p>
        </p:txBody>
      </p:sp>
      <p:sp>
        <p:nvSpPr>
          <p:cNvPr id="4" name="Slide Number Placeholder 3"/>
          <p:cNvSpPr>
            <a:spLocks noGrp="1"/>
          </p:cNvSpPr>
          <p:nvPr>
            <p:ph type="sldNum" sz="quarter" idx="5"/>
          </p:nvPr>
        </p:nvSpPr>
        <p:spPr/>
        <p:txBody>
          <a:bodyPr/>
          <a:lstStyle/>
          <a:p>
            <a:pPr>
              <a:defRPr/>
            </a:pPr>
            <a:fld id="{8DB79520-AAC6-CE48-853E-588A94BAA8AB}" type="slidenum">
              <a:rPr lang="en-US" smtClean="0"/>
              <a:pPr>
                <a:defRPr/>
              </a:pPr>
              <a:t>6</a:t>
            </a:fld>
            <a:endParaRPr lang="en-US"/>
          </a:p>
        </p:txBody>
      </p:sp>
    </p:spTree>
    <p:extLst>
      <p:ext uri="{BB962C8B-B14F-4D97-AF65-F5344CB8AC3E}">
        <p14:creationId xmlns:p14="http://schemas.microsoft.com/office/powerpoint/2010/main" val="124667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016E94-49BF-49F0-8667-06F7A0493714}" type="datetimeFigureOut">
              <a:rPr lang="en-GB" smtClean="0"/>
              <a:t>06/08/2019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B2C8C0-F746-40B1-A931-4FF10375C3A2}" type="slidenum">
              <a:rPr lang="en-GB" smtClean="0"/>
              <a:t>‹#›</a:t>
            </a:fld>
            <a:endParaRPr lang="en-GB"/>
          </a:p>
        </p:txBody>
      </p:sp>
    </p:spTree>
    <p:extLst>
      <p:ext uri="{BB962C8B-B14F-4D97-AF65-F5344CB8AC3E}">
        <p14:creationId xmlns:p14="http://schemas.microsoft.com/office/powerpoint/2010/main" val="313418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016E94-49BF-49F0-8667-06F7A0493714}" type="datetimeFigureOut">
              <a:rPr lang="en-GB" smtClean="0"/>
              <a:t>06/08/2019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B2C8C0-F746-40B1-A931-4FF10375C3A2}" type="slidenum">
              <a:rPr lang="en-GB" smtClean="0"/>
              <a:t>‹#›</a:t>
            </a:fld>
            <a:endParaRPr lang="en-GB"/>
          </a:p>
        </p:txBody>
      </p:sp>
    </p:spTree>
    <p:extLst>
      <p:ext uri="{BB962C8B-B14F-4D97-AF65-F5344CB8AC3E}">
        <p14:creationId xmlns:p14="http://schemas.microsoft.com/office/powerpoint/2010/main" val="97948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016E94-49BF-49F0-8667-06F7A0493714}" type="datetimeFigureOut">
              <a:rPr lang="en-GB" smtClean="0"/>
              <a:t>06/08/2019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B2C8C0-F746-40B1-A931-4FF10375C3A2}" type="slidenum">
              <a:rPr lang="en-GB" smtClean="0"/>
              <a:t>‹#›</a:t>
            </a:fld>
            <a:endParaRPr lang="en-GB"/>
          </a:p>
        </p:txBody>
      </p:sp>
    </p:spTree>
    <p:extLst>
      <p:ext uri="{BB962C8B-B14F-4D97-AF65-F5344CB8AC3E}">
        <p14:creationId xmlns:p14="http://schemas.microsoft.com/office/powerpoint/2010/main" val="358086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016E94-49BF-49F0-8667-06F7A0493714}" type="datetimeFigureOut">
              <a:rPr lang="en-GB" smtClean="0"/>
              <a:t>06/08/2019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B2C8C0-F746-40B1-A931-4FF10375C3A2}"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0432" y="4623958"/>
            <a:ext cx="360000" cy="360000"/>
          </a:xfrm>
          <a:prstGeom prst="rect">
            <a:avLst/>
          </a:prstGeom>
        </p:spPr>
      </p:pic>
      <p:sp>
        <p:nvSpPr>
          <p:cNvPr id="8" name="TextBox 7"/>
          <p:cNvSpPr txBox="1"/>
          <p:nvPr userDrawn="1"/>
        </p:nvSpPr>
        <p:spPr>
          <a:xfrm>
            <a:off x="7236296" y="4480792"/>
            <a:ext cx="1414207" cy="646331"/>
          </a:xfrm>
          <a:prstGeom prst="rect">
            <a:avLst/>
          </a:prstGeom>
          <a:noFill/>
        </p:spPr>
        <p:txBody>
          <a:bodyPr wrap="square" rtlCol="0">
            <a:spAutoFit/>
          </a:bodyPr>
          <a:lstStyle/>
          <a:p>
            <a:pPr algn="r"/>
            <a:r>
              <a:rPr lang="en-AU" sz="3600" b="0" dirty="0">
                <a:solidFill>
                  <a:schemeClr val="bg1">
                    <a:lumMod val="95000"/>
                  </a:schemeClr>
                </a:solidFill>
                <a:latin typeface="Arial Narrow" panose="020B0606020202030204" pitchFamily="34" charset="0"/>
              </a:rPr>
              <a:t>APICU</a:t>
            </a:r>
          </a:p>
        </p:txBody>
      </p:sp>
    </p:spTree>
    <p:extLst>
      <p:ext uri="{BB962C8B-B14F-4D97-AF65-F5344CB8AC3E}">
        <p14:creationId xmlns:p14="http://schemas.microsoft.com/office/powerpoint/2010/main" val="333705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016E94-49BF-49F0-8667-06F7A0493714}" type="datetimeFigureOut">
              <a:rPr lang="en-GB" smtClean="0"/>
              <a:t>06/08/2019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B2C8C0-F746-40B1-A931-4FF10375C3A2}" type="slidenum">
              <a:rPr lang="en-GB" smtClean="0"/>
              <a:t>‹#›</a:t>
            </a:fld>
            <a:endParaRPr lang="en-GB"/>
          </a:p>
        </p:txBody>
      </p:sp>
    </p:spTree>
    <p:extLst>
      <p:ext uri="{BB962C8B-B14F-4D97-AF65-F5344CB8AC3E}">
        <p14:creationId xmlns:p14="http://schemas.microsoft.com/office/powerpoint/2010/main" val="34780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016E94-49BF-49F0-8667-06F7A0493714}" type="datetimeFigureOut">
              <a:rPr lang="en-GB" smtClean="0"/>
              <a:t>06/08/2019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B2C8C0-F746-40B1-A931-4FF10375C3A2}" type="slidenum">
              <a:rPr lang="en-GB" smtClean="0"/>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0432" y="4623958"/>
            <a:ext cx="360000" cy="360000"/>
          </a:xfrm>
          <a:prstGeom prst="rect">
            <a:avLst/>
          </a:prstGeom>
        </p:spPr>
      </p:pic>
      <p:sp>
        <p:nvSpPr>
          <p:cNvPr id="11" name="TextBox 10"/>
          <p:cNvSpPr txBox="1"/>
          <p:nvPr userDrawn="1"/>
        </p:nvSpPr>
        <p:spPr>
          <a:xfrm>
            <a:off x="7236296" y="4480792"/>
            <a:ext cx="1414207" cy="646331"/>
          </a:xfrm>
          <a:prstGeom prst="rect">
            <a:avLst/>
          </a:prstGeom>
          <a:noFill/>
        </p:spPr>
        <p:txBody>
          <a:bodyPr wrap="square" rtlCol="0">
            <a:spAutoFit/>
          </a:bodyPr>
          <a:lstStyle/>
          <a:p>
            <a:pPr algn="r"/>
            <a:r>
              <a:rPr lang="en-AU" sz="3600" b="0" dirty="0">
                <a:solidFill>
                  <a:schemeClr val="bg1">
                    <a:lumMod val="95000"/>
                  </a:schemeClr>
                </a:solidFill>
                <a:latin typeface="Arial Narrow" panose="020B0606020202030204" pitchFamily="34" charset="0"/>
              </a:rPr>
              <a:t>APICU</a:t>
            </a:r>
          </a:p>
        </p:txBody>
      </p:sp>
    </p:spTree>
    <p:extLst>
      <p:ext uri="{BB962C8B-B14F-4D97-AF65-F5344CB8AC3E}">
        <p14:creationId xmlns:p14="http://schemas.microsoft.com/office/powerpoint/2010/main" val="59300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016E94-49BF-49F0-8667-06F7A0493714}" type="datetimeFigureOut">
              <a:rPr lang="en-GB" smtClean="0"/>
              <a:t>06/08/2019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B2C8C0-F746-40B1-A931-4FF10375C3A2}" type="slidenum">
              <a:rPr lang="en-GB" smtClean="0"/>
              <a:t>‹#›</a:t>
            </a:fld>
            <a:endParaRPr lang="en-GB"/>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0432" y="4623958"/>
            <a:ext cx="360000" cy="360000"/>
          </a:xfrm>
          <a:prstGeom prst="rect">
            <a:avLst/>
          </a:prstGeom>
        </p:spPr>
      </p:pic>
      <p:sp>
        <p:nvSpPr>
          <p:cNvPr id="13" name="TextBox 12"/>
          <p:cNvSpPr txBox="1"/>
          <p:nvPr userDrawn="1"/>
        </p:nvSpPr>
        <p:spPr>
          <a:xfrm>
            <a:off x="7236296" y="4480792"/>
            <a:ext cx="1414207" cy="646331"/>
          </a:xfrm>
          <a:prstGeom prst="rect">
            <a:avLst/>
          </a:prstGeom>
          <a:noFill/>
        </p:spPr>
        <p:txBody>
          <a:bodyPr wrap="square" rtlCol="0">
            <a:spAutoFit/>
          </a:bodyPr>
          <a:lstStyle/>
          <a:p>
            <a:pPr algn="r"/>
            <a:r>
              <a:rPr lang="en-AU" sz="3600" b="0" dirty="0">
                <a:solidFill>
                  <a:schemeClr val="bg1">
                    <a:lumMod val="95000"/>
                  </a:schemeClr>
                </a:solidFill>
                <a:latin typeface="Arial Narrow" panose="020B0606020202030204" pitchFamily="34" charset="0"/>
              </a:rPr>
              <a:t>APICU</a:t>
            </a:r>
          </a:p>
        </p:txBody>
      </p:sp>
    </p:spTree>
    <p:extLst>
      <p:ext uri="{BB962C8B-B14F-4D97-AF65-F5344CB8AC3E}">
        <p14:creationId xmlns:p14="http://schemas.microsoft.com/office/powerpoint/2010/main" val="396786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016E94-49BF-49F0-8667-06F7A0493714}" type="datetimeFigureOut">
              <a:rPr lang="en-GB" smtClean="0"/>
              <a:t>06/08/2019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B2C8C0-F746-40B1-A931-4FF10375C3A2}"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0432" y="4443958"/>
            <a:ext cx="540000" cy="540000"/>
          </a:xfrm>
          <a:prstGeom prst="rect">
            <a:avLst/>
          </a:prstGeom>
        </p:spPr>
      </p:pic>
    </p:spTree>
    <p:extLst>
      <p:ext uri="{BB962C8B-B14F-4D97-AF65-F5344CB8AC3E}">
        <p14:creationId xmlns:p14="http://schemas.microsoft.com/office/powerpoint/2010/main" val="3905044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16E94-49BF-49F0-8667-06F7A0493714}" type="datetimeFigureOut">
              <a:rPr lang="en-GB" smtClean="0"/>
              <a:t>06/08/2019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B2C8C0-F746-40B1-A931-4FF10375C3A2}" type="slidenum">
              <a:rPr lang="en-GB" smtClean="0"/>
              <a:t>‹#›</a:t>
            </a:fld>
            <a:endParaRPr lang="en-GB"/>
          </a:p>
        </p:txBody>
      </p:sp>
      <p:grpSp>
        <p:nvGrpSpPr>
          <p:cNvPr id="5" name="Group 4"/>
          <p:cNvGrpSpPr/>
          <p:nvPr userDrawn="1"/>
        </p:nvGrpSpPr>
        <p:grpSpPr>
          <a:xfrm>
            <a:off x="7213572" y="4444784"/>
            <a:ext cx="1754662" cy="646331"/>
            <a:chOff x="7213572" y="4444784"/>
            <a:chExt cx="1754662" cy="646331"/>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8234" y="4587974"/>
              <a:ext cx="360000" cy="360000"/>
            </a:xfrm>
            <a:prstGeom prst="rect">
              <a:avLst/>
            </a:prstGeom>
          </p:spPr>
        </p:pic>
        <p:sp>
          <p:nvSpPr>
            <p:cNvPr id="6" name="TextBox 5"/>
            <p:cNvSpPr txBox="1"/>
            <p:nvPr userDrawn="1"/>
          </p:nvSpPr>
          <p:spPr>
            <a:xfrm>
              <a:off x="7213572" y="4444784"/>
              <a:ext cx="1414207" cy="646331"/>
            </a:xfrm>
            <a:prstGeom prst="rect">
              <a:avLst/>
            </a:prstGeom>
            <a:noFill/>
          </p:spPr>
          <p:txBody>
            <a:bodyPr wrap="square" rtlCol="0">
              <a:spAutoFit/>
            </a:bodyPr>
            <a:lstStyle/>
            <a:p>
              <a:pPr algn="r"/>
              <a:r>
                <a:rPr lang="en-AU" sz="3600" b="0" dirty="0">
                  <a:solidFill>
                    <a:schemeClr val="bg1">
                      <a:lumMod val="95000"/>
                    </a:schemeClr>
                  </a:solidFill>
                  <a:latin typeface="Arial Narrow" panose="020B0606020202030204" pitchFamily="34" charset="0"/>
                </a:rPr>
                <a:t>APICU</a:t>
              </a:r>
            </a:p>
          </p:txBody>
        </p:sp>
      </p:grpSp>
    </p:spTree>
    <p:extLst>
      <p:ext uri="{BB962C8B-B14F-4D97-AF65-F5344CB8AC3E}">
        <p14:creationId xmlns:p14="http://schemas.microsoft.com/office/powerpoint/2010/main" val="3573534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016E94-49BF-49F0-8667-06F7A0493714}" type="datetimeFigureOut">
              <a:rPr lang="en-GB" smtClean="0"/>
              <a:t>06/08/2019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B2C8C0-F746-40B1-A931-4FF10375C3A2}" type="slidenum">
              <a:rPr lang="en-GB" smtClean="0"/>
              <a:t>‹#›</a:t>
            </a:fld>
            <a:endParaRPr lang="en-GB"/>
          </a:p>
        </p:txBody>
      </p:sp>
      <p:grpSp>
        <p:nvGrpSpPr>
          <p:cNvPr id="9" name="Group 8"/>
          <p:cNvGrpSpPr/>
          <p:nvPr userDrawn="1"/>
        </p:nvGrpSpPr>
        <p:grpSpPr>
          <a:xfrm>
            <a:off x="7213572" y="4444784"/>
            <a:ext cx="1754662" cy="646331"/>
            <a:chOff x="7213572" y="4444784"/>
            <a:chExt cx="1754662" cy="646331"/>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8234" y="4587974"/>
              <a:ext cx="360000" cy="360000"/>
            </a:xfrm>
            <a:prstGeom prst="rect">
              <a:avLst/>
            </a:prstGeom>
          </p:spPr>
        </p:pic>
        <p:sp>
          <p:nvSpPr>
            <p:cNvPr id="12" name="TextBox 11"/>
            <p:cNvSpPr txBox="1"/>
            <p:nvPr userDrawn="1"/>
          </p:nvSpPr>
          <p:spPr>
            <a:xfrm>
              <a:off x="7213572" y="4444784"/>
              <a:ext cx="1414207" cy="646331"/>
            </a:xfrm>
            <a:prstGeom prst="rect">
              <a:avLst/>
            </a:prstGeom>
            <a:noFill/>
          </p:spPr>
          <p:txBody>
            <a:bodyPr wrap="square" rtlCol="0">
              <a:spAutoFit/>
            </a:bodyPr>
            <a:lstStyle/>
            <a:p>
              <a:pPr algn="r"/>
              <a:r>
                <a:rPr lang="en-AU" sz="3600" b="0" dirty="0">
                  <a:solidFill>
                    <a:schemeClr val="bg1">
                      <a:lumMod val="95000"/>
                    </a:schemeClr>
                  </a:solidFill>
                  <a:latin typeface="Arial Narrow" panose="020B0606020202030204" pitchFamily="34" charset="0"/>
                </a:rPr>
                <a:t>APICU</a:t>
              </a:r>
            </a:p>
          </p:txBody>
        </p:sp>
      </p:grpSp>
    </p:spTree>
    <p:extLst>
      <p:ext uri="{BB962C8B-B14F-4D97-AF65-F5344CB8AC3E}">
        <p14:creationId xmlns:p14="http://schemas.microsoft.com/office/powerpoint/2010/main" val="208650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016E94-49BF-49F0-8667-06F7A0493714}" type="datetimeFigureOut">
              <a:rPr lang="en-GB" smtClean="0"/>
              <a:t>06/08/2019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B2C8C0-F746-40B1-A931-4FF10375C3A2}" type="slidenum">
              <a:rPr lang="en-GB" smtClean="0"/>
              <a:t>‹#›</a:t>
            </a:fld>
            <a:endParaRPr lang="en-GB"/>
          </a:p>
        </p:txBody>
      </p:sp>
    </p:spTree>
    <p:extLst>
      <p:ext uri="{BB962C8B-B14F-4D97-AF65-F5344CB8AC3E}">
        <p14:creationId xmlns:p14="http://schemas.microsoft.com/office/powerpoint/2010/main" val="247822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7016E94-49BF-49F0-8667-06F7A0493714}" type="datetimeFigureOut">
              <a:rPr lang="en-GB" smtClean="0"/>
              <a:t>06/08/2019</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7B2C8C0-F746-40B1-A931-4FF10375C3A2}" type="slidenum">
              <a:rPr lang="en-GB" smtClean="0"/>
              <a:t>‹#›</a:t>
            </a:fld>
            <a:endParaRPr lang="en-GB"/>
          </a:p>
        </p:txBody>
      </p:sp>
    </p:spTree>
    <p:extLst>
      <p:ext uri="{BB962C8B-B14F-4D97-AF65-F5344CB8AC3E}">
        <p14:creationId xmlns:p14="http://schemas.microsoft.com/office/powerpoint/2010/main" val="1026112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jp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B745AB-B4EB-4F81-AB5B-CCEC27B25987}"/>
              </a:ext>
            </a:extLst>
          </p:cNvPr>
          <p:cNvSpPr/>
          <p:nvPr/>
        </p:nvSpPr>
        <p:spPr>
          <a:xfrm>
            <a:off x="0" y="3651870"/>
            <a:ext cx="9144000" cy="1491630"/>
          </a:xfrm>
          <a:prstGeom prst="rect">
            <a:avLst/>
          </a:prstGeom>
          <a:solidFill>
            <a:srgbClr val="005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1690751" y="3777883"/>
            <a:ext cx="1754006" cy="369332"/>
          </a:xfrm>
          <a:prstGeom prst="rect">
            <a:avLst/>
          </a:prstGeom>
          <a:noFill/>
        </p:spPr>
        <p:txBody>
          <a:bodyPr wrap="none" rtlCol="0">
            <a:spAutoFit/>
          </a:bodyPr>
          <a:lstStyle/>
          <a:p>
            <a:r>
              <a:rPr lang="en-GB" dirty="0" err="1">
                <a:solidFill>
                  <a:schemeClr val="bg1">
                    <a:lumMod val="85000"/>
                  </a:schemeClr>
                </a:solidFill>
                <a:latin typeface="Arial Narrow" panose="020B0606020202030204" pitchFamily="34" charset="0"/>
              </a:rPr>
              <a:t>Andrew</a:t>
            </a:r>
            <a:r>
              <a:rPr lang="en-GB" b="1" dirty="0" err="1">
                <a:solidFill>
                  <a:schemeClr val="bg1"/>
                </a:solidFill>
                <a:latin typeface="Arial" panose="020B0604020202020204" pitchFamily="34" charset="0"/>
                <a:cs typeface="Arial" panose="020B0604020202020204" pitchFamily="34" charset="0"/>
              </a:rPr>
              <a:t>KNIGHT</a:t>
            </a:r>
            <a:endParaRPr lang="en-GB" sz="1600" b="1"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1690750" y="4137923"/>
            <a:ext cx="5473538" cy="954107"/>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Acting Director</a:t>
            </a:r>
            <a:r>
              <a:rPr lang="en-GB" sz="1400" dirty="0">
                <a:solidFill>
                  <a:schemeClr val="bg1">
                    <a:lumMod val="85000"/>
                  </a:schemeClr>
                </a:solidFill>
                <a:latin typeface="Arial" panose="020B0604020202020204" pitchFamily="34" charset="0"/>
                <a:cs typeface="Arial" panose="020B0604020202020204" pitchFamily="34" charset="0"/>
              </a:rPr>
              <a:t>,</a:t>
            </a:r>
            <a:r>
              <a:rPr lang="en-GB" sz="1400" dirty="0">
                <a:solidFill>
                  <a:schemeClr val="bg1">
                    <a:lumMod val="85000"/>
                  </a:schemeClr>
                </a:solidFill>
              </a:rPr>
              <a:t> Academic Primary and Integrated Care Unit, SWSLHD</a:t>
            </a:r>
          </a:p>
          <a:p>
            <a:r>
              <a:rPr lang="en-GB" sz="1300" b="1" dirty="0">
                <a:solidFill>
                  <a:schemeClr val="bg1"/>
                </a:solidFill>
                <a:latin typeface="Arial" panose="020B0604020202020204" pitchFamily="34" charset="0"/>
                <a:cs typeface="Arial" panose="020B0604020202020204" pitchFamily="34" charset="0"/>
              </a:rPr>
              <a:t>Conjoint Senior Lecturer</a:t>
            </a:r>
            <a:r>
              <a:rPr lang="en-GB" sz="1300" dirty="0">
                <a:solidFill>
                  <a:schemeClr val="bg1">
                    <a:lumMod val="85000"/>
                  </a:schemeClr>
                </a:solidFill>
                <a:latin typeface="Arial" panose="020B0604020202020204" pitchFamily="34" charset="0"/>
                <a:cs typeface="Arial" panose="020B0604020202020204" pitchFamily="34" charset="0"/>
              </a:rPr>
              <a:t>,</a:t>
            </a:r>
            <a:r>
              <a:rPr lang="en-GB" sz="1400" dirty="0">
                <a:solidFill>
                  <a:schemeClr val="bg1">
                    <a:lumMod val="85000"/>
                  </a:schemeClr>
                </a:solidFill>
              </a:rPr>
              <a:t> SPHCM, UNSW Sydney</a:t>
            </a:r>
          </a:p>
          <a:p>
            <a:r>
              <a:rPr lang="en-GB" sz="1300" b="1" dirty="0">
                <a:solidFill>
                  <a:schemeClr val="bg1"/>
                </a:solidFill>
                <a:latin typeface="Arial" panose="020B0604020202020204" pitchFamily="34" charset="0"/>
                <a:cs typeface="Arial" panose="020B0604020202020204" pitchFamily="34" charset="0"/>
              </a:rPr>
              <a:t>a.w.knight</a:t>
            </a:r>
            <a:r>
              <a:rPr lang="en-GB" sz="1400" dirty="0">
                <a:solidFill>
                  <a:schemeClr val="bg1">
                    <a:lumMod val="85000"/>
                  </a:schemeClr>
                </a:solidFill>
              </a:rPr>
              <a:t>@unsw.edu.au</a:t>
            </a:r>
          </a:p>
          <a:p>
            <a:r>
              <a:rPr lang="en-GB" sz="1400" dirty="0">
                <a:solidFill>
                  <a:schemeClr val="bg1">
                    <a:lumMod val="85000"/>
                  </a:schemeClr>
                </a:solidFill>
              </a:rPr>
              <a:t>+61 2 9616 8520</a:t>
            </a:r>
          </a:p>
        </p:txBody>
      </p:sp>
      <p:sp>
        <p:nvSpPr>
          <p:cNvPr id="6" name="TextBox 5"/>
          <p:cNvSpPr txBox="1"/>
          <p:nvPr/>
        </p:nvSpPr>
        <p:spPr>
          <a:xfrm>
            <a:off x="1046773" y="1059582"/>
            <a:ext cx="7050451" cy="1938992"/>
          </a:xfrm>
          <a:prstGeom prst="rect">
            <a:avLst/>
          </a:prstGeom>
          <a:noFill/>
        </p:spPr>
        <p:txBody>
          <a:bodyPr wrap="square" rtlCol="0">
            <a:spAutoFit/>
          </a:bodyPr>
          <a:lstStyle/>
          <a:p>
            <a:pPr algn="ctr"/>
            <a:r>
              <a:rPr lang="en-AU" sz="3200" b="1" dirty="0">
                <a:solidFill>
                  <a:srgbClr val="005C57"/>
                </a:solidFill>
                <a:latin typeface="+mj-lt"/>
              </a:rPr>
              <a:t>ED2GP – integrating General Practice</a:t>
            </a:r>
          </a:p>
          <a:p>
            <a:pPr algn="ctr"/>
            <a:r>
              <a:rPr lang="en-AU" sz="3200" b="1" dirty="0">
                <a:solidFill>
                  <a:srgbClr val="005C57"/>
                </a:solidFill>
                <a:latin typeface="+mj-lt"/>
              </a:rPr>
              <a:t>and Emergency Care</a:t>
            </a:r>
          </a:p>
          <a:p>
            <a:pPr algn="ctr"/>
            <a:endParaRPr lang="en-AU" sz="3200" b="1" dirty="0">
              <a:latin typeface="+mj-lt"/>
            </a:endParaRPr>
          </a:p>
          <a:p>
            <a:pPr algn="ctr"/>
            <a:r>
              <a:rPr lang="en-AU" sz="2400" b="1" dirty="0">
                <a:solidFill>
                  <a:schemeClr val="tx1">
                    <a:lumMod val="50000"/>
                    <a:lumOff val="50000"/>
                  </a:schemeClr>
                </a:solidFill>
                <a:latin typeface="+mj-lt"/>
              </a:rPr>
              <a:t>Liverpool Hospital Project</a:t>
            </a:r>
          </a:p>
        </p:txBody>
      </p:sp>
      <p:pic>
        <p:nvPicPr>
          <p:cNvPr id="2" name="Picture 1"/>
          <p:cNvPicPr>
            <a:picLocks noChangeAspect="1"/>
          </p:cNvPicPr>
          <p:nvPr/>
        </p:nvPicPr>
        <p:blipFill>
          <a:blip r:embed="rId2"/>
          <a:srcRect/>
          <a:stretch/>
        </p:blipFill>
        <p:spPr>
          <a:xfrm>
            <a:off x="-180328" y="3508054"/>
            <a:ext cx="1800000" cy="1800000"/>
          </a:xfrm>
          <a:prstGeom prst="rect">
            <a:avLst/>
          </a:prstGeom>
        </p:spPr>
      </p:pic>
    </p:spTree>
    <p:extLst>
      <p:ext uri="{BB962C8B-B14F-4D97-AF65-F5344CB8AC3E}">
        <p14:creationId xmlns:p14="http://schemas.microsoft.com/office/powerpoint/2010/main" val="2383159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145229" y="534606"/>
            <a:ext cx="4853542" cy="1580414"/>
            <a:chOff x="1890929" y="2322905"/>
            <a:chExt cx="4853542" cy="1580414"/>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2519335"/>
              <a:ext cx="1164359" cy="11875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929" y="2322905"/>
              <a:ext cx="1580414" cy="1580414"/>
            </a:xfrm>
            <a:prstGeom prst="rect">
              <a:avLst/>
            </a:prstGeom>
          </p:spPr>
        </p:pic>
      </p:grpSp>
      <p:sp>
        <p:nvSpPr>
          <p:cNvPr id="11" name="TextBox 10"/>
          <p:cNvSpPr txBox="1"/>
          <p:nvPr/>
        </p:nvSpPr>
        <p:spPr>
          <a:xfrm>
            <a:off x="6220864" y="1170923"/>
            <a:ext cx="391454" cy="307777"/>
          </a:xfrm>
          <a:prstGeom prst="rect">
            <a:avLst/>
          </a:prstGeom>
          <a:noFill/>
        </p:spPr>
        <p:txBody>
          <a:bodyPr wrap="none" rtlCol="0">
            <a:spAutoFit/>
          </a:bodyPr>
          <a:lstStyle/>
          <a:p>
            <a:r>
              <a:rPr lang="en-AU" sz="1400" dirty="0">
                <a:solidFill>
                  <a:schemeClr val="tx1">
                    <a:lumMod val="65000"/>
                    <a:lumOff val="35000"/>
                  </a:schemeClr>
                </a:solidFill>
              </a:rPr>
              <a:t>GP</a:t>
            </a:r>
          </a:p>
        </p:txBody>
      </p:sp>
      <p:sp>
        <p:nvSpPr>
          <p:cNvPr id="2" name="TextBox 1">
            <a:extLst>
              <a:ext uri="{FF2B5EF4-FFF2-40B4-BE49-F238E27FC236}">
                <a16:creationId xmlns:a16="http://schemas.microsoft.com/office/drawing/2014/main" id="{7063FC25-ED20-704F-9A3E-156F433C8BFD}"/>
              </a:ext>
            </a:extLst>
          </p:cNvPr>
          <p:cNvSpPr txBox="1"/>
          <p:nvPr/>
        </p:nvSpPr>
        <p:spPr>
          <a:xfrm>
            <a:off x="2145229" y="2143550"/>
            <a:ext cx="1261884" cy="1477328"/>
          </a:xfrm>
          <a:prstGeom prst="rect">
            <a:avLst/>
          </a:prstGeom>
          <a:noFill/>
        </p:spPr>
        <p:txBody>
          <a:bodyPr wrap="none" rtlCol="0">
            <a:spAutoFit/>
          </a:bodyPr>
          <a:lstStyle/>
          <a:p>
            <a:r>
              <a:rPr lang="en-US" dirty="0">
                <a:solidFill>
                  <a:srgbClr val="005C57"/>
                </a:solidFill>
              </a:rPr>
              <a:t>7900/day</a:t>
            </a:r>
          </a:p>
          <a:p>
            <a:r>
              <a:rPr lang="en-US" dirty="0">
                <a:solidFill>
                  <a:srgbClr val="005C57"/>
                </a:solidFill>
              </a:rPr>
              <a:t>24/7</a:t>
            </a:r>
          </a:p>
          <a:p>
            <a:r>
              <a:rPr lang="en-US" dirty="0">
                <a:solidFill>
                  <a:srgbClr val="005C57"/>
                </a:solidFill>
              </a:rPr>
              <a:t>Single visits</a:t>
            </a:r>
          </a:p>
          <a:p>
            <a:r>
              <a:rPr lang="en-US" dirty="0">
                <a:solidFill>
                  <a:srgbClr val="005C57"/>
                </a:solidFill>
              </a:rPr>
              <a:t>Acute </a:t>
            </a:r>
          </a:p>
          <a:p>
            <a:r>
              <a:rPr lang="en-US" dirty="0">
                <a:solidFill>
                  <a:srgbClr val="005C57"/>
                </a:solidFill>
              </a:rPr>
              <a:t>State $</a:t>
            </a:r>
          </a:p>
        </p:txBody>
      </p:sp>
      <p:sp>
        <p:nvSpPr>
          <p:cNvPr id="22" name="TextBox 21">
            <a:extLst>
              <a:ext uri="{FF2B5EF4-FFF2-40B4-BE49-F238E27FC236}">
                <a16:creationId xmlns:a16="http://schemas.microsoft.com/office/drawing/2014/main" id="{F5310062-39CD-594D-9B8D-25A4A9C31BE9}"/>
              </a:ext>
            </a:extLst>
          </p:cNvPr>
          <p:cNvSpPr txBox="1"/>
          <p:nvPr/>
        </p:nvSpPr>
        <p:spPr>
          <a:xfrm>
            <a:off x="5834412" y="1931988"/>
            <a:ext cx="1904239" cy="1754326"/>
          </a:xfrm>
          <a:prstGeom prst="rect">
            <a:avLst/>
          </a:prstGeom>
          <a:noFill/>
        </p:spPr>
        <p:txBody>
          <a:bodyPr wrap="none" rtlCol="0">
            <a:spAutoFit/>
          </a:bodyPr>
          <a:lstStyle/>
          <a:p>
            <a:r>
              <a:rPr lang="en-US" dirty="0">
                <a:solidFill>
                  <a:srgbClr val="005C57"/>
                </a:solidFill>
              </a:rPr>
              <a:t>123000/day</a:t>
            </a:r>
          </a:p>
          <a:p>
            <a:r>
              <a:rPr lang="en-US" dirty="0">
                <a:solidFill>
                  <a:srgbClr val="005C57"/>
                </a:solidFill>
              </a:rPr>
              <a:t>Business hours</a:t>
            </a:r>
          </a:p>
          <a:p>
            <a:r>
              <a:rPr lang="en-US" dirty="0">
                <a:solidFill>
                  <a:srgbClr val="005C57"/>
                </a:solidFill>
              </a:rPr>
              <a:t>Continuity</a:t>
            </a:r>
          </a:p>
          <a:p>
            <a:r>
              <a:rPr lang="en-US" dirty="0">
                <a:solidFill>
                  <a:srgbClr val="005C57"/>
                </a:solidFill>
              </a:rPr>
              <a:t>Chronic Care</a:t>
            </a:r>
          </a:p>
          <a:p>
            <a:r>
              <a:rPr lang="en-US" dirty="0">
                <a:solidFill>
                  <a:srgbClr val="005C57"/>
                </a:solidFill>
              </a:rPr>
              <a:t>Commonwealth $ </a:t>
            </a:r>
          </a:p>
          <a:p>
            <a:r>
              <a:rPr lang="en-US" dirty="0">
                <a:solidFill>
                  <a:srgbClr val="005C57"/>
                </a:solidFill>
              </a:rPr>
              <a:t>MBS FFS</a:t>
            </a:r>
          </a:p>
        </p:txBody>
      </p:sp>
      <p:sp>
        <p:nvSpPr>
          <p:cNvPr id="5" name="TextBox 4">
            <a:extLst>
              <a:ext uri="{FF2B5EF4-FFF2-40B4-BE49-F238E27FC236}">
                <a16:creationId xmlns:a16="http://schemas.microsoft.com/office/drawing/2014/main" id="{7EB71089-D54F-574D-837E-C4A3F84940E1}"/>
              </a:ext>
            </a:extLst>
          </p:cNvPr>
          <p:cNvSpPr txBox="1"/>
          <p:nvPr/>
        </p:nvSpPr>
        <p:spPr>
          <a:xfrm>
            <a:off x="4134678" y="1217090"/>
            <a:ext cx="1175322" cy="523220"/>
          </a:xfrm>
          <a:prstGeom prst="rect">
            <a:avLst/>
          </a:prstGeom>
          <a:noFill/>
        </p:spPr>
        <p:txBody>
          <a:bodyPr wrap="none" rtlCol="0">
            <a:spAutoFit/>
          </a:bodyPr>
          <a:lstStyle/>
          <a:p>
            <a:r>
              <a:rPr lang="en-US" sz="2800" dirty="0"/>
              <a:t>ED2GP</a:t>
            </a:r>
          </a:p>
        </p:txBody>
      </p:sp>
      <p:sp>
        <p:nvSpPr>
          <p:cNvPr id="25" name="Curved Down Arrow 24">
            <a:extLst>
              <a:ext uri="{FF2B5EF4-FFF2-40B4-BE49-F238E27FC236}">
                <a16:creationId xmlns:a16="http://schemas.microsoft.com/office/drawing/2014/main" id="{092E344E-9FD1-184F-A6B7-1D3F633CF9C6}"/>
              </a:ext>
            </a:extLst>
          </p:cNvPr>
          <p:cNvSpPr/>
          <p:nvPr/>
        </p:nvSpPr>
        <p:spPr>
          <a:xfrm>
            <a:off x="3840564" y="801591"/>
            <a:ext cx="1949309" cy="523220"/>
          </a:xfrm>
          <a:prstGeom prst="curvedDownArrow">
            <a:avLst>
              <a:gd name="adj1" fmla="val 25000"/>
              <a:gd name="adj2" fmla="val 38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Down Arrow 25">
            <a:extLst>
              <a:ext uri="{FF2B5EF4-FFF2-40B4-BE49-F238E27FC236}">
                <a16:creationId xmlns:a16="http://schemas.microsoft.com/office/drawing/2014/main" id="{D76A9D01-0E14-0141-BEC7-79829D802AF2}"/>
              </a:ext>
            </a:extLst>
          </p:cNvPr>
          <p:cNvSpPr/>
          <p:nvPr/>
        </p:nvSpPr>
        <p:spPr>
          <a:xfrm rot="10800000">
            <a:off x="3796026" y="1591800"/>
            <a:ext cx="1949309" cy="523220"/>
          </a:xfrm>
          <a:prstGeom prst="curvedDownArrow">
            <a:avLst>
              <a:gd name="adj1" fmla="val 25000"/>
              <a:gd name="adj2" fmla="val 38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108" descr="A close up of a logo&#10;&#10;Description automatically generated">
            <a:extLst>
              <a:ext uri="{FF2B5EF4-FFF2-40B4-BE49-F238E27FC236}">
                <a16:creationId xmlns:a16="http://schemas.microsoft.com/office/drawing/2014/main" id="{B5BC91CC-205F-9F44-986B-2C39AFA36F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57190">
            <a:off x="4556150" y="583786"/>
            <a:ext cx="491364" cy="51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42" descr="A picture containing toy&#10;&#10;Description automatically generated">
            <a:extLst>
              <a:ext uri="{FF2B5EF4-FFF2-40B4-BE49-F238E27FC236}">
                <a16:creationId xmlns:a16="http://schemas.microsoft.com/office/drawing/2014/main" id="{435750C2-1D10-6D45-8BA0-9DA812AE6E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7780" y="2470514"/>
            <a:ext cx="1127944" cy="118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8" descr="A close up of a logo&#10;&#10;Description automatically generated">
            <a:extLst>
              <a:ext uri="{FF2B5EF4-FFF2-40B4-BE49-F238E27FC236}">
                <a16:creationId xmlns:a16="http://schemas.microsoft.com/office/drawing/2014/main" id="{1E6D6ED6-C437-E64E-B2E2-E98C28DEF5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57190">
            <a:off x="4524624" y="1871725"/>
            <a:ext cx="491364" cy="51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2" descr="A picture containing object&#10;&#10;Description automatically generated">
            <a:extLst>
              <a:ext uri="{FF2B5EF4-FFF2-40B4-BE49-F238E27FC236}">
                <a16:creationId xmlns:a16="http://schemas.microsoft.com/office/drawing/2014/main" id="{8A3FBF74-00AD-BB44-83E3-7B62D06AEDE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48749" y="1954906"/>
            <a:ext cx="673023" cy="37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2" descr="A picture containing object&#10;&#10;Description automatically generated">
            <a:extLst>
              <a:ext uri="{FF2B5EF4-FFF2-40B4-BE49-F238E27FC236}">
                <a16:creationId xmlns:a16="http://schemas.microsoft.com/office/drawing/2014/main" id="{6F90F1EF-F42A-CA49-AF55-5078EA0DA7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7086" y="685913"/>
            <a:ext cx="673023" cy="37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AB1A9BDC-A453-9C42-843C-7F516279E1E7}"/>
              </a:ext>
            </a:extLst>
          </p:cNvPr>
          <p:cNvSpPr txBox="1"/>
          <p:nvPr/>
        </p:nvSpPr>
        <p:spPr>
          <a:xfrm>
            <a:off x="1807748" y="3839586"/>
            <a:ext cx="6480720" cy="954107"/>
          </a:xfrm>
          <a:prstGeom prst="rect">
            <a:avLst/>
          </a:prstGeom>
          <a:noFill/>
        </p:spPr>
        <p:txBody>
          <a:bodyPr wrap="square" rtlCol="0">
            <a:spAutoFit/>
          </a:bodyPr>
          <a:lstStyle/>
          <a:p>
            <a:r>
              <a:rPr lang="en-AU" sz="1400" dirty="0">
                <a:solidFill>
                  <a:srgbClr val="005C57"/>
                </a:solidFill>
              </a:rPr>
              <a:t>51% - Doctors and nurses 'always' knew enough about medical history given to triage nurse or ambulance crew</a:t>
            </a:r>
          </a:p>
          <a:p>
            <a:r>
              <a:rPr lang="en-AU" sz="1400" dirty="0">
                <a:solidFill>
                  <a:srgbClr val="005C57"/>
                </a:solidFill>
              </a:rPr>
              <a:t>54% - upon discharge, 'completely' adequate arrangements made for services needed</a:t>
            </a:r>
          </a:p>
          <a:p>
            <a:r>
              <a:rPr lang="en-AU" sz="1400" dirty="0">
                <a:solidFill>
                  <a:srgbClr val="005C57"/>
                </a:solidFill>
              </a:rPr>
              <a:t>					BHI 2014</a:t>
            </a:r>
          </a:p>
        </p:txBody>
      </p:sp>
    </p:spTree>
    <p:extLst>
      <p:ext uri="{BB962C8B-B14F-4D97-AF65-F5344CB8AC3E}">
        <p14:creationId xmlns:p14="http://schemas.microsoft.com/office/powerpoint/2010/main" val="2710983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145229" y="534606"/>
            <a:ext cx="4853542" cy="1580414"/>
            <a:chOff x="1890929" y="2322905"/>
            <a:chExt cx="4853542" cy="1580414"/>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2519335"/>
              <a:ext cx="1164359" cy="11875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929" y="2322905"/>
              <a:ext cx="1580414" cy="1580414"/>
            </a:xfrm>
            <a:prstGeom prst="rect">
              <a:avLst/>
            </a:prstGeom>
          </p:spPr>
        </p:pic>
      </p:grpSp>
      <p:sp>
        <p:nvSpPr>
          <p:cNvPr id="11" name="TextBox 10"/>
          <p:cNvSpPr txBox="1"/>
          <p:nvPr/>
        </p:nvSpPr>
        <p:spPr>
          <a:xfrm>
            <a:off x="6220864" y="1170923"/>
            <a:ext cx="391454" cy="307777"/>
          </a:xfrm>
          <a:prstGeom prst="rect">
            <a:avLst/>
          </a:prstGeom>
          <a:noFill/>
        </p:spPr>
        <p:txBody>
          <a:bodyPr wrap="none" rtlCol="0">
            <a:spAutoFit/>
          </a:bodyPr>
          <a:lstStyle/>
          <a:p>
            <a:r>
              <a:rPr lang="en-AU" sz="1400" dirty="0">
                <a:solidFill>
                  <a:schemeClr val="tx1">
                    <a:lumMod val="65000"/>
                    <a:lumOff val="35000"/>
                  </a:schemeClr>
                </a:solidFill>
              </a:rPr>
              <a:t>GP</a:t>
            </a:r>
          </a:p>
        </p:txBody>
      </p:sp>
      <p:sp>
        <p:nvSpPr>
          <p:cNvPr id="5" name="TextBox 4">
            <a:extLst>
              <a:ext uri="{FF2B5EF4-FFF2-40B4-BE49-F238E27FC236}">
                <a16:creationId xmlns:a16="http://schemas.microsoft.com/office/drawing/2014/main" id="{7EB71089-D54F-574D-837E-C4A3F84940E1}"/>
              </a:ext>
            </a:extLst>
          </p:cNvPr>
          <p:cNvSpPr txBox="1"/>
          <p:nvPr/>
        </p:nvSpPr>
        <p:spPr>
          <a:xfrm>
            <a:off x="4134678" y="1217090"/>
            <a:ext cx="1175322" cy="523220"/>
          </a:xfrm>
          <a:prstGeom prst="rect">
            <a:avLst/>
          </a:prstGeom>
          <a:noFill/>
        </p:spPr>
        <p:txBody>
          <a:bodyPr wrap="none" rtlCol="0">
            <a:spAutoFit/>
          </a:bodyPr>
          <a:lstStyle/>
          <a:p>
            <a:r>
              <a:rPr lang="en-US" sz="2800" dirty="0"/>
              <a:t>ED2GP</a:t>
            </a:r>
          </a:p>
        </p:txBody>
      </p:sp>
      <p:sp>
        <p:nvSpPr>
          <p:cNvPr id="25" name="Curved Down Arrow 24">
            <a:extLst>
              <a:ext uri="{FF2B5EF4-FFF2-40B4-BE49-F238E27FC236}">
                <a16:creationId xmlns:a16="http://schemas.microsoft.com/office/drawing/2014/main" id="{092E344E-9FD1-184F-A6B7-1D3F633CF9C6}"/>
              </a:ext>
            </a:extLst>
          </p:cNvPr>
          <p:cNvSpPr/>
          <p:nvPr/>
        </p:nvSpPr>
        <p:spPr>
          <a:xfrm>
            <a:off x="3840564" y="801591"/>
            <a:ext cx="1949309" cy="523220"/>
          </a:xfrm>
          <a:prstGeom prst="curvedDownArrow">
            <a:avLst>
              <a:gd name="adj1" fmla="val 25000"/>
              <a:gd name="adj2" fmla="val 38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Down Arrow 25">
            <a:extLst>
              <a:ext uri="{FF2B5EF4-FFF2-40B4-BE49-F238E27FC236}">
                <a16:creationId xmlns:a16="http://schemas.microsoft.com/office/drawing/2014/main" id="{D76A9D01-0E14-0141-BEC7-79829D802AF2}"/>
              </a:ext>
            </a:extLst>
          </p:cNvPr>
          <p:cNvSpPr/>
          <p:nvPr/>
        </p:nvSpPr>
        <p:spPr>
          <a:xfrm rot="10800000">
            <a:off x="3796026" y="1591800"/>
            <a:ext cx="1949309" cy="523220"/>
          </a:xfrm>
          <a:prstGeom prst="curvedDownArrow">
            <a:avLst>
              <a:gd name="adj1" fmla="val 25000"/>
              <a:gd name="adj2" fmla="val 38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5531494D-9573-7447-83E6-5B8197082BB6}"/>
              </a:ext>
            </a:extLst>
          </p:cNvPr>
          <p:cNvSpPr txBox="1"/>
          <p:nvPr/>
        </p:nvSpPr>
        <p:spPr>
          <a:xfrm>
            <a:off x="1791402" y="2234254"/>
            <a:ext cx="3056608" cy="2308324"/>
          </a:xfrm>
          <a:prstGeom prst="rect">
            <a:avLst/>
          </a:prstGeom>
          <a:noFill/>
        </p:spPr>
        <p:txBody>
          <a:bodyPr wrap="square" rtlCol="0">
            <a:spAutoFit/>
          </a:bodyPr>
          <a:lstStyle/>
          <a:p>
            <a:r>
              <a:rPr lang="en-AU" dirty="0">
                <a:solidFill>
                  <a:srgbClr val="005C57"/>
                </a:solidFill>
              </a:rPr>
              <a:t>Mortality and morbidity</a:t>
            </a:r>
          </a:p>
          <a:p>
            <a:r>
              <a:rPr lang="en-AU" dirty="0">
                <a:solidFill>
                  <a:srgbClr val="005C57"/>
                </a:solidFill>
              </a:rPr>
              <a:t>Adverse events</a:t>
            </a:r>
          </a:p>
          <a:p>
            <a:r>
              <a:rPr lang="en-AU" dirty="0">
                <a:solidFill>
                  <a:srgbClr val="005C57"/>
                </a:solidFill>
              </a:rPr>
              <a:t>Delays to appropriate treatment and community supports</a:t>
            </a:r>
          </a:p>
          <a:p>
            <a:r>
              <a:rPr lang="en-AU" dirty="0">
                <a:solidFill>
                  <a:srgbClr val="005C57"/>
                </a:solidFill>
              </a:rPr>
              <a:t>Visits to GP or ED</a:t>
            </a:r>
          </a:p>
          <a:p>
            <a:r>
              <a:rPr lang="en-AU" dirty="0">
                <a:solidFill>
                  <a:srgbClr val="005C57"/>
                </a:solidFill>
              </a:rPr>
              <a:t>Additional or duplicated tests</a:t>
            </a:r>
          </a:p>
          <a:p>
            <a:endParaRPr lang="en-AU" dirty="0"/>
          </a:p>
        </p:txBody>
      </p:sp>
      <p:sp>
        <p:nvSpPr>
          <p:cNvPr id="13" name="Up Arrow 12">
            <a:extLst>
              <a:ext uri="{FF2B5EF4-FFF2-40B4-BE49-F238E27FC236}">
                <a16:creationId xmlns:a16="http://schemas.microsoft.com/office/drawing/2014/main" id="{F3A56E2E-D2DF-C248-9760-412659C29B1E}"/>
              </a:ext>
            </a:extLst>
          </p:cNvPr>
          <p:cNvSpPr/>
          <p:nvPr/>
        </p:nvSpPr>
        <p:spPr>
          <a:xfrm>
            <a:off x="683568" y="2355726"/>
            <a:ext cx="576064" cy="20162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6EB5F42-6E76-CD4E-ACD6-56E44570C6FA}"/>
              </a:ext>
            </a:extLst>
          </p:cNvPr>
          <p:cNvSpPr txBox="1"/>
          <p:nvPr/>
        </p:nvSpPr>
        <p:spPr>
          <a:xfrm>
            <a:off x="5379780" y="2234254"/>
            <a:ext cx="3182413" cy="2800767"/>
          </a:xfrm>
          <a:prstGeom prst="rect">
            <a:avLst/>
          </a:prstGeom>
          <a:noFill/>
        </p:spPr>
        <p:txBody>
          <a:bodyPr wrap="square" rtlCol="0">
            <a:spAutoFit/>
          </a:bodyPr>
          <a:lstStyle/>
          <a:p>
            <a:r>
              <a:rPr lang="en-AU" dirty="0">
                <a:solidFill>
                  <a:srgbClr val="005C57"/>
                </a:solidFill>
              </a:rPr>
              <a:t>Preventable readmissions</a:t>
            </a:r>
          </a:p>
          <a:p>
            <a:r>
              <a:rPr lang="en-AU" dirty="0">
                <a:solidFill>
                  <a:srgbClr val="005C57"/>
                </a:solidFill>
              </a:rPr>
              <a:t>Costs to consumer, family, health system and community</a:t>
            </a:r>
          </a:p>
          <a:p>
            <a:r>
              <a:rPr lang="en-AU" dirty="0">
                <a:solidFill>
                  <a:srgbClr val="005C57"/>
                </a:solidFill>
              </a:rPr>
              <a:t>Pain and suffering for consumers, carers and families</a:t>
            </a:r>
          </a:p>
          <a:p>
            <a:r>
              <a:rPr lang="en-AU" dirty="0">
                <a:solidFill>
                  <a:srgbClr val="005C57"/>
                </a:solidFill>
              </a:rPr>
              <a:t>Consumer and provider dissatisfaction with coordination of care</a:t>
            </a:r>
          </a:p>
          <a:p>
            <a:r>
              <a:rPr lang="en-AU" dirty="0">
                <a:solidFill>
                  <a:srgbClr val="005C57"/>
                </a:solidFill>
              </a:rPr>
              <a:t>	         </a:t>
            </a:r>
            <a:r>
              <a:rPr lang="en-AU" sz="1200" dirty="0">
                <a:solidFill>
                  <a:srgbClr val="005C57"/>
                </a:solidFill>
              </a:rPr>
              <a:t>Russell, Doggett, </a:t>
            </a:r>
            <a:r>
              <a:rPr lang="en-AU" sz="1200" dirty="0" err="1">
                <a:solidFill>
                  <a:srgbClr val="005C57"/>
                </a:solidFill>
              </a:rPr>
              <a:t>Dawda</a:t>
            </a:r>
            <a:r>
              <a:rPr lang="en-AU" sz="1200" dirty="0">
                <a:solidFill>
                  <a:srgbClr val="005C57"/>
                </a:solidFill>
              </a:rPr>
              <a:t>, 	              Wells 2013</a:t>
            </a:r>
          </a:p>
        </p:txBody>
      </p:sp>
    </p:spTree>
    <p:extLst>
      <p:ext uri="{BB962C8B-B14F-4D97-AF65-F5344CB8AC3E}">
        <p14:creationId xmlns:p14="http://schemas.microsoft.com/office/powerpoint/2010/main" val="476910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F77D886-1ADF-0E4B-B0B2-4748CCB3512E}"/>
              </a:ext>
            </a:extLst>
          </p:cNvPr>
          <p:cNvSpPr>
            <a:spLocks noChangeArrowheads="1"/>
          </p:cNvSpPr>
          <p:nvPr/>
        </p:nvSpPr>
        <p:spPr bwMode="auto">
          <a:xfrm>
            <a:off x="673894" y="467916"/>
            <a:ext cx="7435454" cy="296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AU" altLang="en-US" sz="1500" b="1" dirty="0"/>
              <a:t>Aim: </a:t>
            </a:r>
          </a:p>
          <a:p>
            <a:pPr eaLnBrk="1" hangingPunct="1"/>
            <a:r>
              <a:rPr lang="en-AU" altLang="en-US" sz="1500" dirty="0"/>
              <a:t>To identify opportunities for improved integration between a local ED and referring General Practices</a:t>
            </a:r>
          </a:p>
          <a:p>
            <a:pPr eaLnBrk="1" hangingPunct="1"/>
            <a:endParaRPr lang="en-AU" altLang="en-US" sz="1500" b="1" dirty="0"/>
          </a:p>
          <a:p>
            <a:pPr eaLnBrk="1" hangingPunct="1"/>
            <a:r>
              <a:rPr lang="en-AU" altLang="en-US" sz="1500" b="1" dirty="0"/>
              <a:t>Research Questions:</a:t>
            </a:r>
          </a:p>
          <a:p>
            <a:pPr eaLnBrk="1" hangingPunct="1"/>
            <a:r>
              <a:rPr lang="en-AU" altLang="en-US" sz="1500" dirty="0"/>
              <a:t>What are the </a:t>
            </a:r>
            <a:r>
              <a:rPr lang="en-AU" altLang="en-US" sz="1500" b="1" dirty="0"/>
              <a:t>problems and barriers </a:t>
            </a:r>
            <a:r>
              <a:rPr lang="en-AU" altLang="en-US" sz="1500" dirty="0"/>
              <a:t>integrating healthcare perceived by those working in ED and General Practices?</a:t>
            </a:r>
          </a:p>
          <a:p>
            <a:pPr>
              <a:spcBef>
                <a:spcPts val="450"/>
              </a:spcBef>
            </a:pPr>
            <a:r>
              <a:rPr lang="en-AU" altLang="en-US" sz="1500" dirty="0"/>
              <a:t>What are </a:t>
            </a:r>
            <a:r>
              <a:rPr lang="en-AU" altLang="en-US" sz="1500" b="1" dirty="0"/>
              <a:t>the key facilitators and strategies </a:t>
            </a:r>
            <a:r>
              <a:rPr lang="en-AU" altLang="en-US" sz="1500" dirty="0"/>
              <a:t>that could support integration between GP and ED staff?</a:t>
            </a:r>
          </a:p>
          <a:p>
            <a:pPr>
              <a:spcBef>
                <a:spcPts val="450"/>
              </a:spcBef>
            </a:pPr>
            <a:r>
              <a:rPr lang="en-AU" altLang="en-US" sz="1500" dirty="0"/>
              <a:t>What are the </a:t>
            </a:r>
            <a:r>
              <a:rPr lang="en-AU" altLang="en-US" sz="1500" b="1" dirty="0"/>
              <a:t>key processes most amenable to quality improvement in integration between GP and ED</a:t>
            </a:r>
            <a:r>
              <a:rPr lang="en-AU" altLang="en-US" sz="1500" dirty="0"/>
              <a:t>?</a:t>
            </a:r>
          </a:p>
          <a:p>
            <a:pPr eaLnBrk="1" hangingPunct="1"/>
            <a:endParaRPr lang="en-AU" altLang="en-US" sz="1350" b="1" dirty="0"/>
          </a:p>
        </p:txBody>
      </p:sp>
      <p:sp>
        <p:nvSpPr>
          <p:cNvPr id="8212" name="TextBox 2">
            <a:extLst>
              <a:ext uri="{FF2B5EF4-FFF2-40B4-BE49-F238E27FC236}">
                <a16:creationId xmlns:a16="http://schemas.microsoft.com/office/drawing/2014/main" id="{D333583D-5A75-004C-8D8A-FCFDC3F35BB4}"/>
              </a:ext>
            </a:extLst>
          </p:cNvPr>
          <p:cNvSpPr txBox="1">
            <a:spLocks noChangeArrowheads="1"/>
          </p:cNvSpPr>
          <p:nvPr/>
        </p:nvSpPr>
        <p:spPr bwMode="auto">
          <a:xfrm>
            <a:off x="2039541" y="3321844"/>
            <a:ext cx="28134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1350" b="1"/>
              <a:t>Problem definition </a:t>
            </a:r>
          </a:p>
        </p:txBody>
      </p:sp>
      <p:sp>
        <p:nvSpPr>
          <p:cNvPr id="2" name="Pentagon 1">
            <a:extLst>
              <a:ext uri="{FF2B5EF4-FFF2-40B4-BE49-F238E27FC236}">
                <a16:creationId xmlns:a16="http://schemas.microsoft.com/office/drawing/2014/main" id="{5CFA382C-9E6B-754B-9DA5-C9C4048436AA}"/>
              </a:ext>
            </a:extLst>
          </p:cNvPr>
          <p:cNvSpPr/>
          <p:nvPr/>
        </p:nvSpPr>
        <p:spPr bwMode="auto">
          <a:xfrm>
            <a:off x="673894" y="3623073"/>
            <a:ext cx="4268391" cy="1269206"/>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 name="Pentagon 4">
            <a:extLst>
              <a:ext uri="{FF2B5EF4-FFF2-40B4-BE49-F238E27FC236}">
                <a16:creationId xmlns:a16="http://schemas.microsoft.com/office/drawing/2014/main" id="{CED868C8-4465-B04F-9681-C06FC16AF083}"/>
              </a:ext>
            </a:extLst>
          </p:cNvPr>
          <p:cNvSpPr/>
          <p:nvPr/>
        </p:nvSpPr>
        <p:spPr bwMode="auto">
          <a:xfrm>
            <a:off x="728662" y="3667125"/>
            <a:ext cx="2138363" cy="1187054"/>
          </a:xfrm>
          <a:prstGeom prst="homePlat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211" name="TextBox 15">
            <a:extLst>
              <a:ext uri="{FF2B5EF4-FFF2-40B4-BE49-F238E27FC236}">
                <a16:creationId xmlns:a16="http://schemas.microsoft.com/office/drawing/2014/main" id="{45BBB02C-5D9F-B14B-AEB6-7B92341C6FC7}"/>
              </a:ext>
            </a:extLst>
          </p:cNvPr>
          <p:cNvSpPr txBox="1">
            <a:spLocks noChangeArrowheads="1"/>
          </p:cNvSpPr>
          <p:nvPr/>
        </p:nvSpPr>
        <p:spPr bwMode="auto">
          <a:xfrm>
            <a:off x="838200" y="3804047"/>
            <a:ext cx="14168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1350">
                <a:solidFill>
                  <a:schemeClr val="bg1"/>
                </a:solidFill>
              </a:rPr>
              <a:t>Semi-structured Interviews </a:t>
            </a:r>
          </a:p>
          <a:p>
            <a:pPr eaLnBrk="1" hangingPunct="1"/>
            <a:r>
              <a:rPr lang="en-US" altLang="en-US" sz="1350">
                <a:solidFill>
                  <a:schemeClr val="bg1"/>
                </a:solidFill>
              </a:rPr>
              <a:t>Purposive diverse sample</a:t>
            </a:r>
          </a:p>
        </p:txBody>
      </p:sp>
      <p:sp>
        <p:nvSpPr>
          <p:cNvPr id="15" name="Chevron 14">
            <a:extLst>
              <a:ext uri="{FF2B5EF4-FFF2-40B4-BE49-F238E27FC236}">
                <a16:creationId xmlns:a16="http://schemas.microsoft.com/office/drawing/2014/main" id="{B2BCDC38-13C6-1448-A55A-EBCD76E70950}"/>
              </a:ext>
            </a:extLst>
          </p:cNvPr>
          <p:cNvSpPr/>
          <p:nvPr/>
        </p:nvSpPr>
        <p:spPr bwMode="auto">
          <a:xfrm>
            <a:off x="2260997" y="3663554"/>
            <a:ext cx="1595438" cy="1187053"/>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8209" name="TextBox 19">
            <a:extLst>
              <a:ext uri="{FF2B5EF4-FFF2-40B4-BE49-F238E27FC236}">
                <a16:creationId xmlns:a16="http://schemas.microsoft.com/office/drawing/2014/main" id="{92396E7F-D51F-1A4F-B963-67A1D577ED99}"/>
              </a:ext>
            </a:extLst>
          </p:cNvPr>
          <p:cNvSpPr txBox="1">
            <a:spLocks noChangeArrowheads="1"/>
          </p:cNvSpPr>
          <p:nvPr/>
        </p:nvSpPr>
        <p:spPr bwMode="auto">
          <a:xfrm>
            <a:off x="2801541" y="4026694"/>
            <a:ext cx="1415653"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1350">
                <a:solidFill>
                  <a:schemeClr val="bg1"/>
                </a:solidFill>
              </a:rPr>
              <a:t>Thematic</a:t>
            </a:r>
          </a:p>
          <a:p>
            <a:pPr eaLnBrk="1" hangingPunct="1"/>
            <a:r>
              <a:rPr lang="en-US" altLang="en-US" sz="1350">
                <a:solidFill>
                  <a:schemeClr val="bg1"/>
                </a:solidFill>
              </a:rPr>
              <a:t> analysis</a:t>
            </a:r>
          </a:p>
          <a:p>
            <a:pPr eaLnBrk="1" hangingPunct="1"/>
            <a:endParaRPr lang="en-US" altLang="en-US" sz="1350">
              <a:solidFill>
                <a:schemeClr val="bg1"/>
              </a:solidFill>
            </a:endParaRPr>
          </a:p>
        </p:txBody>
      </p:sp>
      <p:sp>
        <p:nvSpPr>
          <p:cNvPr id="10" name="Chevron 9">
            <a:extLst>
              <a:ext uri="{FF2B5EF4-FFF2-40B4-BE49-F238E27FC236}">
                <a16:creationId xmlns:a16="http://schemas.microsoft.com/office/drawing/2014/main" id="{8CE1849F-9529-EF4F-8912-B7CCA0CC0617}"/>
              </a:ext>
            </a:extLst>
          </p:cNvPr>
          <p:cNvSpPr/>
          <p:nvPr/>
        </p:nvSpPr>
        <p:spPr bwMode="auto">
          <a:xfrm>
            <a:off x="3264694" y="3662363"/>
            <a:ext cx="1588294" cy="1188244"/>
          </a:xfrm>
          <a:prstGeom prst="chevr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8207" name="TextBox 18">
            <a:extLst>
              <a:ext uri="{FF2B5EF4-FFF2-40B4-BE49-F238E27FC236}">
                <a16:creationId xmlns:a16="http://schemas.microsoft.com/office/drawing/2014/main" id="{80C231D8-5FF2-FA43-9B80-52C3685A730B}"/>
              </a:ext>
            </a:extLst>
          </p:cNvPr>
          <p:cNvSpPr txBox="1">
            <a:spLocks noChangeArrowheads="1"/>
          </p:cNvSpPr>
          <p:nvPr/>
        </p:nvSpPr>
        <p:spPr bwMode="auto">
          <a:xfrm>
            <a:off x="3795713" y="3973117"/>
            <a:ext cx="8453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1200">
                <a:solidFill>
                  <a:schemeClr val="bg1"/>
                </a:solidFill>
              </a:rPr>
              <a:t>Barriers</a:t>
            </a:r>
          </a:p>
          <a:p>
            <a:pPr algn="ctr" eaLnBrk="1" hangingPunct="1"/>
            <a:r>
              <a:rPr lang="en-US" altLang="en-US" sz="1200">
                <a:solidFill>
                  <a:schemeClr val="bg1"/>
                </a:solidFill>
              </a:rPr>
              <a:t>Enablers</a:t>
            </a:r>
          </a:p>
          <a:p>
            <a:pPr algn="ctr" eaLnBrk="1" hangingPunct="1"/>
            <a:r>
              <a:rPr lang="en-US" altLang="en-US" sz="1200">
                <a:solidFill>
                  <a:schemeClr val="bg1"/>
                </a:solidFill>
              </a:rPr>
              <a:t>Strategies </a:t>
            </a:r>
          </a:p>
        </p:txBody>
      </p:sp>
      <p:grpSp>
        <p:nvGrpSpPr>
          <p:cNvPr id="23" name="Group 22">
            <a:extLst>
              <a:ext uri="{FF2B5EF4-FFF2-40B4-BE49-F238E27FC236}">
                <a16:creationId xmlns:a16="http://schemas.microsoft.com/office/drawing/2014/main" id="{60975867-353D-AE4C-BCB7-A5317C5E08BC}"/>
              </a:ext>
            </a:extLst>
          </p:cNvPr>
          <p:cNvGrpSpPr>
            <a:grpSpLocks/>
          </p:cNvGrpSpPr>
          <p:nvPr/>
        </p:nvGrpSpPr>
        <p:grpSpPr bwMode="auto">
          <a:xfrm>
            <a:off x="4400550" y="3629025"/>
            <a:ext cx="2455069" cy="1271588"/>
            <a:chOff x="5211098" y="4861827"/>
            <a:chExt cx="3274092" cy="1705100"/>
          </a:xfrm>
        </p:grpSpPr>
        <p:sp>
          <p:nvSpPr>
            <p:cNvPr id="9" name="Chevron 8">
              <a:extLst>
                <a:ext uri="{FF2B5EF4-FFF2-40B4-BE49-F238E27FC236}">
                  <a16:creationId xmlns:a16="http://schemas.microsoft.com/office/drawing/2014/main" id="{5AB3E9CC-42DC-DB43-B938-8381D28F49A3}"/>
                </a:ext>
              </a:extLst>
            </p:cNvPr>
            <p:cNvSpPr/>
            <p:nvPr/>
          </p:nvSpPr>
          <p:spPr>
            <a:xfrm>
              <a:off x="5211098" y="4861827"/>
              <a:ext cx="3274092" cy="1705100"/>
            </a:xfrm>
            <a:prstGeom prst="chevron">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16400" name="TextBox 21">
              <a:extLst>
                <a:ext uri="{FF2B5EF4-FFF2-40B4-BE49-F238E27FC236}">
                  <a16:creationId xmlns:a16="http://schemas.microsoft.com/office/drawing/2014/main" id="{BDE61B30-BB9D-4D45-9DB9-3A70FC3AD4C3}"/>
                </a:ext>
              </a:extLst>
            </p:cNvPr>
            <p:cNvSpPr txBox="1">
              <a:spLocks noChangeArrowheads="1"/>
            </p:cNvSpPr>
            <p:nvPr/>
          </p:nvSpPr>
          <p:spPr bwMode="auto">
            <a:xfrm>
              <a:off x="6075471" y="5221889"/>
              <a:ext cx="1878161" cy="111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1200"/>
                <a:t>Prioritized key areas by importance/ amenability (cost)</a:t>
              </a:r>
            </a:p>
          </p:txBody>
        </p:sp>
      </p:grpSp>
      <p:grpSp>
        <p:nvGrpSpPr>
          <p:cNvPr id="24" name="Group 23">
            <a:extLst>
              <a:ext uri="{FF2B5EF4-FFF2-40B4-BE49-F238E27FC236}">
                <a16:creationId xmlns:a16="http://schemas.microsoft.com/office/drawing/2014/main" id="{2C810398-207B-F64B-ABC8-DF1E32AC1A29}"/>
              </a:ext>
            </a:extLst>
          </p:cNvPr>
          <p:cNvGrpSpPr>
            <a:grpSpLocks/>
          </p:cNvGrpSpPr>
          <p:nvPr/>
        </p:nvGrpSpPr>
        <p:grpSpPr bwMode="auto">
          <a:xfrm>
            <a:off x="6309122" y="3621882"/>
            <a:ext cx="2113359" cy="1278731"/>
            <a:chOff x="7836108" y="4853408"/>
            <a:chExt cx="2817241" cy="1705100"/>
          </a:xfrm>
        </p:grpSpPr>
        <p:sp>
          <p:nvSpPr>
            <p:cNvPr id="13" name="Chevron 12">
              <a:extLst>
                <a:ext uri="{FF2B5EF4-FFF2-40B4-BE49-F238E27FC236}">
                  <a16:creationId xmlns:a16="http://schemas.microsoft.com/office/drawing/2014/main" id="{11BD79FC-FF63-B84A-B415-4E11ACD973A7}"/>
                </a:ext>
              </a:extLst>
            </p:cNvPr>
            <p:cNvSpPr/>
            <p:nvPr/>
          </p:nvSpPr>
          <p:spPr>
            <a:xfrm>
              <a:off x="7836108" y="4853408"/>
              <a:ext cx="2780736" cy="1705100"/>
            </a:xfrm>
            <a:prstGeom prst="chevron">
              <a:avLst/>
            </a:prstGeom>
            <a:solidFill>
              <a:schemeClr val="accent4">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16398" name="TextBox 24">
              <a:extLst>
                <a:ext uri="{FF2B5EF4-FFF2-40B4-BE49-F238E27FC236}">
                  <a16:creationId xmlns:a16="http://schemas.microsoft.com/office/drawing/2014/main" id="{A58311A0-338A-1747-AB27-37EA3C853B47}"/>
                </a:ext>
              </a:extLst>
            </p:cNvPr>
            <p:cNvSpPr txBox="1">
              <a:spLocks noChangeArrowheads="1"/>
            </p:cNvSpPr>
            <p:nvPr/>
          </p:nvSpPr>
          <p:spPr bwMode="auto">
            <a:xfrm>
              <a:off x="8775188" y="5281119"/>
              <a:ext cx="1878161" cy="86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1200" b="1">
                  <a:solidFill>
                    <a:schemeClr val="bg1"/>
                  </a:solidFill>
                </a:rPr>
                <a:t>Quality Improvement </a:t>
              </a:r>
              <a:r>
                <a:rPr lang="en-US" altLang="en-US" sz="1200">
                  <a:solidFill>
                    <a:schemeClr val="bg1"/>
                  </a:solidFill>
                </a:rPr>
                <a:t>Project</a:t>
              </a:r>
              <a:r>
                <a:rPr lang="en-US" altLang="en-US" sz="1200" b="1">
                  <a:solidFill>
                    <a:schemeClr val="bg1"/>
                  </a:solidFill>
                </a:rPr>
                <a:t> </a:t>
              </a:r>
              <a:endParaRPr lang="en-US" altLang="en-US" sz="1125">
                <a:solidFill>
                  <a:schemeClr val="bg1"/>
                </a:solidFill>
              </a:endParaRPr>
            </a:p>
          </p:txBody>
        </p:sp>
      </p:grpSp>
      <p:sp>
        <p:nvSpPr>
          <p:cNvPr id="25" name="TextBox 2">
            <a:extLst>
              <a:ext uri="{FF2B5EF4-FFF2-40B4-BE49-F238E27FC236}">
                <a16:creationId xmlns:a16="http://schemas.microsoft.com/office/drawing/2014/main" id="{04FA38DA-119E-DD44-BAFC-A25D9B393E45}"/>
              </a:ext>
            </a:extLst>
          </p:cNvPr>
          <p:cNvSpPr txBox="1">
            <a:spLocks noChangeArrowheads="1"/>
          </p:cNvSpPr>
          <p:nvPr/>
        </p:nvSpPr>
        <p:spPr bwMode="auto">
          <a:xfrm>
            <a:off x="4523185" y="3309937"/>
            <a:ext cx="28146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1350" b="1"/>
              <a:t>Deliberative Forum</a:t>
            </a:r>
          </a:p>
        </p:txBody>
      </p:sp>
    </p:spTree>
    <p:extLst>
      <p:ext uri="{BB962C8B-B14F-4D97-AF65-F5344CB8AC3E}">
        <p14:creationId xmlns:p14="http://schemas.microsoft.com/office/powerpoint/2010/main" val="4277281269"/>
      </p:ext>
    </p:extLst>
  </p:cSld>
  <p:clrMapOvr>
    <a:masterClrMapping/>
  </p:clrMapOvr>
  <p:transition spd="slow"/>
  <p:timing>
    <p:tnLst>
      <p:par>
        <p:cTn id="1" dur="indefinite" restart="never" fill="hold"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5">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2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0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0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p:bldP spid="2" grpId="0" animBg="1"/>
      <p:bldP spid="5" grpId="0" animBg="1"/>
      <p:bldP spid="8211" grpId="0"/>
      <p:bldP spid="15" grpId="0" animBg="1"/>
      <p:bldP spid="8209" grpId="0"/>
      <p:bldP spid="10" grpId="0" animBg="1"/>
      <p:bldP spid="8207"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229" y="534606"/>
            <a:ext cx="1580414" cy="1580414"/>
          </a:xfrm>
          <a:prstGeom prst="rect">
            <a:avLst/>
          </a:prstGeom>
        </p:spPr>
      </p:pic>
      <p:grpSp>
        <p:nvGrpSpPr>
          <p:cNvPr id="2" name="Group 1">
            <a:extLst>
              <a:ext uri="{FF2B5EF4-FFF2-40B4-BE49-F238E27FC236}">
                <a16:creationId xmlns:a16="http://schemas.microsoft.com/office/drawing/2014/main" id="{9F88F177-062E-5E41-A9EA-5C642D1DBAA7}"/>
              </a:ext>
            </a:extLst>
          </p:cNvPr>
          <p:cNvGrpSpPr/>
          <p:nvPr/>
        </p:nvGrpSpPr>
        <p:grpSpPr>
          <a:xfrm>
            <a:off x="5796136" y="731036"/>
            <a:ext cx="1164359" cy="1187553"/>
            <a:chOff x="5834412" y="731036"/>
            <a:chExt cx="1164359" cy="1187553"/>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412" y="731036"/>
              <a:ext cx="1164359" cy="1187553"/>
            </a:xfrm>
            <a:prstGeom prst="rect">
              <a:avLst/>
            </a:prstGeom>
          </p:spPr>
        </p:pic>
        <p:sp>
          <p:nvSpPr>
            <p:cNvPr id="11" name="TextBox 10"/>
            <p:cNvSpPr txBox="1"/>
            <p:nvPr/>
          </p:nvSpPr>
          <p:spPr>
            <a:xfrm>
              <a:off x="6220864" y="1170923"/>
              <a:ext cx="391454" cy="307777"/>
            </a:xfrm>
            <a:prstGeom prst="rect">
              <a:avLst/>
            </a:prstGeom>
            <a:noFill/>
          </p:spPr>
          <p:txBody>
            <a:bodyPr wrap="none" rtlCol="0">
              <a:spAutoFit/>
            </a:bodyPr>
            <a:lstStyle/>
            <a:p>
              <a:r>
                <a:rPr lang="en-AU" sz="1400" dirty="0">
                  <a:solidFill>
                    <a:schemeClr val="tx1">
                      <a:lumMod val="65000"/>
                      <a:lumOff val="35000"/>
                    </a:schemeClr>
                  </a:solidFill>
                </a:rPr>
                <a:t>GP</a:t>
              </a:r>
            </a:p>
          </p:txBody>
        </p:sp>
      </p:grpSp>
      <p:sp>
        <p:nvSpPr>
          <p:cNvPr id="5" name="TextBox 4">
            <a:extLst>
              <a:ext uri="{FF2B5EF4-FFF2-40B4-BE49-F238E27FC236}">
                <a16:creationId xmlns:a16="http://schemas.microsoft.com/office/drawing/2014/main" id="{7EB71089-D54F-574D-837E-C4A3F84940E1}"/>
              </a:ext>
            </a:extLst>
          </p:cNvPr>
          <p:cNvSpPr txBox="1"/>
          <p:nvPr/>
        </p:nvSpPr>
        <p:spPr>
          <a:xfrm>
            <a:off x="4134678" y="1217090"/>
            <a:ext cx="1175322" cy="523220"/>
          </a:xfrm>
          <a:prstGeom prst="rect">
            <a:avLst/>
          </a:prstGeom>
          <a:noFill/>
        </p:spPr>
        <p:txBody>
          <a:bodyPr wrap="none" rtlCol="0">
            <a:spAutoFit/>
          </a:bodyPr>
          <a:lstStyle/>
          <a:p>
            <a:r>
              <a:rPr lang="en-US" sz="2800" dirty="0"/>
              <a:t>ED2GP</a:t>
            </a:r>
          </a:p>
        </p:txBody>
      </p:sp>
      <p:sp>
        <p:nvSpPr>
          <p:cNvPr id="25" name="Curved Down Arrow 24">
            <a:extLst>
              <a:ext uri="{FF2B5EF4-FFF2-40B4-BE49-F238E27FC236}">
                <a16:creationId xmlns:a16="http://schemas.microsoft.com/office/drawing/2014/main" id="{092E344E-9FD1-184F-A6B7-1D3F633CF9C6}"/>
              </a:ext>
            </a:extLst>
          </p:cNvPr>
          <p:cNvSpPr/>
          <p:nvPr/>
        </p:nvSpPr>
        <p:spPr>
          <a:xfrm>
            <a:off x="3840564" y="801591"/>
            <a:ext cx="1949309" cy="523220"/>
          </a:xfrm>
          <a:prstGeom prst="curvedDownArrow">
            <a:avLst>
              <a:gd name="adj1" fmla="val 25000"/>
              <a:gd name="adj2" fmla="val 38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Down Arrow 25">
            <a:extLst>
              <a:ext uri="{FF2B5EF4-FFF2-40B4-BE49-F238E27FC236}">
                <a16:creationId xmlns:a16="http://schemas.microsoft.com/office/drawing/2014/main" id="{D76A9D01-0E14-0141-BEC7-79829D802AF2}"/>
              </a:ext>
            </a:extLst>
          </p:cNvPr>
          <p:cNvSpPr/>
          <p:nvPr/>
        </p:nvSpPr>
        <p:spPr>
          <a:xfrm rot="10800000">
            <a:off x="3796026" y="1591800"/>
            <a:ext cx="1949309" cy="523220"/>
          </a:xfrm>
          <a:prstGeom prst="curvedDownArrow">
            <a:avLst>
              <a:gd name="adj1" fmla="val 25000"/>
              <a:gd name="adj2" fmla="val 38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5531494D-9573-7447-83E6-5B8197082BB6}"/>
              </a:ext>
            </a:extLst>
          </p:cNvPr>
          <p:cNvSpPr txBox="1"/>
          <p:nvPr/>
        </p:nvSpPr>
        <p:spPr>
          <a:xfrm>
            <a:off x="2051720" y="2230117"/>
            <a:ext cx="3056608" cy="1846659"/>
          </a:xfrm>
          <a:prstGeom prst="rect">
            <a:avLst/>
          </a:prstGeom>
          <a:noFill/>
        </p:spPr>
        <p:txBody>
          <a:bodyPr wrap="square" rtlCol="0">
            <a:spAutoFit/>
          </a:bodyPr>
          <a:lstStyle/>
          <a:p>
            <a:r>
              <a:rPr lang="en-AU" dirty="0">
                <a:solidFill>
                  <a:srgbClr val="005C57"/>
                </a:solidFill>
              </a:rPr>
              <a:t>19 interviews</a:t>
            </a:r>
          </a:p>
          <a:p>
            <a:pPr marL="285750" indent="-285750">
              <a:buFont typeface="Arial" panose="020B0604020202020204" pitchFamily="34" charset="0"/>
              <a:buChar char="•"/>
            </a:pPr>
            <a:r>
              <a:rPr lang="en-AU" sz="1600" dirty="0">
                <a:solidFill>
                  <a:srgbClr val="005C57"/>
                </a:solidFill>
              </a:rPr>
              <a:t>2 clerical staff</a:t>
            </a:r>
          </a:p>
          <a:p>
            <a:pPr marL="285750" indent="-285750">
              <a:buFont typeface="Arial" panose="020B0604020202020204" pitchFamily="34" charset="0"/>
              <a:buChar char="•"/>
            </a:pPr>
            <a:r>
              <a:rPr lang="en-AU" sz="1600" dirty="0">
                <a:solidFill>
                  <a:srgbClr val="005C57"/>
                </a:solidFill>
              </a:rPr>
              <a:t>3 allied health</a:t>
            </a:r>
          </a:p>
          <a:p>
            <a:pPr marL="285750" indent="-285750">
              <a:buFont typeface="Arial" panose="020B0604020202020204" pitchFamily="34" charset="0"/>
              <a:buChar char="•"/>
            </a:pPr>
            <a:r>
              <a:rPr lang="en-AU" sz="1600" dirty="0">
                <a:solidFill>
                  <a:srgbClr val="005C57"/>
                </a:solidFill>
              </a:rPr>
              <a:t>5 nurses</a:t>
            </a:r>
          </a:p>
          <a:p>
            <a:pPr marL="285750" indent="-285750">
              <a:buFont typeface="Arial" panose="020B0604020202020204" pitchFamily="34" charset="0"/>
              <a:buChar char="•"/>
            </a:pPr>
            <a:r>
              <a:rPr lang="en-AU" sz="1600" dirty="0">
                <a:solidFill>
                  <a:srgbClr val="005C57"/>
                </a:solidFill>
              </a:rPr>
              <a:t>5 staff specialists</a:t>
            </a:r>
          </a:p>
          <a:p>
            <a:pPr marL="285750" indent="-285750">
              <a:buFont typeface="Arial" panose="020B0604020202020204" pitchFamily="34" charset="0"/>
              <a:buChar char="•"/>
            </a:pPr>
            <a:r>
              <a:rPr lang="en-AU" sz="1600" dirty="0">
                <a:solidFill>
                  <a:srgbClr val="005C57"/>
                </a:solidFill>
              </a:rPr>
              <a:t>2 registrars</a:t>
            </a:r>
          </a:p>
          <a:p>
            <a:pPr marL="285750" indent="-285750">
              <a:buFont typeface="Arial" panose="020B0604020202020204" pitchFamily="34" charset="0"/>
              <a:buChar char="•"/>
            </a:pPr>
            <a:r>
              <a:rPr lang="en-AU" sz="1600" dirty="0">
                <a:solidFill>
                  <a:srgbClr val="005C57"/>
                </a:solidFill>
              </a:rPr>
              <a:t>2 RMOs</a:t>
            </a:r>
          </a:p>
        </p:txBody>
      </p:sp>
      <p:sp>
        <p:nvSpPr>
          <p:cNvPr id="14" name="TextBox 13">
            <a:extLst>
              <a:ext uri="{FF2B5EF4-FFF2-40B4-BE49-F238E27FC236}">
                <a16:creationId xmlns:a16="http://schemas.microsoft.com/office/drawing/2014/main" id="{66EB5F42-6E76-CD4E-ACD6-56E44570C6FA}"/>
              </a:ext>
            </a:extLst>
          </p:cNvPr>
          <p:cNvSpPr txBox="1"/>
          <p:nvPr/>
        </p:nvSpPr>
        <p:spPr>
          <a:xfrm>
            <a:off x="5745335" y="2230117"/>
            <a:ext cx="2313239" cy="1354217"/>
          </a:xfrm>
          <a:prstGeom prst="rect">
            <a:avLst/>
          </a:prstGeom>
          <a:noFill/>
        </p:spPr>
        <p:txBody>
          <a:bodyPr wrap="square" rtlCol="0">
            <a:spAutoFit/>
          </a:bodyPr>
          <a:lstStyle/>
          <a:p>
            <a:r>
              <a:rPr lang="en-AU" dirty="0">
                <a:solidFill>
                  <a:srgbClr val="005C57"/>
                </a:solidFill>
              </a:rPr>
              <a:t>20 Interviews</a:t>
            </a:r>
          </a:p>
          <a:p>
            <a:pPr marL="285750" indent="-285750">
              <a:buFont typeface="Arial" panose="020B0604020202020204" pitchFamily="34" charset="0"/>
              <a:buChar char="•"/>
            </a:pPr>
            <a:r>
              <a:rPr lang="en-AU" sz="1600" dirty="0">
                <a:solidFill>
                  <a:srgbClr val="005C57"/>
                </a:solidFill>
              </a:rPr>
              <a:t>2 clerical staff</a:t>
            </a:r>
          </a:p>
          <a:p>
            <a:pPr marL="285750" indent="-285750">
              <a:buFont typeface="Arial" panose="020B0604020202020204" pitchFamily="34" charset="0"/>
              <a:buChar char="•"/>
            </a:pPr>
            <a:r>
              <a:rPr lang="en-AU" sz="1600" dirty="0">
                <a:solidFill>
                  <a:srgbClr val="005C57"/>
                </a:solidFill>
              </a:rPr>
              <a:t>4 practice managers</a:t>
            </a:r>
          </a:p>
          <a:p>
            <a:pPr marL="285750" indent="-285750">
              <a:buFont typeface="Arial" panose="020B0604020202020204" pitchFamily="34" charset="0"/>
              <a:buChar char="•"/>
            </a:pPr>
            <a:r>
              <a:rPr lang="en-AU" sz="1600" dirty="0">
                <a:solidFill>
                  <a:srgbClr val="005C57"/>
                </a:solidFill>
              </a:rPr>
              <a:t>3 nurses</a:t>
            </a:r>
          </a:p>
          <a:p>
            <a:pPr marL="285750" indent="-285750">
              <a:buFont typeface="Arial" panose="020B0604020202020204" pitchFamily="34" charset="0"/>
              <a:buChar char="•"/>
            </a:pPr>
            <a:r>
              <a:rPr lang="en-AU" sz="1600" dirty="0">
                <a:solidFill>
                  <a:srgbClr val="005C57"/>
                </a:solidFill>
              </a:rPr>
              <a:t>11 GPs</a:t>
            </a:r>
          </a:p>
        </p:txBody>
      </p:sp>
      <p:grpSp>
        <p:nvGrpSpPr>
          <p:cNvPr id="21" name="Group 20">
            <a:extLst>
              <a:ext uri="{FF2B5EF4-FFF2-40B4-BE49-F238E27FC236}">
                <a16:creationId xmlns:a16="http://schemas.microsoft.com/office/drawing/2014/main" id="{184EB445-2AAD-6A43-B892-F2688641299C}"/>
              </a:ext>
            </a:extLst>
          </p:cNvPr>
          <p:cNvGrpSpPr/>
          <p:nvPr/>
        </p:nvGrpSpPr>
        <p:grpSpPr>
          <a:xfrm>
            <a:off x="5806623" y="731034"/>
            <a:ext cx="1164359" cy="1187553"/>
            <a:chOff x="5834412" y="731036"/>
            <a:chExt cx="1164359" cy="1187553"/>
          </a:xfrm>
        </p:grpSpPr>
        <p:pic>
          <p:nvPicPr>
            <p:cNvPr id="22" name="Picture 21">
              <a:extLst>
                <a:ext uri="{FF2B5EF4-FFF2-40B4-BE49-F238E27FC236}">
                  <a16:creationId xmlns:a16="http://schemas.microsoft.com/office/drawing/2014/main" id="{B3E19B2D-4A1B-8744-95A4-DE8DA6DD8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412" y="731036"/>
              <a:ext cx="1164359" cy="1187553"/>
            </a:xfrm>
            <a:prstGeom prst="rect">
              <a:avLst/>
            </a:prstGeom>
          </p:spPr>
        </p:pic>
        <p:sp>
          <p:nvSpPr>
            <p:cNvPr id="23" name="TextBox 22">
              <a:extLst>
                <a:ext uri="{FF2B5EF4-FFF2-40B4-BE49-F238E27FC236}">
                  <a16:creationId xmlns:a16="http://schemas.microsoft.com/office/drawing/2014/main" id="{4B791E4A-9F84-604A-AA67-660FDED9F825}"/>
                </a:ext>
              </a:extLst>
            </p:cNvPr>
            <p:cNvSpPr txBox="1"/>
            <p:nvPr/>
          </p:nvSpPr>
          <p:spPr>
            <a:xfrm>
              <a:off x="6220864" y="1170923"/>
              <a:ext cx="391454" cy="307777"/>
            </a:xfrm>
            <a:prstGeom prst="rect">
              <a:avLst/>
            </a:prstGeom>
            <a:noFill/>
          </p:spPr>
          <p:txBody>
            <a:bodyPr wrap="none" rtlCol="0">
              <a:spAutoFit/>
            </a:bodyPr>
            <a:lstStyle/>
            <a:p>
              <a:r>
                <a:rPr lang="en-AU" sz="1400" dirty="0">
                  <a:solidFill>
                    <a:schemeClr val="tx1">
                      <a:lumMod val="65000"/>
                      <a:lumOff val="35000"/>
                    </a:schemeClr>
                  </a:solidFill>
                </a:rPr>
                <a:t>GP</a:t>
              </a:r>
            </a:p>
          </p:txBody>
        </p:sp>
      </p:grpSp>
      <p:grpSp>
        <p:nvGrpSpPr>
          <p:cNvPr id="24" name="Group 23">
            <a:extLst>
              <a:ext uri="{FF2B5EF4-FFF2-40B4-BE49-F238E27FC236}">
                <a16:creationId xmlns:a16="http://schemas.microsoft.com/office/drawing/2014/main" id="{6622B5D5-4089-8A4A-9CF3-9B63300FA1D8}"/>
              </a:ext>
            </a:extLst>
          </p:cNvPr>
          <p:cNvGrpSpPr/>
          <p:nvPr/>
        </p:nvGrpSpPr>
        <p:grpSpPr>
          <a:xfrm>
            <a:off x="5806623" y="715137"/>
            <a:ext cx="1164359" cy="1187553"/>
            <a:chOff x="5834412" y="731036"/>
            <a:chExt cx="1164359" cy="1187553"/>
          </a:xfrm>
        </p:grpSpPr>
        <p:pic>
          <p:nvPicPr>
            <p:cNvPr id="27" name="Picture 26">
              <a:extLst>
                <a:ext uri="{FF2B5EF4-FFF2-40B4-BE49-F238E27FC236}">
                  <a16:creationId xmlns:a16="http://schemas.microsoft.com/office/drawing/2014/main" id="{C19644CF-0FC2-CA4F-97A1-2C1B53E51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412" y="731036"/>
              <a:ext cx="1164359" cy="1187553"/>
            </a:xfrm>
            <a:prstGeom prst="rect">
              <a:avLst/>
            </a:prstGeom>
          </p:spPr>
        </p:pic>
        <p:sp>
          <p:nvSpPr>
            <p:cNvPr id="28" name="TextBox 27">
              <a:extLst>
                <a:ext uri="{FF2B5EF4-FFF2-40B4-BE49-F238E27FC236}">
                  <a16:creationId xmlns:a16="http://schemas.microsoft.com/office/drawing/2014/main" id="{309F2E75-A9B4-8B40-982A-6193DAF6C568}"/>
                </a:ext>
              </a:extLst>
            </p:cNvPr>
            <p:cNvSpPr txBox="1"/>
            <p:nvPr/>
          </p:nvSpPr>
          <p:spPr>
            <a:xfrm>
              <a:off x="6220864" y="1170923"/>
              <a:ext cx="391454" cy="307777"/>
            </a:xfrm>
            <a:prstGeom prst="rect">
              <a:avLst/>
            </a:prstGeom>
            <a:noFill/>
          </p:spPr>
          <p:txBody>
            <a:bodyPr wrap="none" rtlCol="0">
              <a:spAutoFit/>
            </a:bodyPr>
            <a:lstStyle/>
            <a:p>
              <a:r>
                <a:rPr lang="en-AU" sz="1400" dirty="0">
                  <a:solidFill>
                    <a:schemeClr val="tx1">
                      <a:lumMod val="65000"/>
                      <a:lumOff val="35000"/>
                    </a:schemeClr>
                  </a:solidFill>
                </a:rPr>
                <a:t>GP</a:t>
              </a:r>
            </a:p>
          </p:txBody>
        </p:sp>
      </p:grpSp>
      <p:cxnSp>
        <p:nvCxnSpPr>
          <p:cNvPr id="7" name="Straight Arrow Connector 6">
            <a:extLst>
              <a:ext uri="{FF2B5EF4-FFF2-40B4-BE49-F238E27FC236}">
                <a16:creationId xmlns:a16="http://schemas.microsoft.com/office/drawing/2014/main" id="{998ABA13-ADDF-AA43-BD05-8D1EA9627105}"/>
              </a:ext>
            </a:extLst>
          </p:cNvPr>
          <p:cNvCxnSpPr>
            <a:cxnSpLocks/>
          </p:cNvCxnSpPr>
          <p:nvPr/>
        </p:nvCxnSpPr>
        <p:spPr>
          <a:xfrm flipV="1">
            <a:off x="3648542" y="682357"/>
            <a:ext cx="2435626" cy="4885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56A95E9-6480-824F-AB27-EA5AB3980D40}"/>
              </a:ext>
            </a:extLst>
          </p:cNvPr>
          <p:cNvCxnSpPr>
            <a:cxnSpLocks/>
          </p:cNvCxnSpPr>
          <p:nvPr/>
        </p:nvCxnSpPr>
        <p:spPr>
          <a:xfrm flipV="1">
            <a:off x="3645174" y="1370980"/>
            <a:ext cx="2438994" cy="1015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60C5B66-1AA5-3447-A961-F37A7117D7D6}"/>
              </a:ext>
            </a:extLst>
          </p:cNvPr>
          <p:cNvCxnSpPr>
            <a:cxnSpLocks/>
          </p:cNvCxnSpPr>
          <p:nvPr/>
        </p:nvCxnSpPr>
        <p:spPr>
          <a:xfrm>
            <a:off x="3645174" y="1870739"/>
            <a:ext cx="2438994" cy="618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390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2.59259E-6 L 0.00295 0.11574 " pathEditMode="relative" rAng="0" ptsTypes="AA">
                                      <p:cBhvr>
                                        <p:cTn id="6" dur="500" fill="hold"/>
                                        <p:tgtEl>
                                          <p:spTgt spid="2"/>
                                        </p:tgtEl>
                                        <p:attrNameLst>
                                          <p:attrName>ppt_x</p:attrName>
                                          <p:attrName>ppt_y</p:attrName>
                                        </p:attrNameLst>
                                      </p:cBhvr>
                                      <p:rCtr x="139" y="5772"/>
                                    </p:animMotion>
                                  </p:childTnLst>
                                </p:cTn>
                              </p:par>
                              <p:par>
                                <p:cTn id="7" presetID="6" presetClass="emph" presetSubtype="0" fill="hold" nodeType="withEffect">
                                  <p:stCondLst>
                                    <p:cond delay="0"/>
                                  </p:stCondLst>
                                  <p:childTnLst>
                                    <p:animScale>
                                      <p:cBhvr>
                                        <p:cTn id="8" dur="1000" fill="hold"/>
                                        <p:tgtEl>
                                          <p:spTgt spid="2"/>
                                        </p:tgtEl>
                                      </p:cBhvr>
                                      <p:by x="50000" y="50000"/>
                                    </p:animScale>
                                  </p:childTnLst>
                                </p:cTn>
                              </p:par>
                              <p:par>
                                <p:cTn id="9" presetID="42" presetClass="path" presetSubtype="0" accel="50000" decel="50000" fill="hold" nodeType="withEffect">
                                  <p:stCondLst>
                                    <p:cond delay="0"/>
                                  </p:stCondLst>
                                  <p:childTnLst>
                                    <p:animMotion origin="layout" path="M 5E-6 3.95062E-6 L 0.00122 -0.13642 " pathEditMode="relative" rAng="0" ptsTypes="AA">
                                      <p:cBhvr>
                                        <p:cTn id="10" dur="1000" fill="hold"/>
                                        <p:tgtEl>
                                          <p:spTgt spid="21"/>
                                        </p:tgtEl>
                                        <p:attrNameLst>
                                          <p:attrName>ppt_x</p:attrName>
                                          <p:attrName>ppt_y</p:attrName>
                                        </p:attrNameLst>
                                      </p:cBhvr>
                                      <p:rCtr x="52" y="-6821"/>
                                    </p:animMotion>
                                  </p:childTnLst>
                                </p:cTn>
                              </p:par>
                              <p:par>
                                <p:cTn id="11" presetID="6" presetClass="emph" presetSubtype="0" fill="hold" nodeType="withEffect">
                                  <p:stCondLst>
                                    <p:cond delay="0"/>
                                  </p:stCondLst>
                                  <p:childTnLst>
                                    <p:animScale>
                                      <p:cBhvr>
                                        <p:cTn id="12" dur="1000" fill="hold"/>
                                        <p:tgtEl>
                                          <p:spTgt spid="21"/>
                                        </p:tgtEl>
                                      </p:cBhvr>
                                      <p:by x="50000" y="50000"/>
                                    </p:animScale>
                                  </p:childTnLst>
                                </p:cTn>
                              </p:par>
                              <p:par>
                                <p:cTn id="13" presetID="6" presetClass="emph" presetSubtype="0" fill="hold" nodeType="withEffect">
                                  <p:stCondLst>
                                    <p:cond delay="0"/>
                                  </p:stCondLst>
                                  <p:childTnLst>
                                    <p:animScale>
                                      <p:cBhvr>
                                        <p:cTn id="14" dur="1000" fill="hold"/>
                                        <p:tgtEl>
                                          <p:spTgt spid="24"/>
                                        </p:tgtEl>
                                      </p:cBhvr>
                                      <p:by x="50000" y="50000"/>
                                    </p:animScale>
                                  </p:childTnLst>
                                </p:cTn>
                              </p:par>
                              <p:par>
                                <p:cTn id="15" presetID="9" presetClass="exit" presetSubtype="0" fill="hold" grpId="0" nodeType="withEffect">
                                  <p:stCondLst>
                                    <p:cond delay="0"/>
                                  </p:stCondLst>
                                  <p:childTnLst>
                                    <p:animEffect transition="out" filter="dissolv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500"/>
                                        <p:tgtEl>
                                          <p:spTgt spid="26"/>
                                        </p:tgtEl>
                                      </p:cBhvr>
                                    </p:animEffect>
                                    <p:set>
                                      <p:cBhvr>
                                        <p:cTn id="20" dur="1" fill="hold">
                                          <p:stCondLst>
                                            <p:cond delay="499"/>
                                          </p:stCondLst>
                                        </p:cTn>
                                        <p:tgtEl>
                                          <p:spTgt spid="26"/>
                                        </p:tgtEl>
                                        <p:attrNameLst>
                                          <p:attrName>style.visibility</p:attrName>
                                        </p:attrNameLst>
                                      </p:cBhvr>
                                      <p:to>
                                        <p:strVal val="hidden"/>
                                      </p:to>
                                    </p:set>
                                  </p:childTnLst>
                                </p:cTn>
                              </p:par>
                              <p:par>
                                <p:cTn id="21" presetID="9"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dissolve">
                                      <p:cBhvr>
                                        <p:cTn id="23" dur="500"/>
                                        <p:tgtEl>
                                          <p:spTgt spid="32"/>
                                        </p:tgtEl>
                                      </p:cBhvr>
                                    </p:animEffect>
                                  </p:childTnLst>
                                </p:cTn>
                              </p:par>
                              <p:par>
                                <p:cTn id="24" presetID="9"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dissolve">
                                      <p:cBhvr>
                                        <p:cTn id="26" dur="500"/>
                                        <p:tgtEl>
                                          <p:spTgt spid="29"/>
                                        </p:tgtEl>
                                      </p:cBhvr>
                                    </p:animEffect>
                                  </p:childTnLst>
                                </p:cTn>
                              </p:par>
                              <p:par>
                                <p:cTn id="27" presetID="9"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dissolve">
                                      <p:cBhvr>
                                        <p:cTn id="29" dur="500"/>
                                        <p:tgtEl>
                                          <p:spTgt spid="32"/>
                                        </p:tgtEl>
                                      </p:cBhvr>
                                    </p:animEffect>
                                  </p:childTnLst>
                                </p:cTn>
                              </p:par>
                              <p:par>
                                <p:cTn id="30" presetID="9"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par>
                                <p:cTn id="33" presetID="9"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52" name="Group 9351">
            <a:extLst>
              <a:ext uri="{FF2B5EF4-FFF2-40B4-BE49-F238E27FC236}">
                <a16:creationId xmlns:a16="http://schemas.microsoft.com/office/drawing/2014/main" id="{5CD375DA-16DD-4649-9828-B04528AD3A94}"/>
              </a:ext>
            </a:extLst>
          </p:cNvPr>
          <p:cNvGrpSpPr>
            <a:grpSpLocks/>
          </p:cNvGrpSpPr>
          <p:nvPr/>
        </p:nvGrpSpPr>
        <p:grpSpPr bwMode="auto">
          <a:xfrm>
            <a:off x="5957888" y="236935"/>
            <a:ext cx="2936081" cy="2953940"/>
            <a:chOff x="1315552" y="1163294"/>
            <a:chExt cx="4105512" cy="4221798"/>
          </a:xfrm>
        </p:grpSpPr>
        <p:sp>
          <p:nvSpPr>
            <p:cNvPr id="100" name="Oval 99">
              <a:extLst>
                <a:ext uri="{FF2B5EF4-FFF2-40B4-BE49-F238E27FC236}">
                  <a16:creationId xmlns:a16="http://schemas.microsoft.com/office/drawing/2014/main" id="{FF2F2263-140A-994C-869A-F82E99D6FD69}"/>
                </a:ext>
              </a:extLst>
            </p:cNvPr>
            <p:cNvSpPr/>
            <p:nvPr/>
          </p:nvSpPr>
          <p:spPr>
            <a:xfrm>
              <a:off x="1315552" y="1163294"/>
              <a:ext cx="4105512" cy="422179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131">
                <a:solidFill>
                  <a:schemeClr val="bg2">
                    <a:lumMod val="20000"/>
                    <a:lumOff val="80000"/>
                  </a:schemeClr>
                </a:solidFill>
              </a:endParaRPr>
            </a:p>
          </p:txBody>
        </p:sp>
        <p:sp>
          <p:nvSpPr>
            <p:cNvPr id="18462" name="TextBox 100">
              <a:extLst>
                <a:ext uri="{FF2B5EF4-FFF2-40B4-BE49-F238E27FC236}">
                  <a16:creationId xmlns:a16="http://schemas.microsoft.com/office/drawing/2014/main" id="{57BE4FD3-DEF0-5948-8DE0-35C608DBA58E}"/>
                </a:ext>
              </a:extLst>
            </p:cNvPr>
            <p:cNvSpPr txBox="1">
              <a:spLocks noChangeArrowheads="1"/>
            </p:cNvSpPr>
            <p:nvPr/>
          </p:nvSpPr>
          <p:spPr bwMode="auto">
            <a:xfrm>
              <a:off x="1809748" y="1347813"/>
              <a:ext cx="3096294" cy="131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a:r>
                <a:rPr lang="en-US" altLang="en-US" dirty="0"/>
                <a:t>Professional partnerships and collaborations  </a:t>
              </a:r>
            </a:p>
          </p:txBody>
        </p:sp>
        <p:sp>
          <p:nvSpPr>
            <p:cNvPr id="18463" name="TextBox 106">
              <a:extLst>
                <a:ext uri="{FF2B5EF4-FFF2-40B4-BE49-F238E27FC236}">
                  <a16:creationId xmlns:a16="http://schemas.microsoft.com/office/drawing/2014/main" id="{9FF4A6F7-2C8F-DE4F-B734-DDF7BB037EB5}"/>
                </a:ext>
              </a:extLst>
            </p:cNvPr>
            <p:cNvSpPr txBox="1">
              <a:spLocks noChangeArrowheads="1"/>
            </p:cNvSpPr>
            <p:nvPr/>
          </p:nvSpPr>
          <p:spPr bwMode="auto">
            <a:xfrm>
              <a:off x="4579424" y="3284655"/>
              <a:ext cx="590468" cy="42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r>
                <a:rPr lang="en-US" altLang="en-US" sz="1350" b="1"/>
                <a:t>ED</a:t>
              </a:r>
            </a:p>
          </p:txBody>
        </p:sp>
        <p:sp>
          <p:nvSpPr>
            <p:cNvPr id="18464" name="TextBox 107">
              <a:extLst>
                <a:ext uri="{FF2B5EF4-FFF2-40B4-BE49-F238E27FC236}">
                  <a16:creationId xmlns:a16="http://schemas.microsoft.com/office/drawing/2014/main" id="{F95B1C84-75F4-FA4C-8A40-6CDD02A66DE6}"/>
                </a:ext>
              </a:extLst>
            </p:cNvPr>
            <p:cNvSpPr txBox="1">
              <a:spLocks noChangeArrowheads="1"/>
            </p:cNvSpPr>
            <p:nvPr/>
          </p:nvSpPr>
          <p:spPr bwMode="auto">
            <a:xfrm>
              <a:off x="1559771" y="3284655"/>
              <a:ext cx="561775" cy="72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r>
                <a:rPr lang="en-US" altLang="en-US" sz="1350" b="1"/>
                <a:t>GP</a:t>
              </a:r>
            </a:p>
          </p:txBody>
        </p:sp>
        <p:pic>
          <p:nvPicPr>
            <p:cNvPr id="18465" name="Picture 101" descr="A close up of an umbrella&#10;&#10;Description automatically generated">
              <a:extLst>
                <a:ext uri="{FF2B5EF4-FFF2-40B4-BE49-F238E27FC236}">
                  <a16:creationId xmlns:a16="http://schemas.microsoft.com/office/drawing/2014/main" id="{A288D889-CC30-B145-B125-B8A7454EDD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11250" y="4218129"/>
              <a:ext cx="1672716" cy="53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102" descr="A picture containing object&#10;&#10;Description automatically generated">
              <a:extLst>
                <a:ext uri="{FF2B5EF4-FFF2-40B4-BE49-F238E27FC236}">
                  <a16:creationId xmlns:a16="http://schemas.microsoft.com/office/drawing/2014/main" id="{D40D17CE-5FF9-3E48-81A9-1F68A7320B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7765" y="4390881"/>
              <a:ext cx="941086" cy="53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7" name="Picture 103" descr="A close up of an umbrella&#10;&#10;Description automatically generated">
              <a:extLst>
                <a:ext uri="{FF2B5EF4-FFF2-40B4-BE49-F238E27FC236}">
                  <a16:creationId xmlns:a16="http://schemas.microsoft.com/office/drawing/2014/main" id="{D2206E8C-E354-AB47-BB24-35DC59F1BB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3589" y="2617831"/>
              <a:ext cx="1365913" cy="42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104" descr="A person wearing a mask&#10;&#10;Description automatically generated">
              <a:extLst>
                <a:ext uri="{FF2B5EF4-FFF2-40B4-BE49-F238E27FC236}">
                  <a16:creationId xmlns:a16="http://schemas.microsoft.com/office/drawing/2014/main" id="{4A674845-1851-1146-8DE1-1DF2E47CE8BC}"/>
                </a:ext>
              </a:extLst>
            </p:cNvPr>
            <p:cNvPicPr>
              <a:picLocks noChangeAspect="1"/>
            </p:cNvPicPr>
            <p:nvPr/>
          </p:nvPicPr>
          <p:blipFill>
            <a:blip r:embed="rId5">
              <a:extLst>
                <a:ext uri="{28A0092B-C50C-407E-A947-70E740481C1C}">
                  <a14:useLocalDpi xmlns:a14="http://schemas.microsoft.com/office/drawing/2010/main" val="0"/>
                </a:ext>
              </a:extLst>
            </a:blip>
            <a:srcRect r="7507"/>
            <a:stretch>
              <a:fillRect/>
            </a:stretch>
          </p:blipFill>
          <p:spPr bwMode="auto">
            <a:xfrm>
              <a:off x="3075508" y="2733374"/>
              <a:ext cx="1830534" cy="180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105" descr="A picture containing toy&#10;&#10;Description automatically generated">
              <a:extLst>
                <a:ext uri="{FF2B5EF4-FFF2-40B4-BE49-F238E27FC236}">
                  <a16:creationId xmlns:a16="http://schemas.microsoft.com/office/drawing/2014/main" id="{54AE02F4-C0B9-0B46-B05A-5DD824388B4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22913" y="2941934"/>
              <a:ext cx="1096006" cy="141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108" descr="A close up of a logo&#10;&#10;Description automatically generated">
              <a:extLst>
                <a:ext uri="{FF2B5EF4-FFF2-40B4-BE49-F238E27FC236}">
                  <a16:creationId xmlns:a16="http://schemas.microsoft.com/office/drawing/2014/main" id="{3EF405D4-76F3-4F48-AEF4-1444C4F2B9C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75508" y="2514777"/>
              <a:ext cx="501220" cy="53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51" name="Group 9350">
            <a:extLst>
              <a:ext uri="{FF2B5EF4-FFF2-40B4-BE49-F238E27FC236}">
                <a16:creationId xmlns:a16="http://schemas.microsoft.com/office/drawing/2014/main" id="{2905B596-DF6E-554F-B33F-3ADBD4343069}"/>
              </a:ext>
            </a:extLst>
          </p:cNvPr>
          <p:cNvGrpSpPr>
            <a:grpSpLocks/>
          </p:cNvGrpSpPr>
          <p:nvPr/>
        </p:nvGrpSpPr>
        <p:grpSpPr bwMode="auto">
          <a:xfrm>
            <a:off x="3174207" y="2084785"/>
            <a:ext cx="2897981" cy="2869406"/>
            <a:chOff x="24040940" y="8502539"/>
            <a:chExt cx="5736498" cy="5420020"/>
          </a:xfrm>
        </p:grpSpPr>
        <p:sp>
          <p:nvSpPr>
            <p:cNvPr id="135" name="Oval 134">
              <a:extLst>
                <a:ext uri="{FF2B5EF4-FFF2-40B4-BE49-F238E27FC236}">
                  <a16:creationId xmlns:a16="http://schemas.microsoft.com/office/drawing/2014/main" id="{484AA54C-D545-0D43-B782-4F20854081C0}"/>
                </a:ext>
              </a:extLst>
            </p:cNvPr>
            <p:cNvSpPr/>
            <p:nvPr/>
          </p:nvSpPr>
          <p:spPr>
            <a:xfrm>
              <a:off x="24040940" y="8502539"/>
              <a:ext cx="5736498" cy="542002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131"/>
            </a:p>
          </p:txBody>
        </p:sp>
        <p:pic>
          <p:nvPicPr>
            <p:cNvPr id="137" name="Picture 136">
              <a:extLst>
                <a:ext uri="{FF2B5EF4-FFF2-40B4-BE49-F238E27FC236}">
                  <a16:creationId xmlns:a16="http://schemas.microsoft.com/office/drawing/2014/main" id="{C0E50AD9-1B2C-934A-98D4-01AD4B86C515}"/>
                </a:ext>
              </a:extLst>
            </p:cNvPr>
            <p:cNvPicPr>
              <a:picLocks noChangeAspect="1"/>
            </p:cNvPicPr>
            <p:nvPr/>
          </p:nvPicPr>
          <p:blipFill rotWithShape="1">
            <a:blip r:embed="rId8">
              <a:extLst>
                <a:ext uri="{28A0092B-C50C-407E-A947-70E740481C1C}">
                  <a14:useLocalDpi xmlns:a14="http://schemas.microsoft.com/office/drawing/2010/main" val="0"/>
                </a:ext>
              </a:extLst>
            </a:blip>
            <a:srcRect l="5257" t="9244" r="7669" b="14451"/>
            <a:stretch/>
          </p:blipFill>
          <p:spPr>
            <a:xfrm>
              <a:off x="24393871" y="9967061"/>
              <a:ext cx="1315997" cy="1245487"/>
            </a:xfrm>
            <a:prstGeom prst="ellipse">
              <a:avLst/>
            </a:prstGeom>
          </p:spPr>
        </p:pic>
        <p:pic>
          <p:nvPicPr>
            <p:cNvPr id="138" name="Picture 137" descr="A close up of a piece of paper&#10;&#10;Description automatically generated">
              <a:extLst>
                <a:ext uri="{FF2B5EF4-FFF2-40B4-BE49-F238E27FC236}">
                  <a16:creationId xmlns:a16="http://schemas.microsoft.com/office/drawing/2014/main" id="{671725B3-9E66-4742-B329-DBE77D82C1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84684" y="9990891"/>
              <a:ext cx="1398215" cy="1047877"/>
            </a:xfrm>
            <a:prstGeom prst="ellipse">
              <a:avLst/>
            </a:prstGeom>
          </p:spPr>
        </p:pic>
        <p:grpSp>
          <p:nvGrpSpPr>
            <p:cNvPr id="18456" name="Group 138">
              <a:extLst>
                <a:ext uri="{FF2B5EF4-FFF2-40B4-BE49-F238E27FC236}">
                  <a16:creationId xmlns:a16="http://schemas.microsoft.com/office/drawing/2014/main" id="{6224B09B-0FD2-C34E-9D23-F86B75A594D8}"/>
                </a:ext>
              </a:extLst>
            </p:cNvPr>
            <p:cNvGrpSpPr>
              <a:grpSpLocks/>
            </p:cNvGrpSpPr>
            <p:nvPr/>
          </p:nvGrpSpPr>
          <p:grpSpPr bwMode="auto">
            <a:xfrm>
              <a:off x="27799685" y="12203518"/>
              <a:ext cx="1143013" cy="1114654"/>
              <a:chOff x="27885978" y="12066267"/>
              <a:chExt cx="1147823" cy="1119345"/>
            </a:xfrm>
          </p:grpSpPr>
          <p:sp>
            <p:nvSpPr>
              <p:cNvPr id="140" name="Oval 139">
                <a:extLst>
                  <a:ext uri="{FF2B5EF4-FFF2-40B4-BE49-F238E27FC236}">
                    <a16:creationId xmlns:a16="http://schemas.microsoft.com/office/drawing/2014/main" id="{4A4C1EEB-2722-594D-B281-41CD2FA2DE9A}"/>
                  </a:ext>
                </a:extLst>
              </p:cNvPr>
              <p:cNvSpPr/>
              <p:nvPr/>
            </p:nvSpPr>
            <p:spPr>
              <a:xfrm>
                <a:off x="27886363" y="12067098"/>
                <a:ext cx="1147866" cy="11179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131"/>
              </a:p>
            </p:txBody>
          </p:sp>
          <p:pic>
            <p:nvPicPr>
              <p:cNvPr id="18460" name="Picture 140" descr="A black sign with white text&#10;&#10;Description automatically generated">
                <a:extLst>
                  <a:ext uri="{FF2B5EF4-FFF2-40B4-BE49-F238E27FC236}">
                    <a16:creationId xmlns:a16="http://schemas.microsoft.com/office/drawing/2014/main" id="{9BD3F900-4B8E-564F-B4E5-CC520A1832B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984306" y="12120614"/>
                <a:ext cx="951168" cy="95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2" name="Picture 141">
              <a:extLst>
                <a:ext uri="{FF2B5EF4-FFF2-40B4-BE49-F238E27FC236}">
                  <a16:creationId xmlns:a16="http://schemas.microsoft.com/office/drawing/2014/main" id="{AE0A404D-6EBC-5D4B-B504-1326916D79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263858" y="12339567"/>
              <a:ext cx="1289863" cy="1229669"/>
            </a:xfrm>
            <a:prstGeom prst="ellipse">
              <a:avLst/>
            </a:prstGeom>
          </p:spPr>
        </p:pic>
        <p:sp>
          <p:nvSpPr>
            <p:cNvPr id="136" name="TextBox 135">
              <a:extLst>
                <a:ext uri="{FF2B5EF4-FFF2-40B4-BE49-F238E27FC236}">
                  <a16:creationId xmlns:a16="http://schemas.microsoft.com/office/drawing/2014/main" id="{F270CC4A-2C54-3B42-ABF8-5555434E7BA3}"/>
                </a:ext>
              </a:extLst>
            </p:cNvPr>
            <p:cNvSpPr txBox="1"/>
            <p:nvPr/>
          </p:nvSpPr>
          <p:spPr>
            <a:xfrm>
              <a:off x="25330120" y="8963578"/>
              <a:ext cx="2960165" cy="1744078"/>
            </a:xfrm>
            <a:prstGeom prst="rect">
              <a:avLst/>
            </a:prstGeom>
            <a:solidFill>
              <a:schemeClr val="bg2">
                <a:lumMod val="60000"/>
                <a:lumOff val="40000"/>
              </a:schemeClr>
            </a:solidFill>
            <a:ln>
              <a:noFill/>
            </a:ln>
          </p:spPr>
          <p:txBody>
            <a:bodyPr>
              <a:spAutoFit/>
            </a:bodyPr>
            <a:lstStyle/>
            <a:p>
              <a:pPr algn="ctr">
                <a:defRPr/>
              </a:pPr>
              <a:r>
                <a:rPr lang="en-US" dirty="0">
                  <a:latin typeface="Corbel" charset="0"/>
                </a:rPr>
                <a:t>Patient within the system</a:t>
              </a:r>
            </a:p>
          </p:txBody>
        </p:sp>
        <p:pic>
          <p:nvPicPr>
            <p:cNvPr id="18458" name="Picture 142" descr="A picture containing toy&#10;&#10;Description automatically generated">
              <a:extLst>
                <a:ext uri="{FF2B5EF4-FFF2-40B4-BE49-F238E27FC236}">
                  <a16:creationId xmlns:a16="http://schemas.microsoft.com/office/drawing/2014/main" id="{D1E68C4E-09C8-2945-A104-BA46F3BCCAC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476731" y="9679722"/>
              <a:ext cx="2993300" cy="299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53" name="Group 9352">
            <a:extLst>
              <a:ext uri="{FF2B5EF4-FFF2-40B4-BE49-F238E27FC236}">
                <a16:creationId xmlns:a16="http://schemas.microsoft.com/office/drawing/2014/main" id="{B28CE274-9619-DF42-99CE-99366F47152B}"/>
              </a:ext>
            </a:extLst>
          </p:cNvPr>
          <p:cNvGrpSpPr>
            <a:grpSpLocks/>
          </p:cNvGrpSpPr>
          <p:nvPr/>
        </p:nvGrpSpPr>
        <p:grpSpPr bwMode="auto">
          <a:xfrm>
            <a:off x="342900" y="236935"/>
            <a:ext cx="2944416" cy="2903934"/>
            <a:chOff x="22887492" y="13243706"/>
            <a:chExt cx="5736498" cy="5420020"/>
          </a:xfrm>
        </p:grpSpPr>
        <p:sp>
          <p:nvSpPr>
            <p:cNvPr id="149" name="Oval 148">
              <a:extLst>
                <a:ext uri="{FF2B5EF4-FFF2-40B4-BE49-F238E27FC236}">
                  <a16:creationId xmlns:a16="http://schemas.microsoft.com/office/drawing/2014/main" id="{2016B766-46CF-C445-962A-273FC9B5CF48}"/>
                </a:ext>
              </a:extLst>
            </p:cNvPr>
            <p:cNvSpPr/>
            <p:nvPr/>
          </p:nvSpPr>
          <p:spPr>
            <a:xfrm>
              <a:off x="22887492" y="13243706"/>
              <a:ext cx="5736498" cy="542002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131"/>
            </a:p>
          </p:txBody>
        </p:sp>
        <p:sp>
          <p:nvSpPr>
            <p:cNvPr id="18443" name="TextBox 149">
              <a:extLst>
                <a:ext uri="{FF2B5EF4-FFF2-40B4-BE49-F238E27FC236}">
                  <a16:creationId xmlns:a16="http://schemas.microsoft.com/office/drawing/2014/main" id="{0926025C-8FE7-1E42-A7CC-C4F13A9350B5}"/>
                </a:ext>
              </a:extLst>
            </p:cNvPr>
            <p:cNvSpPr txBox="1">
              <a:spLocks noChangeArrowheads="1"/>
            </p:cNvSpPr>
            <p:nvPr/>
          </p:nvSpPr>
          <p:spPr bwMode="auto">
            <a:xfrm>
              <a:off x="24709703" y="17440782"/>
              <a:ext cx="2092078" cy="120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a:r>
                <a:rPr lang="en-US" altLang="en-US">
                  <a:solidFill>
                    <a:schemeClr val="bg1"/>
                  </a:solidFill>
                </a:rPr>
                <a:t>Service provision</a:t>
              </a:r>
            </a:p>
          </p:txBody>
        </p:sp>
        <p:pic>
          <p:nvPicPr>
            <p:cNvPr id="151" name="Picture 150">
              <a:extLst>
                <a:ext uri="{FF2B5EF4-FFF2-40B4-BE49-F238E27FC236}">
                  <a16:creationId xmlns:a16="http://schemas.microsoft.com/office/drawing/2014/main" id="{BD9CD14B-7C14-2345-BDF2-81946DFDAD8E}"/>
                </a:ext>
              </a:extLst>
            </p:cNvPr>
            <p:cNvPicPr>
              <a:picLocks noChangeAspect="1"/>
            </p:cNvPicPr>
            <p:nvPr/>
          </p:nvPicPr>
          <p:blipFill rotWithShape="1">
            <a:blip r:embed="rId8">
              <a:extLst>
                <a:ext uri="{28A0092B-C50C-407E-A947-70E740481C1C}">
                  <a14:useLocalDpi xmlns:a14="http://schemas.microsoft.com/office/drawing/2010/main" val="0"/>
                </a:ext>
              </a:extLst>
            </a:blip>
            <a:srcRect l="5257" t="9244" r="7669" b="14451"/>
            <a:stretch/>
          </p:blipFill>
          <p:spPr>
            <a:xfrm>
              <a:off x="27091704" y="14234140"/>
              <a:ext cx="974905" cy="922670"/>
            </a:xfrm>
            <a:prstGeom prst="ellipse">
              <a:avLst/>
            </a:prstGeom>
          </p:spPr>
        </p:pic>
        <p:grpSp>
          <p:nvGrpSpPr>
            <p:cNvPr id="18445" name="Group 151">
              <a:extLst>
                <a:ext uri="{FF2B5EF4-FFF2-40B4-BE49-F238E27FC236}">
                  <a16:creationId xmlns:a16="http://schemas.microsoft.com/office/drawing/2014/main" id="{51E5BF0A-3002-934F-8BB9-7EF1D3FC31EE}"/>
                </a:ext>
              </a:extLst>
            </p:cNvPr>
            <p:cNvGrpSpPr>
              <a:grpSpLocks/>
            </p:cNvGrpSpPr>
            <p:nvPr/>
          </p:nvGrpSpPr>
          <p:grpSpPr bwMode="auto">
            <a:xfrm>
              <a:off x="23556238" y="14227938"/>
              <a:ext cx="911029" cy="925095"/>
              <a:chOff x="23399784" y="14528092"/>
              <a:chExt cx="914863" cy="928988"/>
            </a:xfrm>
          </p:grpSpPr>
          <p:sp>
            <p:nvSpPr>
              <p:cNvPr id="153" name="Oval 152">
                <a:extLst>
                  <a:ext uri="{FF2B5EF4-FFF2-40B4-BE49-F238E27FC236}">
                    <a16:creationId xmlns:a16="http://schemas.microsoft.com/office/drawing/2014/main" id="{A280C0EE-2B05-A94E-AB93-E389244F7048}"/>
                  </a:ext>
                </a:extLst>
              </p:cNvPr>
              <p:cNvSpPr/>
              <p:nvPr/>
            </p:nvSpPr>
            <p:spPr>
              <a:xfrm>
                <a:off x="23399094" y="14528308"/>
                <a:ext cx="915460" cy="9283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131"/>
              </a:p>
            </p:txBody>
          </p:sp>
          <p:pic>
            <p:nvPicPr>
              <p:cNvPr id="154" name="Picture 153">
                <a:extLst>
                  <a:ext uri="{FF2B5EF4-FFF2-40B4-BE49-F238E27FC236}">
                    <a16:creationId xmlns:a16="http://schemas.microsoft.com/office/drawing/2014/main" id="{0951E5A3-17CE-9C45-918F-9B2308C621D1}"/>
                  </a:ext>
                </a:extLst>
              </p:cNvPr>
              <p:cNvPicPr>
                <a:picLocks noChangeAspect="1"/>
              </p:cNvPicPr>
              <p:nvPr/>
            </p:nvPicPr>
            <p:blipFill>
              <a:blip r:embed="rId13">
                <a:duotone>
                  <a:srgbClr val="E25247">
                    <a:shade val="45000"/>
                    <a:satMod val="135000"/>
                  </a:srgbClr>
                  <a:prstClr val="white"/>
                </a:duotone>
                <a:extLst>
                  <a:ext uri="{28A0092B-C50C-407E-A947-70E740481C1C}">
                    <a14:useLocalDpi xmlns:a14="http://schemas.microsoft.com/office/drawing/2010/main" val="0"/>
                  </a:ext>
                </a:extLst>
              </a:blip>
              <a:stretch>
                <a:fillRect/>
              </a:stretch>
            </p:blipFill>
            <p:spPr>
              <a:xfrm>
                <a:off x="23597151" y="14701486"/>
                <a:ext cx="527291" cy="548705"/>
              </a:xfrm>
              <a:prstGeom prst="rect">
                <a:avLst/>
              </a:prstGeom>
            </p:spPr>
          </p:pic>
        </p:grpSp>
        <p:pic>
          <p:nvPicPr>
            <p:cNvPr id="155" name="Picture 154" descr="A close up of text on a white background&#10;&#10;Description automatically generated">
              <a:extLst>
                <a:ext uri="{FF2B5EF4-FFF2-40B4-BE49-F238E27FC236}">
                  <a16:creationId xmlns:a16="http://schemas.microsoft.com/office/drawing/2014/main" id="{A1E385C4-3B1B-CB4A-9D9A-A9EBFD1716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783091" y="14924836"/>
              <a:ext cx="4157765" cy="2515448"/>
            </a:xfrm>
            <a:prstGeom prst="ellipse">
              <a:avLst/>
            </a:prstGeom>
          </p:spPr>
        </p:pic>
        <p:grpSp>
          <p:nvGrpSpPr>
            <p:cNvPr id="18447" name="Group 155">
              <a:extLst>
                <a:ext uri="{FF2B5EF4-FFF2-40B4-BE49-F238E27FC236}">
                  <a16:creationId xmlns:a16="http://schemas.microsoft.com/office/drawing/2014/main" id="{B93D560A-DC29-BE4B-A342-B0E209B47CA5}"/>
                </a:ext>
              </a:extLst>
            </p:cNvPr>
            <p:cNvGrpSpPr>
              <a:grpSpLocks/>
            </p:cNvGrpSpPr>
            <p:nvPr/>
          </p:nvGrpSpPr>
          <p:grpSpPr bwMode="auto">
            <a:xfrm>
              <a:off x="25318726" y="13802936"/>
              <a:ext cx="1020640" cy="1009547"/>
              <a:chOff x="27076703" y="17064046"/>
              <a:chExt cx="870970" cy="874126"/>
            </a:xfrm>
          </p:grpSpPr>
          <p:sp>
            <p:nvSpPr>
              <p:cNvPr id="157" name="Oval 156">
                <a:extLst>
                  <a:ext uri="{FF2B5EF4-FFF2-40B4-BE49-F238E27FC236}">
                    <a16:creationId xmlns:a16="http://schemas.microsoft.com/office/drawing/2014/main" id="{CC261C73-A89A-2744-892D-837DE03BF90D}"/>
                  </a:ext>
                </a:extLst>
              </p:cNvPr>
              <p:cNvSpPr/>
              <p:nvPr/>
            </p:nvSpPr>
            <p:spPr>
              <a:xfrm>
                <a:off x="27076499" y="17064715"/>
                <a:ext cx="870975" cy="8735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131"/>
              </a:p>
            </p:txBody>
          </p:sp>
          <p:pic>
            <p:nvPicPr>
              <p:cNvPr id="18449" name="Picture 157" descr="A close up of a logo&#10;&#10;Description automatically generated">
                <a:extLst>
                  <a:ext uri="{FF2B5EF4-FFF2-40B4-BE49-F238E27FC236}">
                    <a16:creationId xmlns:a16="http://schemas.microsoft.com/office/drawing/2014/main" id="{A6543F00-BC9C-FA42-8231-0CBF241A784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213285" y="17152771"/>
                <a:ext cx="587508" cy="68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62" name="Rounded Rectangular Callout 161">
            <a:extLst>
              <a:ext uri="{FF2B5EF4-FFF2-40B4-BE49-F238E27FC236}">
                <a16:creationId xmlns:a16="http://schemas.microsoft.com/office/drawing/2014/main" id="{C2230163-B9A6-264A-8433-F8D8D2B581EA}"/>
              </a:ext>
            </a:extLst>
          </p:cNvPr>
          <p:cNvSpPr>
            <a:spLocks noChangeArrowheads="1"/>
          </p:cNvSpPr>
          <p:nvPr/>
        </p:nvSpPr>
        <p:spPr bwMode="auto">
          <a:xfrm>
            <a:off x="3043238" y="1191"/>
            <a:ext cx="3124200" cy="1609725"/>
          </a:xfrm>
          <a:prstGeom prst="wedgeRoundRectCallout">
            <a:avLst>
              <a:gd name="adj1" fmla="val -1519"/>
              <a:gd name="adj2" fmla="val 61782"/>
              <a:gd name="adj3" fmla="val 16667"/>
            </a:avLst>
          </a:prstGeom>
          <a:solidFill>
            <a:schemeClr val="bg2"/>
          </a:solidFill>
          <a:ln>
            <a:noFill/>
          </a:ln>
          <a:effectLst>
            <a:outerShdw blurRad="50800" dist="38100" dir="5400000" algn="t" rotWithShape="0">
              <a:srgbClr val="808080">
                <a:alpha val="39999"/>
              </a:srgbClr>
            </a:outerShdw>
          </a:effectLst>
          <a:extLst>
            <a:ext uri="{91240B29-F687-4F45-9708-019B960494DF}">
              <a14:hiddenLine xmlns:a14="http://schemas.microsoft.com/office/drawing/2010/main" w="10795">
                <a:solidFill>
                  <a:srgbClr val="000000"/>
                </a:solidFill>
                <a:miter lim="800000"/>
                <a:headEnd/>
                <a:tailEnd/>
              </a14:hiddenLine>
            </a:ext>
          </a:extLst>
        </p:spPr>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a:endParaRPr lang="en-US" altLang="en-US" sz="6075">
              <a:solidFill>
                <a:srgbClr val="FFFFFF"/>
              </a:solidFill>
            </a:endParaRPr>
          </a:p>
        </p:txBody>
      </p:sp>
      <p:sp>
        <p:nvSpPr>
          <p:cNvPr id="163" name="Rectangle 162">
            <a:extLst>
              <a:ext uri="{FF2B5EF4-FFF2-40B4-BE49-F238E27FC236}">
                <a16:creationId xmlns:a16="http://schemas.microsoft.com/office/drawing/2014/main" id="{2FB788E8-1C6D-5A4E-910A-42966C57166C}"/>
              </a:ext>
            </a:extLst>
          </p:cNvPr>
          <p:cNvSpPr>
            <a:spLocks noChangeArrowheads="1"/>
          </p:cNvSpPr>
          <p:nvPr/>
        </p:nvSpPr>
        <p:spPr bwMode="auto">
          <a:xfrm>
            <a:off x="3181350" y="210741"/>
            <a:ext cx="284797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a:r>
              <a:rPr lang="en-GB" altLang="en-US" sz="1350" b="1" i="1"/>
              <a:t>The GP letter was just totally inadequate</a:t>
            </a:r>
            <a:r>
              <a:rPr lang="en-GB" altLang="en-US" sz="1350" i="1"/>
              <a:t>. You can only make out certain words. </a:t>
            </a:r>
            <a:r>
              <a:rPr lang="en-GB" altLang="en-US" sz="1350" b="1" i="1"/>
              <a:t>I said to the patient, "Why are you in the emergency department?" They didn’t really know</a:t>
            </a:r>
            <a:r>
              <a:rPr lang="en-GB" altLang="en-US" sz="1350" i="1"/>
              <a:t>”. – Nurse, ED</a:t>
            </a:r>
          </a:p>
        </p:txBody>
      </p:sp>
      <p:sp>
        <p:nvSpPr>
          <p:cNvPr id="168" name="Rounded Rectangular Callout 167">
            <a:extLst>
              <a:ext uri="{FF2B5EF4-FFF2-40B4-BE49-F238E27FC236}">
                <a16:creationId xmlns:a16="http://schemas.microsoft.com/office/drawing/2014/main" id="{EE46337E-0001-B449-A328-494F2A76EE9F}"/>
              </a:ext>
            </a:extLst>
          </p:cNvPr>
          <p:cNvSpPr/>
          <p:nvPr/>
        </p:nvSpPr>
        <p:spPr>
          <a:xfrm>
            <a:off x="17564" y="3493597"/>
            <a:ext cx="3655826" cy="1634593"/>
          </a:xfrm>
          <a:prstGeom prst="wedgeRoundRectCallout">
            <a:avLst>
              <a:gd name="adj1" fmla="val -3019"/>
              <a:gd name="adj2" fmla="val -62817"/>
              <a:gd name="adj3" fmla="val 16667"/>
            </a:avLst>
          </a:prstGeom>
          <a:solidFill>
            <a:schemeClr val="bg2"/>
          </a:solidFill>
          <a:ln>
            <a:noFill/>
          </a:ln>
          <a:effectLst>
            <a:outerShdw blurRad="50800" dist="38100" algn="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131"/>
          </a:p>
        </p:txBody>
      </p:sp>
      <p:sp>
        <p:nvSpPr>
          <p:cNvPr id="169" name="Rectangle 168">
            <a:extLst>
              <a:ext uri="{FF2B5EF4-FFF2-40B4-BE49-F238E27FC236}">
                <a16:creationId xmlns:a16="http://schemas.microsoft.com/office/drawing/2014/main" id="{C6342B94-AA12-544B-BD75-DF82834D45EC}"/>
              </a:ext>
            </a:extLst>
          </p:cNvPr>
          <p:cNvSpPr>
            <a:spLocks noChangeArrowheads="1"/>
          </p:cNvSpPr>
          <p:nvPr/>
        </p:nvSpPr>
        <p:spPr bwMode="auto">
          <a:xfrm>
            <a:off x="254794" y="3582592"/>
            <a:ext cx="3200400" cy="162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a:r>
              <a:rPr lang="en-US" altLang="en-US" sz="1425" i="1">
                <a:ea typeface="SimSun" panose="02010600030101010101" pitchFamily="2" charset="-122"/>
                <a:cs typeface="Lucida Sans" panose="020B0602030504020204" pitchFamily="34" charset="77"/>
              </a:rPr>
              <a:t>“But, I don’t know how to fix the mistrust in the thing, because </a:t>
            </a:r>
            <a:r>
              <a:rPr lang="en-US" altLang="en-US" sz="1425" b="1" i="1">
                <a:ea typeface="SimSun" panose="02010600030101010101" pitchFamily="2" charset="-122"/>
                <a:cs typeface="Lucida Sans" panose="020B0602030504020204" pitchFamily="34" charset="77"/>
              </a:rPr>
              <a:t>I can tell you as a nurse in the ED, I’d be sitting out the front and I’d be, I’d very rarely look at a GP letter. </a:t>
            </a:r>
            <a:r>
              <a:rPr lang="en-US" altLang="en-US" sz="1425" i="1">
                <a:ea typeface="SimSun" panose="02010600030101010101" pitchFamily="2" charset="-122"/>
                <a:cs typeface="Lucida Sans" panose="020B0602030504020204" pitchFamily="34" charset="77"/>
              </a:rPr>
              <a:t>I’m more, I need you to tell me why you’re here today“. -  Triage Nurse, ED</a:t>
            </a:r>
          </a:p>
        </p:txBody>
      </p:sp>
      <p:sp>
        <p:nvSpPr>
          <p:cNvPr id="171" name="Rounded Rectangular Callout 170">
            <a:extLst>
              <a:ext uri="{FF2B5EF4-FFF2-40B4-BE49-F238E27FC236}">
                <a16:creationId xmlns:a16="http://schemas.microsoft.com/office/drawing/2014/main" id="{2CC906F2-FE5F-9545-9948-2EED9A56C38B}"/>
              </a:ext>
            </a:extLst>
          </p:cNvPr>
          <p:cNvSpPr>
            <a:spLocks noChangeArrowheads="1"/>
          </p:cNvSpPr>
          <p:nvPr/>
        </p:nvSpPr>
        <p:spPr bwMode="auto">
          <a:xfrm>
            <a:off x="4989910" y="3492103"/>
            <a:ext cx="4126706" cy="1604963"/>
          </a:xfrm>
          <a:prstGeom prst="wedgeRoundRectCallout">
            <a:avLst>
              <a:gd name="adj1" fmla="val 861"/>
              <a:gd name="adj2" fmla="val -58574"/>
              <a:gd name="adj3" fmla="val 16667"/>
            </a:avLst>
          </a:prstGeom>
          <a:solidFill>
            <a:schemeClr val="bg2"/>
          </a:solidFill>
          <a:ln w="10795">
            <a:solidFill>
              <a:schemeClr val="bg1"/>
            </a:solidFill>
            <a:miter lim="800000"/>
            <a:headEnd/>
            <a:tailEnd/>
          </a:ln>
          <a:effectLst>
            <a:outerShdw blurRad="50800" dist="38100" dir="10800000" algn="r" rotWithShape="0">
              <a:srgbClr val="808080">
                <a:alpha val="39999"/>
              </a:srgbClr>
            </a:outerShdw>
          </a:effectLst>
        </p:spPr>
        <p:txBody>
          <a:bodyPr anchor="ctr"/>
          <a:lstStyle/>
          <a:p>
            <a:pPr algn="ctr">
              <a:defRPr/>
            </a:pPr>
            <a:r>
              <a:rPr lang="en-US" sz="2091" i="1" dirty="0"/>
              <a:t>“</a:t>
            </a:r>
            <a:r>
              <a:rPr lang="en-US" sz="1425" i="1" dirty="0"/>
              <a:t>I feel </a:t>
            </a:r>
            <a:r>
              <a:rPr lang="en-US" sz="1425" b="1" i="1" dirty="0"/>
              <a:t>communication and relationships between GP’s and the emergency department are  very important</a:t>
            </a:r>
            <a:r>
              <a:rPr lang="en-US" sz="1425" i="1" dirty="0"/>
              <a:t>. Once a doctor is familiar with other doctor’s work and has spoken to them over the phone calmly, patiently […] I think that can really make a difference”. - GP</a:t>
            </a:r>
          </a:p>
        </p:txBody>
      </p:sp>
    </p:spTree>
    <p:extLst>
      <p:ext uri="{BB962C8B-B14F-4D97-AF65-F5344CB8AC3E}">
        <p14:creationId xmlns:p14="http://schemas.microsoft.com/office/powerpoint/2010/main" val="430042352"/>
      </p:ext>
    </p:extLst>
  </p:cSld>
  <p:clrMapOvr>
    <a:masterClrMapping/>
  </p:clrMapOvr>
  <p:transition spd="slow"/>
  <p:timing>
    <p:tnLst>
      <p:par>
        <p:cTn id="1" dur="indefinite" restart="never" fill="hold"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3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3" grpId="0"/>
      <p:bldP spid="169" grpId="0"/>
      <p:bldP spid="1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
            <a:extLst>
              <a:ext uri="{FF2B5EF4-FFF2-40B4-BE49-F238E27FC236}">
                <a16:creationId xmlns:a16="http://schemas.microsoft.com/office/drawing/2014/main" id="{CB4B3F95-5D24-524A-A43F-FC2CE3402F3D}"/>
              </a:ext>
            </a:extLst>
          </p:cNvPr>
          <p:cNvSpPr txBox="1">
            <a:spLocks noChangeArrowheads="1"/>
          </p:cNvSpPr>
          <p:nvPr/>
        </p:nvSpPr>
        <p:spPr bwMode="auto">
          <a:xfrm>
            <a:off x="189310" y="253603"/>
            <a:ext cx="8347472" cy="300082"/>
          </a:xfrm>
          <a:prstGeom prst="rect">
            <a:avLst/>
          </a:prstGeom>
          <a:solidFill>
            <a:srgbClr val="0000FF"/>
          </a:solidFill>
          <a:ln w="9525">
            <a:solidFill>
              <a:schemeClr val="tx1"/>
            </a:solidFill>
            <a:miter lim="800000"/>
            <a:headEnd/>
            <a:tailEnd/>
          </a:ln>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AU" altLang="en-US" sz="1350" b="1">
                <a:solidFill>
                  <a:srgbClr val="FFFF00"/>
                </a:solidFill>
              </a:rPr>
              <a:t>Strategies for the integration of care</a:t>
            </a:r>
          </a:p>
        </p:txBody>
      </p:sp>
      <p:sp>
        <p:nvSpPr>
          <p:cNvPr id="19458" name="TextBox 6">
            <a:extLst>
              <a:ext uri="{FF2B5EF4-FFF2-40B4-BE49-F238E27FC236}">
                <a16:creationId xmlns:a16="http://schemas.microsoft.com/office/drawing/2014/main" id="{60070627-86C3-4C49-AAE9-EACE5FD865C1}"/>
              </a:ext>
            </a:extLst>
          </p:cNvPr>
          <p:cNvSpPr txBox="1">
            <a:spLocks noChangeArrowheads="1"/>
          </p:cNvSpPr>
          <p:nvPr/>
        </p:nvSpPr>
        <p:spPr bwMode="auto">
          <a:xfrm>
            <a:off x="279797" y="647700"/>
            <a:ext cx="3838575"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AU" altLang="en-US" sz="1200" b="1" i="1" dirty="0">
                <a:solidFill>
                  <a:srgbClr val="0000FF"/>
                </a:solidFill>
              </a:rPr>
              <a:t>Patient focus</a:t>
            </a:r>
          </a:p>
          <a:p>
            <a:pPr eaLnBrk="1" hangingPunct="1"/>
            <a:r>
              <a:rPr lang="en-AU" altLang="en-US" sz="1200" dirty="0"/>
              <a:t>Health professionals speaking community languages</a:t>
            </a:r>
          </a:p>
          <a:p>
            <a:pPr eaLnBrk="1" hangingPunct="1"/>
            <a:r>
              <a:rPr lang="en-AU" altLang="en-US" sz="1200" dirty="0"/>
              <a:t>Education campaigns</a:t>
            </a:r>
          </a:p>
          <a:p>
            <a:pPr eaLnBrk="1" hangingPunct="1"/>
            <a:r>
              <a:rPr lang="en-AU" altLang="en-US" sz="1200" dirty="0"/>
              <a:t>Advocacy for health literacy</a:t>
            </a:r>
          </a:p>
          <a:p>
            <a:pPr eaLnBrk="1" hangingPunct="1"/>
            <a:r>
              <a:rPr lang="en-AU" altLang="en-US" sz="1200" dirty="0"/>
              <a:t>Financial incentives</a:t>
            </a:r>
          </a:p>
          <a:p>
            <a:pPr eaLnBrk="1" hangingPunct="1"/>
            <a:endParaRPr lang="en-AU" altLang="en-US" sz="1200" dirty="0"/>
          </a:p>
          <a:p>
            <a:pPr eaLnBrk="1" hangingPunct="1"/>
            <a:r>
              <a:rPr lang="en-AU" altLang="en-US" sz="1200" b="1" i="1" dirty="0">
                <a:solidFill>
                  <a:srgbClr val="0000FF"/>
                </a:solidFill>
              </a:rPr>
              <a:t>Improving GP-ED relations </a:t>
            </a:r>
          </a:p>
          <a:p>
            <a:pPr eaLnBrk="1" hangingPunct="1"/>
            <a:r>
              <a:rPr lang="en-AU" altLang="en-US" sz="1200" dirty="0"/>
              <a:t>Face to face meetings</a:t>
            </a:r>
          </a:p>
          <a:p>
            <a:pPr eaLnBrk="1" hangingPunct="1"/>
            <a:r>
              <a:rPr lang="en-AU" altLang="en-US" sz="1200" b="1" dirty="0"/>
              <a:t>Exchange’ practice visits</a:t>
            </a:r>
          </a:p>
          <a:p>
            <a:pPr eaLnBrk="1" hangingPunct="1"/>
            <a:r>
              <a:rPr lang="en-AU" altLang="en-US" sz="1200" b="1" dirty="0"/>
              <a:t>Combined education sessions</a:t>
            </a:r>
          </a:p>
          <a:p>
            <a:pPr eaLnBrk="1" hangingPunct="1"/>
            <a:r>
              <a:rPr lang="en-AU" altLang="en-US" sz="1200" dirty="0"/>
              <a:t>Regular, informative newsletters</a:t>
            </a:r>
          </a:p>
          <a:p>
            <a:pPr eaLnBrk="1" hangingPunct="1"/>
            <a:endParaRPr lang="en-AU" altLang="en-US" sz="1200" dirty="0"/>
          </a:p>
          <a:p>
            <a:pPr eaLnBrk="1" hangingPunct="1"/>
            <a:r>
              <a:rPr lang="en-AU" altLang="en-US" sz="1200" b="1" i="1" dirty="0">
                <a:solidFill>
                  <a:srgbClr val="0000FF"/>
                </a:solidFill>
              </a:rPr>
              <a:t>Improving communication</a:t>
            </a:r>
          </a:p>
          <a:p>
            <a:pPr eaLnBrk="1" hangingPunct="1"/>
            <a:r>
              <a:rPr lang="en-AU" altLang="en-US" sz="1200" dirty="0"/>
              <a:t>Having and publicising direct telephone numbers for ED, clinics and GPs</a:t>
            </a:r>
          </a:p>
          <a:p>
            <a:pPr eaLnBrk="1" hangingPunct="1"/>
            <a:r>
              <a:rPr lang="en-AU" altLang="en-US" sz="1200" dirty="0"/>
              <a:t>Prioritising direct verbal communication between practitioners, as well as providing written communication</a:t>
            </a:r>
          </a:p>
          <a:p>
            <a:pPr eaLnBrk="1" hangingPunct="1"/>
            <a:r>
              <a:rPr lang="en-AU" altLang="en-US" sz="1200" b="1" dirty="0"/>
              <a:t>Accessible, centralised health records</a:t>
            </a:r>
          </a:p>
          <a:p>
            <a:pPr eaLnBrk="1" hangingPunct="1"/>
            <a:r>
              <a:rPr lang="en-AU" altLang="en-US" sz="1200" dirty="0"/>
              <a:t>GPs referring patients directly to hospital clinics</a:t>
            </a:r>
          </a:p>
          <a:p>
            <a:pPr eaLnBrk="1" hangingPunct="1"/>
            <a:r>
              <a:rPr lang="en-AU" altLang="en-US" sz="1200" b="1" dirty="0"/>
              <a:t>Nominated liaison people for ED and general practice</a:t>
            </a:r>
          </a:p>
          <a:p>
            <a:pPr eaLnBrk="1" hangingPunct="1"/>
            <a:r>
              <a:rPr lang="en-AU" altLang="en-US" sz="1200" dirty="0"/>
              <a:t>Co-location of ED and GP services</a:t>
            </a:r>
          </a:p>
          <a:p>
            <a:pPr eaLnBrk="1" hangingPunct="1"/>
            <a:endParaRPr lang="en-AU" altLang="en-US" sz="1200" dirty="0"/>
          </a:p>
          <a:p>
            <a:pPr eaLnBrk="1" hangingPunct="1"/>
            <a:r>
              <a:rPr lang="en-AU" altLang="en-US" sz="1200" dirty="0"/>
              <a:t>	</a:t>
            </a:r>
          </a:p>
        </p:txBody>
      </p:sp>
      <p:sp>
        <p:nvSpPr>
          <p:cNvPr id="19459" name="TextBox 8">
            <a:extLst>
              <a:ext uri="{FF2B5EF4-FFF2-40B4-BE49-F238E27FC236}">
                <a16:creationId xmlns:a16="http://schemas.microsoft.com/office/drawing/2014/main" id="{414F54AE-350C-7F40-BFBA-8A6D80258368}"/>
              </a:ext>
            </a:extLst>
          </p:cNvPr>
          <p:cNvSpPr txBox="1">
            <a:spLocks noChangeArrowheads="1"/>
          </p:cNvSpPr>
          <p:nvPr/>
        </p:nvSpPr>
        <p:spPr bwMode="auto">
          <a:xfrm>
            <a:off x="4514851" y="647700"/>
            <a:ext cx="402193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AU" altLang="en-US" sz="1200" b="1" i="1" dirty="0">
                <a:solidFill>
                  <a:srgbClr val="0000FF"/>
                </a:solidFill>
              </a:rPr>
              <a:t>Improving communication quality/content</a:t>
            </a:r>
          </a:p>
          <a:p>
            <a:pPr eaLnBrk="1" hangingPunct="1"/>
            <a:r>
              <a:rPr lang="en-AU" altLang="en-US" sz="1200" dirty="0"/>
              <a:t>Agreed templates or guidelines for referrals and discharges</a:t>
            </a:r>
          </a:p>
          <a:p>
            <a:pPr eaLnBrk="1" hangingPunct="1"/>
            <a:r>
              <a:rPr lang="en-AU" altLang="en-US" sz="1200" dirty="0"/>
              <a:t>The provision of  detailed, appropriate information </a:t>
            </a:r>
          </a:p>
          <a:p>
            <a:pPr eaLnBrk="1" hangingPunct="1"/>
            <a:r>
              <a:rPr lang="en-AU" altLang="en-US" sz="1200" dirty="0"/>
              <a:t>Set routine for the physical handling of this information</a:t>
            </a:r>
          </a:p>
          <a:p>
            <a:pPr eaLnBrk="1" hangingPunct="1"/>
            <a:r>
              <a:rPr lang="en-AU" altLang="en-US" sz="1200" dirty="0"/>
              <a:t>Courteous provision of feedback</a:t>
            </a:r>
          </a:p>
          <a:p>
            <a:pPr eaLnBrk="1" hangingPunct="1"/>
            <a:r>
              <a:rPr lang="en-AU" altLang="en-US" sz="1200" dirty="0"/>
              <a:t>Ensuring discharge summary goes to the correct doctor</a:t>
            </a:r>
          </a:p>
          <a:p>
            <a:pPr eaLnBrk="1" hangingPunct="1"/>
            <a:r>
              <a:rPr lang="en-AU" altLang="en-US" sz="1200" dirty="0"/>
              <a:t>Redesign of discharge summary with front sheet précis</a:t>
            </a:r>
          </a:p>
          <a:p>
            <a:pPr eaLnBrk="1" hangingPunct="1"/>
            <a:endParaRPr lang="en-AU" altLang="en-US" sz="1200" dirty="0"/>
          </a:p>
          <a:p>
            <a:pPr eaLnBrk="1" hangingPunct="1"/>
            <a:r>
              <a:rPr lang="en-AU" altLang="en-US" sz="1200" b="1" i="1" dirty="0">
                <a:solidFill>
                  <a:srgbClr val="0000FF"/>
                </a:solidFill>
              </a:rPr>
              <a:t>Improving patient follow-up</a:t>
            </a:r>
          </a:p>
          <a:p>
            <a:pPr eaLnBrk="1" hangingPunct="1"/>
            <a:r>
              <a:rPr lang="en-AU" altLang="en-US" sz="1200" dirty="0"/>
              <a:t>Formal discharge policy</a:t>
            </a:r>
          </a:p>
          <a:p>
            <a:pPr eaLnBrk="1" hangingPunct="1"/>
            <a:r>
              <a:rPr lang="en-AU" altLang="en-US" sz="1200" dirty="0"/>
              <a:t>Ensuring GP aware of patient’s discharge and follow-up</a:t>
            </a:r>
          </a:p>
          <a:p>
            <a:pPr eaLnBrk="1" hangingPunct="1"/>
            <a:r>
              <a:rPr lang="en-AU" altLang="en-US" sz="1200" b="1" dirty="0"/>
              <a:t>Making follow-up appointments prior to discharge</a:t>
            </a:r>
          </a:p>
          <a:p>
            <a:pPr eaLnBrk="1" hangingPunct="1"/>
            <a:r>
              <a:rPr lang="en-AU" altLang="en-US" sz="1200" dirty="0"/>
              <a:t>Contacting GPs about their patients who leave hospital prior to ED assessment</a:t>
            </a:r>
          </a:p>
          <a:p>
            <a:pPr eaLnBrk="1" hangingPunct="1"/>
            <a:endParaRPr lang="en-AU" altLang="en-US" sz="1200" dirty="0"/>
          </a:p>
          <a:p>
            <a:pPr eaLnBrk="1" hangingPunct="1"/>
            <a:r>
              <a:rPr lang="en-AU" altLang="en-US" sz="1200" b="1" i="1" dirty="0">
                <a:solidFill>
                  <a:srgbClr val="0000FF"/>
                </a:solidFill>
              </a:rPr>
              <a:t>Others</a:t>
            </a:r>
          </a:p>
          <a:p>
            <a:pPr eaLnBrk="1" hangingPunct="1"/>
            <a:r>
              <a:rPr lang="en-AU" altLang="en-US" sz="1200" dirty="0"/>
              <a:t>Provision of an orthopaedic clinic; weekend subacute clinic</a:t>
            </a:r>
          </a:p>
          <a:p>
            <a:pPr eaLnBrk="1" hangingPunct="1"/>
            <a:r>
              <a:rPr lang="en-AU" altLang="en-US" sz="1200" dirty="0"/>
              <a:t>GP formally managing own patients when inpatients</a:t>
            </a:r>
          </a:p>
          <a:p>
            <a:pPr eaLnBrk="1" hangingPunct="1"/>
            <a:endParaRPr lang="en-AU" altLang="en-US" sz="1200" dirty="0"/>
          </a:p>
          <a:p>
            <a:pPr eaLnBrk="1" hangingPunct="1"/>
            <a:endParaRPr lang="en-AU" altLang="en-US" sz="1200" i="1" dirty="0"/>
          </a:p>
          <a:p>
            <a:pPr eaLnBrk="1" hangingPunct="1"/>
            <a:endParaRPr lang="en-AU" altLang="en-US" sz="1200" dirty="0"/>
          </a:p>
          <a:p>
            <a:pPr eaLnBrk="1" hangingPunct="1"/>
            <a:endParaRPr lang="en-AU" altLang="en-US" sz="1200" dirty="0"/>
          </a:p>
          <a:p>
            <a:pPr eaLnBrk="1" hangingPunct="1"/>
            <a:r>
              <a:rPr lang="en-AU" altLang="en-US" sz="1200" dirty="0"/>
              <a:t>  </a:t>
            </a:r>
          </a:p>
          <a:p>
            <a:pPr eaLnBrk="1" hangingPunct="1"/>
            <a:r>
              <a:rPr lang="en-AU" altLang="en-US" sz="1200" dirty="0"/>
              <a:t> </a:t>
            </a:r>
          </a:p>
        </p:txBody>
      </p:sp>
      <p:sp>
        <p:nvSpPr>
          <p:cNvPr id="2" name="TextBox 1">
            <a:extLst>
              <a:ext uri="{FF2B5EF4-FFF2-40B4-BE49-F238E27FC236}">
                <a16:creationId xmlns:a16="http://schemas.microsoft.com/office/drawing/2014/main" id="{4B88A197-7049-B24D-825C-77635AD6729F}"/>
              </a:ext>
            </a:extLst>
          </p:cNvPr>
          <p:cNvSpPr txBox="1"/>
          <p:nvPr/>
        </p:nvSpPr>
        <p:spPr>
          <a:xfrm>
            <a:off x="2372320" y="1131590"/>
            <a:ext cx="4399360" cy="1338828"/>
          </a:xfrm>
          <a:prstGeom prst="rect">
            <a:avLst/>
          </a:prstGeom>
          <a:solidFill>
            <a:srgbClr val="00B0F0"/>
          </a:solidFill>
        </p:spPr>
        <p:txBody>
          <a:bodyPr>
            <a:spAutoFit/>
          </a:bodyPr>
          <a:lstStyle/>
          <a:p>
            <a:pPr>
              <a:defRPr/>
            </a:pPr>
            <a:r>
              <a:rPr lang="en-US" sz="1350" b="1" dirty="0"/>
              <a:t>NEXT STEPS:</a:t>
            </a:r>
          </a:p>
          <a:p>
            <a:pPr>
              <a:defRPr/>
            </a:pPr>
            <a:r>
              <a:rPr lang="en-US" sz="1350" dirty="0"/>
              <a:t>Journey in, </a:t>
            </a:r>
            <a:r>
              <a:rPr lang="en-US" sz="1350"/>
              <a:t>Journey home, </a:t>
            </a:r>
            <a:endParaRPr lang="en-US" sz="1350" dirty="0"/>
          </a:p>
          <a:p>
            <a:pPr>
              <a:defRPr/>
            </a:pPr>
            <a:r>
              <a:rPr lang="en-US" sz="1350" dirty="0"/>
              <a:t>Letters/Discharge Summaries/Phone calls</a:t>
            </a:r>
          </a:p>
          <a:p>
            <a:pPr>
              <a:defRPr/>
            </a:pPr>
            <a:endParaRPr lang="en-US" sz="1350" dirty="0"/>
          </a:p>
          <a:p>
            <a:pPr>
              <a:defRPr/>
            </a:pPr>
            <a:r>
              <a:rPr lang="en-US" sz="1350" dirty="0"/>
              <a:t>Design, implementation of one QI agreed in previous forum</a:t>
            </a:r>
          </a:p>
          <a:p>
            <a:pPr marL="214313" indent="-214313">
              <a:buFont typeface="Arial" charset="0"/>
              <a:buChar char="•"/>
              <a:defRPr/>
            </a:pPr>
            <a:r>
              <a:rPr lang="en-US" sz="1350" dirty="0"/>
              <a:t>Direct phone number</a:t>
            </a:r>
          </a:p>
        </p:txBody>
      </p:sp>
      <p:sp>
        <p:nvSpPr>
          <p:cNvPr id="6" name="TextBox 5">
            <a:extLst>
              <a:ext uri="{FF2B5EF4-FFF2-40B4-BE49-F238E27FC236}">
                <a16:creationId xmlns:a16="http://schemas.microsoft.com/office/drawing/2014/main" id="{2A4C1A58-91E6-B541-96F7-C4BA3C2A7F8D}"/>
              </a:ext>
            </a:extLst>
          </p:cNvPr>
          <p:cNvSpPr txBox="1"/>
          <p:nvPr/>
        </p:nvSpPr>
        <p:spPr>
          <a:xfrm>
            <a:off x="2372320" y="2673083"/>
            <a:ext cx="4399360" cy="1131079"/>
          </a:xfrm>
          <a:prstGeom prst="rect">
            <a:avLst/>
          </a:prstGeom>
          <a:solidFill>
            <a:srgbClr val="00B0F0"/>
          </a:solidFill>
        </p:spPr>
        <p:txBody>
          <a:bodyPr>
            <a:spAutoFit/>
          </a:bodyPr>
          <a:lstStyle/>
          <a:p>
            <a:pPr>
              <a:defRPr/>
            </a:pPr>
            <a:r>
              <a:rPr lang="en-US" sz="1350" b="1" dirty="0" err="1"/>
              <a:t>Vitor</a:t>
            </a:r>
            <a:r>
              <a:rPr lang="en-US" sz="1350" b="1" dirty="0"/>
              <a:t> Rocha</a:t>
            </a:r>
          </a:p>
          <a:p>
            <a:pPr>
              <a:defRPr/>
            </a:pPr>
            <a:r>
              <a:rPr lang="en-US" sz="1350" b="1" dirty="0"/>
              <a:t>Paul Middleton</a:t>
            </a:r>
          </a:p>
          <a:p>
            <a:pPr>
              <a:defRPr/>
            </a:pPr>
            <a:r>
              <a:rPr lang="en-US" sz="1350" b="1" dirty="0"/>
              <a:t>Amy Prince</a:t>
            </a:r>
          </a:p>
          <a:p>
            <a:pPr>
              <a:defRPr/>
            </a:pPr>
            <a:endParaRPr lang="en-US" sz="1350" b="1" dirty="0"/>
          </a:p>
          <a:p>
            <a:pPr>
              <a:defRPr/>
            </a:pPr>
            <a:r>
              <a:rPr lang="en-US" sz="1350" b="1" dirty="0"/>
              <a:t>SWSPHN funding</a:t>
            </a:r>
          </a:p>
        </p:txBody>
      </p:sp>
    </p:spTree>
    <p:extLst>
      <p:ext uri="{BB962C8B-B14F-4D97-AF65-F5344CB8AC3E}">
        <p14:creationId xmlns:p14="http://schemas.microsoft.com/office/powerpoint/2010/main" val="759350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12424</TotalTime>
  <Words>830</Words>
  <Application>Microsoft Macintosh PowerPoint</Application>
  <PresentationFormat>On-screen Show (16:9)</PresentationFormat>
  <Paragraphs>142</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Narrow</vt:lpstr>
      <vt:lpstr>Calibri</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Tam</dc:creator>
  <cp:lastModifiedBy>Andrew Knight</cp:lastModifiedBy>
  <cp:revision>186</cp:revision>
  <dcterms:created xsi:type="dcterms:W3CDTF">2015-07-17T00:19:30Z</dcterms:created>
  <dcterms:modified xsi:type="dcterms:W3CDTF">2019-08-13T12:40:19Z</dcterms:modified>
</cp:coreProperties>
</file>