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594" r:id="rId6"/>
    <p:sldId id="286" r:id="rId7"/>
    <p:sldId id="595" r:id="rId8"/>
    <p:sldId id="597" r:id="rId9"/>
    <p:sldId id="598" r:id="rId10"/>
    <p:sldId id="596" r:id="rId1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B8F"/>
    <a:srgbClr val="FFC1C1"/>
    <a:srgbClr val="FFDB69"/>
    <a:srgbClr val="FFE600"/>
    <a:srgbClr val="B3F838"/>
    <a:srgbClr val="7AB2BD"/>
    <a:srgbClr val="64949E"/>
    <a:srgbClr val="0D1E73"/>
    <a:srgbClr val="355055"/>
    <a:srgbClr val="4C7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68610" autoAdjust="0"/>
  </p:normalViewPr>
  <p:slideViewPr>
    <p:cSldViewPr>
      <p:cViewPr varScale="1">
        <p:scale>
          <a:sx n="52" d="100"/>
          <a:sy n="52" d="100"/>
        </p:scale>
        <p:origin x="23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B5B2F-03F9-724E-B798-CFF5CCE84D03}" type="datetime1">
              <a:rPr lang="en-US" altLang="en-US"/>
              <a:pPr/>
              <a:t>8/13/2019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33444-1731-E843-8BF6-09FF96577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67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B23B26-4293-5446-92C4-FBA6152EFAB2}" type="datetime1">
              <a:rPr lang="en-US" altLang="en-US"/>
              <a:pPr/>
              <a:t>8/13/2019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09" tIns="46355" rIns="92709" bIns="4635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2709" tIns="46355" rIns="92709" bIns="4635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2709" tIns="46355" rIns="92709" bIns="463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821E9A2-B3A0-A346-B2EE-FDFF26B32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828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Acknowledge the traditional owners the </a:t>
            </a:r>
            <a:r>
              <a:rPr lang="en-AU" dirty="0" err="1"/>
              <a:t>Bidjigal</a:t>
            </a:r>
            <a:r>
              <a:rPr lang="en-AU" dirty="0"/>
              <a:t> people of the Eora Nation and pay respects to their elders past and present.  I would also like to acknowledge the gap in health and life expectancy between Aboriginal and non Aboriginal Australians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502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211">
              <a:defRPr/>
            </a:pPr>
            <a:r>
              <a:rPr lang="en-AU" altLang="en-US" dirty="0">
                <a:solidFill>
                  <a:srgbClr val="0070C0"/>
                </a:solidFill>
              </a:rPr>
              <a:t>My name is Mark Harris.  I am Scientia Professor, executive director of the Centre for Primary Health Care and Equity and deputy director of the Translational Cancer Research Centre.</a:t>
            </a:r>
          </a:p>
          <a:p>
            <a:pPr defTabSz="913211">
              <a:defRPr/>
            </a:pPr>
            <a:r>
              <a:rPr lang="en-AU" altLang="en-US" sz="1100" i="1" dirty="0">
                <a:solidFill>
                  <a:srgbClr val="0070C0"/>
                </a:solidFill>
              </a:rPr>
              <a:t>CPHCE mission is to achieve </a:t>
            </a:r>
            <a:r>
              <a:rPr lang="en-AU" altLang="en-US" sz="1100" dirty="0">
                <a:solidFill>
                  <a:srgbClr val="0070C0"/>
                </a:solidFill>
              </a:rPr>
              <a:t>Better, fairer health and health care in the community </a:t>
            </a:r>
            <a:r>
              <a:rPr lang="en-AU" altLang="en-US" sz="1100" i="1" dirty="0"/>
              <a:t>through research, evaluation and development that strengthens primary health care and addresses health inequities.  </a:t>
            </a:r>
          </a:p>
          <a:p>
            <a:pPr defTabSz="913211">
              <a:defRPr/>
            </a:pPr>
            <a:endParaRPr lang="en-AU" altLang="en-US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371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Access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Health care that meets my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Safety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Safe, high quality health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Respect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Patient centred, respect for culture, identify, beliefs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Partnership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Communication, patient involvement in decision making, community involvement in planning and decision 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Information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Information to inform choices, assistance to understand and use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Privacy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Information kept secure and confidential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b="1" dirty="0"/>
              <a:t>Feedback</a:t>
            </a:r>
          </a:p>
          <a:p>
            <a:pPr>
              <a:buFont typeface="Arial" panose="020B0604020202020204" pitchFamily="34" charset="0"/>
              <a:buNone/>
            </a:pPr>
            <a:r>
              <a:rPr lang="en-AU" sz="1200" dirty="0"/>
              <a:t>Patient experience and quality improvement.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43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07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1200" dirty="0"/>
              <a:t>Transitions – senior staff, steering and advisory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/>
              <a:t>Alignment – faculty strategic directions, NSW Health/LHDs/PHN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/>
              <a:t> Emerging areas – such as carers, CHW, mental health, quality improvement – partly because of alignment, opportunity,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/>
              <a:t> New collaborations – national (</a:t>
            </a:r>
            <a:r>
              <a:rPr lang="en-AU" sz="1200" dirty="0" err="1"/>
              <a:t>eg</a:t>
            </a:r>
            <a:r>
              <a:rPr lang="en-AU" sz="1200" dirty="0"/>
              <a:t> Swinburn, Flinders), international (WHO, partners in US and NZ)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0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78347" y="980728"/>
            <a:ext cx="6842125" cy="719138"/>
          </a:xfrm>
        </p:spPr>
        <p:txBody>
          <a:bodyPr anchor="ctr"/>
          <a:lstStyle>
            <a:lvl1pPr>
              <a:spcBef>
                <a:spcPts val="600"/>
              </a:spcBef>
              <a:defRPr sz="1800" b="1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62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313" y="433389"/>
            <a:ext cx="8208963" cy="4616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468313" y="1227138"/>
            <a:ext cx="8208963" cy="460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7275" y="1227137"/>
            <a:ext cx="3960000" cy="460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76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461665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34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68313" y="433389"/>
            <a:ext cx="8208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68313" y="12255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 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0" r:id="rId2"/>
    <p:sldLayoutId id="2147484091" r:id="rId3"/>
    <p:sldLayoutId id="2147484092" r:id="rId4"/>
    <p:sldLayoutId id="2147484093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09625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hce.unsw.edu.a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F263C-CF32-40BF-A014-F31F3E1002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3728" y="1124744"/>
            <a:ext cx="6336704" cy="3816424"/>
          </a:xfrm>
        </p:spPr>
        <p:txBody>
          <a:bodyPr/>
          <a:lstStyle/>
          <a:p>
            <a:r>
              <a:rPr lang="en-AU" sz="3200" dirty="0"/>
              <a:t>Year in review</a:t>
            </a:r>
            <a:endParaRPr lang="en-AU" sz="3200" i="1" dirty="0"/>
          </a:p>
          <a:p>
            <a:endParaRPr lang="en-AU" sz="3200" i="1" dirty="0"/>
          </a:p>
          <a:p>
            <a:pPr marL="269875" lvl="2" indent="0">
              <a:buNone/>
            </a:pPr>
            <a:r>
              <a:rPr lang="en-AU" sz="2000" i="1" dirty="0"/>
              <a:t>Mark Harris</a:t>
            </a:r>
          </a:p>
          <a:p>
            <a:pPr marL="269875" lvl="2" indent="0">
              <a:buNone/>
            </a:pPr>
            <a:r>
              <a:rPr lang="en-AU" sz="2000" i="1" dirty="0"/>
              <a:t>Centre for Primary Health Care and Equity</a:t>
            </a:r>
          </a:p>
        </p:txBody>
      </p:sp>
    </p:spTree>
    <p:extLst>
      <p:ext uri="{BB962C8B-B14F-4D97-AF65-F5344CB8AC3E}">
        <p14:creationId xmlns:p14="http://schemas.microsoft.com/office/powerpoint/2010/main" val="108200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CBCB-861C-4B97-B1DD-007BB353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CPHCE: </a:t>
            </a:r>
            <a:r>
              <a:rPr lang="en-AU" b="0" dirty="0">
                <a:hlinkClick r:id="rId3"/>
              </a:rPr>
              <a:t>www.cphce.unsw.edu.au</a:t>
            </a:r>
            <a:r>
              <a:rPr lang="en-AU" b="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7220F-B163-4DB5-B152-C44972E9EFF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55576" y="1470384"/>
            <a:ext cx="7906812" cy="3917231"/>
          </a:xfrm>
        </p:spPr>
        <p:txBody>
          <a:bodyPr/>
          <a:lstStyle/>
          <a:p>
            <a:pPr indent="0"/>
            <a:r>
              <a:rPr lang="en-AU" altLang="en-US" sz="3200" dirty="0">
                <a:solidFill>
                  <a:srgbClr val="0070C0"/>
                </a:solidFill>
              </a:rPr>
              <a:t>Better, fairer health and health care in the community </a:t>
            </a:r>
            <a:r>
              <a:rPr lang="en-AU" altLang="en-US" sz="3200" i="1" dirty="0"/>
              <a:t>through research, evaluation and development that strengthens primary health care and addresses health inequities.</a:t>
            </a:r>
            <a:endParaRPr lang="en-AU" sz="3200" kern="0" dirty="0"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02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34C9-4035-4536-A682-A0BABFF6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Australian Charter of Healthcare Rights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097FB-DE70-472C-9A53-9437D594350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Safety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Respect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Partnership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Feedback</a:t>
            </a:r>
            <a:endParaRPr lang="en-US" sz="3200" dirty="0"/>
          </a:p>
        </p:txBody>
      </p:sp>
      <p:pic>
        <p:nvPicPr>
          <p:cNvPr id="1026" name="Picture 2" descr="Image result for australian charter of healthcare rights">
            <a:extLst>
              <a:ext uri="{FF2B5EF4-FFF2-40B4-BE49-F238E27FC236}">
                <a16:creationId xmlns:a16="http://schemas.microsoft.com/office/drawing/2014/main" id="{8D4EDA2D-D1FA-452F-8C29-591947BF12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8"/>
          <a:stretch/>
        </p:blipFill>
        <p:spPr bwMode="auto">
          <a:xfrm>
            <a:off x="3347864" y="2276871"/>
            <a:ext cx="5796136" cy="176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68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7974-0016-47E1-B4CA-C389791A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New Developments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49A3-F1E4-4788-AAD5-0262E302005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971" y="1227138"/>
            <a:ext cx="8354501" cy="460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PMCD</a:t>
            </a:r>
            <a:r>
              <a:rPr lang="en-AU" sz="2400" dirty="0"/>
              <a:t>:  Cancer, PWSMI, Self-Management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PHC</a:t>
            </a:r>
            <a:r>
              <a:rPr lang="en-AU" sz="2400" dirty="0"/>
              <a:t>: Community Health Workers, Health Literacy, Integrated Care,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Informatics</a:t>
            </a:r>
            <a:r>
              <a:rPr lang="en-AU" sz="2400" dirty="0"/>
              <a:t>: Shared care-plans, m-Health, Data linkage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Equity</a:t>
            </a:r>
            <a:r>
              <a:rPr lang="en-AU" sz="2400" dirty="0"/>
              <a:t>: CALD/Refugee,  Organisational health literacy,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Environment</a:t>
            </a:r>
            <a:r>
              <a:rPr lang="en-AU" sz="2400" dirty="0"/>
              <a:t>:  Urban health, Health Impact Assessment</a:t>
            </a:r>
          </a:p>
          <a:p>
            <a:endParaRPr lang="en-US" dirty="0"/>
          </a:p>
        </p:txBody>
      </p:sp>
      <p:pic>
        <p:nvPicPr>
          <p:cNvPr id="2050" name="Picture 2" descr="https://d1yr68bq4ratrv.cloudfront.net/sites/default/files/styles/news_detail/public/news_image/CES_Smaller_Pic.png">
            <a:extLst>
              <a:ext uri="{FF2B5EF4-FFF2-40B4-BE49-F238E27FC236}">
                <a16:creationId xmlns:a16="http://schemas.microsoft.com/office/drawing/2014/main" id="{A8E6F00A-0F62-4E1F-8ECF-5A1BF1B78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3538"/>
            <a:ext cx="5715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14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60AE-632E-490F-9B98-873EE7DC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Achievements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AFAD-D29B-47A1-B917-0B21B796EB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1530" y="1227137"/>
            <a:ext cx="4106028" cy="4608000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</a:rPr>
              <a:t>Research Infrastructure</a:t>
            </a:r>
            <a:r>
              <a:rPr lang="en-A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endParaRPr lang="en-AU" sz="3200" b="1" dirty="0">
              <a:solidFill>
                <a:srgbClr val="FF0000"/>
              </a:solidFill>
              <a:latin typeface="Segoe UI" panose="020B0502040204020203" pitchFamily="34" charset="0"/>
            </a:endParaRPr>
          </a:p>
          <a:p>
            <a:r>
              <a:rPr lang="en-AU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1. </a:t>
            </a:r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The Central and Eastern Sydney Primary and Community Health Data Linkage Resource</a:t>
            </a:r>
            <a:endParaRPr lang="en-AU" sz="2800" dirty="0">
              <a:solidFill>
                <a:schemeClr val="tx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2. National Prescribing Service Medicine Insight data </a:t>
            </a:r>
            <a:endParaRPr lang="en-AU" sz="2800" dirty="0">
              <a:solidFill>
                <a:schemeClr val="tx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r>
              <a:rPr lang="en-AU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3. </a:t>
            </a:r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Can Get Health in Canterbury </a:t>
            </a:r>
            <a:endParaRPr lang="en-AU" sz="2800" dirty="0">
              <a:solidFill>
                <a:schemeClr val="tx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4. ACOSS collaboration health inequalities and poverty in Australia,</a:t>
            </a:r>
            <a:endParaRPr lang="en-AU" sz="2800" dirty="0">
              <a:solidFill>
                <a:schemeClr val="tx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5. MBG SPHERE Health and Urban Environment Clinical Academic Group</a:t>
            </a:r>
          </a:p>
          <a:p>
            <a:r>
              <a:rPr lang="en-A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6. Translation Cancer Research Network Cancer Continuum Flagship (led by Director Mark Harris) </a:t>
            </a:r>
            <a:endParaRPr lang="en-AU" sz="2800" dirty="0">
              <a:solidFill>
                <a:schemeClr val="tx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BA793-19FE-4F25-AC4B-8A18516A062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575" y="1125000"/>
            <a:ext cx="4247703" cy="4608000"/>
          </a:xfrm>
        </p:spPr>
        <p:txBody>
          <a:bodyPr/>
          <a:lstStyle/>
          <a:p>
            <a:pPr indent="0"/>
            <a:r>
              <a:rPr lang="en-AU" b="1" dirty="0">
                <a:solidFill>
                  <a:srgbClr val="FF0000"/>
                </a:solidFill>
                <a:latin typeface="+mj-lt"/>
              </a:rPr>
              <a:t>Grants 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$4,971 total income.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Ministry of Health Prevention Research support program ($0.5m). 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Leveraged $2.7m in competitive funding, </a:t>
            </a:r>
          </a:p>
          <a:p>
            <a:pPr indent="0"/>
            <a:r>
              <a:rPr lang="en-AU" b="1" dirty="0">
                <a:solidFill>
                  <a:srgbClr val="FF0000"/>
                </a:solidFill>
                <a:latin typeface="+mj-lt"/>
              </a:rPr>
              <a:t>Publications </a:t>
            </a:r>
            <a:r>
              <a:rPr lang="en-AU" b="1" dirty="0">
                <a:solidFill>
                  <a:srgbClr val="000000"/>
                </a:solidFill>
                <a:latin typeface="+mj-lt"/>
              </a:rPr>
              <a:t> 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92 publications, 10 reports, 31 conference presentations.  </a:t>
            </a:r>
          </a:p>
          <a:p>
            <a:pPr indent="0"/>
            <a:r>
              <a:rPr lang="en-AU" b="1" dirty="0">
                <a:solidFill>
                  <a:srgbClr val="FF0000"/>
                </a:solidFill>
                <a:latin typeface="+mj-lt"/>
              </a:rPr>
              <a:t>Teaching 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Three courses (MPH and MHM), transitioned to online delivery</a:t>
            </a:r>
          </a:p>
          <a:p>
            <a:pPr indent="0"/>
            <a:r>
              <a:rPr lang="en-AU" b="1" dirty="0">
                <a:solidFill>
                  <a:srgbClr val="FF0000"/>
                </a:solidFill>
                <a:latin typeface="+mj-lt"/>
              </a:rPr>
              <a:t>HDR Supervision </a:t>
            </a:r>
          </a:p>
          <a:p>
            <a:pPr indent="0"/>
            <a:r>
              <a:rPr lang="en-AU" dirty="0">
                <a:solidFill>
                  <a:srgbClr val="000000"/>
                </a:solidFill>
                <a:latin typeface="+mj-lt"/>
              </a:rPr>
              <a:t>16 UNSW HD students 4 Scientia Scholars-5 New Students (2019) </a:t>
            </a:r>
          </a:p>
        </p:txBody>
      </p:sp>
    </p:spTree>
    <p:extLst>
      <p:ext uri="{BB962C8B-B14F-4D97-AF65-F5344CB8AC3E}">
        <p14:creationId xmlns:p14="http://schemas.microsoft.com/office/powerpoint/2010/main" val="114890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4FCD1-74A2-4642-A48A-7DCC1439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84D6A-8A9B-4279-B7C3-C642E42C56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Transitions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Alignment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Emerging areas of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New Collaborations 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  <a:p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DA93539-08DB-4085-B856-DC1365866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7138"/>
            <a:ext cx="4095801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36921"/>
      </p:ext>
    </p:extLst>
  </p:cSld>
  <p:clrMapOvr>
    <a:masterClrMapping/>
  </p:clrMapOvr>
</p:sld>
</file>

<file path=ppt/theme/theme1.xml><?xml version="1.0" encoding="utf-8"?>
<a:theme xmlns:a="http://schemas.openxmlformats.org/drawingml/2006/main" name="UNSW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1" id="{CECED6B6-01E3-AF4C-9FB0-716A457DCAD8}" vid="{E23210A9-B5CC-594D-AEAD-3AB1506EAE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source Document" ma:contentTypeID="0x01010008768CDC8BD8F24E88688A23E1BBFFD40083F9DB452809BE4E9E961773873B9725" ma:contentTypeVersion="12" ma:contentTypeDescription="" ma:contentTypeScope="" ma:versionID="ccf7c8939642961021bbb5e2375da5c4">
  <xsd:schema xmlns:xsd="http://www.w3.org/2001/XMLSchema" xmlns:xs="http://www.w3.org/2001/XMLSchema" xmlns:p="http://schemas.microsoft.com/office/2006/metadata/properties" xmlns:ns2="e2a6d7fd-cfb8-4aa2-8f9d-00d20bdc3a83" xmlns:ns4="78237fa5-fae7-4a08-ad29-c8feb430a382" targetNamespace="http://schemas.microsoft.com/office/2006/metadata/properties" ma:root="true" ma:fieldsID="7ba22b555d239708a9679c6b61f18d10" ns2:_="" ns4:_="">
    <xsd:import namespace="e2a6d7fd-cfb8-4aa2-8f9d-00d20bdc3a83"/>
    <xsd:import namespace="78237fa5-fae7-4a08-ad29-c8feb430a382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4:UnswBus_ResourceType"/>
                <xsd:element ref="ns4:UnswBus_Description" minOccurs="0"/>
                <xsd:element ref="ns2:l106d6d0667840b48999320499b4dd29" minOccurs="0"/>
                <xsd:element ref="ns2:cfdce602ab9848b4bf80c62eae0cddb3" minOccurs="0"/>
                <xsd:element ref="ns2:i7e4caf4883549738b3fce866cf588f7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6d7fd-cfb8-4aa2-8f9d-00d20bdc3a8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2cec8c26-97b4-48cb-a8fc-0ef68138d153}" ma:internalName="TaxCatchAll" ma:showField="CatchAllData" ma:web="e2a6d7fd-cfb8-4aa2-8f9d-00d20bdc3a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2cec8c26-97b4-48cb-a8fc-0ef68138d153}" ma:internalName="TaxCatchAllLabel" ma:readOnly="true" ma:showField="CatchAllDataLabel" ma:web="e2a6d7fd-cfb8-4aa2-8f9d-00d20bdc3a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106d6d0667840b48999320499b4dd29" ma:index="15" nillable="true" ma:taxonomy="true" ma:internalName="l106d6d0667840b48999320499b4dd29" ma:taxonomyFieldName="UnswBus_EnterpriseKeywords" ma:displayName="Enterprise Keywords" ma:default="" ma:fieldId="{5106d6d0-6678-40b4-8999-320499b4dd29}" ma:taxonomyMulti="true" ma:sspId="2b026aac-6b52-4d7e-a64d-f3ee90946f56" ma:termSetId="6b154277-0339-4047-8b7c-9c64337183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dce602ab9848b4bf80c62eae0cddb3" ma:index="16" nillable="true" ma:taxonomy="true" ma:internalName="cfdce602ab9848b4bf80c62eae0cddb3" ma:taxonomyFieldName="UnswBus_SchoolUnit" ma:displayName="School or Unit" ma:default="" ma:fieldId="{cfdce602-ab98-48b4-bf80-c62eae0cddb3}" ma:sspId="2b026aac-6b52-4d7e-a64d-f3ee90946f56" ma:termSetId="99342006-19d9-4d76-ae6d-6a49808a1b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e4caf4883549738b3fce866cf588f7" ma:index="17" ma:taxonomy="true" ma:internalName="i7e4caf4883549738b3fce866cf588f7" ma:taxonomyFieldName="UnswBus_ResourceCategory" ma:displayName="Resource Category" ma:default="" ma:fieldId="{27e4caf4-8835-4973-8b3f-ce866cf588f7}" ma:taxonomyMulti="true" ma:sspId="2b026aac-6b52-4d7e-a64d-f3ee90946f56" ma:termSetId="59e748ed-3424-4b0f-8a51-22a7215e59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37fa5-fae7-4a08-ad29-c8feb430a382" elementFormDefault="qualified">
    <xsd:import namespace="http://schemas.microsoft.com/office/2006/documentManagement/types"/>
    <xsd:import namespace="http://schemas.microsoft.com/office/infopath/2007/PartnerControls"/>
    <xsd:element name="UnswBus_ResourceType" ma:index="11" ma:displayName="Resource Type" ma:default="Brochure" ma:format="Dropdown" ma:internalName="UnswBus_ResourceType" ma:readOnly="false">
      <xsd:simpleType>
        <xsd:restriction base="dms:Choice">
          <xsd:enumeration value="Brochure"/>
          <xsd:enumeration value="Form"/>
          <xsd:enumeration value="Guidelines"/>
          <xsd:enumeration value="Manuals"/>
          <xsd:enumeration value="Minutes"/>
          <xsd:enumeration value="Newsletter"/>
          <xsd:enumeration value="Policy"/>
          <xsd:enumeration value="Procedure"/>
          <xsd:enumeration value="Protocol"/>
          <xsd:enumeration value="Reference"/>
          <xsd:enumeration value="Report"/>
          <xsd:enumeration value="Template"/>
        </xsd:restriction>
      </xsd:simpleType>
    </xsd:element>
    <xsd:element name="UnswBus_Description" ma:index="13" nillable="true" ma:displayName="Description" ma:internalName="UnswBus_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fdce602ab9848b4bf80c62eae0cddb3 xmlns="e2a6d7fd-cfb8-4aa2-8f9d-00d20bdc3a83">
      <Terms xmlns="http://schemas.microsoft.com/office/infopath/2007/PartnerControls"/>
    </cfdce602ab9848b4bf80c62eae0cddb3>
    <i7e4caf4883549738b3fce866cf588f7 xmlns="e2a6d7fd-cfb8-4aa2-8f9d-00d20bdc3a8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AGSM</TermName>
          <TermId xmlns="http://schemas.microsoft.com/office/infopath/2007/PartnerControls">e641e8a1-99e5-404f-bd7c-35803f4d985d</TermId>
        </TermInfo>
      </Terms>
    </i7e4caf4883549738b3fce866cf588f7>
    <l106d6d0667840b48999320499b4dd29 xmlns="e2a6d7fd-cfb8-4aa2-8f9d-00d20bdc3a83">
      <Terms xmlns="http://schemas.microsoft.com/office/infopath/2007/PartnerControls"/>
    </l106d6d0667840b48999320499b4dd29>
    <UnswBus_Description xmlns="78237fa5-fae7-4a08-ad29-c8feb430a382">Branded templates produced by the UNSW Business School Marketing team</UnswBus_Description>
    <TaxCatchAll xmlns="e2a6d7fd-cfb8-4aa2-8f9d-00d20bdc3a83">
      <Value>78</Value>
    </TaxCatchAll>
    <UnswBus_ResourceType xmlns="78237fa5-fae7-4a08-ad29-c8feb430a382">Template</UnswBus_ResourceType>
  </documentManagement>
</p:properties>
</file>

<file path=customXml/itemProps1.xml><?xml version="1.0" encoding="utf-8"?>
<ds:datastoreItem xmlns:ds="http://schemas.openxmlformats.org/officeDocument/2006/customXml" ds:itemID="{2E48C029-ECC1-452C-8742-C4F7F6B2C8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a6d7fd-cfb8-4aa2-8f9d-00d20bdc3a83"/>
    <ds:schemaRef ds:uri="78237fa5-fae7-4a08-ad29-c8feb430a3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AF81F6-8F2A-47D5-9E54-F37BF3E413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7A88D3-C8FA-43F4-B901-104849B358D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F9251CE-59E6-46F3-B5D9-8609A3D8EF01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78237fa5-fae7-4a08-ad29-c8feb430a382"/>
    <ds:schemaRef ds:uri="e2a6d7fd-cfb8-4aa2-8f9d-00d20bdc3a8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UNSW_PowerPoint_4x3</Template>
  <TotalTime>6276</TotalTime>
  <Words>362</Words>
  <Application>Microsoft Office PowerPoint</Application>
  <PresentationFormat>On-screen Show (4:3)</PresentationFormat>
  <Paragraphs>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Grande</vt:lpstr>
      <vt:lpstr>Segoe UI</vt:lpstr>
      <vt:lpstr>Sommet</vt:lpstr>
      <vt:lpstr>Wingdings</vt:lpstr>
      <vt:lpstr>UNSW_PowerPoint_4x3</vt:lpstr>
      <vt:lpstr>PowerPoint Presentation</vt:lpstr>
      <vt:lpstr>CPHCE: www.cphce.unsw.edu.au </vt:lpstr>
      <vt:lpstr>Australian Charter of Healthcare Rights</vt:lpstr>
      <vt:lpstr>New Developments</vt:lpstr>
      <vt:lpstr>Achievements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Knopp</dc:creator>
  <cp:lastModifiedBy>Sarah Ford</cp:lastModifiedBy>
  <cp:revision>330</cp:revision>
  <cp:lastPrinted>2019-03-29T06:13:04Z</cp:lastPrinted>
  <dcterms:created xsi:type="dcterms:W3CDTF">2017-01-25T01:16:37Z</dcterms:created>
  <dcterms:modified xsi:type="dcterms:W3CDTF">2019-08-13T02:54:04Z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15500.0000000000</vt:lpwstr>
  </property>
  <property fmtid="{D5CDD505-2E9C-101B-9397-08002B2CF9AE}" pid="3" name="OHS Newsletter?">
    <vt:lpwstr>0</vt:lpwstr>
  </property>
  <property fmtid="{D5CDD505-2E9C-101B-9397-08002B2CF9AE}" pid="4" name="Category">
    <vt:lpwstr>AGSM</vt:lpwstr>
  </property>
  <property fmtid="{D5CDD505-2E9C-101B-9397-08002B2CF9AE}" pid="5" name="ContentType">
    <vt:lpwstr>Document</vt:lpwstr>
  </property>
  <property fmtid="{D5CDD505-2E9C-101B-9397-08002B2CF9AE}" pid="6" name="Date">
    <vt:lpwstr/>
  </property>
  <property fmtid="{D5CDD505-2E9C-101B-9397-08002B2CF9AE}" pid="7" name="PublishingExpirationDate">
    <vt:lpwstr/>
  </property>
  <property fmtid="{D5CDD505-2E9C-101B-9397-08002B2CF9AE}" pid="8" name="PublishingStartDate">
    <vt:lpwstr/>
  </property>
  <property fmtid="{D5CDD505-2E9C-101B-9397-08002B2CF9AE}" pid="9" name="ASBDocumentType">
    <vt:lpwstr>16</vt:lpwstr>
  </property>
  <property fmtid="{D5CDD505-2E9C-101B-9397-08002B2CF9AE}" pid="10" name="ASBDepartment">
    <vt:lpwstr>8</vt:lpwstr>
  </property>
  <property fmtid="{D5CDD505-2E9C-101B-9397-08002B2CF9AE}" pid="11" name="ASBUpdatedDate">
    <vt:lpwstr>2015-08-04T00:00:00Z</vt:lpwstr>
  </property>
  <property fmtid="{D5CDD505-2E9C-101B-9397-08002B2CF9AE}" pid="12" name="ASBTopic">
    <vt:lpwstr>1</vt:lpwstr>
  </property>
  <property fmtid="{D5CDD505-2E9C-101B-9397-08002B2CF9AE}" pid="13" name="ASBProgram">
    <vt:lpwstr>5</vt:lpwstr>
  </property>
  <property fmtid="{D5CDD505-2E9C-101B-9397-08002B2CF9AE}" pid="14" name="Format">
    <vt:lpwstr>PowerPoint</vt:lpwstr>
  </property>
  <property fmtid="{D5CDD505-2E9C-101B-9397-08002B2CF9AE}" pid="15" name="UnswBus_ResourceCategory">
    <vt:lpwstr>78;#AGSM|e641e8a1-99e5-404f-bd7c-35803f4d985d</vt:lpwstr>
  </property>
  <property fmtid="{D5CDD505-2E9C-101B-9397-08002B2CF9AE}" pid="16" name="UnswBus_ResourceType">
    <vt:lpwstr>Template</vt:lpwstr>
  </property>
  <property fmtid="{D5CDD505-2E9C-101B-9397-08002B2CF9AE}" pid="17" name="ContentTypeId">
    <vt:lpwstr>0x01010008768CDC8BD8F24E88688A23E1BBFFD40083F9DB452809BE4E9E961773873B9725</vt:lpwstr>
  </property>
  <property fmtid="{D5CDD505-2E9C-101B-9397-08002B2CF9AE}" pid="18" name="i7e4caf4883549738b3fce866cf588f7">
    <vt:lpwstr>AGSM|e641e8a1-99e5-404f-bd7c-35803f4d985d</vt:lpwstr>
  </property>
  <property fmtid="{D5CDD505-2E9C-101B-9397-08002B2CF9AE}" pid="19" name="TaxCatchAll">
    <vt:lpwstr>78;#AGSM|e641e8a1-99e5-404f-bd7c-35803f4d985d</vt:lpwstr>
  </property>
  <property fmtid="{D5CDD505-2E9C-101B-9397-08002B2CF9AE}" pid="20" name="l106d6d0667840b48999320499b4dd29">
    <vt:lpwstr/>
  </property>
  <property fmtid="{D5CDD505-2E9C-101B-9397-08002B2CF9AE}" pid="21" name="UnswBus_EnterpriseKeywords">
    <vt:lpwstr/>
  </property>
  <property fmtid="{D5CDD505-2E9C-101B-9397-08002B2CF9AE}" pid="22" name="cfdce602ab9848b4bf80c62eae0cddb3">
    <vt:lpwstr/>
  </property>
  <property fmtid="{D5CDD505-2E9C-101B-9397-08002B2CF9AE}" pid="23" name="UnswBus_SchoolUnit">
    <vt:lpwstr/>
  </property>
  <property fmtid="{D5CDD505-2E9C-101B-9397-08002B2CF9AE}" pid="24" name="UnswBus_Description">
    <vt:lpwstr>Branded templates produced by the UNSW Business School Marketing team</vt:lpwstr>
  </property>
</Properties>
</file>