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86" r:id="rId2"/>
    <p:sldId id="298" r:id="rId3"/>
    <p:sldId id="257" r:id="rId4"/>
    <p:sldId id="299" r:id="rId5"/>
    <p:sldId id="288" r:id="rId6"/>
    <p:sldId id="289" r:id="rId7"/>
    <p:sldId id="290" r:id="rId8"/>
    <p:sldId id="291" r:id="rId9"/>
    <p:sldId id="292" r:id="rId10"/>
    <p:sldId id="293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10" r:id="rId19"/>
    <p:sldId id="311" r:id="rId20"/>
    <p:sldId id="308" r:id="rId21"/>
    <p:sldId id="309" r:id="rId22"/>
    <p:sldId id="312" r:id="rId23"/>
    <p:sldId id="313" r:id="rId24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C57"/>
    <a:srgbClr val="4D4D4D"/>
    <a:srgbClr val="DDDDDD"/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52" autoAdjust="0"/>
  </p:normalViewPr>
  <p:slideViewPr>
    <p:cSldViewPr>
      <p:cViewPr varScale="1">
        <p:scale>
          <a:sx n="142" d="100"/>
          <a:sy n="142" d="100"/>
        </p:scale>
        <p:origin x="714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6E94-49BF-49F0-8667-06F7A0493714}" type="datetimeFigureOut">
              <a:rPr lang="en-GB" smtClean="0"/>
              <a:t>13/08/2019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C8C0-F746-40B1-A931-4FF10375C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87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6E94-49BF-49F0-8667-06F7A0493714}" type="datetimeFigureOut">
              <a:rPr lang="en-GB" smtClean="0"/>
              <a:t>13/08/2019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C8C0-F746-40B1-A931-4FF10375C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48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6E94-49BF-49F0-8667-06F7A0493714}" type="datetimeFigureOut">
              <a:rPr lang="en-GB" smtClean="0"/>
              <a:t>13/08/2019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C8C0-F746-40B1-A931-4FF10375C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86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6E94-49BF-49F0-8667-06F7A0493714}" type="datetimeFigureOut">
              <a:rPr lang="en-GB" smtClean="0"/>
              <a:t>13/08/2019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C8C0-F746-40B1-A931-4FF10375C3A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432" y="4623958"/>
            <a:ext cx="360000" cy="360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236296" y="4480792"/>
            <a:ext cx="1414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600" b="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APICU</a:t>
            </a:r>
          </a:p>
        </p:txBody>
      </p:sp>
    </p:spTree>
    <p:extLst>
      <p:ext uri="{BB962C8B-B14F-4D97-AF65-F5344CB8AC3E}">
        <p14:creationId xmlns:p14="http://schemas.microsoft.com/office/powerpoint/2010/main" val="333705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6E94-49BF-49F0-8667-06F7A0493714}" type="datetimeFigureOut">
              <a:rPr lang="en-GB" smtClean="0"/>
              <a:t>13/08/2019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C8C0-F746-40B1-A931-4FF10375C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0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6E94-49BF-49F0-8667-06F7A0493714}" type="datetimeFigureOut">
              <a:rPr lang="en-GB" smtClean="0"/>
              <a:t>13/08/2019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C8C0-F746-40B1-A931-4FF10375C3A2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432" y="4623958"/>
            <a:ext cx="360000" cy="3600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7236296" y="4480792"/>
            <a:ext cx="1414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600" b="0" dirty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APICU</a:t>
            </a:r>
          </a:p>
        </p:txBody>
      </p:sp>
    </p:spTree>
    <p:extLst>
      <p:ext uri="{BB962C8B-B14F-4D97-AF65-F5344CB8AC3E}">
        <p14:creationId xmlns:p14="http://schemas.microsoft.com/office/powerpoint/2010/main" val="59300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6E94-49BF-49F0-8667-06F7A0493714}" type="datetimeFigureOut">
              <a:rPr lang="en-GB" smtClean="0"/>
              <a:t>13/08/2019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C8C0-F746-40B1-A931-4FF10375C3A2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432" y="4623958"/>
            <a:ext cx="360000" cy="36000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236296" y="4480792"/>
            <a:ext cx="1414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600" b="0" dirty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APICU</a:t>
            </a:r>
          </a:p>
        </p:txBody>
      </p:sp>
    </p:spTree>
    <p:extLst>
      <p:ext uri="{BB962C8B-B14F-4D97-AF65-F5344CB8AC3E}">
        <p14:creationId xmlns:p14="http://schemas.microsoft.com/office/powerpoint/2010/main" val="3967865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6E94-49BF-49F0-8667-06F7A0493714}" type="datetimeFigureOut">
              <a:rPr lang="en-GB" smtClean="0"/>
              <a:t>13/08/2019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C8C0-F746-40B1-A931-4FF10375C3A2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4443958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44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6E94-49BF-49F0-8667-06F7A0493714}" type="datetimeFigureOut">
              <a:rPr lang="en-GB" smtClean="0"/>
              <a:t>13/08/2019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C8C0-F746-40B1-A931-4FF10375C3A2}" type="slidenum">
              <a:rPr lang="en-GB" smtClean="0"/>
              <a:t>‹#›</a:t>
            </a:fld>
            <a:endParaRPr lang="en-GB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7213572" y="4444784"/>
            <a:ext cx="1754662" cy="646331"/>
            <a:chOff x="7213572" y="4444784"/>
            <a:chExt cx="1754662" cy="646331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8234" y="4587974"/>
              <a:ext cx="360000" cy="360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 userDrawn="1"/>
          </p:nvSpPr>
          <p:spPr>
            <a:xfrm>
              <a:off x="7213572" y="4444784"/>
              <a:ext cx="14142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AU" sz="3600" b="0" dirty="0">
                  <a:solidFill>
                    <a:schemeClr val="bg1">
                      <a:lumMod val="85000"/>
                    </a:schemeClr>
                  </a:solidFill>
                  <a:latin typeface="Arial Narrow" panose="020B0606020202030204" pitchFamily="34" charset="0"/>
                </a:rPr>
                <a:t>APICU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3534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6E94-49BF-49F0-8667-06F7A0493714}" type="datetimeFigureOut">
              <a:rPr lang="en-GB" smtClean="0"/>
              <a:t>13/08/2019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C8C0-F746-40B1-A931-4FF10375C3A2}" type="slidenum">
              <a:rPr lang="en-GB" smtClean="0"/>
              <a:t>‹#›</a:t>
            </a:fld>
            <a:endParaRPr lang="en-GB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213572" y="4444784"/>
            <a:ext cx="1754662" cy="646331"/>
            <a:chOff x="7213572" y="4444784"/>
            <a:chExt cx="1754662" cy="646331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8234" y="4587974"/>
              <a:ext cx="360000" cy="3600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 userDrawn="1"/>
          </p:nvSpPr>
          <p:spPr>
            <a:xfrm>
              <a:off x="7213572" y="4444784"/>
              <a:ext cx="14142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AU" sz="3600" b="0" dirty="0">
                  <a:solidFill>
                    <a:schemeClr val="bg1">
                      <a:lumMod val="85000"/>
                    </a:schemeClr>
                  </a:solidFill>
                  <a:latin typeface="Arial Narrow" panose="020B0606020202030204" pitchFamily="34" charset="0"/>
                </a:rPr>
                <a:t>APICU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6507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6E94-49BF-49F0-8667-06F7A0493714}" type="datetimeFigureOut">
              <a:rPr lang="en-GB" smtClean="0"/>
              <a:t>13/08/2019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2C8C0-F746-40B1-A931-4FF10375C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228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16E94-49BF-49F0-8667-06F7A0493714}" type="datetimeFigureOut">
              <a:rPr lang="en-GB" smtClean="0"/>
              <a:t>13/08/2019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2C8C0-F746-40B1-A931-4FF10375C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11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4.pn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45.sv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13" Type="http://schemas.openxmlformats.org/officeDocument/2006/relationships/image" Target="../media/image60.png"/><Relationship Id="rId3" Type="http://schemas.openxmlformats.org/officeDocument/2006/relationships/image" Target="../media/image9.png"/><Relationship Id="rId7" Type="http://schemas.openxmlformats.org/officeDocument/2006/relationships/image" Target="../media/image56.png"/><Relationship Id="rId12" Type="http://schemas.openxmlformats.org/officeDocument/2006/relationships/image" Target="../media/image5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58.png"/><Relationship Id="rId5" Type="http://schemas.openxmlformats.org/officeDocument/2006/relationships/image" Target="../media/image54.png"/><Relationship Id="rId10" Type="http://schemas.openxmlformats.org/officeDocument/2006/relationships/image" Target="../media/image10.png"/><Relationship Id="rId4" Type="http://schemas.openxmlformats.org/officeDocument/2006/relationships/image" Target="../media/image30.png"/><Relationship Id="rId9" Type="http://schemas.openxmlformats.org/officeDocument/2006/relationships/image" Target="../media/image4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B745AB-B4EB-4F81-AB5B-CCEC27B25987}"/>
              </a:ext>
            </a:extLst>
          </p:cNvPr>
          <p:cNvSpPr/>
          <p:nvPr/>
        </p:nvSpPr>
        <p:spPr>
          <a:xfrm>
            <a:off x="0" y="3651870"/>
            <a:ext cx="9144000" cy="1491630"/>
          </a:xfrm>
          <a:prstGeom prst="rect">
            <a:avLst/>
          </a:prstGeom>
          <a:solidFill>
            <a:srgbClr val="005C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1690751" y="3777883"/>
            <a:ext cx="132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Michael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90750" y="4137923"/>
            <a:ext cx="5473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Specialist</a:t>
            </a:r>
            <a:r>
              <a:rPr lang="en-GB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 Academic Primary and Integrated Care Unit, SWSLHD</a:t>
            </a:r>
          </a:p>
          <a:p>
            <a:r>
              <a:rPr lang="en-GB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Conjoint Senior Lecturer</a:t>
            </a:r>
            <a:r>
              <a:rPr lang="en-GB" sz="13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 SPHCM, UNSW Sydney</a:t>
            </a:r>
          </a:p>
          <a:p>
            <a:r>
              <a:rPr lang="en-GB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m.tam</a:t>
            </a: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@unsw.edu.au</a:t>
            </a:r>
          </a:p>
          <a:p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+61 2 9616 8520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6773" y="1059582"/>
            <a:ext cx="70504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solidFill>
                  <a:srgbClr val="005C57"/>
                </a:solidFill>
                <a:latin typeface="+mj-lt"/>
              </a:rPr>
              <a:t>ED2GP – integrating General Practice</a:t>
            </a:r>
          </a:p>
          <a:p>
            <a:pPr algn="ctr"/>
            <a:r>
              <a:rPr lang="en-AU" sz="3200" b="1" dirty="0">
                <a:solidFill>
                  <a:srgbClr val="005C57"/>
                </a:solidFill>
                <a:latin typeface="+mj-lt"/>
              </a:rPr>
              <a:t>and Emergency Care</a:t>
            </a:r>
          </a:p>
          <a:p>
            <a:pPr algn="ctr"/>
            <a:endParaRPr lang="en-AU" sz="3200" b="1" dirty="0">
              <a:latin typeface="+mj-lt"/>
            </a:endParaRPr>
          </a:p>
          <a:p>
            <a:pPr algn="ctr"/>
            <a:r>
              <a:rPr lang="en-A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Fairfield Hospital Projects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28" y="3508054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42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987574"/>
            <a:ext cx="2663999" cy="37209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146" y="987574"/>
            <a:ext cx="2665022" cy="372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9353"/>
            <a:ext cx="2663749" cy="372062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16200000">
            <a:off x="-264902" y="646731"/>
            <a:ext cx="1610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4000" b="1" dirty="0">
                <a:solidFill>
                  <a:srgbClr val="005C57"/>
                </a:solidFill>
              </a:rPr>
              <a:t>results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91290"/>
            <a:ext cx="3779912" cy="8061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99" y="310947"/>
            <a:ext cx="1209844" cy="76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5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99" y="310947"/>
            <a:ext cx="1209844" cy="7668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67"/>
          <a:stretch/>
        </p:blipFill>
        <p:spPr>
          <a:xfrm>
            <a:off x="755576" y="987574"/>
            <a:ext cx="2663749" cy="271354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42BBD-7E5C-4E3F-98C6-18AB72D4BFDF}"/>
              </a:ext>
            </a:extLst>
          </p:cNvPr>
          <p:cNvGrpSpPr/>
          <p:nvPr/>
        </p:nvGrpSpPr>
        <p:grpSpPr>
          <a:xfrm>
            <a:off x="3419324" y="301704"/>
            <a:ext cx="5257131" cy="4862923"/>
            <a:chOff x="3419324" y="301704"/>
            <a:chExt cx="5257131" cy="486292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3419324" y="301704"/>
              <a:ext cx="5257131" cy="486292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436096" y="3147814"/>
              <a:ext cx="22007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Shaddy</a:t>
              </a:r>
              <a:r>
                <a:rPr lang="en-GB" b="1" dirty="0" err="1">
                  <a:solidFill>
                    <a:srgbClr val="005C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HANNA</a:t>
              </a:r>
              <a:endPara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136" y="3567901"/>
              <a:ext cx="900000" cy="9000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40CA91E-1FF6-44B1-A8D0-4BD1F35672E1}"/>
              </a:ext>
            </a:extLst>
          </p:cNvPr>
          <p:cNvSpPr txBox="1"/>
          <p:nvPr/>
        </p:nvSpPr>
        <p:spPr>
          <a:xfrm>
            <a:off x="556217" y="939316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HREC: </a:t>
            </a:r>
            <a:r>
              <a:rPr lang="en-AU" sz="1200" b="1" dirty="0">
                <a:solidFill>
                  <a:srgbClr val="005C57"/>
                </a:solidFill>
              </a:rPr>
              <a:t>LNR/18/LPOOL/56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9F5C8E4-164E-4AE0-9221-903558132FBE}"/>
              </a:ext>
            </a:extLst>
          </p:cNvPr>
          <p:cNvGrpSpPr/>
          <p:nvPr/>
        </p:nvGrpSpPr>
        <p:grpSpPr>
          <a:xfrm>
            <a:off x="340193" y="3696583"/>
            <a:ext cx="2304256" cy="1323439"/>
            <a:chOff x="395536" y="1347614"/>
            <a:chExt cx="2304256" cy="132343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5570428-8B4D-4D4C-AB6C-50F0AF74C28F}"/>
                </a:ext>
              </a:extLst>
            </p:cNvPr>
            <p:cNvSpPr txBox="1"/>
            <p:nvPr/>
          </p:nvSpPr>
          <p:spPr>
            <a:xfrm>
              <a:off x="395536" y="1347614"/>
              <a:ext cx="9780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Andrew</a:t>
              </a:r>
            </a:p>
            <a:p>
              <a:pPr algn="r"/>
              <a:r>
                <a:rPr lang="en-GB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Linheng</a:t>
              </a:r>
              <a:endPara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Lucille</a:t>
              </a:r>
            </a:p>
            <a:p>
              <a:pPr algn="r"/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Belinda</a:t>
              </a:r>
            </a:p>
            <a:p>
              <a:pPr algn="r"/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James</a:t>
              </a:r>
              <a:endPara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BA29437-99C1-4D54-BC9C-9B26CB4924C2}"/>
                </a:ext>
              </a:extLst>
            </p:cNvPr>
            <p:cNvSpPr txBox="1"/>
            <p:nvPr/>
          </p:nvSpPr>
          <p:spPr>
            <a:xfrm>
              <a:off x="1196727" y="1347614"/>
              <a:ext cx="150306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005C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KNIGHT</a:t>
              </a:r>
            </a:p>
            <a:p>
              <a:r>
                <a:rPr lang="en-GB" sz="1600" b="1" dirty="0">
                  <a:solidFill>
                    <a:srgbClr val="005C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ZHAO</a:t>
              </a:r>
            </a:p>
            <a:p>
              <a:r>
                <a:rPr lang="en-GB" sz="1600" b="1" dirty="0">
                  <a:solidFill>
                    <a:srgbClr val="005C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BAN</a:t>
              </a:r>
            </a:p>
            <a:p>
              <a:r>
                <a:rPr lang="en-GB" sz="1600" b="1" dirty="0">
                  <a:solidFill>
                    <a:srgbClr val="005C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PELLIZZON</a:t>
              </a:r>
            </a:p>
            <a:p>
              <a:r>
                <a:rPr lang="en-GB" sz="1600" b="1" dirty="0">
                  <a:solidFill>
                    <a:srgbClr val="005C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269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 rot="16200000">
            <a:off x="42776" y="332223"/>
            <a:ext cx="981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4000" b="1" dirty="0">
                <a:solidFill>
                  <a:srgbClr val="005C57"/>
                </a:solidFill>
              </a:rPr>
              <a:t>aim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99" y="310947"/>
            <a:ext cx="1209844" cy="76686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67"/>
          <a:stretch/>
        </p:blipFill>
        <p:spPr>
          <a:xfrm>
            <a:off x="755576" y="987574"/>
            <a:ext cx="2663749" cy="271354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131840" y="1707654"/>
            <a:ext cx="7553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9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?</a:t>
            </a:r>
            <a:endParaRPr lang="en-AU" sz="3600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FEE3232-C231-4F3C-8D53-62B4820461E0}"/>
              </a:ext>
            </a:extLst>
          </p:cNvPr>
          <p:cNvSpPr txBox="1">
            <a:spLocks/>
          </p:cNvSpPr>
          <p:nvPr/>
        </p:nvSpPr>
        <p:spPr>
          <a:xfrm>
            <a:off x="4067944" y="1364946"/>
            <a:ext cx="4464496" cy="24384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2400" b="1" dirty="0">
                <a:solidFill>
                  <a:srgbClr val="005C57"/>
                </a:solidFill>
              </a:rPr>
              <a:t>Describe</a:t>
            </a:r>
            <a:r>
              <a:rPr lang="en-AU" sz="2400" dirty="0"/>
              <a:t> </a:t>
            </a:r>
            <a:r>
              <a:rPr lang="en-A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 older women access GP follow-up after an ED visit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AU" sz="24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2400" b="1" dirty="0">
                <a:solidFill>
                  <a:srgbClr val="005C57"/>
                </a:solidFill>
              </a:rPr>
              <a:t>Measure</a:t>
            </a:r>
            <a:r>
              <a:rPr lang="en-AU" sz="2400" dirty="0"/>
              <a:t> </a:t>
            </a:r>
            <a:r>
              <a:rPr lang="en-A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proportion of older women who followed up with a GP</a:t>
            </a:r>
            <a:endParaRPr lang="en-A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 rot="16200000">
            <a:off x="-492851" y="895258"/>
            <a:ext cx="2066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4000" b="1" dirty="0">
                <a:solidFill>
                  <a:srgbClr val="005C57"/>
                </a:solidFill>
              </a:rPr>
              <a:t>methods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99" y="310947"/>
            <a:ext cx="1209844" cy="76686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22907" y="2355726"/>
            <a:ext cx="2808311" cy="1584176"/>
            <a:chOff x="395537" y="2859782"/>
            <a:chExt cx="2808311" cy="158417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959"/>
            <a:stretch/>
          </p:blipFill>
          <p:spPr>
            <a:xfrm>
              <a:off x="395537" y="2859782"/>
              <a:ext cx="364318" cy="1498256"/>
            </a:xfrm>
            <a:prstGeom prst="rect">
              <a:avLst/>
            </a:prstGeom>
          </p:spPr>
        </p:pic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444996B4-9B87-46C8-B5A8-6FD4BB693779}"/>
                </a:ext>
              </a:extLst>
            </p:cNvPr>
            <p:cNvSpPr txBox="1">
              <a:spLocks/>
            </p:cNvSpPr>
            <p:nvPr/>
          </p:nvSpPr>
          <p:spPr>
            <a:xfrm>
              <a:off x="759855" y="2859782"/>
              <a:ext cx="2443993" cy="158417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-AU" sz="1550" b="1" dirty="0">
                  <a:solidFill>
                    <a:srgbClr val="005C57"/>
                  </a:solidFill>
                  <a:latin typeface="+mn-lt"/>
                </a:rPr>
                <a:t>female 65+ years</a:t>
              </a:r>
            </a:p>
            <a:p>
              <a:pPr marL="0" lvl="0" indent="0"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-AU" sz="1550" b="1" dirty="0">
                  <a:solidFill>
                    <a:srgbClr val="005C57"/>
                  </a:solidFill>
                  <a:latin typeface="+mn-lt"/>
                </a:rPr>
                <a:t>ATS 3, 4 or 5</a:t>
              </a:r>
            </a:p>
            <a:p>
              <a:pPr marL="0" lvl="0" indent="0"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-AU" sz="1550" b="1" dirty="0">
                  <a:solidFill>
                    <a:srgbClr val="005C57"/>
                  </a:solidFill>
                  <a:latin typeface="+mn-lt"/>
                </a:rPr>
                <a:t>Direct discharge</a:t>
              </a:r>
            </a:p>
            <a:p>
              <a:pPr marL="0" lvl="0" indent="0"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-AU" sz="1550" b="1" dirty="0">
                  <a:solidFill>
                    <a:srgbClr val="005C57"/>
                  </a:solidFill>
                  <a:latin typeface="+mn-lt"/>
                </a:rPr>
                <a:t>GP follow-up instruction. 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059832" y="2135970"/>
            <a:ext cx="3456384" cy="2701775"/>
            <a:chOff x="2339752" y="1103756"/>
            <a:chExt cx="3456384" cy="2701775"/>
          </a:xfrm>
        </p:grpSpPr>
        <p:pic>
          <p:nvPicPr>
            <p:cNvPr id="36" name="Graphic 16" descr="Clipboard">
              <a:extLst>
                <a:ext uri="{FF2B5EF4-FFF2-40B4-BE49-F238E27FC236}">
                  <a16:creationId xmlns:a16="http://schemas.microsoft.com/office/drawing/2014/main" id="{B17871F5-B4B0-4C0A-914F-16BD0A192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39752" y="1111341"/>
              <a:ext cx="1633355" cy="1635590"/>
            </a:xfrm>
            <a:prstGeom prst="rect">
              <a:avLst/>
            </a:prstGeom>
          </p:spPr>
        </p:pic>
        <p:pic>
          <p:nvPicPr>
            <p:cNvPr id="37" name="Graphic 18" descr="Computer">
              <a:extLst>
                <a:ext uri="{FF2B5EF4-FFF2-40B4-BE49-F238E27FC236}">
                  <a16:creationId xmlns:a16="http://schemas.microsoft.com/office/drawing/2014/main" id="{CEDA2508-D2D6-4F2F-B18C-F6F89B560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923928" y="1103756"/>
              <a:ext cx="1872208" cy="1874769"/>
            </a:xfrm>
            <a:prstGeom prst="rect">
              <a:avLst/>
            </a:prstGeom>
          </p:spPr>
        </p:pic>
        <p:sp>
          <p:nvSpPr>
            <p:cNvPr id="38" name="Content Placeholder 2">
              <a:extLst>
                <a:ext uri="{FF2B5EF4-FFF2-40B4-BE49-F238E27FC236}">
                  <a16:creationId xmlns:a16="http://schemas.microsoft.com/office/drawing/2014/main" id="{B4DA1A62-C6DA-4A95-8DE6-6E88CC75386D}"/>
                </a:ext>
              </a:extLst>
            </p:cNvPr>
            <p:cNvSpPr txBox="1">
              <a:spLocks/>
            </p:cNvSpPr>
            <p:nvPr/>
          </p:nvSpPr>
          <p:spPr>
            <a:xfrm>
              <a:off x="3203848" y="2746931"/>
              <a:ext cx="2088232" cy="105860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AU" sz="2400" b="1" dirty="0">
                  <a:solidFill>
                    <a:srgbClr val="005C57"/>
                  </a:solidFill>
                </a:rPr>
                <a:t>Day 0 (in ED)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801341" y="2282337"/>
            <a:ext cx="2098863" cy="2212991"/>
            <a:chOff x="6500268" y="1438879"/>
            <a:chExt cx="2098863" cy="2212991"/>
          </a:xfrm>
        </p:grpSpPr>
        <p:pic>
          <p:nvPicPr>
            <p:cNvPr id="40" name="Content Placeholder 6" descr="Receiver">
              <a:extLst>
                <a:ext uri="{FF2B5EF4-FFF2-40B4-BE49-F238E27FC236}">
                  <a16:creationId xmlns:a16="http://schemas.microsoft.com/office/drawing/2014/main" id="{0102E63D-829D-4FC4-BF6B-5F39B4DE3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948264" y="1438879"/>
              <a:ext cx="1202875" cy="1204521"/>
            </a:xfrm>
            <a:prstGeom prst="rect">
              <a:avLst/>
            </a:prstGeom>
          </p:spPr>
        </p:pic>
        <p:sp>
          <p:nvSpPr>
            <p:cNvPr id="41" name="Content Placeholder 2">
              <a:extLst>
                <a:ext uri="{FF2B5EF4-FFF2-40B4-BE49-F238E27FC236}">
                  <a16:creationId xmlns:a16="http://schemas.microsoft.com/office/drawing/2014/main" id="{444996B4-9B87-46C8-B5A8-6FD4BB693779}"/>
                </a:ext>
              </a:extLst>
            </p:cNvPr>
            <p:cNvSpPr txBox="1">
              <a:spLocks/>
            </p:cNvSpPr>
            <p:nvPr/>
          </p:nvSpPr>
          <p:spPr>
            <a:xfrm>
              <a:off x="6500268" y="2746931"/>
              <a:ext cx="2098863" cy="90493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AU" sz="2400" b="1" dirty="0">
                  <a:solidFill>
                    <a:srgbClr val="005C57"/>
                  </a:solidFill>
                  <a:latin typeface="+mn-lt"/>
                </a:rPr>
                <a:t>Day 8-14 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AU" sz="2400" b="1" dirty="0">
                  <a:solidFill>
                    <a:srgbClr val="005C57"/>
                  </a:solidFill>
                  <a:latin typeface="+mn-lt"/>
                </a:rPr>
                <a:t>(telephone)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199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 rot="16200000">
            <a:off x="-264902" y="646731"/>
            <a:ext cx="1610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4000" b="1" dirty="0">
                <a:solidFill>
                  <a:srgbClr val="005C57"/>
                </a:solidFill>
              </a:rPr>
              <a:t>results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99" y="310947"/>
            <a:ext cx="1209844" cy="76686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C600F5C-E5FE-4543-AD07-05AFC808935C}"/>
              </a:ext>
            </a:extLst>
          </p:cNvPr>
          <p:cNvSpPr/>
          <p:nvPr/>
        </p:nvSpPr>
        <p:spPr>
          <a:xfrm>
            <a:off x="2559796" y="310761"/>
            <a:ext cx="3785404" cy="754344"/>
          </a:xfrm>
          <a:prstGeom prst="rect">
            <a:avLst/>
          </a:prstGeom>
          <a:solidFill>
            <a:srgbClr val="DFE2E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 consented in ED</a:t>
            </a:r>
            <a:br>
              <a:rPr lang="en-CA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 = 176)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128967-9828-49A6-A85B-F94305B3DC1E}"/>
              </a:ext>
            </a:extLst>
          </p:cNvPr>
          <p:cNvSpPr/>
          <p:nvPr/>
        </p:nvSpPr>
        <p:spPr>
          <a:xfrm>
            <a:off x="5116753" y="1281298"/>
            <a:ext cx="3564658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Excluded</a:t>
            </a:r>
            <a:endParaRPr lang="en-US" sz="1400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Admitted as inpatient 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 = 49)</a:t>
            </a:r>
          </a:p>
          <a:p>
            <a:pPr lvl="1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not receive GP follow-up 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 = 20)</a:t>
            </a:r>
            <a:endParaRPr lang="en-US" sz="1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3EC414B-6A0A-4F89-97A4-E0EC966F927A}"/>
              </a:ext>
            </a:extLst>
          </p:cNvPr>
          <p:cNvSpPr/>
          <p:nvPr/>
        </p:nvSpPr>
        <p:spPr>
          <a:xfrm>
            <a:off x="2559796" y="4179844"/>
            <a:ext cx="3785404" cy="7543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 included in analysis </a:t>
            </a:r>
          </a:p>
          <a:p>
            <a:pPr algn="ctr"/>
            <a:r>
              <a:rPr lang="en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 = 100)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1B65F1B-35ED-488E-B62A-8B7034B7D4DD}"/>
              </a:ext>
            </a:extLst>
          </p:cNvPr>
          <p:cNvSpPr/>
          <p:nvPr/>
        </p:nvSpPr>
        <p:spPr>
          <a:xfrm>
            <a:off x="5116753" y="3218888"/>
            <a:ext cx="3564658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Excluded</a:t>
            </a:r>
            <a:r>
              <a:rPr lang="en-US" sz="14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other reasons</a:t>
            </a:r>
            <a:endParaRPr lang="en-US" sz="1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not be contacted 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 = 4)</a:t>
            </a:r>
          </a:p>
          <a:p>
            <a:pPr lvl="1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Withdrew consent 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(n=3)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C53A169-3F0D-4B56-BFA2-27AF7A6B6F5C}"/>
              </a:ext>
            </a:extLst>
          </p:cNvPr>
          <p:cNvSpPr/>
          <p:nvPr/>
        </p:nvSpPr>
        <p:spPr>
          <a:xfrm>
            <a:off x="2559796" y="2242253"/>
            <a:ext cx="3785404" cy="754344"/>
          </a:xfrm>
          <a:prstGeom prst="rect">
            <a:avLst/>
          </a:prstGeom>
          <a:solidFill>
            <a:srgbClr val="DFE2E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 eligible for day-7 follow-up by telephone </a:t>
            </a:r>
            <a:r>
              <a:rPr lang="en-CA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 = 107)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75B39DF-C1BA-4AC0-93EC-1F5E0879F0AA}"/>
              </a:ext>
            </a:extLst>
          </p:cNvPr>
          <p:cNvCxnSpPr>
            <a:cxnSpLocks/>
            <a:stCxn id="23" idx="2"/>
            <a:endCxn id="28" idx="0"/>
          </p:cNvCxnSpPr>
          <p:nvPr/>
        </p:nvCxnSpPr>
        <p:spPr>
          <a:xfrm>
            <a:off x="4452498" y="1065105"/>
            <a:ext cx="0" cy="1177148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C317119-31E0-41B7-A426-8D716A8BE55D}"/>
              </a:ext>
            </a:extLst>
          </p:cNvPr>
          <p:cNvCxnSpPr>
            <a:stCxn id="28" idx="2"/>
            <a:endCxn id="26" idx="0"/>
          </p:cNvCxnSpPr>
          <p:nvPr/>
        </p:nvCxnSpPr>
        <p:spPr>
          <a:xfrm>
            <a:off x="4452498" y="2996597"/>
            <a:ext cx="0" cy="1183247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C7E89F7-4856-4E15-94A3-1C43454EF2FB}"/>
              </a:ext>
            </a:extLst>
          </p:cNvPr>
          <p:cNvCxnSpPr>
            <a:cxnSpLocks/>
          </p:cNvCxnSpPr>
          <p:nvPr/>
        </p:nvCxnSpPr>
        <p:spPr>
          <a:xfrm>
            <a:off x="4452498" y="1660787"/>
            <a:ext cx="664255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8012FB8-6D58-4F98-A6F8-8434B096ECEE}"/>
              </a:ext>
            </a:extLst>
          </p:cNvPr>
          <p:cNvCxnSpPr>
            <a:cxnSpLocks/>
          </p:cNvCxnSpPr>
          <p:nvPr/>
        </p:nvCxnSpPr>
        <p:spPr>
          <a:xfrm>
            <a:off x="4452498" y="3596758"/>
            <a:ext cx="664255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54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 rot="16200000">
            <a:off x="-264902" y="646731"/>
            <a:ext cx="1610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4000" b="1" dirty="0">
                <a:solidFill>
                  <a:srgbClr val="005C57"/>
                </a:solidFill>
              </a:rPr>
              <a:t>results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99" y="310947"/>
            <a:ext cx="1209844" cy="766869"/>
          </a:xfrm>
          <a:prstGeom prst="rect">
            <a:avLst/>
          </a:prstGeom>
        </p:spPr>
      </p:pic>
      <p:pic>
        <p:nvPicPr>
          <p:cNvPr id="30" name="Graphic 6" descr="Woman with cane">
            <a:extLst>
              <a:ext uri="{FF2B5EF4-FFF2-40B4-BE49-F238E27FC236}">
                <a16:creationId xmlns:a16="http://schemas.microsoft.com/office/drawing/2014/main" id="{4DE32AD3-D4B7-4B78-80F6-A88C6CCC2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9752" y="843678"/>
            <a:ext cx="1080000" cy="1080000"/>
          </a:xfrm>
          <a:prstGeom prst="rect">
            <a:avLst/>
          </a:prstGeom>
        </p:spPr>
      </p:pic>
      <p:pic>
        <p:nvPicPr>
          <p:cNvPr id="3" name="Graphic 2" descr="Man">
            <a:extLst>
              <a:ext uri="{FF2B5EF4-FFF2-40B4-BE49-F238E27FC236}">
                <a16:creationId xmlns:a16="http://schemas.microsoft.com/office/drawing/2014/main" id="{4F64F985-67C5-4886-8769-CE2D41D2A6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38936" y="781687"/>
            <a:ext cx="1080000" cy="1080000"/>
          </a:xfrm>
          <a:prstGeom prst="rect">
            <a:avLst/>
          </a:prstGeom>
        </p:spPr>
      </p:pic>
      <p:pic>
        <p:nvPicPr>
          <p:cNvPr id="5" name="Graphic 4" descr="Woman">
            <a:extLst>
              <a:ext uri="{FF2B5EF4-FFF2-40B4-BE49-F238E27FC236}">
                <a16:creationId xmlns:a16="http://schemas.microsoft.com/office/drawing/2014/main" id="{3C4F8A9E-0F9A-4EC9-A3CB-1E43E38ACD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96136" y="781687"/>
            <a:ext cx="1080000" cy="1080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7B481C2-A96A-4030-82C7-929E9F046634}"/>
              </a:ext>
            </a:extLst>
          </p:cNvPr>
          <p:cNvGrpSpPr/>
          <p:nvPr/>
        </p:nvGrpSpPr>
        <p:grpSpPr>
          <a:xfrm>
            <a:off x="3318786" y="1203598"/>
            <a:ext cx="2107520" cy="874059"/>
            <a:chOff x="3318786" y="1203598"/>
            <a:chExt cx="2107520" cy="874059"/>
          </a:xfrm>
        </p:grpSpPr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C279C4EE-5EA7-4B92-A125-82BEE6213711}"/>
                </a:ext>
              </a:extLst>
            </p:cNvPr>
            <p:cNvSpPr txBox="1">
              <a:spLocks/>
            </p:cNvSpPr>
            <p:nvPr/>
          </p:nvSpPr>
          <p:spPr>
            <a:xfrm>
              <a:off x="3318786" y="1203598"/>
              <a:ext cx="1685261" cy="619746"/>
            </a:xfrm>
            <a:prstGeom prst="rect">
              <a:avLst/>
            </a:prstGeom>
          </p:spPr>
          <p:txBody>
            <a:bodyPr anchor="t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AU" b="1" dirty="0">
                  <a:solidFill>
                    <a:srgbClr val="005C57"/>
                  </a:solidFill>
                </a:rPr>
                <a:t>77</a:t>
              </a:r>
              <a:r>
                <a:rPr lang="en-AU" sz="2000" b="1" dirty="0">
                  <a:solidFill>
                    <a:srgbClr val="005C57"/>
                  </a:solidFill>
                </a:rPr>
                <a:t> years</a:t>
              </a:r>
              <a:endParaRPr lang="en-AU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77A51A48-84A6-4885-97B6-DF0147BBA33C}"/>
                </a:ext>
              </a:extLst>
            </p:cNvPr>
            <p:cNvSpPr txBox="1">
              <a:spLocks/>
            </p:cNvSpPr>
            <p:nvPr/>
          </p:nvSpPr>
          <p:spPr>
            <a:xfrm>
              <a:off x="3318786" y="1581532"/>
              <a:ext cx="2107520" cy="49612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mean age</a:t>
              </a:r>
              <a:endParaRPr lang="en-A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069220A-EC36-4D37-8EAA-8687EF2A0B95}"/>
              </a:ext>
            </a:extLst>
          </p:cNvPr>
          <p:cNvGrpSpPr/>
          <p:nvPr/>
        </p:nvGrpSpPr>
        <p:grpSpPr>
          <a:xfrm>
            <a:off x="3318786" y="3147814"/>
            <a:ext cx="2107520" cy="869385"/>
            <a:chOff x="3318786" y="1208272"/>
            <a:chExt cx="2107520" cy="869385"/>
          </a:xfrm>
        </p:grpSpPr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8C9AEC61-9BC1-4253-9D1D-A9F4C89B4C5C}"/>
                </a:ext>
              </a:extLst>
            </p:cNvPr>
            <p:cNvSpPr txBox="1">
              <a:spLocks/>
            </p:cNvSpPr>
            <p:nvPr/>
          </p:nvSpPr>
          <p:spPr>
            <a:xfrm>
              <a:off x="3318786" y="1208272"/>
              <a:ext cx="1685261" cy="619746"/>
            </a:xfrm>
            <a:prstGeom prst="rect">
              <a:avLst/>
            </a:prstGeom>
          </p:spPr>
          <p:txBody>
            <a:bodyPr anchor="t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AU" b="1" dirty="0">
                  <a:solidFill>
                    <a:srgbClr val="005C57"/>
                  </a:solidFill>
                </a:rPr>
                <a:t>67%</a:t>
              </a:r>
              <a:endParaRPr lang="en-AU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53D602B9-691F-40AF-9353-03A88E4A0148}"/>
                </a:ext>
              </a:extLst>
            </p:cNvPr>
            <p:cNvSpPr txBox="1">
              <a:spLocks/>
            </p:cNvSpPr>
            <p:nvPr/>
          </p:nvSpPr>
          <p:spPr>
            <a:xfrm>
              <a:off x="3318786" y="1581532"/>
              <a:ext cx="2107520" cy="49612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spoke a language other than English at home</a:t>
              </a:r>
              <a:endParaRPr lang="en-A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</p:txBody>
        </p:sp>
      </p:grpSp>
      <p:pic>
        <p:nvPicPr>
          <p:cNvPr id="8" name="Graphic 7" descr="Closed quotation mark">
            <a:extLst>
              <a:ext uri="{FF2B5EF4-FFF2-40B4-BE49-F238E27FC236}">
                <a16:creationId xmlns:a16="http://schemas.microsoft.com/office/drawing/2014/main" id="{A06F0034-7000-4E21-B4E9-383DF681DA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41390" y="2882411"/>
            <a:ext cx="1080000" cy="10800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3E319354-11A4-45B9-B5DC-074C08821E9F}"/>
              </a:ext>
            </a:extLst>
          </p:cNvPr>
          <p:cNvGrpSpPr/>
          <p:nvPr/>
        </p:nvGrpSpPr>
        <p:grpSpPr>
          <a:xfrm>
            <a:off x="6753825" y="1208272"/>
            <a:ext cx="2107520" cy="869385"/>
            <a:chOff x="3318786" y="1208272"/>
            <a:chExt cx="2107520" cy="869385"/>
          </a:xfrm>
        </p:grpSpPr>
        <p:sp>
          <p:nvSpPr>
            <p:cNvPr id="33" name="Content Placeholder 2">
              <a:extLst>
                <a:ext uri="{FF2B5EF4-FFF2-40B4-BE49-F238E27FC236}">
                  <a16:creationId xmlns:a16="http://schemas.microsoft.com/office/drawing/2014/main" id="{E171E7D2-8311-4B1B-AB4D-5A0B3D41C6F1}"/>
                </a:ext>
              </a:extLst>
            </p:cNvPr>
            <p:cNvSpPr txBox="1">
              <a:spLocks/>
            </p:cNvSpPr>
            <p:nvPr/>
          </p:nvSpPr>
          <p:spPr>
            <a:xfrm>
              <a:off x="3318786" y="1208272"/>
              <a:ext cx="1685261" cy="619746"/>
            </a:xfrm>
            <a:prstGeom prst="rect">
              <a:avLst/>
            </a:prstGeom>
          </p:spPr>
          <p:txBody>
            <a:bodyPr anchor="t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AU" b="1" dirty="0">
                  <a:solidFill>
                    <a:srgbClr val="005C57"/>
                  </a:solidFill>
                </a:rPr>
                <a:t>46%</a:t>
              </a:r>
              <a:endParaRPr lang="en-AU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F5C417FF-6A4D-4A81-8A8F-FA3AFB709C6A}"/>
                </a:ext>
              </a:extLst>
            </p:cNvPr>
            <p:cNvSpPr txBox="1">
              <a:spLocks/>
            </p:cNvSpPr>
            <p:nvPr/>
          </p:nvSpPr>
          <p:spPr>
            <a:xfrm>
              <a:off x="3318786" y="1581532"/>
              <a:ext cx="2107520" cy="49612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widowed</a:t>
              </a:r>
              <a:endParaRPr lang="en-A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</p:txBody>
        </p:sp>
      </p:grpSp>
      <p:pic>
        <p:nvPicPr>
          <p:cNvPr id="10" name="Graphic 9" descr="Car">
            <a:extLst>
              <a:ext uri="{FF2B5EF4-FFF2-40B4-BE49-F238E27FC236}">
                <a16:creationId xmlns:a16="http://schemas.microsoft.com/office/drawing/2014/main" id="{6B6945D2-5193-4C84-9364-350085B6FF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61901" y="2880164"/>
            <a:ext cx="1080000" cy="108000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FF4A09DA-7675-462A-B2CF-3710347A994D}"/>
              </a:ext>
            </a:extLst>
          </p:cNvPr>
          <p:cNvGrpSpPr/>
          <p:nvPr/>
        </p:nvGrpSpPr>
        <p:grpSpPr>
          <a:xfrm>
            <a:off x="6760775" y="3147814"/>
            <a:ext cx="2107520" cy="869385"/>
            <a:chOff x="3318786" y="1208272"/>
            <a:chExt cx="2107520" cy="869385"/>
          </a:xfrm>
        </p:grpSpPr>
        <p:sp>
          <p:nvSpPr>
            <p:cNvPr id="36" name="Content Placeholder 2">
              <a:extLst>
                <a:ext uri="{FF2B5EF4-FFF2-40B4-BE49-F238E27FC236}">
                  <a16:creationId xmlns:a16="http://schemas.microsoft.com/office/drawing/2014/main" id="{214836D1-8327-4BD4-A663-863D5E4EDBDA}"/>
                </a:ext>
              </a:extLst>
            </p:cNvPr>
            <p:cNvSpPr txBox="1">
              <a:spLocks/>
            </p:cNvSpPr>
            <p:nvPr/>
          </p:nvSpPr>
          <p:spPr>
            <a:xfrm>
              <a:off x="3318786" y="1208272"/>
              <a:ext cx="1685261" cy="619746"/>
            </a:xfrm>
            <a:prstGeom prst="rect">
              <a:avLst/>
            </a:prstGeom>
          </p:spPr>
          <p:txBody>
            <a:bodyPr anchor="t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AU" b="1" dirty="0">
                  <a:solidFill>
                    <a:srgbClr val="005C57"/>
                  </a:solidFill>
                </a:rPr>
                <a:t>37%</a:t>
              </a:r>
              <a:endParaRPr lang="en-AU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8610D04F-3C98-4377-AF28-A32932D26DF9}"/>
                </a:ext>
              </a:extLst>
            </p:cNvPr>
            <p:cNvSpPr txBox="1">
              <a:spLocks/>
            </p:cNvSpPr>
            <p:nvPr/>
          </p:nvSpPr>
          <p:spPr>
            <a:xfrm>
              <a:off x="3318786" y="1581532"/>
              <a:ext cx="2107520" cy="49612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driving license</a:t>
              </a:r>
              <a:endParaRPr lang="en-A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041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 rot="16200000">
            <a:off x="-264902" y="646731"/>
            <a:ext cx="1610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4000" b="1" dirty="0">
                <a:solidFill>
                  <a:srgbClr val="005C57"/>
                </a:solidFill>
              </a:rPr>
              <a:t>results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99" y="310947"/>
            <a:ext cx="1209844" cy="766869"/>
          </a:xfrm>
          <a:prstGeom prst="rect">
            <a:avLst/>
          </a:prstGeom>
        </p:spPr>
      </p:pic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115616" y="1522653"/>
            <a:ext cx="7200800" cy="3065321"/>
            <a:chOff x="-48196" y="2126525"/>
            <a:chExt cx="9178851" cy="437903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E9AEA6D-892D-4602-9E61-B7438B25C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1399" y="2132856"/>
              <a:ext cx="4189821" cy="4372700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A38E77E-41F5-4B95-8D90-DA315FE4A86B}"/>
                </a:ext>
              </a:extLst>
            </p:cNvPr>
            <p:cNvGrpSpPr/>
            <p:nvPr/>
          </p:nvGrpSpPr>
          <p:grpSpPr>
            <a:xfrm>
              <a:off x="-48196" y="2126525"/>
              <a:ext cx="9178851" cy="2963449"/>
              <a:chOff x="-48196" y="2270541"/>
              <a:chExt cx="9178851" cy="296344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A3DA132-1C21-4CC0-AE68-2B3AED40BB5A}"/>
                  </a:ext>
                </a:extLst>
              </p:cNvPr>
              <p:cNvSpPr/>
              <p:nvPr/>
            </p:nvSpPr>
            <p:spPr>
              <a:xfrm>
                <a:off x="6106204" y="2270541"/>
                <a:ext cx="3024451" cy="26095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AU" sz="1400" b="1" dirty="0">
                    <a:solidFill>
                      <a:srgbClr val="005C57"/>
                    </a:solidFill>
                    <a:ea typeface="Baskerville Old Face" panose="02020602080505020303" pitchFamily="18" charset="0"/>
                  </a:rPr>
                  <a:t>Previous experiences with healthcare system</a:t>
                </a:r>
                <a:endParaRPr lang="en-AU" sz="1400" b="1" dirty="0">
                  <a:solidFill>
                    <a:srgbClr val="005C57"/>
                  </a:solidFill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AU" sz="1400" b="1" dirty="0">
                    <a:solidFill>
                      <a:srgbClr val="005C57"/>
                    </a:solidFill>
                    <a:ea typeface="Baskerville Old Face" panose="02020602080505020303" pitchFamily="18" charset="0"/>
                  </a:rPr>
                  <a:t> </a:t>
                </a:r>
                <a:endParaRPr lang="en-AU" sz="1400" b="1" dirty="0">
                  <a:solidFill>
                    <a:srgbClr val="005C57"/>
                  </a:solidFill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AU" sz="1400" b="1" dirty="0">
                    <a:solidFill>
                      <a:srgbClr val="005C57"/>
                    </a:solidFill>
                    <a:ea typeface="Baskerville Old Face" panose="02020602080505020303" pitchFamily="18" charset="0"/>
                  </a:rPr>
                  <a:t>Pre-existing </a:t>
                </a:r>
                <a:br>
                  <a:rPr lang="en-AU" sz="1400" b="1" dirty="0">
                    <a:solidFill>
                      <a:srgbClr val="005C57"/>
                    </a:solidFill>
                    <a:ea typeface="Baskerville Old Face" panose="02020602080505020303" pitchFamily="18" charset="0"/>
                  </a:rPr>
                </a:br>
                <a:r>
                  <a:rPr lang="en-AU" sz="1400" b="1" dirty="0">
                    <a:solidFill>
                      <a:srgbClr val="005C57"/>
                    </a:solidFill>
                    <a:ea typeface="Baskerville Old Face" panose="02020602080505020303" pitchFamily="18" charset="0"/>
                  </a:rPr>
                  <a:t>health-seeking behaviours</a:t>
                </a:r>
                <a:endParaRPr lang="en-AU" sz="1400" b="1" dirty="0">
                  <a:solidFill>
                    <a:srgbClr val="005C57"/>
                  </a:solidFill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AU" sz="1400" b="1" dirty="0">
                    <a:solidFill>
                      <a:srgbClr val="005C57"/>
                    </a:solidFill>
                    <a:ea typeface="Baskerville Old Face" panose="02020602080505020303" pitchFamily="18" charset="0"/>
                  </a:rPr>
                  <a:t> </a:t>
                </a:r>
                <a:endParaRPr lang="en-AU" sz="1400" b="1" dirty="0">
                  <a:solidFill>
                    <a:srgbClr val="005C57"/>
                  </a:solidFill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AU" sz="1400" b="1" dirty="0">
                    <a:solidFill>
                      <a:srgbClr val="005C57"/>
                    </a:solidFill>
                    <a:ea typeface="Baskerville Old Face" panose="02020602080505020303" pitchFamily="18" charset="0"/>
                  </a:rPr>
                  <a:t>ED messaging</a:t>
                </a:r>
                <a:endParaRPr lang="en-AU" sz="1400" b="1" dirty="0">
                  <a:solidFill>
                    <a:srgbClr val="005C57"/>
                  </a:solidFill>
                  <a:ea typeface="Times New Roman" panose="02020603050405020304" pitchFamily="18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2A827E0-0CE6-4F74-8187-1FDFA3A4FEDD}"/>
                  </a:ext>
                </a:extLst>
              </p:cNvPr>
              <p:cNvSpPr/>
              <p:nvPr/>
            </p:nvSpPr>
            <p:spPr>
              <a:xfrm>
                <a:off x="-48196" y="2270542"/>
                <a:ext cx="2874957" cy="29634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AU" sz="1400" b="1" dirty="0">
                    <a:solidFill>
                      <a:srgbClr val="005C57"/>
                    </a:solidFill>
                    <a:ea typeface="Baskerville Old Face" panose="02020602080505020303" pitchFamily="18" charset="0"/>
                  </a:rPr>
                  <a:t>Inconvenience to self</a:t>
                </a:r>
                <a:endParaRPr lang="en-AU" sz="1400" b="1" dirty="0">
                  <a:solidFill>
                    <a:srgbClr val="005C57"/>
                  </a:solidFill>
                  <a:ea typeface="Times New Roman" panose="02020603050405020304" pitchFamily="18" charset="0"/>
                </a:endParaRPr>
              </a:p>
              <a:p>
                <a:pPr algn="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AU" sz="1400" b="1" dirty="0">
                    <a:solidFill>
                      <a:srgbClr val="005C57"/>
                    </a:solidFill>
                    <a:ea typeface="Baskerville Old Face" panose="02020602080505020303" pitchFamily="18" charset="0"/>
                  </a:rPr>
                  <a:t> </a:t>
                </a:r>
                <a:endParaRPr lang="en-AU" sz="1400" b="1" dirty="0">
                  <a:solidFill>
                    <a:srgbClr val="005C57"/>
                  </a:solidFill>
                  <a:ea typeface="Times New Roman" panose="02020603050405020304" pitchFamily="18" charset="0"/>
                </a:endParaRPr>
              </a:p>
              <a:p>
                <a:pPr algn="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AU" sz="1400" b="1" dirty="0">
                    <a:solidFill>
                      <a:srgbClr val="005C57"/>
                    </a:solidFill>
                    <a:ea typeface="Baskerville Old Face" panose="02020602080505020303" pitchFamily="18" charset="0"/>
                  </a:rPr>
                  <a:t>Access to transport options</a:t>
                </a:r>
                <a:endParaRPr lang="en-AU" sz="1400" b="1" dirty="0">
                  <a:solidFill>
                    <a:srgbClr val="005C57"/>
                  </a:solidFill>
                  <a:ea typeface="Times New Roman" panose="02020603050405020304" pitchFamily="18" charset="0"/>
                </a:endParaRPr>
              </a:p>
              <a:p>
                <a:pPr algn="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AU" sz="1400" b="1" dirty="0">
                    <a:solidFill>
                      <a:srgbClr val="005C57"/>
                    </a:solidFill>
                    <a:ea typeface="Baskerville Old Face" panose="02020602080505020303" pitchFamily="18" charset="0"/>
                  </a:rPr>
                  <a:t> </a:t>
                </a:r>
                <a:endParaRPr lang="en-AU" sz="1400" b="1" dirty="0">
                  <a:solidFill>
                    <a:srgbClr val="005C57"/>
                  </a:solidFill>
                  <a:ea typeface="Times New Roman" panose="02020603050405020304" pitchFamily="18" charset="0"/>
                </a:endParaRPr>
              </a:p>
              <a:p>
                <a:pPr algn="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AU" sz="1400" b="1" dirty="0">
                    <a:solidFill>
                      <a:srgbClr val="005C57"/>
                    </a:solidFill>
                    <a:ea typeface="Baskerville Old Face" panose="02020602080505020303" pitchFamily="18" charset="0"/>
                  </a:rPr>
                  <a:t>Perceived inconvenience </a:t>
                </a:r>
                <a:br>
                  <a:rPr lang="en-AU" sz="1400" b="1" dirty="0">
                    <a:solidFill>
                      <a:srgbClr val="005C57"/>
                    </a:solidFill>
                    <a:ea typeface="Baskerville Old Face" panose="02020602080505020303" pitchFamily="18" charset="0"/>
                  </a:rPr>
                </a:br>
                <a:r>
                  <a:rPr lang="en-AU" sz="1400" b="1" dirty="0">
                    <a:solidFill>
                      <a:srgbClr val="005C57"/>
                    </a:solidFill>
                    <a:ea typeface="Baskerville Old Face" panose="02020602080505020303" pitchFamily="18" charset="0"/>
                  </a:rPr>
                  <a:t>to others</a:t>
                </a:r>
                <a:endParaRPr lang="en-AU" sz="1400" b="1" dirty="0">
                  <a:solidFill>
                    <a:srgbClr val="005C57"/>
                  </a:solidFill>
                  <a:ea typeface="Times New Roman" panose="02020603050405020304" pitchFamily="18" charset="0"/>
                </a:endParaRPr>
              </a:p>
              <a:p>
                <a:pPr algn="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AU" sz="1400" b="1" dirty="0">
                    <a:solidFill>
                      <a:srgbClr val="005C57"/>
                    </a:solidFill>
                    <a:ea typeface="Baskerville Old Face" panose="02020602080505020303" pitchFamily="18" charset="0"/>
                  </a:rPr>
                  <a:t> </a:t>
                </a:r>
                <a:endParaRPr lang="en-AU" sz="1400" b="1" dirty="0">
                  <a:solidFill>
                    <a:srgbClr val="005C57"/>
                  </a:solidFill>
                  <a:ea typeface="Times New Roman" panose="02020603050405020304" pitchFamily="18" charset="0"/>
                </a:endParaRPr>
              </a:p>
              <a:p>
                <a:pPr algn="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AU" sz="1400" b="1" dirty="0">
                    <a:solidFill>
                      <a:srgbClr val="005C57"/>
                    </a:solidFill>
                    <a:ea typeface="Baskerville Old Face" panose="02020602080505020303" pitchFamily="18" charset="0"/>
                  </a:rPr>
                  <a:t>GP Availability</a:t>
                </a:r>
                <a:endParaRPr lang="en-AU" sz="1400" b="1" dirty="0">
                  <a:solidFill>
                    <a:srgbClr val="005C57"/>
                  </a:solidFill>
                  <a:ea typeface="Times New Roman" panose="02020603050405020304" pitchFamily="18" charset="0"/>
                </a:endParaRPr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FEE3232-C231-4F3C-8D53-62B4820461E0}"/>
              </a:ext>
            </a:extLst>
          </p:cNvPr>
          <p:cNvSpPr txBox="1">
            <a:spLocks/>
          </p:cNvSpPr>
          <p:nvPr/>
        </p:nvSpPr>
        <p:spPr>
          <a:xfrm>
            <a:off x="2399248" y="310947"/>
            <a:ext cx="6565239" cy="89265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2400" b="1" dirty="0">
                <a:solidFill>
                  <a:srgbClr val="005C57"/>
                </a:solidFill>
              </a:rPr>
              <a:t>Describe</a:t>
            </a:r>
            <a:r>
              <a:rPr lang="en-AU" sz="2400" dirty="0"/>
              <a:t> </a:t>
            </a:r>
            <a:r>
              <a:rPr lang="en-A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 older women access GP follow-up after an ED visit</a:t>
            </a:r>
          </a:p>
        </p:txBody>
      </p:sp>
    </p:spTree>
    <p:extLst>
      <p:ext uri="{BB962C8B-B14F-4D97-AF65-F5344CB8AC3E}">
        <p14:creationId xmlns:p14="http://schemas.microsoft.com/office/powerpoint/2010/main" val="12680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 rot="16200000">
            <a:off x="-264902" y="646731"/>
            <a:ext cx="1610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4000" b="1" dirty="0">
                <a:solidFill>
                  <a:srgbClr val="005C57"/>
                </a:solidFill>
              </a:rPr>
              <a:t>results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99" y="310947"/>
            <a:ext cx="1209844" cy="766869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FEE3232-C231-4F3C-8D53-62B4820461E0}"/>
              </a:ext>
            </a:extLst>
          </p:cNvPr>
          <p:cNvSpPr txBox="1">
            <a:spLocks/>
          </p:cNvSpPr>
          <p:nvPr/>
        </p:nvSpPr>
        <p:spPr>
          <a:xfrm>
            <a:off x="2399248" y="310947"/>
            <a:ext cx="6565239" cy="89265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b="1" dirty="0">
                <a:solidFill>
                  <a:srgbClr val="005C57"/>
                </a:solidFill>
              </a:rPr>
              <a:t>Measure</a:t>
            </a:r>
            <a:r>
              <a:rPr lang="en-AU" sz="2400" dirty="0"/>
              <a:t> </a:t>
            </a:r>
            <a:r>
              <a:rPr lang="en-A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proportion of older women who followed up with a GP</a:t>
            </a:r>
            <a:endParaRPr lang="en-A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1491630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0" b="1" dirty="0">
                <a:solidFill>
                  <a:srgbClr val="005C57"/>
                </a:solidFill>
              </a:rPr>
              <a:t>64%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3928" y="299051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95% CI: 54-73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504871" y="1367637"/>
            <a:ext cx="2027569" cy="2572265"/>
            <a:chOff x="6660232" y="1635646"/>
            <a:chExt cx="2027569" cy="257226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67"/>
            <a:stretch/>
          </p:blipFill>
          <p:spPr>
            <a:xfrm>
              <a:off x="6660232" y="2142441"/>
              <a:ext cx="2027569" cy="206547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094" y="1635646"/>
              <a:ext cx="1209844" cy="7668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1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26D0CAF6-1363-4EC4-81D2-D88C460C70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68" t="10588" r="75975" b="13323"/>
          <a:stretch/>
        </p:blipFill>
        <p:spPr>
          <a:xfrm>
            <a:off x="7506296" y="1506184"/>
            <a:ext cx="1024109" cy="1080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99EB541-9C99-4AA7-AE20-79EB7DDD0494}"/>
              </a:ext>
            </a:extLst>
          </p:cNvPr>
          <p:cNvGrpSpPr/>
          <p:nvPr/>
        </p:nvGrpSpPr>
        <p:grpSpPr>
          <a:xfrm>
            <a:off x="556216" y="123478"/>
            <a:ext cx="8562501" cy="5020022"/>
            <a:chOff x="556216" y="123478"/>
            <a:chExt cx="8562501" cy="5020022"/>
          </a:xfrm>
        </p:grpSpPr>
        <p:sp>
          <p:nvSpPr>
            <p:cNvPr id="5" name="TextBox 4"/>
            <p:cNvSpPr txBox="1"/>
            <p:nvPr/>
          </p:nvSpPr>
          <p:spPr>
            <a:xfrm>
              <a:off x="6917986" y="1218084"/>
              <a:ext cx="22007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Jehan</a:t>
              </a:r>
              <a:r>
                <a:rPr lang="en-GB" b="1" dirty="0" err="1">
                  <a:solidFill>
                    <a:srgbClr val="005C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KAREM</a:t>
              </a:r>
              <a:endPara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45AE4D9-D9CB-44DF-8A87-1D6E2F47FD4D}"/>
                </a:ext>
              </a:extLst>
            </p:cNvPr>
            <p:cNvGrpSpPr/>
            <p:nvPr/>
          </p:nvGrpSpPr>
          <p:grpSpPr>
            <a:xfrm>
              <a:off x="556216" y="123478"/>
              <a:ext cx="7787490" cy="5020022"/>
              <a:chOff x="556216" y="123478"/>
              <a:chExt cx="7787490" cy="5020022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/>
              <a:srcRect/>
              <a:stretch/>
            </p:blipFill>
            <p:spPr>
              <a:xfrm>
                <a:off x="887399" y="334178"/>
                <a:ext cx="1209844" cy="720407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0CA91E-1FF6-44B1-A8D0-4BD1F35672E1}"/>
                  </a:ext>
                </a:extLst>
              </p:cNvPr>
              <p:cNvSpPr txBox="1"/>
              <p:nvPr/>
            </p:nvSpPr>
            <p:spPr>
              <a:xfrm>
                <a:off x="556216" y="1079584"/>
                <a:ext cx="18722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HREC: </a:t>
                </a:r>
                <a:r>
                  <a:rPr lang="en-AU" sz="1200" b="1" dirty="0">
                    <a:solidFill>
                      <a:srgbClr val="005C57"/>
                    </a:solidFill>
                  </a:rPr>
                  <a:t>2019/ETH00380</a:t>
                </a: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2892C59-3C28-4CDB-B3E7-98C60AAD169C}"/>
                  </a:ext>
                </a:extLst>
              </p:cNvPr>
              <p:cNvGrpSpPr/>
              <p:nvPr/>
            </p:nvGrpSpPr>
            <p:grpSpPr>
              <a:xfrm>
                <a:off x="2721486" y="123478"/>
                <a:ext cx="5622220" cy="5020022"/>
                <a:chOff x="2721486" y="123478"/>
                <a:chExt cx="5622220" cy="5020022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8A73BE63-219D-46A8-B684-6A96354E0A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rcRect/>
                <a:stretch/>
              </p:blipFill>
              <p:spPr>
                <a:xfrm>
                  <a:off x="2721486" y="123478"/>
                  <a:ext cx="4226777" cy="2927875"/>
                </a:xfrm>
                <a:prstGeom prst="rect">
                  <a:avLst/>
                </a:prstGeom>
              </p:spPr>
            </p:pic>
            <p:pic>
              <p:nvPicPr>
                <p:cNvPr id="9" name="Picture 8" descr="A person wearing a suit and tie&#10;&#10;Description automatically generated">
                  <a:extLst>
                    <a:ext uri="{FF2B5EF4-FFF2-40B4-BE49-F238E27FC236}">
                      <a16:creationId xmlns:a16="http://schemas.microsoft.com/office/drawing/2014/main" id="{B0469E57-90A3-4B13-A2E9-D856CA942D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860032" y="759316"/>
                  <a:ext cx="3483674" cy="4384184"/>
                </a:xfrm>
                <a:prstGeom prst="rect">
                  <a:avLst/>
                </a:prstGeom>
              </p:spPr>
            </p:pic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1CCFAA-838F-4ECA-99A8-0C09BDDDDCB8}"/>
                  </a:ext>
                </a:extLst>
              </p:cNvPr>
              <p:cNvSpPr txBox="1"/>
              <p:nvPr/>
            </p:nvSpPr>
            <p:spPr>
              <a:xfrm>
                <a:off x="600553" y="923780"/>
                <a:ext cx="178353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100" dirty="0">
                    <a:solidFill>
                      <a:srgbClr val="005C57"/>
                    </a:solidFill>
                  </a:rPr>
                  <a:t>“Do you understand me?”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20BC84B-48EE-4BCF-A0C3-BAA589CA6308}"/>
              </a:ext>
            </a:extLst>
          </p:cNvPr>
          <p:cNvGrpSpPr/>
          <p:nvPr/>
        </p:nvGrpSpPr>
        <p:grpSpPr>
          <a:xfrm>
            <a:off x="2665326" y="1304108"/>
            <a:ext cx="4139784" cy="2298355"/>
            <a:chOff x="585788" y="2713952"/>
            <a:chExt cx="4139784" cy="229835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0E0F322-A5A0-4A91-8312-248099433D52}"/>
                </a:ext>
              </a:extLst>
            </p:cNvPr>
            <p:cNvGrpSpPr/>
            <p:nvPr/>
          </p:nvGrpSpPr>
          <p:grpSpPr>
            <a:xfrm>
              <a:off x="585788" y="2713952"/>
              <a:ext cx="3189776" cy="1009926"/>
              <a:chOff x="600983" y="2869485"/>
              <a:chExt cx="3189776" cy="1009926"/>
            </a:xfrm>
          </p:grpSpPr>
          <p:pic>
            <p:nvPicPr>
              <p:cNvPr id="16" name="Picture 15" descr="Closed quotation mark">
                <a:extLst>
                  <a:ext uri="{FF2B5EF4-FFF2-40B4-BE49-F238E27FC236}">
                    <a16:creationId xmlns:a16="http://schemas.microsoft.com/office/drawing/2014/main" id="{65A8098E-5386-408A-86B9-B0FC926D69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600983" y="2869485"/>
                <a:ext cx="720000" cy="720000"/>
              </a:xfrm>
              <a:prstGeom prst="rect">
                <a:avLst/>
              </a:prstGeom>
            </p:spPr>
          </p:pic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65F534DB-E354-45BB-B97E-8786530BDA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71865" y="2931790"/>
                <a:ext cx="2618894" cy="947621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</a:rPr>
                  <a:t>spoke </a:t>
                </a:r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</a:rPr>
                  <a:t>a language other than English at home</a:t>
                </a:r>
                <a:endParaRPr lang="en-AU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624F371-BDE6-4BAC-BFF6-CED8C5964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294" y="3447949"/>
              <a:ext cx="1209844" cy="76687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69639F1-3367-49CD-801F-3EA359B23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099" y="4245438"/>
              <a:ext cx="1209844" cy="766869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E20DC0-9349-4577-A48A-6E2300D06BFD}"/>
                </a:ext>
              </a:extLst>
            </p:cNvPr>
            <p:cNvSpPr txBox="1"/>
            <p:nvPr/>
          </p:nvSpPr>
          <p:spPr>
            <a:xfrm>
              <a:off x="2287928" y="3433952"/>
              <a:ext cx="12098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solidFill>
                    <a:srgbClr val="005C57"/>
                  </a:solidFill>
                </a:rPr>
                <a:t>58%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6EDB7CD-9AAD-4A0C-B92C-7D6761A6F93B}"/>
                </a:ext>
              </a:extLst>
            </p:cNvPr>
            <p:cNvSpPr txBox="1"/>
            <p:nvPr/>
          </p:nvSpPr>
          <p:spPr>
            <a:xfrm>
              <a:off x="2287928" y="4209111"/>
              <a:ext cx="12098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>
                  <a:solidFill>
                    <a:srgbClr val="005C57"/>
                  </a:solidFill>
                </a:rPr>
                <a:t>67%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5BC51DA-126B-41F7-802F-285EADAA3440}"/>
                </a:ext>
              </a:extLst>
            </p:cNvPr>
            <p:cNvSpPr txBox="1"/>
            <p:nvPr/>
          </p:nvSpPr>
          <p:spPr>
            <a:xfrm>
              <a:off x="3141396" y="3757323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95% CI: 43-72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9F92D89-1A41-4BEF-A0DF-C55768A0944E}"/>
                </a:ext>
              </a:extLst>
            </p:cNvPr>
            <p:cNvSpPr txBox="1"/>
            <p:nvPr/>
          </p:nvSpPr>
          <p:spPr>
            <a:xfrm>
              <a:off x="3141396" y="4520297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95% CI: 57-76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51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85185E-6 L -0.26788 0.283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3" y="14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87399" y="334178"/>
            <a:ext cx="1209844" cy="7204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17986" y="1218084"/>
            <a:ext cx="2200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Jehan</a:t>
            </a:r>
            <a:r>
              <a:rPr lang="en-GB" b="1" dirty="0" err="1">
                <a:solidFill>
                  <a:srgbClr val="005C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KAREM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0CA91E-1FF6-44B1-A8D0-4BD1F35672E1}"/>
              </a:ext>
            </a:extLst>
          </p:cNvPr>
          <p:cNvSpPr txBox="1"/>
          <p:nvPr/>
        </p:nvSpPr>
        <p:spPr>
          <a:xfrm>
            <a:off x="556216" y="1079584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HREC: </a:t>
            </a:r>
            <a:r>
              <a:rPr lang="en-AU" sz="1200" b="1" dirty="0">
                <a:solidFill>
                  <a:srgbClr val="005C57"/>
                </a:solidFill>
              </a:rPr>
              <a:t>2019/ETH00380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892C59-3C28-4CDB-B3E7-98C60AAD169C}"/>
              </a:ext>
            </a:extLst>
          </p:cNvPr>
          <p:cNvGrpSpPr/>
          <p:nvPr/>
        </p:nvGrpSpPr>
        <p:grpSpPr>
          <a:xfrm>
            <a:off x="2721486" y="123478"/>
            <a:ext cx="5622220" cy="5020022"/>
            <a:chOff x="2721486" y="123478"/>
            <a:chExt cx="5622220" cy="502002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A73BE63-219D-46A8-B684-6A96354E0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2721486" y="123478"/>
              <a:ext cx="4226777" cy="2927875"/>
            </a:xfrm>
            <a:prstGeom prst="rect">
              <a:avLst/>
            </a:prstGeom>
          </p:spPr>
        </p:pic>
        <p:pic>
          <p:nvPicPr>
            <p:cNvPr id="9" name="Picture 8" descr="A person wearing a suit and tie&#10;&#10;Description automatically generated">
              <a:extLst>
                <a:ext uri="{FF2B5EF4-FFF2-40B4-BE49-F238E27FC236}">
                  <a16:creationId xmlns:a16="http://schemas.microsoft.com/office/drawing/2014/main" id="{B0469E57-90A3-4B13-A2E9-D856CA942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60032" y="759316"/>
              <a:ext cx="3483674" cy="4384184"/>
            </a:xfrm>
            <a:prstGeom prst="rect">
              <a:avLst/>
            </a:prstGeom>
          </p:spPr>
        </p:pic>
      </p:grp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26D0CAF6-1363-4EC4-81D2-D88C460C70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68" t="10588" r="75975" b="13323"/>
          <a:stretch/>
        </p:blipFill>
        <p:spPr>
          <a:xfrm>
            <a:off x="7506296" y="1506184"/>
            <a:ext cx="1024109" cy="1080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61CCFAA-838F-4ECA-99A8-0C09BDDDDCB8}"/>
              </a:ext>
            </a:extLst>
          </p:cNvPr>
          <p:cNvSpPr txBox="1"/>
          <p:nvPr/>
        </p:nvSpPr>
        <p:spPr>
          <a:xfrm>
            <a:off x="600553" y="923780"/>
            <a:ext cx="17835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>
                <a:solidFill>
                  <a:srgbClr val="005C57"/>
                </a:solidFill>
              </a:rPr>
              <a:t>“Do you understand me?”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4156E99-5DDC-4DC0-A9A2-005AB1C451EF}"/>
              </a:ext>
            </a:extLst>
          </p:cNvPr>
          <p:cNvGrpSpPr/>
          <p:nvPr/>
        </p:nvGrpSpPr>
        <p:grpSpPr>
          <a:xfrm>
            <a:off x="340193" y="3204140"/>
            <a:ext cx="2304256" cy="1815882"/>
            <a:chOff x="395536" y="1347614"/>
            <a:chExt cx="2304256" cy="181588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5055C50-229F-4863-8542-87FDAE430ADA}"/>
                </a:ext>
              </a:extLst>
            </p:cNvPr>
            <p:cNvSpPr txBox="1"/>
            <p:nvPr/>
          </p:nvSpPr>
          <p:spPr>
            <a:xfrm>
              <a:off x="395536" y="1347614"/>
              <a:ext cx="978009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Andrew</a:t>
              </a:r>
            </a:p>
            <a:p>
              <a:pPr algn="r"/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Robyn</a:t>
              </a:r>
            </a:p>
            <a:p>
              <a:pPr algn="r"/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James</a:t>
              </a:r>
              <a:endPara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Lucille</a:t>
              </a:r>
            </a:p>
            <a:p>
              <a:pPr algn="r"/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Belinda</a:t>
              </a:r>
            </a:p>
            <a:p>
              <a:pPr algn="r"/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Aline</a:t>
              </a:r>
            </a:p>
            <a:p>
              <a:pPr algn="r"/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Mary-Beth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12B86AD-F3CC-4CFF-AC35-BA69811D58F2}"/>
                </a:ext>
              </a:extLst>
            </p:cNvPr>
            <p:cNvSpPr txBox="1"/>
            <p:nvPr/>
          </p:nvSpPr>
          <p:spPr>
            <a:xfrm>
              <a:off x="1196727" y="1347614"/>
              <a:ext cx="150306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005C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KNIGHT</a:t>
              </a:r>
            </a:p>
            <a:p>
              <a:r>
                <a:rPr lang="en-GB" sz="1600" b="1" dirty="0">
                  <a:solidFill>
                    <a:srgbClr val="005C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EL-KHAIR</a:t>
              </a:r>
            </a:p>
            <a:p>
              <a:r>
                <a:rPr lang="en-GB" sz="1600" b="1" dirty="0">
                  <a:solidFill>
                    <a:srgbClr val="005C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PARKS</a:t>
              </a:r>
            </a:p>
            <a:p>
              <a:r>
                <a:rPr lang="en-GB" sz="1600" b="1" dirty="0">
                  <a:solidFill>
                    <a:srgbClr val="005C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BAN</a:t>
              </a:r>
            </a:p>
            <a:p>
              <a:r>
                <a:rPr lang="en-GB" sz="1600" b="1" dirty="0">
                  <a:solidFill>
                    <a:srgbClr val="005C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PELLIZZON</a:t>
              </a:r>
            </a:p>
            <a:p>
              <a:r>
                <a:rPr lang="en-GB" sz="1600" b="1" dirty="0">
                  <a:solidFill>
                    <a:srgbClr val="005C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SMITH</a:t>
              </a:r>
            </a:p>
            <a:p>
              <a:r>
                <a:rPr lang="en-GB" sz="1600" b="1" dirty="0">
                  <a:solidFill>
                    <a:srgbClr val="005C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MACISAAC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027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83568" y="1995685"/>
            <a:ext cx="7056784" cy="769442"/>
            <a:chOff x="683568" y="1995685"/>
            <a:chExt cx="7056784" cy="769442"/>
          </a:xfrm>
        </p:grpSpPr>
        <p:sp>
          <p:nvSpPr>
            <p:cNvPr id="13" name="TextBox 12"/>
            <p:cNvSpPr txBox="1"/>
            <p:nvPr/>
          </p:nvSpPr>
          <p:spPr>
            <a:xfrm>
              <a:off x="5147892" y="1995686"/>
              <a:ext cx="19442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400" dirty="0">
                  <a:solidFill>
                    <a:schemeClr val="bg1">
                      <a:lumMod val="75000"/>
                    </a:schemeClr>
                  </a:solidFill>
                </a:rPr>
                <a:t>2019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07892" y="1995685"/>
              <a:ext cx="19442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400" dirty="0">
                  <a:solidFill>
                    <a:schemeClr val="bg1">
                      <a:lumMod val="75000"/>
                    </a:schemeClr>
                  </a:solidFill>
                </a:rPr>
                <a:t>2018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27584" y="1995686"/>
              <a:ext cx="19442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400" dirty="0">
                  <a:solidFill>
                    <a:schemeClr val="bg1">
                      <a:lumMod val="75000"/>
                    </a:schemeClr>
                  </a:solidFill>
                </a:rPr>
                <a:t>2016</a:t>
              </a:r>
            </a:p>
          </p:txBody>
        </p:sp>
        <p:cxnSp>
          <p:nvCxnSpPr>
            <p:cNvPr id="3" name="Straight Arrow Connector 2"/>
            <p:cNvCxnSpPr/>
            <p:nvPr/>
          </p:nvCxnSpPr>
          <p:spPr>
            <a:xfrm>
              <a:off x="683568" y="2283718"/>
              <a:ext cx="7056784" cy="0"/>
            </a:xfrm>
            <a:prstGeom prst="straightConnector1">
              <a:avLst/>
            </a:prstGeom>
            <a:ln w="63500">
              <a:solidFill>
                <a:srgbClr val="005C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990767" y="480956"/>
            <a:ext cx="2418386" cy="1787044"/>
            <a:chOff x="990767" y="480956"/>
            <a:chExt cx="2418386" cy="1787044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800000" y="1908000"/>
              <a:ext cx="0" cy="360000"/>
            </a:xfrm>
            <a:prstGeom prst="line">
              <a:avLst/>
            </a:prstGeom>
            <a:ln w="25400">
              <a:solidFill>
                <a:srgbClr val="005C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>
              <a:grpSpLocks noChangeAspect="1"/>
            </p:cNvGrpSpPr>
            <p:nvPr/>
          </p:nvGrpSpPr>
          <p:grpSpPr>
            <a:xfrm>
              <a:off x="990767" y="480956"/>
              <a:ext cx="2418386" cy="1080000"/>
              <a:chOff x="2467800" y="2427734"/>
              <a:chExt cx="4853542" cy="2167489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2467800" y="2427734"/>
                <a:ext cx="4853542" cy="2167489"/>
                <a:chOff x="1890929" y="2322905"/>
                <a:chExt cx="4853542" cy="2167489"/>
              </a:xfrm>
            </p:grpSpPr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80112" y="2715766"/>
                  <a:ext cx="1164359" cy="1187553"/>
                </a:xfrm>
                <a:prstGeom prst="rect">
                  <a:avLst/>
                </a:prstGeom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90929" y="2322905"/>
                  <a:ext cx="1580414" cy="1580414"/>
                </a:xfrm>
                <a:prstGeom prst="rect">
                  <a:avLst/>
                </a:prstGeom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72460" y="3309542"/>
                  <a:ext cx="1010469" cy="1094044"/>
                </a:xfrm>
                <a:prstGeom prst="rect">
                  <a:avLst/>
                </a:prstGeom>
              </p:spPr>
            </p:pic>
            <p:sp>
              <p:nvSpPr>
                <p:cNvPr id="21" name="Curved Up Arrow 20"/>
                <p:cNvSpPr/>
                <p:nvPr/>
              </p:nvSpPr>
              <p:spPr>
                <a:xfrm>
                  <a:off x="2483768" y="3917513"/>
                  <a:ext cx="3587859" cy="572881"/>
                </a:xfrm>
                <a:prstGeom prst="curvedUpArrow">
                  <a:avLst>
                    <a:gd name="adj1" fmla="val 13935"/>
                    <a:gd name="adj2" fmla="val 50000"/>
                    <a:gd name="adj3" fmla="val 19380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6421954" y="3182739"/>
                <a:ext cx="634416" cy="4632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GP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382924" y="1560956"/>
              <a:ext cx="1723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>
                  <a:solidFill>
                    <a:srgbClr val="005C57"/>
                  </a:solidFill>
                </a:rPr>
                <a:t>“ED2GP” study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1480188" y="1907798"/>
              <a:ext cx="1796937" cy="1"/>
            </a:xfrm>
            <a:prstGeom prst="line">
              <a:avLst/>
            </a:prstGeom>
            <a:ln w="25400">
              <a:solidFill>
                <a:srgbClr val="005C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4012338" y="2304000"/>
            <a:ext cx="2418386" cy="1832779"/>
            <a:chOff x="4012338" y="2304000"/>
            <a:chExt cx="2418386" cy="1832779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680000" y="2304000"/>
              <a:ext cx="0" cy="360000"/>
            </a:xfrm>
            <a:prstGeom prst="line">
              <a:avLst/>
            </a:prstGeom>
            <a:ln w="25400">
              <a:solidFill>
                <a:srgbClr val="005C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/>
            <p:nvPr/>
          </p:nvGrpSpPr>
          <p:grpSpPr>
            <a:xfrm>
              <a:off x="4012338" y="2705571"/>
              <a:ext cx="2418386" cy="1431208"/>
              <a:chOff x="2944821" y="3003798"/>
              <a:chExt cx="2418386" cy="1431208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EAD417ED-68D9-4860-B16D-5F5DFD08D1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100000" contrast="100000"/>
                        </a14:imgEffect>
                      </a14:imgLayer>
                    </a14:imgProps>
                  </a:ext>
                </a:extLst>
              </a:blip>
              <a:srcRect l="49853" t="-429" r="147" b="429"/>
              <a:stretch/>
            </p:blipFill>
            <p:spPr>
              <a:xfrm>
                <a:off x="3993305" y="3379996"/>
                <a:ext cx="322033" cy="647931"/>
              </a:xfrm>
              <a:prstGeom prst="rect">
                <a:avLst/>
              </a:prstGeom>
            </p:spPr>
          </p:pic>
          <p:grpSp>
            <p:nvGrpSpPr>
              <p:cNvPr id="30" name="Group 29"/>
              <p:cNvGrpSpPr>
                <a:grpSpLocks noChangeAspect="1"/>
              </p:cNvGrpSpPr>
              <p:nvPr/>
            </p:nvGrpSpPr>
            <p:grpSpPr>
              <a:xfrm>
                <a:off x="2944821" y="3003798"/>
                <a:ext cx="2418386" cy="1080000"/>
                <a:chOff x="2467800" y="2427734"/>
                <a:chExt cx="4853542" cy="2167489"/>
              </a:xfrm>
            </p:grpSpPr>
            <p:grpSp>
              <p:nvGrpSpPr>
                <p:cNvPr id="33" name="Group 32"/>
                <p:cNvGrpSpPr/>
                <p:nvPr/>
              </p:nvGrpSpPr>
              <p:grpSpPr>
                <a:xfrm>
                  <a:off x="2467800" y="2427734"/>
                  <a:ext cx="4853542" cy="2167489"/>
                  <a:chOff x="1890929" y="2322905"/>
                  <a:chExt cx="4853542" cy="2167489"/>
                </a:xfrm>
              </p:grpSpPr>
              <p:pic>
                <p:nvPicPr>
                  <p:cNvPr id="35" name="Picture 34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580112" y="2715766"/>
                    <a:ext cx="1164359" cy="1187553"/>
                  </a:xfrm>
                  <a:prstGeom prst="rect">
                    <a:avLst/>
                  </a:prstGeom>
                </p:spPr>
              </p:pic>
              <p:pic>
                <p:nvPicPr>
                  <p:cNvPr id="36" name="Picture 35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890929" y="2322905"/>
                    <a:ext cx="1580414" cy="1580414"/>
                  </a:xfrm>
                  <a:prstGeom prst="rect">
                    <a:avLst/>
                  </a:prstGeom>
                </p:spPr>
              </p:pic>
              <p:sp>
                <p:nvSpPr>
                  <p:cNvPr id="38" name="Curved Up Arrow 37"/>
                  <p:cNvSpPr/>
                  <p:nvPr/>
                </p:nvSpPr>
                <p:spPr>
                  <a:xfrm>
                    <a:off x="2483768" y="3917513"/>
                    <a:ext cx="3587859" cy="572881"/>
                  </a:xfrm>
                  <a:prstGeom prst="curvedUpArrow">
                    <a:avLst>
                      <a:gd name="adj1" fmla="val 13935"/>
                      <a:gd name="adj2" fmla="val 50000"/>
                      <a:gd name="adj3" fmla="val 19380"/>
                    </a:avLst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34" name="TextBox 33"/>
                <p:cNvSpPr txBox="1"/>
                <p:nvPr/>
              </p:nvSpPr>
              <p:spPr>
                <a:xfrm>
                  <a:off x="6421954" y="3182739"/>
                  <a:ext cx="634416" cy="4632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AU" sz="9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GP</a:t>
                  </a:r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>
                <a:off x="3314640" y="4065674"/>
                <a:ext cx="19900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dirty="0">
                    <a:solidFill>
                      <a:srgbClr val="005C57"/>
                    </a:solidFill>
                  </a:rPr>
                  <a:t>“ED2GP4W” study</a:t>
                </a:r>
              </a:p>
            </p:txBody>
          </p:sp>
        </p:grpSp>
        <p:cxnSp>
          <p:nvCxnSpPr>
            <p:cNvPr id="32" name="Straight Connector 31"/>
            <p:cNvCxnSpPr/>
            <p:nvPr/>
          </p:nvCxnSpPr>
          <p:spPr>
            <a:xfrm flipH="1">
              <a:off x="4323063" y="2664000"/>
              <a:ext cx="1796937" cy="1"/>
            </a:xfrm>
            <a:prstGeom prst="line">
              <a:avLst/>
            </a:prstGeom>
            <a:ln w="25400">
              <a:solidFill>
                <a:srgbClr val="005C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5436096" y="480956"/>
            <a:ext cx="3312368" cy="1787044"/>
            <a:chOff x="5436096" y="480956"/>
            <a:chExt cx="3312368" cy="178704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6120000" y="1908000"/>
              <a:ext cx="0" cy="360000"/>
            </a:xfrm>
            <a:prstGeom prst="line">
              <a:avLst/>
            </a:prstGeom>
            <a:ln w="25400">
              <a:solidFill>
                <a:srgbClr val="005C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6968" y="480956"/>
              <a:ext cx="2073475" cy="123466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5436096" y="1560956"/>
              <a:ext cx="3312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>
                  <a:solidFill>
                    <a:srgbClr val="005C57"/>
                  </a:solidFill>
                </a:rPr>
                <a:t>“Do you understand me?” study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H="1">
              <a:off x="5724128" y="1893572"/>
              <a:ext cx="1796937" cy="1"/>
            </a:xfrm>
            <a:prstGeom prst="line">
              <a:avLst/>
            </a:prstGeom>
            <a:ln w="25400">
              <a:solidFill>
                <a:srgbClr val="005C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523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578D3FC-AD6D-4843-8848-B9E2B7155F4E}"/>
              </a:ext>
            </a:extLst>
          </p:cNvPr>
          <p:cNvGrpSpPr/>
          <p:nvPr/>
        </p:nvGrpSpPr>
        <p:grpSpPr>
          <a:xfrm>
            <a:off x="600553" y="334178"/>
            <a:ext cx="1783535" cy="933057"/>
            <a:chOff x="600553" y="334178"/>
            <a:chExt cx="1783535" cy="93305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887399" y="334178"/>
              <a:ext cx="1209844" cy="72040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1CCFAA-838F-4ECA-99A8-0C09BDDDDCB8}"/>
                </a:ext>
              </a:extLst>
            </p:cNvPr>
            <p:cNvSpPr txBox="1"/>
            <p:nvPr/>
          </p:nvSpPr>
          <p:spPr>
            <a:xfrm>
              <a:off x="600553" y="928681"/>
              <a:ext cx="17835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100" dirty="0">
                  <a:solidFill>
                    <a:srgbClr val="005C57"/>
                  </a:solidFill>
                </a:rPr>
                <a:t>“</a:t>
              </a:r>
              <a:r>
                <a:rPr lang="en-AU" sz="1600" b="1" dirty="0" err="1">
                  <a:solidFill>
                    <a:srgbClr val="005C57"/>
                  </a:solidFill>
                </a:rPr>
                <a:t>هل</a:t>
              </a:r>
              <a:r>
                <a:rPr lang="en-AU" sz="1600" b="1" dirty="0">
                  <a:solidFill>
                    <a:srgbClr val="005C57"/>
                  </a:solidFill>
                </a:rPr>
                <a:t> </a:t>
              </a:r>
              <a:r>
                <a:rPr lang="en-AU" sz="1600" b="1" dirty="0" err="1">
                  <a:solidFill>
                    <a:srgbClr val="005C57"/>
                  </a:solidFill>
                </a:rPr>
                <a:t>تفهم</a:t>
              </a:r>
              <a:r>
                <a:rPr lang="en-AU" sz="1600" b="1" dirty="0">
                  <a:solidFill>
                    <a:srgbClr val="005C57"/>
                  </a:solidFill>
                </a:rPr>
                <a:t> </a:t>
              </a:r>
              <a:r>
                <a:rPr lang="en-AU" sz="1600" b="1" dirty="0" err="1">
                  <a:solidFill>
                    <a:srgbClr val="005C57"/>
                  </a:solidFill>
                </a:rPr>
                <a:t>علي</a:t>
              </a:r>
              <a:r>
                <a:rPr lang="en-AU" sz="1600" b="1" dirty="0">
                  <a:solidFill>
                    <a:srgbClr val="005C57"/>
                  </a:solidFill>
                </a:rPr>
                <a:t>؟</a:t>
              </a:r>
              <a:r>
                <a:rPr lang="en-AU" sz="1100" dirty="0">
                  <a:solidFill>
                    <a:srgbClr val="005C57"/>
                  </a:solidFill>
                </a:rPr>
                <a:t>”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224EAAE-6FD0-4F4E-9A19-AED69735A140}"/>
              </a:ext>
            </a:extLst>
          </p:cNvPr>
          <p:cNvSpPr txBox="1"/>
          <p:nvPr/>
        </p:nvSpPr>
        <p:spPr>
          <a:xfrm rot="16200000">
            <a:off x="42776" y="332223"/>
            <a:ext cx="981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4000" b="1" dirty="0">
                <a:solidFill>
                  <a:srgbClr val="005C57"/>
                </a:solidFill>
              </a:rPr>
              <a:t>aim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D18125B-EC7B-4286-BCD0-7AFA0BAD3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8" y="1957842"/>
            <a:ext cx="5508104" cy="3185658"/>
          </a:xfrm>
          <a:prstGeom prst="rect">
            <a:avLst/>
          </a:prstGeom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CBDBA75-3546-418B-A468-154CB3B17583}"/>
              </a:ext>
            </a:extLst>
          </p:cNvPr>
          <p:cNvSpPr txBox="1">
            <a:spLocks/>
          </p:cNvSpPr>
          <p:nvPr/>
        </p:nvSpPr>
        <p:spPr>
          <a:xfrm>
            <a:off x="4355976" y="1131590"/>
            <a:ext cx="4361943" cy="12241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2400" b="1" dirty="0">
                <a:solidFill>
                  <a:srgbClr val="005C57"/>
                </a:solidFill>
              </a:rPr>
              <a:t>Measure</a:t>
            </a:r>
            <a:r>
              <a:rPr lang="en-AU" sz="2400" dirty="0"/>
              <a:t> </a:t>
            </a:r>
            <a:r>
              <a:rPr lang="en-A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concordance in health communication between Arabic-speaking patients and doctors</a:t>
            </a:r>
            <a:endParaRPr lang="en-A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18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 rot="16200000">
            <a:off x="-492851" y="895258"/>
            <a:ext cx="2066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4000" b="1" dirty="0">
                <a:solidFill>
                  <a:srgbClr val="005C57"/>
                </a:solidFill>
              </a:rPr>
              <a:t>methods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361A346-B43B-4BCD-912A-39492BC53D14}"/>
              </a:ext>
            </a:extLst>
          </p:cNvPr>
          <p:cNvGrpSpPr/>
          <p:nvPr/>
        </p:nvGrpSpPr>
        <p:grpSpPr>
          <a:xfrm>
            <a:off x="600553" y="334178"/>
            <a:ext cx="1783535" cy="933057"/>
            <a:chOff x="600553" y="334178"/>
            <a:chExt cx="1783535" cy="933057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31B1F87-184B-4762-AE7C-BB7594CC4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887399" y="334178"/>
              <a:ext cx="1209844" cy="720407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B6C639A-3B1A-44B8-A5F8-49104BC25F1B}"/>
                </a:ext>
              </a:extLst>
            </p:cNvPr>
            <p:cNvSpPr txBox="1"/>
            <p:nvPr/>
          </p:nvSpPr>
          <p:spPr>
            <a:xfrm>
              <a:off x="600553" y="928681"/>
              <a:ext cx="17835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100" dirty="0">
                  <a:solidFill>
                    <a:srgbClr val="005C57"/>
                  </a:solidFill>
                </a:rPr>
                <a:t>“</a:t>
              </a:r>
              <a:r>
                <a:rPr lang="en-AU" sz="1600" b="1" dirty="0" err="1">
                  <a:solidFill>
                    <a:srgbClr val="005C57"/>
                  </a:solidFill>
                </a:rPr>
                <a:t>هل</a:t>
              </a:r>
              <a:r>
                <a:rPr lang="en-AU" sz="1600" b="1" dirty="0">
                  <a:solidFill>
                    <a:srgbClr val="005C57"/>
                  </a:solidFill>
                </a:rPr>
                <a:t> </a:t>
              </a:r>
              <a:r>
                <a:rPr lang="en-AU" sz="1600" b="1" dirty="0" err="1">
                  <a:solidFill>
                    <a:srgbClr val="005C57"/>
                  </a:solidFill>
                </a:rPr>
                <a:t>تفهم</a:t>
              </a:r>
              <a:r>
                <a:rPr lang="en-AU" sz="1600" b="1" dirty="0">
                  <a:solidFill>
                    <a:srgbClr val="005C57"/>
                  </a:solidFill>
                </a:rPr>
                <a:t> </a:t>
              </a:r>
              <a:r>
                <a:rPr lang="en-AU" sz="1600" b="1" dirty="0" err="1">
                  <a:solidFill>
                    <a:srgbClr val="005C57"/>
                  </a:solidFill>
                </a:rPr>
                <a:t>علي</a:t>
              </a:r>
              <a:r>
                <a:rPr lang="en-AU" sz="1600" b="1" dirty="0">
                  <a:solidFill>
                    <a:srgbClr val="005C57"/>
                  </a:solidFill>
                </a:rPr>
                <a:t>؟</a:t>
              </a:r>
              <a:r>
                <a:rPr lang="en-AU" sz="1100" dirty="0">
                  <a:solidFill>
                    <a:srgbClr val="005C57"/>
                  </a:solidFill>
                </a:rPr>
                <a:t>”</a:t>
              </a:r>
            </a:p>
          </p:txBody>
        </p:sp>
      </p:grp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85303577-9B16-4D3C-98DD-7857B4EDAFF3}"/>
              </a:ext>
            </a:extLst>
          </p:cNvPr>
          <p:cNvSpPr txBox="1">
            <a:spLocks/>
          </p:cNvSpPr>
          <p:nvPr/>
        </p:nvSpPr>
        <p:spPr>
          <a:xfrm>
            <a:off x="4355976" y="1131590"/>
            <a:ext cx="4361943" cy="12241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2400" b="1" dirty="0">
                <a:solidFill>
                  <a:srgbClr val="005C57"/>
                </a:solidFill>
              </a:rPr>
              <a:t>Measure</a:t>
            </a:r>
            <a:r>
              <a:rPr lang="en-AU" sz="2400" dirty="0"/>
              <a:t> </a:t>
            </a:r>
            <a:r>
              <a:rPr lang="en-A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concordance in health communication between Arabic-speaking patients and doctors</a:t>
            </a:r>
            <a:endParaRPr lang="en-A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118A47B-315B-461B-B88B-414CA61DA60A}"/>
              </a:ext>
            </a:extLst>
          </p:cNvPr>
          <p:cNvGrpSpPr/>
          <p:nvPr/>
        </p:nvGrpSpPr>
        <p:grpSpPr>
          <a:xfrm>
            <a:off x="395536" y="2794304"/>
            <a:ext cx="2808311" cy="1584176"/>
            <a:chOff x="395537" y="2859782"/>
            <a:chExt cx="2808311" cy="1584176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693FE4B-CD66-4B64-AB97-1667753283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959"/>
            <a:stretch/>
          </p:blipFill>
          <p:spPr>
            <a:xfrm>
              <a:off x="395537" y="2859782"/>
              <a:ext cx="364318" cy="1498256"/>
            </a:xfrm>
            <a:prstGeom prst="rect">
              <a:avLst/>
            </a:prstGeom>
          </p:spPr>
        </p:pic>
        <p:sp>
          <p:nvSpPr>
            <p:cNvPr id="39" name="Content Placeholder 2">
              <a:extLst>
                <a:ext uri="{FF2B5EF4-FFF2-40B4-BE49-F238E27FC236}">
                  <a16:creationId xmlns:a16="http://schemas.microsoft.com/office/drawing/2014/main" id="{E8CD6268-9304-42E9-AD55-231787685AA5}"/>
                </a:ext>
              </a:extLst>
            </p:cNvPr>
            <p:cNvSpPr txBox="1">
              <a:spLocks/>
            </p:cNvSpPr>
            <p:nvPr/>
          </p:nvSpPr>
          <p:spPr>
            <a:xfrm>
              <a:off x="759855" y="2859782"/>
              <a:ext cx="2443993" cy="158417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-AU" sz="1600" b="1" dirty="0">
                  <a:solidFill>
                    <a:srgbClr val="005C57"/>
                  </a:solidFill>
                  <a:latin typeface="+mn-lt"/>
                </a:rPr>
                <a:t>adult 18+ years</a:t>
              </a:r>
            </a:p>
            <a:p>
              <a:pPr marL="0" lvl="0" indent="0"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-AU" sz="1600" b="1" dirty="0">
                  <a:solidFill>
                    <a:srgbClr val="005C57"/>
                  </a:solidFill>
                  <a:latin typeface="+mn-lt"/>
                </a:rPr>
                <a:t>direct discharge from ED</a:t>
              </a:r>
            </a:p>
            <a:p>
              <a:pPr marL="0" lvl="0" indent="0"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-AU" sz="1550" b="1" dirty="0">
                  <a:solidFill>
                    <a:srgbClr val="005C57"/>
                  </a:solidFill>
                  <a:latin typeface="+mn-lt"/>
                </a:rPr>
                <a:t>ED doctor</a:t>
              </a:r>
            </a:p>
            <a:p>
              <a:pPr marL="0" lvl="0" indent="0"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-AU" sz="1600" b="1" dirty="0">
                  <a:solidFill>
                    <a:srgbClr val="005C57"/>
                  </a:solidFill>
                  <a:latin typeface="+mn-lt"/>
                </a:rPr>
                <a:t>Arabic-speaking patient</a:t>
              </a: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99E9EDD7-AAEE-415E-BED4-A83C3B8E3A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815466"/>
            <a:ext cx="3498010" cy="3239960"/>
          </a:xfrm>
          <a:prstGeom prst="rect">
            <a:avLst/>
          </a:prstGeom>
        </p:spPr>
      </p:pic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EE32470A-32B1-4500-BEBD-1CBC013FA4B8}"/>
              </a:ext>
            </a:extLst>
          </p:cNvPr>
          <p:cNvSpPr txBox="1">
            <a:spLocks/>
          </p:cNvSpPr>
          <p:nvPr/>
        </p:nvSpPr>
        <p:spPr>
          <a:xfrm>
            <a:off x="7308304" y="3519875"/>
            <a:ext cx="1579898" cy="628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AU" sz="2600" b="1" dirty="0">
                <a:solidFill>
                  <a:srgbClr val="005C57"/>
                </a:solidFill>
                <a:latin typeface="+mn-lt"/>
              </a:rPr>
              <a:t>172</a:t>
            </a:r>
            <a:r>
              <a:rPr lang="en-AU" sz="1600" b="1" dirty="0">
                <a:solidFill>
                  <a:srgbClr val="005C57"/>
                </a:solidFill>
                <a:latin typeface="+mn-lt"/>
              </a:rPr>
              <a:t> </a:t>
            </a:r>
            <a:r>
              <a:rPr lang="en-A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participant pairs recruited</a:t>
            </a:r>
            <a:endParaRPr lang="en-AU" sz="1600" dirty="0">
              <a:solidFill>
                <a:srgbClr val="005C5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961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-0.21493 -0.15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47" y="-79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 rot="16200000">
            <a:off x="-394042" y="786253"/>
            <a:ext cx="18549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4000" b="1" dirty="0">
                <a:solidFill>
                  <a:srgbClr val="005C57"/>
                </a:solidFill>
              </a:rPr>
              <a:t>impacts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361A346-B43B-4BCD-912A-39492BC53D14}"/>
              </a:ext>
            </a:extLst>
          </p:cNvPr>
          <p:cNvGrpSpPr/>
          <p:nvPr/>
        </p:nvGrpSpPr>
        <p:grpSpPr>
          <a:xfrm>
            <a:off x="899592" y="3363838"/>
            <a:ext cx="1783535" cy="933057"/>
            <a:chOff x="600553" y="334178"/>
            <a:chExt cx="1783535" cy="933057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31B1F87-184B-4762-AE7C-BB7594CC4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887399" y="334178"/>
              <a:ext cx="1209844" cy="720407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B6C639A-3B1A-44B8-A5F8-49104BC25F1B}"/>
                </a:ext>
              </a:extLst>
            </p:cNvPr>
            <p:cNvSpPr txBox="1"/>
            <p:nvPr/>
          </p:nvSpPr>
          <p:spPr>
            <a:xfrm>
              <a:off x="600553" y="928681"/>
              <a:ext cx="17835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100" dirty="0">
                  <a:solidFill>
                    <a:srgbClr val="005C57"/>
                  </a:solidFill>
                </a:rPr>
                <a:t>“</a:t>
              </a:r>
              <a:r>
                <a:rPr lang="en-AU" sz="1600" b="1" dirty="0" err="1">
                  <a:solidFill>
                    <a:srgbClr val="005C57"/>
                  </a:solidFill>
                </a:rPr>
                <a:t>هل</a:t>
              </a:r>
              <a:r>
                <a:rPr lang="en-AU" sz="1600" b="1" dirty="0">
                  <a:solidFill>
                    <a:srgbClr val="005C57"/>
                  </a:solidFill>
                </a:rPr>
                <a:t> </a:t>
              </a:r>
              <a:r>
                <a:rPr lang="en-AU" sz="1600" b="1" dirty="0" err="1">
                  <a:solidFill>
                    <a:srgbClr val="005C57"/>
                  </a:solidFill>
                </a:rPr>
                <a:t>تفهم</a:t>
              </a:r>
              <a:r>
                <a:rPr lang="en-AU" sz="1600" b="1" dirty="0">
                  <a:solidFill>
                    <a:srgbClr val="005C57"/>
                  </a:solidFill>
                </a:rPr>
                <a:t> </a:t>
              </a:r>
              <a:r>
                <a:rPr lang="en-AU" sz="1600" b="1" dirty="0" err="1">
                  <a:solidFill>
                    <a:srgbClr val="005C57"/>
                  </a:solidFill>
                </a:rPr>
                <a:t>علي</a:t>
              </a:r>
              <a:r>
                <a:rPr lang="en-AU" sz="1600" b="1" dirty="0">
                  <a:solidFill>
                    <a:srgbClr val="005C57"/>
                  </a:solidFill>
                </a:rPr>
                <a:t>؟</a:t>
              </a:r>
              <a:r>
                <a:rPr lang="en-AU" sz="1100" dirty="0">
                  <a:solidFill>
                    <a:srgbClr val="005C57"/>
                  </a:solidFill>
                </a:rPr>
                <a:t>”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8C85DE9-EBEF-44A4-9A46-B5036290D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437" y="292385"/>
            <a:ext cx="1209844" cy="7668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DD8B4C-E0D0-4215-BC2D-69112647D9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437" y="1828112"/>
            <a:ext cx="1209844" cy="766869"/>
          </a:xfrm>
          <a:prstGeom prst="rect">
            <a:avLst/>
          </a:prstGeom>
        </p:spPr>
      </p:pic>
      <p:pic>
        <p:nvPicPr>
          <p:cNvPr id="14" name="Graphic 4">
            <a:extLst>
              <a:ext uri="{FF2B5EF4-FFF2-40B4-BE49-F238E27FC236}">
                <a16:creationId xmlns:a16="http://schemas.microsoft.com/office/drawing/2014/main" id="{B7733220-BA66-4422-8675-C42E1EF6509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987824" y="212698"/>
            <a:ext cx="1080000" cy="1080000"/>
          </a:xfrm>
          <a:prstGeom prst="rect">
            <a:avLst/>
          </a:prstGeom>
        </p:spPr>
      </p:pic>
      <p:pic>
        <p:nvPicPr>
          <p:cNvPr id="15" name="Graphic 4">
            <a:extLst>
              <a:ext uri="{FF2B5EF4-FFF2-40B4-BE49-F238E27FC236}">
                <a16:creationId xmlns:a16="http://schemas.microsoft.com/office/drawing/2014/main" id="{690D7011-129C-47A0-B3A9-B50742E09F3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987824" y="1701870"/>
            <a:ext cx="1080000" cy="1080000"/>
          </a:xfrm>
          <a:prstGeom prst="rect">
            <a:avLst/>
          </a:prstGeom>
        </p:spPr>
      </p:pic>
      <p:pic>
        <p:nvPicPr>
          <p:cNvPr id="16" name="Graphic 4" descr="Cheers">
            <a:extLst>
              <a:ext uri="{FF2B5EF4-FFF2-40B4-BE49-F238E27FC236}">
                <a16:creationId xmlns:a16="http://schemas.microsoft.com/office/drawing/2014/main" id="{B85FB014-2853-43FE-9FDC-0AC04BBAA1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87824" y="3304496"/>
            <a:ext cx="1080000" cy="1080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AD42241-E9BC-4D28-956B-6AF79F831BC6}"/>
              </a:ext>
            </a:extLst>
          </p:cNvPr>
          <p:cNvGrpSpPr/>
          <p:nvPr/>
        </p:nvGrpSpPr>
        <p:grpSpPr>
          <a:xfrm>
            <a:off x="4581953" y="3304496"/>
            <a:ext cx="1024109" cy="1258180"/>
            <a:chOff x="5590065" y="3304496"/>
            <a:chExt cx="1024109" cy="1258180"/>
          </a:xfrm>
        </p:grpSpPr>
        <p:pic>
          <p:nvPicPr>
            <p:cNvPr id="19" name="Picture 18" descr="A close up of a logo&#10;&#10;Description automatically generated">
              <a:extLst>
                <a:ext uri="{FF2B5EF4-FFF2-40B4-BE49-F238E27FC236}">
                  <a16:creationId xmlns:a16="http://schemas.microsoft.com/office/drawing/2014/main" id="{3B26832E-6EBC-4A14-BA4A-88DC48942F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6168" t="10588" r="75975" b="13323"/>
            <a:stretch/>
          </p:blipFill>
          <p:spPr>
            <a:xfrm>
              <a:off x="5590065" y="3304496"/>
              <a:ext cx="1024109" cy="10800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B79E1C5-8001-4A14-BD59-D26473EBC4F1}"/>
                </a:ext>
              </a:extLst>
            </p:cNvPr>
            <p:cNvSpPr txBox="1"/>
            <p:nvPr/>
          </p:nvSpPr>
          <p:spPr>
            <a:xfrm>
              <a:off x="5606062" y="4285677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>
                  <a:solidFill>
                    <a:srgbClr val="005C57"/>
                  </a:solidFill>
                </a:rPr>
                <a:t>$15,000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4A71426-49A3-4F71-AFEA-E81F8E62B981}"/>
              </a:ext>
            </a:extLst>
          </p:cNvPr>
          <p:cNvGrpSpPr/>
          <p:nvPr/>
        </p:nvGrpSpPr>
        <p:grpSpPr>
          <a:xfrm>
            <a:off x="4589951" y="1787050"/>
            <a:ext cx="1008112" cy="1108641"/>
            <a:chOff x="5598063" y="1787050"/>
            <a:chExt cx="1008112" cy="110864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DE3A973-00B7-403B-AD94-7B442BD84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120" y="1787050"/>
              <a:ext cx="900000" cy="9000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8E37E05-E09E-43C7-9B02-48B3692C309A}"/>
                </a:ext>
              </a:extLst>
            </p:cNvPr>
            <p:cNvSpPr txBox="1"/>
            <p:nvPr/>
          </p:nvSpPr>
          <p:spPr>
            <a:xfrm>
              <a:off x="5598063" y="2618692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>
                  <a:solidFill>
                    <a:srgbClr val="005C57"/>
                  </a:solidFill>
                </a:rPr>
                <a:t>$2,000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2B4694D-BA5D-4515-ACD0-77AAD27B284F}"/>
              </a:ext>
            </a:extLst>
          </p:cNvPr>
          <p:cNvGrpSpPr/>
          <p:nvPr/>
        </p:nvGrpSpPr>
        <p:grpSpPr>
          <a:xfrm>
            <a:off x="4597950" y="225820"/>
            <a:ext cx="1008112" cy="1127590"/>
            <a:chOff x="5606062" y="225820"/>
            <a:chExt cx="1008112" cy="112759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92A47A4-7C8A-40AA-A179-2ECC7665D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120" y="225820"/>
              <a:ext cx="900000" cy="9000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F1EAC23-313D-489B-AB83-01740E46B858}"/>
                </a:ext>
              </a:extLst>
            </p:cNvPr>
            <p:cNvSpPr txBox="1"/>
            <p:nvPr/>
          </p:nvSpPr>
          <p:spPr>
            <a:xfrm>
              <a:off x="5606062" y="1076411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>
                  <a:solidFill>
                    <a:srgbClr val="005C57"/>
                  </a:solidFill>
                </a:rPr>
                <a:t>$2,000</a:t>
              </a:r>
            </a:p>
          </p:txBody>
        </p:sp>
      </p:grpSp>
      <p:pic>
        <p:nvPicPr>
          <p:cNvPr id="6" name="Picture 5" descr="A screenshot of a person&#10;&#10;Description automatically generated">
            <a:extLst>
              <a:ext uri="{FF2B5EF4-FFF2-40B4-BE49-F238E27FC236}">
                <a16:creationId xmlns:a16="http://schemas.microsoft.com/office/drawing/2014/main" id="{826DAEF2-F526-4FF4-8A38-DBC071E06EE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63525" y="123478"/>
            <a:ext cx="1273045" cy="1440000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D490329-46B2-4C01-9A10-C12FCA8A0AC9}"/>
              </a:ext>
            </a:extLst>
          </p:cNvPr>
          <p:cNvGrpSpPr/>
          <p:nvPr/>
        </p:nvGrpSpPr>
        <p:grpSpPr>
          <a:xfrm>
            <a:off x="6062170" y="1736838"/>
            <a:ext cx="3277523" cy="2027110"/>
            <a:chOff x="6062170" y="1736838"/>
            <a:chExt cx="3277523" cy="202711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03B9BAE-80FB-4AB3-8608-D6E6394C707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062170" y="1736838"/>
              <a:ext cx="1274400" cy="1669823"/>
              <a:chOff x="628403" y="200935"/>
              <a:chExt cx="2916019" cy="3820808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78ABBD4-7F09-42A6-9F0B-39FF45AC26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8403" y="200935"/>
                <a:ext cx="2916019" cy="3820808"/>
              </a:xfrm>
              <a:prstGeom prst="rect">
                <a:avLst/>
              </a:prstGeom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8D83620B-A16C-4A0D-BF76-F32D493131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/>
              <a:srcRect l="15151" t="15407" r="15152" b="14896"/>
              <a:stretch/>
            </p:blipFill>
            <p:spPr>
              <a:xfrm>
                <a:off x="899592" y="1429455"/>
                <a:ext cx="2520280" cy="2520280"/>
              </a:xfrm>
              <a:prstGeom prst="rect">
                <a:avLst/>
              </a:prstGeom>
            </p:spPr>
          </p:pic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A84CF6B-7054-497D-A082-9BD25170975E}"/>
                </a:ext>
              </a:extLst>
            </p:cNvPr>
            <p:cNvSpPr txBox="1"/>
            <p:nvPr/>
          </p:nvSpPr>
          <p:spPr>
            <a:xfrm>
              <a:off x="7380312" y="1736838"/>
              <a:ext cx="172819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Watson B, </a:t>
              </a:r>
              <a:r>
                <a:rPr lang="en-GB" sz="1200" b="1" dirty="0">
                  <a:solidFill>
                    <a:srgbClr val="005C57"/>
                  </a:solidFill>
                </a:rPr>
                <a:t>TAM</a:t>
              </a:r>
              <a:r>
                <a:rPr lang="en-GB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CWM, </a:t>
              </a:r>
              <a:r>
                <a:rPr lang="en-GB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Pellizzon</a:t>
              </a:r>
              <a:r>
                <a:rPr lang="en-GB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B, Ban L, Doan H.  General practitioner follow-up in older patients after an emergency department admission.  </a:t>
              </a:r>
              <a:r>
                <a:rPr lang="en-GB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Australian Family Physician </a:t>
              </a:r>
              <a:r>
                <a:rPr lang="en-GB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2017 July; 46(7): 187-192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9EF0C44-1012-4F0A-962B-78D1B436A620}"/>
                </a:ext>
              </a:extLst>
            </p:cNvPr>
            <p:cNvSpPr txBox="1"/>
            <p:nvPr/>
          </p:nvSpPr>
          <p:spPr>
            <a:xfrm>
              <a:off x="7375795" y="3363838"/>
              <a:ext cx="19638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dirty="0"/>
                <a:t>tiny.cc/</a:t>
              </a:r>
              <a:r>
                <a:rPr lang="en-AU" sz="2000" b="1" dirty="0">
                  <a:solidFill>
                    <a:srgbClr val="005C57"/>
                  </a:solidFill>
                </a:rPr>
                <a:t>ED2GP</a:t>
              </a:r>
              <a:endParaRPr lang="en-GB" sz="2000" b="1" dirty="0">
                <a:solidFill>
                  <a:srgbClr val="005C5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944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51F44C-856D-4018-B0D4-6C30571BA603}"/>
              </a:ext>
            </a:extLst>
          </p:cNvPr>
          <p:cNvSpPr/>
          <p:nvPr/>
        </p:nvSpPr>
        <p:spPr>
          <a:xfrm>
            <a:off x="0" y="2211710"/>
            <a:ext cx="9144000" cy="1491630"/>
          </a:xfrm>
          <a:prstGeom prst="rect">
            <a:avLst/>
          </a:prstGeom>
          <a:solidFill>
            <a:srgbClr val="005C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B745AB-B4EB-4F81-AB5B-CCEC27B25987}"/>
              </a:ext>
            </a:extLst>
          </p:cNvPr>
          <p:cNvSpPr/>
          <p:nvPr/>
        </p:nvSpPr>
        <p:spPr>
          <a:xfrm>
            <a:off x="0" y="3651870"/>
            <a:ext cx="9144000" cy="1491630"/>
          </a:xfrm>
          <a:prstGeom prst="rect">
            <a:avLst/>
          </a:prstGeom>
          <a:solidFill>
            <a:srgbClr val="005C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1690751" y="3777883"/>
            <a:ext cx="132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Michael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90750" y="4137923"/>
            <a:ext cx="54735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Specialist</a:t>
            </a:r>
            <a:r>
              <a:rPr lang="en-GB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 APICU, SWSLHD</a:t>
            </a:r>
          </a:p>
          <a:p>
            <a:r>
              <a:rPr lang="en-GB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Conjoint Senior Lecturer</a:t>
            </a:r>
            <a:r>
              <a:rPr lang="en-GB" sz="13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 SPHCM, UNSW Sydney</a:t>
            </a:r>
          </a:p>
          <a:p>
            <a:r>
              <a:rPr lang="en-GB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m.tam</a:t>
            </a: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@unsw.edu.au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6773" y="558428"/>
            <a:ext cx="7050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solidFill>
                  <a:srgbClr val="005C57"/>
                </a:solidFill>
                <a:latin typeface="+mj-lt"/>
              </a:rPr>
              <a:t>ED2GP – integrating General Practice</a:t>
            </a:r>
          </a:p>
          <a:p>
            <a:pPr algn="ctr"/>
            <a:r>
              <a:rPr lang="en-AU" sz="3200" b="1" dirty="0">
                <a:solidFill>
                  <a:srgbClr val="005C57"/>
                </a:solidFill>
                <a:latin typeface="+mj-lt"/>
              </a:rPr>
              <a:t>and Emergency Care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28" y="3508054"/>
            <a:ext cx="1800000" cy="180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E8B056-2034-4203-878E-A8FB37A47499}"/>
              </a:ext>
            </a:extLst>
          </p:cNvPr>
          <p:cNvSpPr txBox="1"/>
          <p:nvPr/>
        </p:nvSpPr>
        <p:spPr>
          <a:xfrm>
            <a:off x="5626306" y="2337723"/>
            <a:ext cx="175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 err="1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Andrew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KNIGHT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F57E95-D832-4A56-B243-E2462B605F48}"/>
              </a:ext>
            </a:extLst>
          </p:cNvPr>
          <p:cNvSpPr txBox="1"/>
          <p:nvPr/>
        </p:nvSpPr>
        <p:spPr>
          <a:xfrm>
            <a:off x="1906774" y="2697763"/>
            <a:ext cx="5473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Acting Director</a:t>
            </a:r>
            <a:r>
              <a:rPr lang="en-GB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 Academic Primary and Integrated Care Unit, SWSLHD</a:t>
            </a:r>
          </a:p>
          <a:p>
            <a:pPr algn="r"/>
            <a:r>
              <a:rPr lang="en-GB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Conjoint Senior Lecturer</a:t>
            </a:r>
            <a:r>
              <a:rPr lang="en-GB" sz="13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 SPHCM, UNSW Sydney</a:t>
            </a:r>
          </a:p>
          <a:p>
            <a:pPr algn="r"/>
            <a:r>
              <a:rPr lang="en-GB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a.w.knight</a:t>
            </a:r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@unsw.edu.au</a:t>
            </a:r>
          </a:p>
          <a:p>
            <a:pPr algn="r"/>
            <a:r>
              <a:rPr lang="en-GB" sz="1400" dirty="0">
                <a:solidFill>
                  <a:schemeClr val="bg1">
                    <a:lumMod val="85000"/>
                  </a:schemeClr>
                </a:solidFill>
              </a:rPr>
              <a:t>+61 2 9616 8520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2CD0C3-0DC2-4974-9E1D-18BC73975A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2520" y="2067894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2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47864" y="323249"/>
            <a:ext cx="3168351" cy="45807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99" y="310947"/>
            <a:ext cx="1209844" cy="76687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444208" y="891220"/>
            <a:ext cx="2200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Belinda</a:t>
            </a:r>
            <a:r>
              <a:rPr lang="en-GB" b="1" dirty="0" err="1">
                <a:solidFill>
                  <a:srgbClr val="005C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WATSON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491630"/>
            <a:ext cx="900000" cy="90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785F21-048B-4D62-B696-3A6DC167B3F4}"/>
              </a:ext>
            </a:extLst>
          </p:cNvPr>
          <p:cNvSpPr txBox="1"/>
          <p:nvPr/>
        </p:nvSpPr>
        <p:spPr>
          <a:xfrm>
            <a:off x="556217" y="937386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HREC: </a:t>
            </a:r>
            <a:r>
              <a:rPr lang="en-AU" sz="1200" b="1" dirty="0">
                <a:solidFill>
                  <a:srgbClr val="005C57"/>
                </a:solidFill>
              </a:rPr>
              <a:t>LNR/16/LPOOL/112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C9CEAC-044B-449D-B22B-AB9B0367C45B}"/>
              </a:ext>
            </a:extLst>
          </p:cNvPr>
          <p:cNvGrpSpPr/>
          <p:nvPr/>
        </p:nvGrpSpPr>
        <p:grpSpPr>
          <a:xfrm>
            <a:off x="340193" y="4042225"/>
            <a:ext cx="2304256" cy="861774"/>
            <a:chOff x="395536" y="1347614"/>
            <a:chExt cx="2304256" cy="86177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973340F-38D3-46D8-858C-C69B13F1D115}"/>
                </a:ext>
              </a:extLst>
            </p:cNvPr>
            <p:cNvSpPr txBox="1"/>
            <p:nvPr/>
          </p:nvSpPr>
          <p:spPr>
            <a:xfrm>
              <a:off x="395536" y="1347614"/>
              <a:ext cx="97800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Belinda</a:t>
              </a:r>
            </a:p>
            <a:p>
              <a:pPr algn="r"/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Lucille</a:t>
              </a:r>
            </a:p>
            <a:p>
              <a:pPr algn="r"/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Harry</a:t>
              </a:r>
              <a:endPara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8266E3-27CF-4372-BE50-1238AD0241AD}"/>
                </a:ext>
              </a:extLst>
            </p:cNvPr>
            <p:cNvSpPr txBox="1"/>
            <p:nvPr/>
          </p:nvSpPr>
          <p:spPr>
            <a:xfrm>
              <a:off x="1196727" y="1347614"/>
              <a:ext cx="15030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rgbClr val="005C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PELLIZZON</a:t>
              </a:r>
            </a:p>
            <a:p>
              <a:r>
                <a:rPr lang="en-GB" sz="1600" b="1" dirty="0">
                  <a:solidFill>
                    <a:srgbClr val="005C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BAN</a:t>
              </a:r>
            </a:p>
            <a:p>
              <a:r>
                <a:rPr lang="en-GB" sz="1600" b="1" dirty="0">
                  <a:solidFill>
                    <a:srgbClr val="005C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275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853" y="1707654"/>
            <a:ext cx="6048673" cy="147334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6200000">
            <a:off x="-815696" y="1179755"/>
            <a:ext cx="26983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4000" b="1" dirty="0">
                <a:solidFill>
                  <a:srgbClr val="005C57"/>
                </a:solidFill>
              </a:rPr>
              <a:t>background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99" y="310947"/>
            <a:ext cx="1209844" cy="76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8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034000" y="1286504"/>
            <a:ext cx="4853542" cy="2282460"/>
            <a:chOff x="2467800" y="2312763"/>
            <a:chExt cx="4853542" cy="2282460"/>
          </a:xfrm>
        </p:grpSpPr>
        <p:grpSp>
          <p:nvGrpSpPr>
            <p:cNvPr id="10" name="Group 9"/>
            <p:cNvGrpSpPr/>
            <p:nvPr/>
          </p:nvGrpSpPr>
          <p:grpSpPr>
            <a:xfrm>
              <a:off x="2467800" y="2312763"/>
              <a:ext cx="4853542" cy="2282460"/>
              <a:chOff x="1890929" y="2207934"/>
              <a:chExt cx="4853542" cy="228246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0112" y="2715766"/>
                <a:ext cx="1164359" cy="1187553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0929" y="2322905"/>
                <a:ext cx="1580414" cy="1580414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7137" y="3829635"/>
                <a:ext cx="580203" cy="628190"/>
              </a:xfrm>
              <a:prstGeom prst="rect">
                <a:avLst/>
              </a:prstGeom>
            </p:spPr>
          </p:pic>
          <p:sp>
            <p:nvSpPr>
              <p:cNvPr id="7" name="Curved Up Arrow 6"/>
              <p:cNvSpPr/>
              <p:nvPr/>
            </p:nvSpPr>
            <p:spPr>
              <a:xfrm>
                <a:off x="2483768" y="3917513"/>
                <a:ext cx="3587859" cy="572881"/>
              </a:xfrm>
              <a:prstGeom prst="curvedUpArrow">
                <a:avLst>
                  <a:gd name="adj1" fmla="val 13935"/>
                  <a:gd name="adj2" fmla="val 50000"/>
                  <a:gd name="adj3" fmla="val 1938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309845" y="2207934"/>
                <a:ext cx="54053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AU" sz="60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?</a:t>
                </a:r>
                <a:endParaRPr lang="en-AU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543435" y="3217941"/>
              <a:ext cx="3914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GP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 rot="16200000">
            <a:off x="42776" y="332223"/>
            <a:ext cx="981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4000" b="1" dirty="0">
                <a:solidFill>
                  <a:srgbClr val="005C57"/>
                </a:solidFill>
              </a:rPr>
              <a:t>aim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013752"/>
            <a:ext cx="443389" cy="4800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786" y="3013752"/>
            <a:ext cx="443389" cy="4800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169" y="3016179"/>
            <a:ext cx="316706" cy="3429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089" y="3023178"/>
            <a:ext cx="316706" cy="3429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804" y="2981889"/>
            <a:ext cx="190024" cy="2057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795" y="2947980"/>
            <a:ext cx="190024" cy="2057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626" y="3795886"/>
            <a:ext cx="4533365" cy="9196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99" y="310947"/>
            <a:ext cx="1209844" cy="76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57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9513" y="195486"/>
            <a:ext cx="6708029" cy="3373478"/>
            <a:chOff x="179513" y="195486"/>
            <a:chExt cx="6708029" cy="3373478"/>
          </a:xfrm>
        </p:grpSpPr>
        <p:grpSp>
          <p:nvGrpSpPr>
            <p:cNvPr id="12" name="Group 11"/>
            <p:cNvGrpSpPr/>
            <p:nvPr/>
          </p:nvGrpSpPr>
          <p:grpSpPr>
            <a:xfrm>
              <a:off x="2034000" y="1286504"/>
              <a:ext cx="4853542" cy="2282460"/>
              <a:chOff x="2467800" y="2312763"/>
              <a:chExt cx="4853542" cy="228246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467800" y="2312763"/>
                <a:ext cx="4853542" cy="2282460"/>
                <a:chOff x="1890929" y="2207934"/>
                <a:chExt cx="4853542" cy="2282460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80112" y="2715766"/>
                  <a:ext cx="1164359" cy="1187553"/>
                </a:xfrm>
                <a:prstGeom prst="rect">
                  <a:avLst/>
                </a:prstGeom>
              </p:spPr>
            </p:pic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90929" y="2322905"/>
                  <a:ext cx="1580414" cy="1580414"/>
                </a:xfrm>
                <a:prstGeom prst="rect">
                  <a:avLst/>
                </a:prstGeom>
              </p:spPr>
            </p:pic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67137" y="3829635"/>
                  <a:ext cx="580203" cy="628190"/>
                </a:xfrm>
                <a:prstGeom prst="rect">
                  <a:avLst/>
                </a:prstGeom>
              </p:spPr>
            </p:pic>
            <p:sp>
              <p:nvSpPr>
                <p:cNvPr id="7" name="Curved Up Arrow 6"/>
                <p:cNvSpPr/>
                <p:nvPr/>
              </p:nvSpPr>
              <p:spPr>
                <a:xfrm>
                  <a:off x="2483768" y="3917513"/>
                  <a:ext cx="3587859" cy="572881"/>
                </a:xfrm>
                <a:prstGeom prst="curvedUpArrow">
                  <a:avLst>
                    <a:gd name="adj1" fmla="val 13935"/>
                    <a:gd name="adj2" fmla="val 50000"/>
                    <a:gd name="adj3" fmla="val 19380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5309845" y="2207934"/>
                  <a:ext cx="540533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AU" sz="60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?</a:t>
                  </a:r>
                  <a:endParaRPr lang="en-AU" dirty="0"/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6543435" y="3217941"/>
                <a:ext cx="3914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GP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 rot="16200000">
              <a:off x="42776" y="332223"/>
              <a:ext cx="98135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AU" sz="4000" b="1" dirty="0">
                  <a:solidFill>
                    <a:srgbClr val="005C57"/>
                  </a:solidFill>
                </a:rPr>
                <a:t>aim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3013752"/>
              <a:ext cx="443389" cy="48006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7786" y="3013752"/>
              <a:ext cx="443389" cy="48006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4169" y="3016179"/>
              <a:ext cx="316706" cy="3429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7089" y="3023178"/>
              <a:ext cx="316706" cy="3429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0804" y="2981889"/>
              <a:ext cx="190024" cy="20574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3795" y="2947980"/>
              <a:ext cx="190024" cy="20574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626" y="3795886"/>
            <a:ext cx="4533365" cy="9196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99" y="310947"/>
            <a:ext cx="1209844" cy="76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1309E-6 L 2.5E-6 -0.4952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7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625" y="1249200"/>
            <a:ext cx="4533365" cy="91961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16200000">
            <a:off x="-492851" y="895258"/>
            <a:ext cx="2066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4000" b="1" dirty="0">
                <a:solidFill>
                  <a:srgbClr val="005C57"/>
                </a:solidFill>
              </a:rPr>
              <a:t>methods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655" y="2047057"/>
            <a:ext cx="6126079" cy="47056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95536" y="2777624"/>
            <a:ext cx="4175159" cy="1714346"/>
            <a:chOff x="395536" y="2777624"/>
            <a:chExt cx="4175159" cy="1714346"/>
          </a:xfrm>
        </p:grpSpPr>
        <p:grpSp>
          <p:nvGrpSpPr>
            <p:cNvPr id="24" name="Group 23"/>
            <p:cNvGrpSpPr/>
            <p:nvPr/>
          </p:nvGrpSpPr>
          <p:grpSpPr>
            <a:xfrm>
              <a:off x="395536" y="2777624"/>
              <a:ext cx="4175159" cy="1580414"/>
              <a:chOff x="2411760" y="2777624"/>
              <a:chExt cx="4175159" cy="1580414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1760" y="2859782"/>
                <a:ext cx="2594745" cy="1498256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06505" y="2777624"/>
                <a:ext cx="1580414" cy="1580414"/>
              </a:xfrm>
              <a:prstGeom prst="rect">
                <a:avLst/>
              </a:prstGeom>
            </p:spPr>
          </p:pic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4011910"/>
              <a:ext cx="443389" cy="48006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5220072" y="2859782"/>
            <a:ext cx="1079142" cy="1326538"/>
            <a:chOff x="5066276" y="2675116"/>
            <a:chExt cx="1079142" cy="132653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064" y="3086088"/>
              <a:ext cx="915566" cy="91556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5066276" y="2675116"/>
              <a:ext cx="1079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8-14 days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020272" y="2864667"/>
            <a:ext cx="1541458" cy="1443450"/>
            <a:chOff x="7020272" y="2864667"/>
            <a:chExt cx="1541458" cy="144345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8371" y="3401033"/>
              <a:ext cx="663359" cy="82776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2" y="2864667"/>
              <a:ext cx="878099" cy="1443450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99" y="310947"/>
            <a:ext cx="1209844" cy="76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0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 rot="16200000">
            <a:off x="-264902" y="646731"/>
            <a:ext cx="1610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4000" b="1" dirty="0">
                <a:solidFill>
                  <a:srgbClr val="005C57"/>
                </a:solidFill>
              </a:rPr>
              <a:t>results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9602"/>
            <a:ext cx="2448272" cy="3024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5419"/>
            <a:ext cx="2942232" cy="136979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045754" y="2067694"/>
            <a:ext cx="2426771" cy="1087232"/>
            <a:chOff x="5045754" y="1944196"/>
            <a:chExt cx="2426771" cy="1087232"/>
          </a:xfrm>
        </p:grpSpPr>
        <p:grpSp>
          <p:nvGrpSpPr>
            <p:cNvPr id="33" name="Group 32"/>
            <p:cNvGrpSpPr>
              <a:grpSpLocks noChangeAspect="1"/>
            </p:cNvGrpSpPr>
            <p:nvPr/>
          </p:nvGrpSpPr>
          <p:grpSpPr>
            <a:xfrm>
              <a:off x="5045754" y="1944196"/>
              <a:ext cx="2426771" cy="790207"/>
              <a:chOff x="2467800" y="2427734"/>
              <a:chExt cx="4853542" cy="1580414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2467800" y="2427734"/>
                <a:ext cx="4853542" cy="1580414"/>
                <a:chOff x="1890929" y="2322905"/>
                <a:chExt cx="4853542" cy="1580414"/>
              </a:xfrm>
            </p:grpSpPr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80112" y="2715766"/>
                  <a:ext cx="1164359" cy="1187553"/>
                </a:xfrm>
                <a:prstGeom prst="rect">
                  <a:avLst/>
                </a:prstGeom>
              </p:spPr>
            </p:pic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90929" y="2322905"/>
                  <a:ext cx="1580414" cy="1580414"/>
                </a:xfrm>
                <a:prstGeom prst="rect">
                  <a:avLst/>
                </a:prstGeom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55789" y="3223333"/>
                  <a:ext cx="580204" cy="628190"/>
                </a:xfrm>
                <a:prstGeom prst="rect">
                  <a:avLst/>
                </a:prstGeom>
              </p:spPr>
            </p:pic>
          </p:grpSp>
          <p:sp>
            <p:nvSpPr>
              <p:cNvPr id="35" name="TextBox 34"/>
              <p:cNvSpPr txBox="1"/>
              <p:nvPr/>
            </p:nvSpPr>
            <p:spPr>
              <a:xfrm>
                <a:off x="6437478" y="3198928"/>
                <a:ext cx="603372" cy="430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GP</a:t>
                </a:r>
              </a:p>
            </p:txBody>
          </p:sp>
        </p:grpSp>
        <p:sp>
          <p:nvSpPr>
            <p:cNvPr id="6" name="Left Bracket 5"/>
            <p:cNvSpPr/>
            <p:nvPr/>
          </p:nvSpPr>
          <p:spPr>
            <a:xfrm rot="16200000">
              <a:off x="5773278" y="2253206"/>
              <a:ext cx="45720" cy="1008113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1" name="Left Bracket 40"/>
            <p:cNvSpPr/>
            <p:nvPr/>
          </p:nvSpPr>
          <p:spPr>
            <a:xfrm rot="16200000">
              <a:off x="6693012" y="2380854"/>
              <a:ext cx="45719" cy="752820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80112" y="2754429"/>
              <a:ext cx="15087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4.8 km               3.8 km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45754" y="3875213"/>
            <a:ext cx="1037108" cy="684190"/>
            <a:chOff x="5678763" y="3219822"/>
            <a:chExt cx="1037108" cy="68419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9933" y="3543858"/>
              <a:ext cx="525938" cy="360154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8763" y="3219822"/>
              <a:ext cx="598566" cy="648072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715871" y="3841397"/>
            <a:ext cx="1150504" cy="681887"/>
            <a:chOff x="6715871" y="3841397"/>
            <a:chExt cx="1150504" cy="68188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8497" y="4028813"/>
              <a:ext cx="547878" cy="30705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5871" y="3841397"/>
              <a:ext cx="756655" cy="681887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99" y="310947"/>
            <a:ext cx="1209844" cy="76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9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 rot="16200000">
            <a:off x="-264902" y="646731"/>
            <a:ext cx="1610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4000" b="1" dirty="0">
                <a:solidFill>
                  <a:srgbClr val="005C57"/>
                </a:solidFill>
              </a:rPr>
              <a:t>results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61154"/>
            <a:ext cx="4464497" cy="37165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5" y="1574849"/>
            <a:ext cx="3131840" cy="1416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99" y="310947"/>
            <a:ext cx="1209844" cy="76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4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2548</TotalTime>
  <Words>528</Words>
  <Application>Microsoft Office PowerPoint</Application>
  <PresentationFormat>On-screen Show (16:9)</PresentationFormat>
  <Paragraphs>156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Calibri</vt:lpstr>
      <vt:lpstr>Arial</vt:lpstr>
      <vt:lpstr>Arial Narrow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Tam</dc:creator>
  <cp:lastModifiedBy>Sarah Ford</cp:lastModifiedBy>
  <cp:revision>205</cp:revision>
  <dcterms:created xsi:type="dcterms:W3CDTF">2015-07-17T00:19:30Z</dcterms:created>
  <dcterms:modified xsi:type="dcterms:W3CDTF">2019-08-13T04:09:53Z</dcterms:modified>
</cp:coreProperties>
</file>