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7" r:id="rId2"/>
  </p:sldMasterIdLst>
  <p:notesMasterIdLst>
    <p:notesMasterId r:id="rId18"/>
  </p:notesMasterIdLst>
  <p:sldIdLst>
    <p:sldId id="260" r:id="rId3"/>
    <p:sldId id="265" r:id="rId4"/>
    <p:sldId id="266" r:id="rId5"/>
    <p:sldId id="258" r:id="rId6"/>
    <p:sldId id="268" r:id="rId7"/>
    <p:sldId id="267" r:id="rId8"/>
    <p:sldId id="269" r:id="rId9"/>
    <p:sldId id="271" r:id="rId10"/>
    <p:sldId id="279" r:id="rId11"/>
    <p:sldId id="272" r:id="rId12"/>
    <p:sldId id="273" r:id="rId13"/>
    <p:sldId id="280" r:id="rId14"/>
    <p:sldId id="281" r:id="rId15"/>
    <p:sldId id="277" r:id="rId16"/>
    <p:sldId id="278" r:id="rId17"/>
  </p:sldIdLst>
  <p:sldSz cx="16257588" cy="12193588"/>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 Harris" initials="MH" lastIdx="4" clrIdx="0">
    <p:extLst>
      <p:ext uri="{19B8F6BF-5375-455C-9EA6-DF929625EA0E}">
        <p15:presenceInfo xmlns:p15="http://schemas.microsoft.com/office/powerpoint/2012/main" userId="S::z8700034@ad.unsw.edu.au::ea0513c8-246d-49eb-875f-9fadb631af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822420-C691-479D-AB08-77930460CF5C}" v="2" dt="2020-09-10T02:19:56.78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82374" autoAdjust="0"/>
  </p:normalViewPr>
  <p:slideViewPr>
    <p:cSldViewPr snapToGrid="0" snapToObjects="1">
      <p:cViewPr varScale="1">
        <p:scale>
          <a:sx n="51" d="100"/>
          <a:sy n="51" d="100"/>
        </p:scale>
        <p:origin x="219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26" Type="http://schemas.openxmlformats.org/officeDocument/2006/relationships/customXml" Target="../customXml/item1.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28" Type="http://schemas.openxmlformats.org/officeDocument/2006/relationships/customXml" Target="../customXml/item3.xml"/><Relationship Id="rId10" Type="http://schemas.openxmlformats.org/officeDocument/2006/relationships/slide" Target="slides/slide8.xml"/><Relationship Id="rId19"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 Id="rId27" Type="http://schemas.openxmlformats.org/officeDocument/2006/relationships/customXml" Target="../customXml/item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oko Saito" userId="553a7f47-796a-4aef-8d2d-afb2742106be" providerId="ADAL" clId="{0E822420-C691-479D-AB08-77930460CF5C}"/>
    <pc:docChg chg="custSel addSld modSld">
      <pc:chgData name="Shoko Saito" userId="553a7f47-796a-4aef-8d2d-afb2742106be" providerId="ADAL" clId="{0E822420-C691-479D-AB08-77930460CF5C}" dt="2020-09-10T03:18:20.817" v="188" actId="20577"/>
      <pc:docMkLst>
        <pc:docMk/>
      </pc:docMkLst>
      <pc:sldChg chg="delCm modNotesTx">
        <pc:chgData name="Shoko Saito" userId="553a7f47-796a-4aef-8d2d-afb2742106be" providerId="ADAL" clId="{0E822420-C691-479D-AB08-77930460CF5C}" dt="2020-09-10T03:18:20.817" v="188" actId="20577"/>
        <pc:sldMkLst>
          <pc:docMk/>
          <pc:sldMk cId="2591960383" sldId="260"/>
        </pc:sldMkLst>
      </pc:sldChg>
      <pc:sldChg chg="modNotesTx">
        <pc:chgData name="Shoko Saito" userId="553a7f47-796a-4aef-8d2d-afb2742106be" providerId="ADAL" clId="{0E822420-C691-479D-AB08-77930460CF5C}" dt="2020-09-10T00:45:06.552" v="34" actId="20577"/>
        <pc:sldMkLst>
          <pc:docMk/>
          <pc:sldMk cId="1115572993" sldId="267"/>
        </pc:sldMkLst>
      </pc:sldChg>
      <pc:sldChg chg="modNotesTx">
        <pc:chgData name="Shoko Saito" userId="553a7f47-796a-4aef-8d2d-afb2742106be" providerId="ADAL" clId="{0E822420-C691-479D-AB08-77930460CF5C}" dt="2020-09-10T02:57:02.059" v="177" actId="20577"/>
        <pc:sldMkLst>
          <pc:docMk/>
          <pc:sldMk cId="3230579729" sldId="268"/>
        </pc:sldMkLst>
      </pc:sldChg>
      <pc:sldChg chg="addSp delSp modSp mod delCm">
        <pc:chgData name="Shoko Saito" userId="553a7f47-796a-4aef-8d2d-afb2742106be" providerId="ADAL" clId="{0E822420-C691-479D-AB08-77930460CF5C}" dt="2020-09-10T00:50:49.113" v="42" actId="14100"/>
        <pc:sldMkLst>
          <pc:docMk/>
          <pc:sldMk cId="2459689325" sldId="271"/>
        </pc:sldMkLst>
        <pc:spChg chg="del">
          <ac:chgData name="Shoko Saito" userId="553a7f47-796a-4aef-8d2d-afb2742106be" providerId="ADAL" clId="{0E822420-C691-479D-AB08-77930460CF5C}" dt="2020-09-10T00:49:10.870" v="36" actId="478"/>
          <ac:spMkLst>
            <pc:docMk/>
            <pc:sldMk cId="2459689325" sldId="271"/>
            <ac:spMk id="4" creationId="{8C860EA7-DFC4-4299-8DC9-7EF3337DA6AF}"/>
          </ac:spMkLst>
        </pc:spChg>
        <pc:spChg chg="add del mod">
          <ac:chgData name="Shoko Saito" userId="553a7f47-796a-4aef-8d2d-afb2742106be" providerId="ADAL" clId="{0E822420-C691-479D-AB08-77930460CF5C}" dt="2020-09-10T00:50:30.247" v="40" actId="478"/>
          <ac:spMkLst>
            <pc:docMk/>
            <pc:sldMk cId="2459689325" sldId="271"/>
            <ac:spMk id="7" creationId="{3B2C6F03-9476-407E-8F0D-08FB7E8F6B59}"/>
          </ac:spMkLst>
        </pc:spChg>
        <pc:spChg chg="mod">
          <ac:chgData name="Shoko Saito" userId="553a7f47-796a-4aef-8d2d-afb2742106be" providerId="ADAL" clId="{0E822420-C691-479D-AB08-77930460CF5C}" dt="2020-09-10T00:50:43.052" v="41" actId="1076"/>
          <ac:spMkLst>
            <pc:docMk/>
            <pc:sldMk cId="2459689325" sldId="271"/>
            <ac:spMk id="9" creationId="{8F44DD02-EAA7-4DAC-9D3F-26C9227BB8B2}"/>
          </ac:spMkLst>
        </pc:spChg>
        <pc:picChg chg="mod">
          <ac:chgData name="Shoko Saito" userId="553a7f47-796a-4aef-8d2d-afb2742106be" providerId="ADAL" clId="{0E822420-C691-479D-AB08-77930460CF5C}" dt="2020-09-10T00:50:49.113" v="42" actId="14100"/>
          <ac:picMkLst>
            <pc:docMk/>
            <pc:sldMk cId="2459689325" sldId="271"/>
            <ac:picMk id="8" creationId="{BA39BB18-D9F3-447E-B281-B5BC762C767D}"/>
          </ac:picMkLst>
        </pc:picChg>
      </pc:sldChg>
      <pc:sldChg chg="modSp mod">
        <pc:chgData name="Shoko Saito" userId="553a7f47-796a-4aef-8d2d-afb2742106be" providerId="ADAL" clId="{0E822420-C691-479D-AB08-77930460CF5C}" dt="2020-09-10T02:11:11.610" v="84" actId="20577"/>
        <pc:sldMkLst>
          <pc:docMk/>
          <pc:sldMk cId="3113728204" sldId="277"/>
        </pc:sldMkLst>
        <pc:spChg chg="mod">
          <ac:chgData name="Shoko Saito" userId="553a7f47-796a-4aef-8d2d-afb2742106be" providerId="ADAL" clId="{0E822420-C691-479D-AB08-77930460CF5C}" dt="2020-09-10T02:11:11.610" v="84" actId="20577"/>
          <ac:spMkLst>
            <pc:docMk/>
            <pc:sldMk cId="3113728204" sldId="277"/>
            <ac:spMk id="5" creationId="{9EE846AD-A446-4BE9-89B6-C0F96C9E623B}"/>
          </ac:spMkLst>
        </pc:spChg>
      </pc:sldChg>
      <pc:sldChg chg="delSp modSp mod modNotesTx">
        <pc:chgData name="Shoko Saito" userId="553a7f47-796a-4aef-8d2d-afb2742106be" providerId="ADAL" clId="{0E822420-C691-479D-AB08-77930460CF5C}" dt="2020-09-10T02:19:43.022" v="158" actId="20577"/>
        <pc:sldMkLst>
          <pc:docMk/>
          <pc:sldMk cId="848638544" sldId="280"/>
        </pc:sldMkLst>
        <pc:spChg chg="del mod">
          <ac:chgData name="Shoko Saito" userId="553a7f47-796a-4aef-8d2d-afb2742106be" providerId="ADAL" clId="{0E822420-C691-479D-AB08-77930460CF5C}" dt="2020-09-10T02:18:51.389" v="101" actId="478"/>
          <ac:spMkLst>
            <pc:docMk/>
            <pc:sldMk cId="848638544" sldId="280"/>
            <ac:spMk id="5" creationId="{B5E37D06-983A-404E-8517-BA6806F2EB48}"/>
          </ac:spMkLst>
        </pc:spChg>
        <pc:spChg chg="mod">
          <ac:chgData name="Shoko Saito" userId="553a7f47-796a-4aef-8d2d-afb2742106be" providerId="ADAL" clId="{0E822420-C691-479D-AB08-77930460CF5C}" dt="2020-09-10T02:19:06.600" v="104" actId="1076"/>
          <ac:spMkLst>
            <pc:docMk/>
            <pc:sldMk cId="848638544" sldId="280"/>
            <ac:spMk id="12" creationId="{7E5993B7-5828-465D-8F87-FCF831A43157}"/>
          </ac:spMkLst>
        </pc:spChg>
        <pc:picChg chg="mod">
          <ac:chgData name="Shoko Saito" userId="553a7f47-796a-4aef-8d2d-afb2742106be" providerId="ADAL" clId="{0E822420-C691-479D-AB08-77930460CF5C}" dt="2020-09-10T02:18:57.927" v="102" actId="1076"/>
          <ac:picMkLst>
            <pc:docMk/>
            <pc:sldMk cId="848638544" sldId="280"/>
            <ac:picMk id="6" creationId="{03148681-BD40-4683-A93F-A60A0658FDD2}"/>
          </ac:picMkLst>
        </pc:picChg>
        <pc:picChg chg="mod">
          <ac:chgData name="Shoko Saito" userId="553a7f47-796a-4aef-8d2d-afb2742106be" providerId="ADAL" clId="{0E822420-C691-479D-AB08-77930460CF5C}" dt="2020-09-10T02:19:01.656" v="103" actId="1076"/>
          <ac:picMkLst>
            <pc:docMk/>
            <pc:sldMk cId="848638544" sldId="280"/>
            <ac:picMk id="10" creationId="{CA58C1C2-51C6-4A92-A0EC-89F2AD2F12CA}"/>
          </ac:picMkLst>
        </pc:picChg>
      </pc:sldChg>
      <pc:sldChg chg="addSp delSp modSp new mod modClrScheme chgLayout modNotesTx">
        <pc:chgData name="Shoko Saito" userId="553a7f47-796a-4aef-8d2d-afb2742106be" providerId="ADAL" clId="{0E822420-C691-479D-AB08-77930460CF5C}" dt="2020-09-10T02:30:45.342" v="175" actId="14100"/>
        <pc:sldMkLst>
          <pc:docMk/>
          <pc:sldMk cId="819849818" sldId="281"/>
        </pc:sldMkLst>
        <pc:spChg chg="del mod ord">
          <ac:chgData name="Shoko Saito" userId="553a7f47-796a-4aef-8d2d-afb2742106be" providerId="ADAL" clId="{0E822420-C691-479D-AB08-77930460CF5C}" dt="2020-09-10T02:16:05.717" v="86" actId="700"/>
          <ac:spMkLst>
            <pc:docMk/>
            <pc:sldMk cId="819849818" sldId="281"/>
            <ac:spMk id="2" creationId="{C7574973-4E12-43D2-974A-608E94626C6E}"/>
          </ac:spMkLst>
        </pc:spChg>
        <pc:spChg chg="del mod ord">
          <ac:chgData name="Shoko Saito" userId="553a7f47-796a-4aef-8d2d-afb2742106be" providerId="ADAL" clId="{0E822420-C691-479D-AB08-77930460CF5C}" dt="2020-09-10T02:16:05.717" v="86" actId="700"/>
          <ac:spMkLst>
            <pc:docMk/>
            <pc:sldMk cId="819849818" sldId="281"/>
            <ac:spMk id="3" creationId="{5A8AA5D9-1529-4863-8EFD-5683605B7EF8}"/>
          </ac:spMkLst>
        </pc:spChg>
        <pc:spChg chg="add del mod ord">
          <ac:chgData name="Shoko Saito" userId="553a7f47-796a-4aef-8d2d-afb2742106be" providerId="ADAL" clId="{0E822420-C691-479D-AB08-77930460CF5C}" dt="2020-09-10T02:17:15.324" v="93" actId="478"/>
          <ac:spMkLst>
            <pc:docMk/>
            <pc:sldMk cId="819849818" sldId="281"/>
            <ac:spMk id="4" creationId="{8A98DF4A-84BC-4A4D-8D27-D01BDCC0D44C}"/>
          </ac:spMkLst>
        </pc:spChg>
        <pc:spChg chg="add mod ord">
          <ac:chgData name="Shoko Saito" userId="553a7f47-796a-4aef-8d2d-afb2742106be" providerId="ADAL" clId="{0E822420-C691-479D-AB08-77930460CF5C}" dt="2020-09-10T02:22:49.760" v="169" actId="1076"/>
          <ac:spMkLst>
            <pc:docMk/>
            <pc:sldMk cId="819849818" sldId="281"/>
            <ac:spMk id="5" creationId="{CAE5A3C2-768D-46D8-B72E-ADA20BC6D009}"/>
          </ac:spMkLst>
        </pc:spChg>
        <pc:picChg chg="add del mod">
          <ac:chgData name="Shoko Saito" userId="553a7f47-796a-4aef-8d2d-afb2742106be" providerId="ADAL" clId="{0E822420-C691-479D-AB08-77930460CF5C}" dt="2020-09-10T02:29:32.842" v="172" actId="478"/>
          <ac:picMkLst>
            <pc:docMk/>
            <pc:sldMk cId="819849818" sldId="281"/>
            <ac:picMk id="7" creationId="{A885B08A-A1F1-4D67-BA8F-1D67D42A4A0A}"/>
          </ac:picMkLst>
        </pc:picChg>
        <pc:picChg chg="add mod">
          <ac:chgData name="Shoko Saito" userId="553a7f47-796a-4aef-8d2d-afb2742106be" providerId="ADAL" clId="{0E822420-C691-479D-AB08-77930460CF5C}" dt="2020-09-10T02:30:45.342" v="175" actId="14100"/>
          <ac:picMkLst>
            <pc:docMk/>
            <pc:sldMk cId="819849818" sldId="281"/>
            <ac:picMk id="9" creationId="{D613689F-C412-42B3-A5E7-F1C25EAF649D}"/>
          </ac:picMkLst>
        </pc:pic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09-09T21:25:26.393" idx="4">
    <p:pos x="10" y="10"/>
    <p:text>Text in graph is in notes below - so you can read it out</p:text>
    <p:extLst>
      <p:ext uri="{C676402C-5697-4E1C-873F-D02D1690AC5C}">
        <p15:threadingInfo xmlns:p15="http://schemas.microsoft.com/office/powerpoint/2012/main" timeZoneBias="-60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16E54FFC-EB67-4C97-9E72-95FA3CF05F68}" type="datetimeFigureOut">
              <a:rPr lang="en-AU" smtClean="0"/>
              <a:t>10/09/2020</a:t>
            </a:fld>
            <a:endParaRPr lang="en-AU"/>
          </a:p>
        </p:txBody>
      </p:sp>
      <p:sp>
        <p:nvSpPr>
          <p:cNvPr id="4" name="Slide Image Placeholder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98C80BDB-8256-43F6-A95F-AA9C124BD3D3}" type="slidenum">
              <a:rPr lang="en-AU" smtClean="0"/>
              <a:t>‹#›</a:t>
            </a:fld>
            <a:endParaRPr lang="en-AU"/>
          </a:p>
        </p:txBody>
      </p:sp>
    </p:spTree>
    <p:extLst>
      <p:ext uri="{BB962C8B-B14F-4D97-AF65-F5344CB8AC3E}">
        <p14:creationId xmlns:p14="http://schemas.microsoft.com/office/powerpoint/2010/main" val="6816776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Fiona, and Good morning. My name is Shoko, a Research officer at CPHCE. Before proceeding, I would like to acknowledge the traditional owners of the land where we stand today. </a:t>
            </a:r>
          </a:p>
          <a:p>
            <a:r>
              <a:rPr lang="en-US" dirty="0"/>
              <a:t>This presentation includes a brief explanation of the OPTIMISE study and findings on our inquiry on how general practice responds to language discordance. </a:t>
            </a:r>
          </a:p>
        </p:txBody>
      </p:sp>
      <p:sp>
        <p:nvSpPr>
          <p:cNvPr id="4" name="Slide Number Placeholder 3"/>
          <p:cNvSpPr>
            <a:spLocks noGrp="1"/>
          </p:cNvSpPr>
          <p:nvPr>
            <p:ph type="sldNum" sz="quarter" idx="5"/>
          </p:nvPr>
        </p:nvSpPr>
        <p:spPr/>
        <p:txBody>
          <a:bodyPr/>
          <a:lstStyle/>
          <a:p>
            <a:fld id="{98C80BDB-8256-43F6-A95F-AA9C124BD3D3}" type="slidenum">
              <a:rPr lang="en-AU" smtClean="0"/>
              <a:t>1</a:t>
            </a:fld>
            <a:endParaRPr lang="en-AU"/>
          </a:p>
        </p:txBody>
      </p:sp>
    </p:spTree>
    <p:extLst>
      <p:ext uri="{BB962C8B-B14F-4D97-AF65-F5344CB8AC3E}">
        <p14:creationId xmlns:p14="http://schemas.microsoft.com/office/powerpoint/2010/main" val="41982846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what are GPs’ barriers to using interpreters? The availability of interpreters topped the list. We are not sure whether this was based on their experience or just a perceived barrier. It is possible that as many of our GPs may be overseas trained, they are not fully aware of the services. Time and cost barriers may be related as a consultation with an interpreter takes extra time, which could be spend for consulting another patient. Patients’ refusal and concern of confidentiality are main patients’ barriers reported by GPs.  ***  Then, the intervention took place.</a:t>
            </a:r>
          </a:p>
        </p:txBody>
      </p:sp>
      <p:sp>
        <p:nvSpPr>
          <p:cNvPr id="4" name="Slide Number Placeholder 3"/>
          <p:cNvSpPr>
            <a:spLocks noGrp="1"/>
          </p:cNvSpPr>
          <p:nvPr>
            <p:ph type="sldNum" sz="quarter" idx="5"/>
          </p:nvPr>
        </p:nvSpPr>
        <p:spPr/>
        <p:txBody>
          <a:bodyPr/>
          <a:lstStyle/>
          <a:p>
            <a:fld id="{98C80BDB-8256-43F6-A95F-AA9C124BD3D3}" type="slidenum">
              <a:rPr lang="en-AU" smtClean="0"/>
              <a:t>10</a:t>
            </a:fld>
            <a:endParaRPr lang="en-AU"/>
          </a:p>
        </p:txBody>
      </p:sp>
    </p:spTree>
    <p:extLst>
      <p:ext uri="{BB962C8B-B14F-4D97-AF65-F5344CB8AC3E}">
        <p14:creationId xmlns:p14="http://schemas.microsoft.com/office/powerpoint/2010/main" val="23709928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graph shows the changes in performing language related tasks before and after the intervention by group. In all tasks, the intervention group indicated improvements, although they were not statistically significant. These improvements seem to be brought about by changes made in the patient registration form. In addition, “cost” and “Availability of Interpreters” as barriers among GPs have significantly reduced in the intervention group.</a:t>
            </a:r>
            <a:endParaRPr lang="en-AU" dirty="0"/>
          </a:p>
        </p:txBody>
      </p:sp>
      <p:sp>
        <p:nvSpPr>
          <p:cNvPr id="4" name="Slide Number Placeholder 3"/>
          <p:cNvSpPr>
            <a:spLocks noGrp="1"/>
          </p:cNvSpPr>
          <p:nvPr>
            <p:ph type="sldNum" sz="quarter" idx="5"/>
          </p:nvPr>
        </p:nvSpPr>
        <p:spPr/>
        <p:txBody>
          <a:bodyPr/>
          <a:lstStyle/>
          <a:p>
            <a:fld id="{98C80BDB-8256-43F6-A95F-AA9C124BD3D3}" type="slidenum">
              <a:rPr lang="en-AU" smtClean="0"/>
              <a:t>11</a:t>
            </a:fld>
            <a:endParaRPr lang="en-AU"/>
          </a:p>
        </p:txBody>
      </p:sp>
    </p:spTree>
    <p:extLst>
      <p:ext uri="{BB962C8B-B14F-4D97-AF65-F5344CB8AC3E}">
        <p14:creationId xmlns:p14="http://schemas.microsoft.com/office/powerpoint/2010/main" val="11711807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use of interpreters tended to improve in the intervention group while the control group remained unchanged, although it was not statistically significant. Improved procedures and reduced barriers among GPs might have contributed to this trend in the intervention group. On the other hand, the use of bilingual staff and family members remained at a similar level. </a:t>
            </a:r>
            <a:endParaRPr lang="en-AU" dirty="0"/>
          </a:p>
        </p:txBody>
      </p:sp>
      <p:sp>
        <p:nvSpPr>
          <p:cNvPr id="4" name="Slide Number Placeholder 3"/>
          <p:cNvSpPr>
            <a:spLocks noGrp="1"/>
          </p:cNvSpPr>
          <p:nvPr>
            <p:ph type="sldNum" sz="quarter" idx="5"/>
          </p:nvPr>
        </p:nvSpPr>
        <p:spPr/>
        <p:txBody>
          <a:bodyPr/>
          <a:lstStyle/>
          <a:p>
            <a:fld id="{98C80BDB-8256-43F6-A95F-AA9C124BD3D3}" type="slidenum">
              <a:rPr lang="en-AU" smtClean="0"/>
              <a:t>12</a:t>
            </a:fld>
            <a:endParaRPr lang="en-AU"/>
          </a:p>
        </p:txBody>
      </p:sp>
    </p:spTree>
    <p:extLst>
      <p:ext uri="{BB962C8B-B14F-4D97-AF65-F5344CB8AC3E}">
        <p14:creationId xmlns:p14="http://schemas.microsoft.com/office/powerpoint/2010/main" val="17230136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the intervention had limited impact, but it increased awareness of the benefits of using interpreters as expressed by a nurse in this quote.</a:t>
            </a:r>
            <a:endParaRPr lang="en-AU" dirty="0"/>
          </a:p>
        </p:txBody>
      </p:sp>
      <p:sp>
        <p:nvSpPr>
          <p:cNvPr id="4" name="Slide Number Placeholder 3"/>
          <p:cNvSpPr>
            <a:spLocks noGrp="1"/>
          </p:cNvSpPr>
          <p:nvPr>
            <p:ph type="sldNum" sz="quarter" idx="5"/>
          </p:nvPr>
        </p:nvSpPr>
        <p:spPr/>
        <p:txBody>
          <a:bodyPr/>
          <a:lstStyle/>
          <a:p>
            <a:fld id="{98C80BDB-8256-43F6-A95F-AA9C124BD3D3}" type="slidenum">
              <a:rPr lang="en-AU" smtClean="0"/>
              <a:t>13</a:t>
            </a:fld>
            <a:endParaRPr lang="en-AU"/>
          </a:p>
        </p:txBody>
      </p:sp>
    </p:spTree>
    <p:extLst>
      <p:ext uri="{BB962C8B-B14F-4D97-AF65-F5344CB8AC3E}">
        <p14:creationId xmlns:p14="http://schemas.microsoft.com/office/powerpoint/2010/main" val="40588848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conclusion, general practice responded to language discordance by having bilingual GPs, using interpreters, and relaying on bilingual staff or family members. While the interpreter service was readily available, family members or bilingual staff continued to be used despite this being against recommendations. Time remained a barrier to using interpreters. To improve the interpreter use, a practice-wide approach is required with the involvement of reception staff, who have a key role in identifying such a need of patients.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Implications may include enhancing awareness among all the practice staff of the benefits of using interpreters, so that they can inform patients and their family why and when it is necessary to use interpreters. The Primary Health Network agencies could facilitate this kind of training based on the needs of the general practice. A practice-wide interpreter friendly system could be built-up by linking it with the accreditation process of general practice. Finally, an interaction of patient with a GP or a nurse using an interpreter takes extra time. This could be </a:t>
            </a:r>
            <a:r>
              <a:rPr lang="en-AU" noProof="0" dirty="0"/>
              <a:t>subsidised</a:t>
            </a:r>
            <a:r>
              <a:rPr lang="en-US" dirty="0"/>
              <a:t> by, such as Medicare rebate, to promote the use of interpreters in general practice.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98C80BDB-8256-43F6-A95F-AA9C124BD3D3}" type="slidenum">
              <a:rPr lang="en-AU" smtClean="0"/>
              <a:t>14</a:t>
            </a:fld>
            <a:endParaRPr lang="en-AU"/>
          </a:p>
        </p:txBody>
      </p:sp>
    </p:spTree>
    <p:extLst>
      <p:ext uri="{BB962C8B-B14F-4D97-AF65-F5344CB8AC3E}">
        <p14:creationId xmlns:p14="http://schemas.microsoft.com/office/powerpoint/2010/main" val="15237624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98C80BDB-8256-43F6-A95F-AA9C124BD3D3}" type="slidenum">
              <a:rPr lang="en-AU" smtClean="0"/>
              <a:t>15</a:t>
            </a:fld>
            <a:endParaRPr lang="en-AU"/>
          </a:p>
        </p:txBody>
      </p:sp>
    </p:spTree>
    <p:extLst>
      <p:ext uri="{BB962C8B-B14F-4D97-AF65-F5344CB8AC3E}">
        <p14:creationId xmlns:p14="http://schemas.microsoft.com/office/powerpoint/2010/main" val="42833296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recent years 15,000 to 20,000 refugees resettled annually in Australia. Refugees arrive with complex physical and mental health issues as result of traumatic experiences such as civil war.  They face many challenges to access health care. The quality of health care they receive may not be optimal due to language and cultural barriers among other reasons. The health care providers on the other hand may not have adequate knowledge to provide care to meet the refugee patients’ needs. The OPTIMISE study aimed to improve the quality of refugee health care at the general practice setting. It was a cluster randomized control trial using mixed methods, carried out in 3 regions of high refugee settlement across 2 states; including South Western Sydney.  </a:t>
            </a:r>
            <a:endParaRPr lang="en-AU" dirty="0"/>
          </a:p>
        </p:txBody>
      </p:sp>
      <p:sp>
        <p:nvSpPr>
          <p:cNvPr id="4" name="Slide Number Placeholder 3"/>
          <p:cNvSpPr>
            <a:spLocks noGrp="1"/>
          </p:cNvSpPr>
          <p:nvPr>
            <p:ph type="sldNum" sz="quarter" idx="5"/>
          </p:nvPr>
        </p:nvSpPr>
        <p:spPr/>
        <p:txBody>
          <a:bodyPr/>
          <a:lstStyle/>
          <a:p>
            <a:fld id="{98C80BDB-8256-43F6-A95F-AA9C124BD3D3}" type="slidenum">
              <a:rPr lang="en-AU" smtClean="0"/>
              <a:t>2</a:t>
            </a:fld>
            <a:endParaRPr lang="en-AU"/>
          </a:p>
        </p:txBody>
      </p:sp>
    </p:spTree>
    <p:extLst>
      <p:ext uri="{BB962C8B-B14F-4D97-AF65-F5344CB8AC3E}">
        <p14:creationId xmlns:p14="http://schemas.microsoft.com/office/powerpoint/2010/main" val="57040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OPTIMISE implemented a practice-wide quality improvement intervention based on the PDSA cycle using action plans, facilitated by an OPTIMISE trained facilitator who was seconded from the refugee health agency of each study region. The intervention focused on four areas, refugee identification, Interpreter use, comprehensive health assessment and referrals.  It was delivered through practice visits and follow-up phone calls, over a period of 6 months. </a:t>
            </a:r>
            <a:endParaRPr lang="en-AU" dirty="0"/>
          </a:p>
        </p:txBody>
      </p:sp>
      <p:sp>
        <p:nvSpPr>
          <p:cNvPr id="4" name="Slide Number Placeholder 3"/>
          <p:cNvSpPr>
            <a:spLocks noGrp="1"/>
          </p:cNvSpPr>
          <p:nvPr>
            <p:ph type="sldNum" sz="quarter" idx="5"/>
          </p:nvPr>
        </p:nvSpPr>
        <p:spPr/>
        <p:txBody>
          <a:bodyPr/>
          <a:lstStyle/>
          <a:p>
            <a:fld id="{98C80BDB-8256-43F6-A95F-AA9C124BD3D3}" type="slidenum">
              <a:rPr lang="en-AU" smtClean="0"/>
              <a:t>3</a:t>
            </a:fld>
            <a:endParaRPr lang="en-AU"/>
          </a:p>
        </p:txBody>
      </p:sp>
    </p:spTree>
    <p:extLst>
      <p:ext uri="{BB962C8B-B14F-4D97-AF65-F5344CB8AC3E}">
        <p14:creationId xmlns:p14="http://schemas.microsoft.com/office/powerpoint/2010/main" val="25226607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t>
            </a:r>
            <a:r>
              <a:rPr lang="en-AU" noProof="0" dirty="0"/>
              <a:t>analysed</a:t>
            </a:r>
            <a:r>
              <a:rPr lang="en-US" dirty="0"/>
              <a:t> subsets of the OPTIMISE data relating to interpreter use, from 31 practices and 55 GPs who completed pre-and post surveys over 6 months.</a:t>
            </a:r>
          </a:p>
          <a:p>
            <a:r>
              <a:rPr lang="en-US" dirty="0"/>
              <a:t>We examined linguistic characteristics of practice staff, the practice set-up and procedures regarding the use of interpreters, the level of interpreters and other methods used, GPs’ barriers to using interpreters and changes observed in them after the intervention. Please note that an “interpreter” refers to a credentialed interpreter in this presentation.</a:t>
            </a:r>
            <a:endParaRPr lang="en-AU" dirty="0"/>
          </a:p>
        </p:txBody>
      </p:sp>
      <p:sp>
        <p:nvSpPr>
          <p:cNvPr id="4" name="Slide Number Placeholder 3"/>
          <p:cNvSpPr>
            <a:spLocks noGrp="1"/>
          </p:cNvSpPr>
          <p:nvPr>
            <p:ph type="sldNum" sz="quarter" idx="5"/>
          </p:nvPr>
        </p:nvSpPr>
        <p:spPr/>
        <p:txBody>
          <a:bodyPr/>
          <a:lstStyle/>
          <a:p>
            <a:fld id="{98C80BDB-8256-43F6-A95F-AA9C124BD3D3}" type="slidenum">
              <a:rPr lang="en-AU" smtClean="0"/>
              <a:t>4</a:t>
            </a:fld>
            <a:endParaRPr lang="en-AU"/>
          </a:p>
        </p:txBody>
      </p:sp>
    </p:spTree>
    <p:extLst>
      <p:ext uri="{BB962C8B-B14F-4D97-AF65-F5344CB8AC3E}">
        <p14:creationId xmlns:p14="http://schemas.microsoft.com/office/powerpoint/2010/main" val="163720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linguistic characteristics. Many spoke languages other than English and consulted in them. GPs were significantly more bilingual, as they were born in 19 different countries.  43% of them spoke at least one language spoken by recently arrived refugees. Conversely nurses were least bilingual and spoke languages spoken by refugees. A closer look at GPs’ and their patients’ languages (as reported by the GPs) indicated a moderate degree of language concordance. </a:t>
            </a:r>
            <a:endParaRPr lang="en-AU" dirty="0"/>
          </a:p>
        </p:txBody>
      </p:sp>
      <p:sp>
        <p:nvSpPr>
          <p:cNvPr id="4" name="Slide Number Placeholder 3"/>
          <p:cNvSpPr>
            <a:spLocks noGrp="1"/>
          </p:cNvSpPr>
          <p:nvPr>
            <p:ph type="sldNum" sz="quarter" idx="5"/>
          </p:nvPr>
        </p:nvSpPr>
        <p:spPr/>
        <p:txBody>
          <a:bodyPr/>
          <a:lstStyle/>
          <a:p>
            <a:fld id="{98C80BDB-8256-43F6-A95F-AA9C124BD3D3}" type="slidenum">
              <a:rPr lang="en-AU" smtClean="0"/>
              <a:t>5</a:t>
            </a:fld>
            <a:endParaRPr lang="en-AU"/>
          </a:p>
        </p:txBody>
      </p:sp>
    </p:spTree>
    <p:extLst>
      <p:ext uri="{BB962C8B-B14F-4D97-AF65-F5344CB8AC3E}">
        <p14:creationId xmlns:p14="http://schemas.microsoft.com/office/powerpoint/2010/main" val="1611121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Effective communication is essential for delivering quality health care. The Australian federal government provides translation and interpreting service, called TIS, through which GPs can access to phone or on-site interpreters free of charge. GPs need to register with TIS to access the service.  In addition, a speaker phone in each room, the TIS number near the phone and training of all staff would be needed. So, how well were the practices set-up? As shown here, while the majority was registered with TIS, one notable deficiency was the training of staff on the use of interpreter services.  How about procedures for each staff to follow to ensure the patient’s need for an interpreter is met?</a:t>
            </a:r>
            <a:endParaRPr lang="en-AU" dirty="0"/>
          </a:p>
        </p:txBody>
      </p:sp>
      <p:sp>
        <p:nvSpPr>
          <p:cNvPr id="4" name="Slide Number Placeholder 3"/>
          <p:cNvSpPr>
            <a:spLocks noGrp="1"/>
          </p:cNvSpPr>
          <p:nvPr>
            <p:ph type="sldNum" sz="quarter" idx="5"/>
          </p:nvPr>
        </p:nvSpPr>
        <p:spPr/>
        <p:txBody>
          <a:bodyPr/>
          <a:lstStyle/>
          <a:p>
            <a:fld id="{98C80BDB-8256-43F6-A95F-AA9C124BD3D3}" type="slidenum">
              <a:rPr lang="en-AU" smtClean="0"/>
              <a:t>6</a:t>
            </a:fld>
            <a:endParaRPr lang="en-AU"/>
          </a:p>
        </p:txBody>
      </p:sp>
    </p:spTree>
    <p:extLst>
      <p:ext uri="{BB962C8B-B14F-4D97-AF65-F5344CB8AC3E}">
        <p14:creationId xmlns:p14="http://schemas.microsoft.com/office/powerpoint/2010/main" val="522923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a patient comes in and says “</a:t>
            </a:r>
            <a:r>
              <a:rPr lang="en-US" dirty="0" err="1"/>
              <a:t>Muli</a:t>
            </a:r>
            <a:r>
              <a:rPr lang="en-US" dirty="0"/>
              <a:t> </a:t>
            </a:r>
            <a:r>
              <a:rPr lang="en-US" dirty="0" err="1"/>
              <a:t>Bwanji</a:t>
            </a:r>
            <a:r>
              <a:rPr lang="en-US" dirty="0"/>
              <a:t>. </a:t>
            </a:r>
            <a:r>
              <a:rPr lang="en-US" dirty="0" err="1"/>
              <a:t>Mumalankhula</a:t>
            </a:r>
            <a:r>
              <a:rPr lang="en-US" dirty="0"/>
              <a:t> Chichewa?”, what happens? Receptionists are usually the first point of contact with patients. In our study, they identified the patient’s language often with a help of bilingual staff when the patient was unable to communicate in English. Referral letters from the refugee health or settlement services informed the patient’s need for an interpreter. This information, however, was not always shared. 39% of the practices reported recording such a need in the patient’s medical records. But where in the medical record? As this quote indicates, some practices lacked clear practice-wide procedures and none of the practice software had a specific place to record language or interpreter need.</a:t>
            </a:r>
            <a:endParaRPr lang="en-AU" dirty="0"/>
          </a:p>
        </p:txBody>
      </p:sp>
      <p:sp>
        <p:nvSpPr>
          <p:cNvPr id="4" name="Slide Number Placeholder 3"/>
          <p:cNvSpPr>
            <a:spLocks noGrp="1"/>
          </p:cNvSpPr>
          <p:nvPr>
            <p:ph type="sldNum" sz="quarter" idx="5"/>
          </p:nvPr>
        </p:nvSpPr>
        <p:spPr/>
        <p:txBody>
          <a:bodyPr/>
          <a:lstStyle/>
          <a:p>
            <a:fld id="{98C80BDB-8256-43F6-A95F-AA9C124BD3D3}" type="slidenum">
              <a:rPr lang="en-AU" smtClean="0"/>
              <a:t>7</a:t>
            </a:fld>
            <a:endParaRPr lang="en-AU"/>
          </a:p>
        </p:txBody>
      </p:sp>
    </p:spTree>
    <p:extLst>
      <p:ext uri="{BB962C8B-B14F-4D97-AF65-F5344CB8AC3E}">
        <p14:creationId xmlns:p14="http://schemas.microsoft.com/office/powerpoint/2010/main" val="2404282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 did practices use interpreters? When combined both modes of the interpreter services, 48 % of the practice reported that they used interpreters, while  29 % of them did not use them. In addition, 23% of practices perceived no needs for such a service. The fact that many GPs were bilingual is an obvious factor for this result, as a GP’s quote here. Qualitative interview suggested nurses may be a main user group of interpreters in some practices.</a:t>
            </a:r>
            <a:endParaRPr lang="en-AU" dirty="0"/>
          </a:p>
        </p:txBody>
      </p:sp>
      <p:sp>
        <p:nvSpPr>
          <p:cNvPr id="4" name="Slide Number Placeholder 3"/>
          <p:cNvSpPr>
            <a:spLocks noGrp="1"/>
          </p:cNvSpPr>
          <p:nvPr>
            <p:ph type="sldNum" sz="quarter" idx="5"/>
          </p:nvPr>
        </p:nvSpPr>
        <p:spPr/>
        <p:txBody>
          <a:bodyPr/>
          <a:lstStyle/>
          <a:p>
            <a:fld id="{98C80BDB-8256-43F6-A95F-AA9C124BD3D3}" type="slidenum">
              <a:rPr lang="en-AU" smtClean="0"/>
              <a:t>8</a:t>
            </a:fld>
            <a:endParaRPr lang="en-AU"/>
          </a:p>
        </p:txBody>
      </p:sp>
    </p:spTree>
    <p:extLst>
      <p:ext uri="{BB962C8B-B14F-4D97-AF65-F5344CB8AC3E}">
        <p14:creationId xmlns:p14="http://schemas.microsoft.com/office/powerpoint/2010/main" val="3211056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same time, 50% of GPs reported using bilingual staff, family members including children and friends as alternatives. However, the use of these alternatives to using interpreters is not consistent with the current RACGP standards. </a:t>
            </a:r>
          </a:p>
          <a:p>
            <a:endParaRPr lang="en-US" dirty="0"/>
          </a:p>
          <a:p>
            <a:endParaRPr lang="en-US" dirty="0"/>
          </a:p>
          <a:p>
            <a:r>
              <a:rPr lang="en-US" dirty="0"/>
              <a:t>*****</a:t>
            </a:r>
          </a:p>
          <a:p>
            <a:r>
              <a:rPr lang="en-US" dirty="0"/>
              <a:t>[Bi-lingual staff may not be proficient in the language and may lack interpreting skills. While family members have important supportive roles, they may feel uncomfortable about relaying sensitive information. Using children as interpreter may pose “great burden of responsibility” on them, affect family relationship in addition to risk inaccuracy due to the lack of understanding of medical conditions and terms as well as the health care system. In other circumstances, the presence of a family member act as a deterrent for sharing sensitive information, for example, sexual health and domestic violence. For refugee patients, these issues may be compounded further by the impact of trauma requiring sensitive and effective communication.}</a:t>
            </a:r>
            <a:endParaRPr lang="en-AU" dirty="0"/>
          </a:p>
        </p:txBody>
      </p:sp>
      <p:sp>
        <p:nvSpPr>
          <p:cNvPr id="4" name="Slide Number Placeholder 3"/>
          <p:cNvSpPr>
            <a:spLocks noGrp="1"/>
          </p:cNvSpPr>
          <p:nvPr>
            <p:ph type="sldNum" sz="quarter" idx="5"/>
          </p:nvPr>
        </p:nvSpPr>
        <p:spPr/>
        <p:txBody>
          <a:bodyPr/>
          <a:lstStyle/>
          <a:p>
            <a:fld id="{98C80BDB-8256-43F6-A95F-AA9C124BD3D3}" type="slidenum">
              <a:rPr lang="en-AU" smtClean="0"/>
              <a:t>9</a:t>
            </a:fld>
            <a:endParaRPr lang="en-AU"/>
          </a:p>
        </p:txBody>
      </p:sp>
    </p:spTree>
    <p:extLst>
      <p:ext uri="{BB962C8B-B14F-4D97-AF65-F5344CB8AC3E}">
        <p14:creationId xmlns:p14="http://schemas.microsoft.com/office/powerpoint/2010/main" val="41815227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034BC-8DEE-7B47-841D-308C791DED66}"/>
              </a:ext>
            </a:extLst>
          </p:cNvPr>
          <p:cNvPicPr>
            <a:picLocks noChangeAspect="1"/>
          </p:cNvPicPr>
          <p:nvPr userDrawn="1"/>
        </p:nvPicPr>
        <p:blipFill>
          <a:blip r:embed="rId2"/>
          <a:stretch>
            <a:fillRect/>
          </a:stretch>
        </p:blipFill>
        <p:spPr>
          <a:xfrm>
            <a:off x="707910" y="0"/>
            <a:ext cx="11373113" cy="12250905"/>
          </a:xfrm>
          <a:prstGeom prst="rect">
            <a:avLst/>
          </a:prstGeom>
        </p:spPr>
      </p:pic>
      <p:sp>
        <p:nvSpPr>
          <p:cNvPr id="8" name="Rectangle 7">
            <a:extLst>
              <a:ext uri="{FF2B5EF4-FFF2-40B4-BE49-F238E27FC236}">
                <a16:creationId xmlns:a16="http://schemas.microsoft.com/office/drawing/2014/main" id="{8BC6E6F0-9EE8-0147-A481-8B599616F7C8}"/>
              </a:ext>
            </a:extLst>
          </p:cNvPr>
          <p:cNvSpPr/>
          <p:nvPr userDrawn="1"/>
        </p:nvSpPr>
        <p:spPr>
          <a:xfrm>
            <a:off x="12372527" y="0"/>
            <a:ext cx="3885061" cy="12201831"/>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5343E1AD-F66C-894D-8002-3AAC525D5C1B}"/>
              </a:ext>
            </a:extLst>
          </p:cNvPr>
          <p:cNvPicPr>
            <a:picLocks noChangeAspect="1"/>
          </p:cNvPicPr>
          <p:nvPr userDrawn="1"/>
        </p:nvPicPr>
        <p:blipFill>
          <a:blip r:embed="rId3"/>
          <a:stretch>
            <a:fillRect/>
          </a:stretch>
        </p:blipFill>
        <p:spPr>
          <a:xfrm>
            <a:off x="13337430" y="0"/>
            <a:ext cx="3132430" cy="3277749"/>
          </a:xfrm>
          <a:prstGeom prst="rect">
            <a:avLst/>
          </a:prstGeom>
        </p:spPr>
      </p:pic>
    </p:spTree>
    <p:extLst>
      <p:ext uri="{BB962C8B-B14F-4D97-AF65-F5344CB8AC3E}">
        <p14:creationId xmlns:p14="http://schemas.microsoft.com/office/powerpoint/2010/main" val="982041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EFE98F2-0225-4347-9F42-78628D37D65A}"/>
              </a:ext>
            </a:extLst>
          </p:cNvPr>
          <p:cNvPicPr>
            <a:picLocks noChangeAspect="1"/>
          </p:cNvPicPr>
          <p:nvPr userDrawn="1"/>
        </p:nvPicPr>
        <p:blipFill>
          <a:blip r:embed="rId2"/>
          <a:stretch>
            <a:fillRect/>
          </a:stretch>
        </p:blipFill>
        <p:spPr>
          <a:xfrm rot="13462306">
            <a:off x="59058" y="3026419"/>
            <a:ext cx="7943018" cy="10750190"/>
          </a:xfrm>
          <a:prstGeom prst="rect">
            <a:avLst/>
          </a:prstGeom>
        </p:spPr>
      </p:pic>
      <p:pic>
        <p:nvPicPr>
          <p:cNvPr id="8" name="Picture 7">
            <a:extLst>
              <a:ext uri="{FF2B5EF4-FFF2-40B4-BE49-F238E27FC236}">
                <a16:creationId xmlns:a16="http://schemas.microsoft.com/office/drawing/2014/main" id="{5559C96A-0F82-3C4A-B425-4F9E9C30EABF}"/>
              </a:ext>
            </a:extLst>
          </p:cNvPr>
          <p:cNvPicPr>
            <a:picLocks noChangeAspect="1"/>
          </p:cNvPicPr>
          <p:nvPr userDrawn="1"/>
        </p:nvPicPr>
        <p:blipFill>
          <a:blip r:embed="rId3"/>
          <a:stretch>
            <a:fillRect/>
          </a:stretch>
        </p:blipFill>
        <p:spPr>
          <a:xfrm>
            <a:off x="501853" y="-466165"/>
            <a:ext cx="3130313" cy="3275534"/>
          </a:xfrm>
          <a:prstGeom prst="rect">
            <a:avLst/>
          </a:prstGeom>
        </p:spPr>
      </p:pic>
      <p:sp>
        <p:nvSpPr>
          <p:cNvPr id="9" name="Picture Placeholder 2">
            <a:extLst>
              <a:ext uri="{FF2B5EF4-FFF2-40B4-BE49-F238E27FC236}">
                <a16:creationId xmlns:a16="http://schemas.microsoft.com/office/drawing/2014/main" id="{ABDC198F-5E97-4C4D-A4C0-9F343DDDD9B0}"/>
              </a:ext>
            </a:extLst>
          </p:cNvPr>
          <p:cNvSpPr>
            <a:spLocks noGrp="1"/>
          </p:cNvSpPr>
          <p:nvPr>
            <p:ph type="pic" sz="quarter" idx="10"/>
          </p:nvPr>
        </p:nvSpPr>
        <p:spPr>
          <a:xfrm>
            <a:off x="8606118" y="0"/>
            <a:ext cx="7651470" cy="12193588"/>
          </a:xfrm>
        </p:spPr>
        <p:txBody>
          <a:bodyPr/>
          <a:lstStyle/>
          <a:p>
            <a:r>
              <a:rPr lang="en-US"/>
              <a:t>Click icon to add picture</a:t>
            </a:r>
          </a:p>
        </p:txBody>
      </p:sp>
    </p:spTree>
    <p:extLst>
      <p:ext uri="{BB962C8B-B14F-4D97-AF65-F5344CB8AC3E}">
        <p14:creationId xmlns:p14="http://schemas.microsoft.com/office/powerpoint/2010/main" val="2925441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1D9D17-C60B-0D4C-A97B-49847B0EBA30}"/>
              </a:ext>
            </a:extLst>
          </p:cNvPr>
          <p:cNvPicPr>
            <a:picLocks noChangeAspect="1"/>
          </p:cNvPicPr>
          <p:nvPr userDrawn="1"/>
        </p:nvPicPr>
        <p:blipFill>
          <a:blip r:embed="rId2"/>
          <a:stretch>
            <a:fillRect/>
          </a:stretch>
        </p:blipFill>
        <p:spPr>
          <a:xfrm>
            <a:off x="13416662" y="8480612"/>
            <a:ext cx="3132430" cy="3277749"/>
          </a:xfrm>
          <a:prstGeom prst="rect">
            <a:avLst/>
          </a:prstGeom>
        </p:spPr>
      </p:pic>
      <p:sp>
        <p:nvSpPr>
          <p:cNvPr id="8" name="Rectangle 7">
            <a:extLst>
              <a:ext uri="{FF2B5EF4-FFF2-40B4-BE49-F238E27FC236}">
                <a16:creationId xmlns:a16="http://schemas.microsoft.com/office/drawing/2014/main" id="{B2BAE680-4D19-5546-A660-BE9D4AD786A5}"/>
              </a:ext>
            </a:extLst>
          </p:cNvPr>
          <p:cNvSpPr/>
          <p:nvPr userDrawn="1"/>
        </p:nvSpPr>
        <p:spPr>
          <a:xfrm>
            <a:off x="9000565" y="0"/>
            <a:ext cx="7291758" cy="8785411"/>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4">
            <a:extLst>
              <a:ext uri="{FF2B5EF4-FFF2-40B4-BE49-F238E27FC236}">
                <a16:creationId xmlns:a16="http://schemas.microsoft.com/office/drawing/2014/main" id="{7B3BFEEF-69CC-E048-A3E1-5BE8511FD040}"/>
              </a:ext>
            </a:extLst>
          </p:cNvPr>
          <p:cNvSpPr>
            <a:spLocks noGrp="1"/>
          </p:cNvSpPr>
          <p:nvPr>
            <p:ph type="pic" sz="quarter" idx="10"/>
          </p:nvPr>
        </p:nvSpPr>
        <p:spPr>
          <a:xfrm>
            <a:off x="0" y="0"/>
            <a:ext cx="9000565" cy="8785411"/>
          </a:xfrm>
        </p:spPr>
        <p:txBody>
          <a:bodyPr/>
          <a:lstStyle/>
          <a:p>
            <a:r>
              <a:rPr lang="en-US"/>
              <a:t>Click icon to add picture</a:t>
            </a:r>
            <a:endParaRPr lang="en-US" dirty="0"/>
          </a:p>
        </p:txBody>
      </p:sp>
    </p:spTree>
    <p:extLst>
      <p:ext uri="{BB962C8B-B14F-4D97-AF65-F5344CB8AC3E}">
        <p14:creationId xmlns:p14="http://schemas.microsoft.com/office/powerpoint/2010/main" val="22771656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ED4629-40B6-AF41-A4EE-05578407CDF6}"/>
              </a:ext>
            </a:extLst>
          </p:cNvPr>
          <p:cNvSpPr/>
          <p:nvPr userDrawn="1"/>
        </p:nvSpPr>
        <p:spPr>
          <a:xfrm>
            <a:off x="0" y="1"/>
            <a:ext cx="8936893" cy="12187056"/>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630D6ECA-9E18-CF46-BAD7-F12865680ACB}"/>
              </a:ext>
            </a:extLst>
          </p:cNvPr>
          <p:cNvPicPr>
            <a:picLocks noChangeAspect="1"/>
          </p:cNvPicPr>
          <p:nvPr userDrawn="1"/>
        </p:nvPicPr>
        <p:blipFill>
          <a:blip r:embed="rId2"/>
          <a:stretch>
            <a:fillRect/>
          </a:stretch>
        </p:blipFill>
        <p:spPr>
          <a:xfrm rot="2999759">
            <a:off x="1960016" y="-485116"/>
            <a:ext cx="8278325" cy="11288627"/>
          </a:xfrm>
          <a:prstGeom prst="rect">
            <a:avLst/>
          </a:prstGeom>
        </p:spPr>
      </p:pic>
      <p:pic>
        <p:nvPicPr>
          <p:cNvPr id="10" name="Picture 9">
            <a:extLst>
              <a:ext uri="{FF2B5EF4-FFF2-40B4-BE49-F238E27FC236}">
                <a16:creationId xmlns:a16="http://schemas.microsoft.com/office/drawing/2014/main" id="{38E0F1AB-DC17-6043-8562-DF59DD200477}"/>
              </a:ext>
            </a:extLst>
          </p:cNvPr>
          <p:cNvPicPr>
            <a:picLocks noChangeAspect="1"/>
          </p:cNvPicPr>
          <p:nvPr userDrawn="1"/>
        </p:nvPicPr>
        <p:blipFill>
          <a:blip r:embed="rId3"/>
          <a:stretch>
            <a:fillRect/>
          </a:stretch>
        </p:blipFill>
        <p:spPr>
          <a:xfrm>
            <a:off x="415054" y="8988258"/>
            <a:ext cx="2838261" cy="2969933"/>
          </a:xfrm>
          <a:prstGeom prst="rect">
            <a:avLst/>
          </a:prstGeom>
        </p:spPr>
      </p:pic>
      <p:sp>
        <p:nvSpPr>
          <p:cNvPr id="11" name="Picture Placeholder 2">
            <a:extLst>
              <a:ext uri="{FF2B5EF4-FFF2-40B4-BE49-F238E27FC236}">
                <a16:creationId xmlns:a16="http://schemas.microsoft.com/office/drawing/2014/main" id="{682F1C09-D7AE-344D-A3F6-C38AE1E3E374}"/>
              </a:ext>
            </a:extLst>
          </p:cNvPr>
          <p:cNvSpPr>
            <a:spLocks noGrp="1"/>
          </p:cNvSpPr>
          <p:nvPr>
            <p:ph type="pic" sz="quarter" idx="10"/>
          </p:nvPr>
        </p:nvSpPr>
        <p:spPr>
          <a:xfrm>
            <a:off x="8936893" y="6531"/>
            <a:ext cx="7324785" cy="7972057"/>
          </a:xfrm>
        </p:spPr>
        <p:txBody>
          <a:bodyPr/>
          <a:lstStyle/>
          <a:p>
            <a:r>
              <a:rPr lang="en-US"/>
              <a:t>Click icon to add picture</a:t>
            </a:r>
            <a:endParaRPr lang="en-US" dirty="0"/>
          </a:p>
        </p:txBody>
      </p:sp>
    </p:spTree>
    <p:extLst>
      <p:ext uri="{BB962C8B-B14F-4D97-AF65-F5344CB8AC3E}">
        <p14:creationId xmlns:p14="http://schemas.microsoft.com/office/powerpoint/2010/main" val="473978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8A43A49-A712-EC48-AB8F-EF1F0710E544}"/>
              </a:ext>
            </a:extLst>
          </p:cNvPr>
          <p:cNvSpPr/>
          <p:nvPr userDrawn="1"/>
        </p:nvSpPr>
        <p:spPr>
          <a:xfrm>
            <a:off x="0" y="0"/>
            <a:ext cx="16257588" cy="8670471"/>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17445DE4-C059-CE46-9BAA-BE354A305CCB}"/>
              </a:ext>
            </a:extLst>
          </p:cNvPr>
          <p:cNvPicPr>
            <a:picLocks noChangeAspect="1"/>
          </p:cNvPicPr>
          <p:nvPr userDrawn="1"/>
        </p:nvPicPr>
        <p:blipFill>
          <a:blip r:embed="rId2"/>
          <a:stretch>
            <a:fillRect/>
          </a:stretch>
        </p:blipFill>
        <p:spPr>
          <a:xfrm rot="2597677">
            <a:off x="3021763" y="-304158"/>
            <a:ext cx="11242118" cy="13274827"/>
          </a:xfrm>
          <a:prstGeom prst="rect">
            <a:avLst/>
          </a:prstGeom>
        </p:spPr>
      </p:pic>
      <p:pic>
        <p:nvPicPr>
          <p:cNvPr id="13" name="Picture 12">
            <a:extLst>
              <a:ext uri="{FF2B5EF4-FFF2-40B4-BE49-F238E27FC236}">
                <a16:creationId xmlns:a16="http://schemas.microsoft.com/office/drawing/2014/main" id="{4E0A9FFC-0122-0E41-B3F0-A8248C407F6E}"/>
              </a:ext>
            </a:extLst>
          </p:cNvPr>
          <p:cNvPicPr>
            <a:picLocks noChangeAspect="1"/>
          </p:cNvPicPr>
          <p:nvPr userDrawn="1"/>
        </p:nvPicPr>
        <p:blipFill>
          <a:blip r:embed="rId3"/>
          <a:stretch>
            <a:fillRect/>
          </a:stretch>
        </p:blipFill>
        <p:spPr>
          <a:xfrm>
            <a:off x="415054" y="8988258"/>
            <a:ext cx="2838261" cy="2969933"/>
          </a:xfrm>
          <a:prstGeom prst="rect">
            <a:avLst/>
          </a:prstGeom>
        </p:spPr>
      </p:pic>
    </p:spTree>
    <p:extLst>
      <p:ext uri="{BB962C8B-B14F-4D97-AF65-F5344CB8AC3E}">
        <p14:creationId xmlns:p14="http://schemas.microsoft.com/office/powerpoint/2010/main" val="22316098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98220DB-F6CF-B649-83DE-B70E0A5F8A29}"/>
              </a:ext>
            </a:extLst>
          </p:cNvPr>
          <p:cNvPicPr>
            <a:picLocks noChangeAspect="1"/>
          </p:cNvPicPr>
          <p:nvPr userDrawn="1"/>
        </p:nvPicPr>
        <p:blipFill>
          <a:blip r:embed="rId2"/>
          <a:stretch>
            <a:fillRect/>
          </a:stretch>
        </p:blipFill>
        <p:spPr>
          <a:xfrm rot="5635519">
            <a:off x="322984" y="-127011"/>
            <a:ext cx="11611915" cy="12508139"/>
          </a:xfrm>
          <a:prstGeom prst="rect">
            <a:avLst/>
          </a:prstGeom>
        </p:spPr>
      </p:pic>
      <p:sp>
        <p:nvSpPr>
          <p:cNvPr id="7" name="Rectangle 6">
            <a:extLst>
              <a:ext uri="{FF2B5EF4-FFF2-40B4-BE49-F238E27FC236}">
                <a16:creationId xmlns:a16="http://schemas.microsoft.com/office/drawing/2014/main" id="{64AE3F51-408F-AC4C-A991-7BCC1D1A70D8}"/>
              </a:ext>
            </a:extLst>
          </p:cNvPr>
          <p:cNvSpPr/>
          <p:nvPr userDrawn="1"/>
        </p:nvSpPr>
        <p:spPr>
          <a:xfrm>
            <a:off x="12355878" y="0"/>
            <a:ext cx="3901710" cy="12254121"/>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FE21AA9-00B0-6F4C-8D62-3FBD92990B08}"/>
              </a:ext>
            </a:extLst>
          </p:cNvPr>
          <p:cNvPicPr>
            <a:picLocks noChangeAspect="1"/>
          </p:cNvPicPr>
          <p:nvPr userDrawn="1"/>
        </p:nvPicPr>
        <p:blipFill>
          <a:blip r:embed="rId3"/>
          <a:stretch>
            <a:fillRect/>
          </a:stretch>
        </p:blipFill>
        <p:spPr>
          <a:xfrm>
            <a:off x="13337430" y="0"/>
            <a:ext cx="3132430" cy="3277749"/>
          </a:xfrm>
          <a:prstGeom prst="rect">
            <a:avLst/>
          </a:prstGeom>
        </p:spPr>
      </p:pic>
    </p:spTree>
    <p:extLst>
      <p:ext uri="{BB962C8B-B14F-4D97-AF65-F5344CB8AC3E}">
        <p14:creationId xmlns:p14="http://schemas.microsoft.com/office/powerpoint/2010/main" val="1621429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A79730-D198-1943-B0FF-F638CF8CA3BA}"/>
              </a:ext>
            </a:extLst>
          </p:cNvPr>
          <p:cNvSpPr/>
          <p:nvPr userDrawn="1"/>
        </p:nvSpPr>
        <p:spPr>
          <a:xfrm rot="5400000">
            <a:off x="7482679" y="3418684"/>
            <a:ext cx="1292228" cy="16257588"/>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food&#10;&#10;Description automatically generated">
            <a:extLst>
              <a:ext uri="{FF2B5EF4-FFF2-40B4-BE49-F238E27FC236}">
                <a16:creationId xmlns:a16="http://schemas.microsoft.com/office/drawing/2014/main" id="{EEB7E903-3709-944C-91E1-E98317839FB4}"/>
              </a:ext>
            </a:extLst>
          </p:cNvPr>
          <p:cNvPicPr>
            <a:picLocks noChangeAspect="1"/>
          </p:cNvPicPr>
          <p:nvPr userDrawn="1"/>
        </p:nvPicPr>
        <p:blipFill>
          <a:blip r:embed="rId2"/>
          <a:stretch>
            <a:fillRect/>
          </a:stretch>
        </p:blipFill>
        <p:spPr>
          <a:xfrm>
            <a:off x="15208989" y="11010506"/>
            <a:ext cx="916507" cy="1073944"/>
          </a:xfrm>
          <a:prstGeom prst="rect">
            <a:avLst/>
          </a:prstGeom>
        </p:spPr>
      </p:pic>
      <p:sp>
        <p:nvSpPr>
          <p:cNvPr id="6" name="Title Placeholder 1">
            <a:extLst>
              <a:ext uri="{FF2B5EF4-FFF2-40B4-BE49-F238E27FC236}">
                <a16:creationId xmlns:a16="http://schemas.microsoft.com/office/drawing/2014/main" id="{2D2D8D3D-880E-4C45-A7E3-8FA230EFB4A6}"/>
              </a:ext>
            </a:extLst>
          </p:cNvPr>
          <p:cNvSpPr>
            <a:spLocks noGrp="1"/>
          </p:cNvSpPr>
          <p:nvPr>
            <p:ph type="title"/>
          </p:nvPr>
        </p:nvSpPr>
        <p:spPr>
          <a:xfrm>
            <a:off x="1117600" y="649288"/>
            <a:ext cx="13982357" cy="2366025"/>
          </a:xfrm>
          <a:prstGeom prst="rect">
            <a:avLst/>
          </a:prstGeom>
        </p:spPr>
        <p:txBody>
          <a:bodyPr vert="horz" lIns="91440" tIns="45720" rIns="91440" bIns="45720" rtlCol="0" anchor="ctr">
            <a:normAutofit/>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9" name="Text Placeholder 2">
            <a:extLst>
              <a:ext uri="{FF2B5EF4-FFF2-40B4-BE49-F238E27FC236}">
                <a16:creationId xmlns:a16="http://schemas.microsoft.com/office/drawing/2014/main" id="{C4F6F52D-569D-134B-9AEC-AF17DF9FF1BB}"/>
              </a:ext>
            </a:extLst>
          </p:cNvPr>
          <p:cNvSpPr>
            <a:spLocks noGrp="1"/>
          </p:cNvSpPr>
          <p:nvPr>
            <p:ph idx="1"/>
          </p:nvPr>
        </p:nvSpPr>
        <p:spPr>
          <a:xfrm>
            <a:off x="1117600" y="3246438"/>
            <a:ext cx="13982357" cy="7343303"/>
          </a:xfrm>
          <a:prstGeom prst="rect">
            <a:avLst/>
          </a:prstGeom>
        </p:spPr>
        <p:txBody>
          <a:bodyPr vert="horz" lIns="91440" tIns="45720" rIns="91440" bIns="45720" rtlCol="0">
            <a:normAutofit/>
          </a:bodyPr>
          <a:lstStyle>
            <a:lvl1pPr>
              <a:defRPr>
                <a:latin typeface="Arial" panose="020B0604020202020204" pitchFamily="34" charset="0"/>
                <a:ea typeface="Roboto" panose="02000000000000000000" pitchFamily="2" charset="0"/>
                <a:cs typeface="Arial" panose="020B0604020202020204" pitchFamily="34" charset="0"/>
              </a:defRPr>
            </a:lvl1pPr>
            <a:lvl2pPr>
              <a:defRPr>
                <a:latin typeface="Arial" panose="020B0604020202020204" pitchFamily="34" charset="0"/>
                <a:ea typeface="Roboto" panose="02000000000000000000" pitchFamily="2" charset="0"/>
                <a:cs typeface="Arial" panose="020B0604020202020204" pitchFamily="34" charset="0"/>
              </a:defRPr>
            </a:lvl2pPr>
            <a:lvl3pPr>
              <a:defRPr>
                <a:latin typeface="Arial" panose="020B0604020202020204" pitchFamily="34" charset="0"/>
                <a:ea typeface="Roboto" panose="02000000000000000000" pitchFamily="2" charset="0"/>
                <a:cs typeface="Arial" panose="020B0604020202020204" pitchFamily="34" charset="0"/>
              </a:defRPr>
            </a:lvl3pPr>
            <a:lvl4pPr>
              <a:defRPr>
                <a:latin typeface="Arial" panose="020B0604020202020204" pitchFamily="34" charset="0"/>
                <a:ea typeface="Roboto" panose="02000000000000000000" pitchFamily="2" charset="0"/>
                <a:cs typeface="Arial" panose="020B0604020202020204" pitchFamily="34" charset="0"/>
              </a:defRPr>
            </a:lvl4pPr>
            <a:lvl5pPr>
              <a:defRPr>
                <a:latin typeface="Arial" panose="020B0604020202020204" pitchFamily="34" charset="0"/>
                <a:ea typeface="Roboto" panose="02000000000000000000" pitchFamily="2"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984003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AD1F73B-4427-944F-B2BE-413A8DF84E95}"/>
              </a:ext>
            </a:extLst>
          </p:cNvPr>
          <p:cNvSpPr/>
          <p:nvPr userDrawn="1"/>
        </p:nvSpPr>
        <p:spPr>
          <a:xfrm rot="5400000">
            <a:off x="9547222" y="5483227"/>
            <a:ext cx="12193592" cy="1227137"/>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picture containing food&#10;&#10;Description automatically generated">
            <a:extLst>
              <a:ext uri="{FF2B5EF4-FFF2-40B4-BE49-F238E27FC236}">
                <a16:creationId xmlns:a16="http://schemas.microsoft.com/office/drawing/2014/main" id="{D7058DBF-3D77-3449-9BB7-639E9EE07161}"/>
              </a:ext>
            </a:extLst>
          </p:cNvPr>
          <p:cNvPicPr>
            <a:picLocks noChangeAspect="1"/>
          </p:cNvPicPr>
          <p:nvPr userDrawn="1"/>
        </p:nvPicPr>
        <p:blipFill>
          <a:blip r:embed="rId2"/>
          <a:stretch>
            <a:fillRect/>
          </a:stretch>
        </p:blipFill>
        <p:spPr>
          <a:xfrm>
            <a:off x="15208989" y="11010506"/>
            <a:ext cx="916507" cy="1073944"/>
          </a:xfrm>
          <a:prstGeom prst="rect">
            <a:avLst/>
          </a:prstGeom>
        </p:spPr>
      </p:pic>
      <p:sp>
        <p:nvSpPr>
          <p:cNvPr id="4" name="Title Placeholder 1">
            <a:extLst>
              <a:ext uri="{FF2B5EF4-FFF2-40B4-BE49-F238E27FC236}">
                <a16:creationId xmlns:a16="http://schemas.microsoft.com/office/drawing/2014/main" id="{65368A73-B936-7C4A-8E53-69E93AF8D955}"/>
              </a:ext>
            </a:extLst>
          </p:cNvPr>
          <p:cNvSpPr>
            <a:spLocks noGrp="1"/>
          </p:cNvSpPr>
          <p:nvPr>
            <p:ph type="title"/>
          </p:nvPr>
        </p:nvSpPr>
        <p:spPr>
          <a:xfrm>
            <a:off x="1117600" y="649288"/>
            <a:ext cx="13302735" cy="2357437"/>
          </a:xfrm>
          <a:prstGeom prst="rect">
            <a:avLst/>
          </a:prstGeom>
        </p:spPr>
        <p:txBody>
          <a:bodyPr vert="horz" lIns="91440" tIns="45720" rIns="91440" bIns="45720" rtlCol="0" anchor="ctr">
            <a:normAutofit/>
          </a:bodyPr>
          <a:lstStyle>
            <a:lvl1pPr>
              <a:defRPr>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5" name="Text Placeholder 2">
            <a:extLst>
              <a:ext uri="{FF2B5EF4-FFF2-40B4-BE49-F238E27FC236}">
                <a16:creationId xmlns:a16="http://schemas.microsoft.com/office/drawing/2014/main" id="{9974B4E9-603E-0D4E-B0CA-24D4E9C4A8D8}"/>
              </a:ext>
            </a:extLst>
          </p:cNvPr>
          <p:cNvSpPr>
            <a:spLocks noGrp="1"/>
          </p:cNvSpPr>
          <p:nvPr>
            <p:ph idx="1"/>
          </p:nvPr>
        </p:nvSpPr>
        <p:spPr>
          <a:xfrm>
            <a:off x="1117600" y="3246438"/>
            <a:ext cx="13302735" cy="7735887"/>
          </a:xfrm>
          <a:prstGeom prst="rect">
            <a:avLst/>
          </a:prstGeom>
        </p:spPr>
        <p:txBody>
          <a:bodyPr vert="horz" lIns="91440" tIns="45720" rIns="91440" bIns="45720" rtlCol="0">
            <a:normAutofit/>
          </a:bodyPr>
          <a:lstStyle>
            <a:lvl1pPr>
              <a:defRPr>
                <a:latin typeface="Arial" panose="020B0604020202020204" pitchFamily="34" charset="0"/>
                <a:ea typeface="Roboto" panose="02000000000000000000" pitchFamily="2" charset="0"/>
                <a:cs typeface="Arial" panose="020B0604020202020204" pitchFamily="34" charset="0"/>
              </a:defRPr>
            </a:lvl1pPr>
            <a:lvl2pPr>
              <a:defRPr>
                <a:latin typeface="Arial" panose="020B0604020202020204" pitchFamily="34" charset="0"/>
                <a:ea typeface="Roboto" panose="02000000000000000000" pitchFamily="2" charset="0"/>
                <a:cs typeface="Arial" panose="020B0604020202020204" pitchFamily="34" charset="0"/>
              </a:defRPr>
            </a:lvl2pPr>
            <a:lvl3pPr>
              <a:defRPr>
                <a:latin typeface="Arial" panose="020B0604020202020204" pitchFamily="34" charset="0"/>
                <a:ea typeface="Roboto" panose="02000000000000000000" pitchFamily="2" charset="0"/>
                <a:cs typeface="Arial" panose="020B0604020202020204" pitchFamily="34" charset="0"/>
              </a:defRPr>
            </a:lvl3pPr>
            <a:lvl4pPr>
              <a:defRPr>
                <a:latin typeface="Arial" panose="020B0604020202020204" pitchFamily="34" charset="0"/>
                <a:ea typeface="Roboto" panose="02000000000000000000" pitchFamily="2" charset="0"/>
                <a:cs typeface="Arial" panose="020B0604020202020204" pitchFamily="34" charset="0"/>
              </a:defRPr>
            </a:lvl4pPr>
            <a:lvl5pPr>
              <a:defRPr>
                <a:latin typeface="Arial" panose="020B0604020202020204" pitchFamily="34" charset="0"/>
                <a:ea typeface="Roboto" panose="02000000000000000000" pitchFamily="2" charset="0"/>
                <a:cs typeface="Arial" panose="020B060402020202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18027814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01D9D17-C60B-0D4C-A97B-49847B0EBA30}"/>
              </a:ext>
            </a:extLst>
          </p:cNvPr>
          <p:cNvPicPr>
            <a:picLocks noChangeAspect="1"/>
          </p:cNvPicPr>
          <p:nvPr userDrawn="1"/>
        </p:nvPicPr>
        <p:blipFill>
          <a:blip r:embed="rId2"/>
          <a:stretch>
            <a:fillRect/>
          </a:stretch>
        </p:blipFill>
        <p:spPr>
          <a:xfrm>
            <a:off x="13416662" y="8480612"/>
            <a:ext cx="3132430" cy="3277749"/>
          </a:xfrm>
          <a:prstGeom prst="rect">
            <a:avLst/>
          </a:prstGeom>
        </p:spPr>
      </p:pic>
      <p:sp>
        <p:nvSpPr>
          <p:cNvPr id="8" name="Rectangle 7">
            <a:extLst>
              <a:ext uri="{FF2B5EF4-FFF2-40B4-BE49-F238E27FC236}">
                <a16:creationId xmlns:a16="http://schemas.microsoft.com/office/drawing/2014/main" id="{B2BAE680-4D19-5546-A660-BE9D4AD786A5}"/>
              </a:ext>
            </a:extLst>
          </p:cNvPr>
          <p:cNvSpPr/>
          <p:nvPr userDrawn="1"/>
        </p:nvSpPr>
        <p:spPr>
          <a:xfrm>
            <a:off x="9000565" y="0"/>
            <a:ext cx="7291758" cy="8785411"/>
          </a:xfrm>
          <a:prstGeom prst="rect">
            <a:avLst/>
          </a:prstGeom>
          <a:solidFill>
            <a:srgbClr val="FFD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4">
            <a:extLst>
              <a:ext uri="{FF2B5EF4-FFF2-40B4-BE49-F238E27FC236}">
                <a16:creationId xmlns:a16="http://schemas.microsoft.com/office/drawing/2014/main" id="{7B3BFEEF-69CC-E048-A3E1-5BE8511FD040}"/>
              </a:ext>
            </a:extLst>
          </p:cNvPr>
          <p:cNvSpPr>
            <a:spLocks noGrp="1"/>
          </p:cNvSpPr>
          <p:nvPr>
            <p:ph type="pic" sz="quarter" idx="10"/>
          </p:nvPr>
        </p:nvSpPr>
        <p:spPr>
          <a:xfrm>
            <a:off x="0" y="0"/>
            <a:ext cx="9000565" cy="8785411"/>
          </a:xfrm>
        </p:spPr>
        <p:txBody>
          <a:bodyPr/>
          <a:lstStyle/>
          <a:p>
            <a:r>
              <a:rPr lang="en-US"/>
              <a:t>Click icon to add picture</a:t>
            </a:r>
            <a:endParaRPr lang="en-US" dirty="0"/>
          </a:p>
        </p:txBody>
      </p:sp>
    </p:spTree>
    <p:extLst>
      <p:ext uri="{BB962C8B-B14F-4D97-AF65-F5344CB8AC3E}">
        <p14:creationId xmlns:p14="http://schemas.microsoft.com/office/powerpoint/2010/main" val="411506253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7709" y="649199"/>
            <a:ext cx="14022170" cy="23568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17709" y="3245978"/>
            <a:ext cx="14022170" cy="77367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17709" y="11301652"/>
            <a:ext cx="3657957" cy="649196"/>
          </a:xfrm>
          <a:prstGeom prst="rect">
            <a:avLst/>
          </a:prstGeom>
        </p:spPr>
        <p:txBody>
          <a:bodyPr vert="horz" lIns="91440" tIns="45720" rIns="91440" bIns="45720" rtlCol="0" anchor="ctr"/>
          <a:lstStyle>
            <a:lvl1pPr algn="l">
              <a:defRPr sz="2134">
                <a:solidFill>
                  <a:schemeClr val="tx1">
                    <a:tint val="75000"/>
                  </a:schemeClr>
                </a:solidFill>
              </a:defRPr>
            </a:lvl1pPr>
          </a:lstStyle>
          <a:p>
            <a:fld id="{8CF6900A-A55C-A248-A553-4BD081CAD557}" type="datetimeFigureOut">
              <a:rPr lang="en-US" smtClean="0"/>
              <a:t>9/10/2020</a:t>
            </a:fld>
            <a:endParaRPr lang="en-US"/>
          </a:p>
        </p:txBody>
      </p:sp>
      <p:sp>
        <p:nvSpPr>
          <p:cNvPr id="5" name="Footer Placeholder 4"/>
          <p:cNvSpPr>
            <a:spLocks noGrp="1"/>
          </p:cNvSpPr>
          <p:nvPr>
            <p:ph type="ftr" sz="quarter" idx="3"/>
          </p:nvPr>
        </p:nvSpPr>
        <p:spPr>
          <a:xfrm>
            <a:off x="5385326" y="11301652"/>
            <a:ext cx="5486936" cy="649196"/>
          </a:xfrm>
          <a:prstGeom prst="rect">
            <a:avLst/>
          </a:prstGeom>
        </p:spPr>
        <p:txBody>
          <a:bodyPr vert="horz" lIns="91440" tIns="45720" rIns="91440" bIns="45720" rtlCol="0" anchor="ctr"/>
          <a:lstStyle>
            <a:lvl1pPr algn="ctr">
              <a:defRPr sz="213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481922" y="11301652"/>
            <a:ext cx="3657957" cy="649196"/>
          </a:xfrm>
          <a:prstGeom prst="rect">
            <a:avLst/>
          </a:prstGeom>
        </p:spPr>
        <p:txBody>
          <a:bodyPr vert="horz" lIns="91440" tIns="45720" rIns="91440" bIns="45720" rtlCol="0" anchor="ctr"/>
          <a:lstStyle>
            <a:lvl1pPr algn="r">
              <a:defRPr sz="2134">
                <a:solidFill>
                  <a:schemeClr val="tx1">
                    <a:tint val="75000"/>
                  </a:schemeClr>
                </a:solidFill>
              </a:defRPr>
            </a:lvl1pPr>
          </a:lstStyle>
          <a:p>
            <a:fld id="{BC00BC8E-5247-604D-B3E6-D31F78226030}" type="slidenum">
              <a:rPr lang="en-US" smtClean="0"/>
              <a:t>‹#›</a:t>
            </a:fld>
            <a:endParaRPr lang="en-US"/>
          </a:p>
        </p:txBody>
      </p:sp>
    </p:spTree>
    <p:extLst>
      <p:ext uri="{BB962C8B-B14F-4D97-AF65-F5344CB8AC3E}">
        <p14:creationId xmlns:p14="http://schemas.microsoft.com/office/powerpoint/2010/main" val="23373433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1625803" rtl="0" eaLnBrk="1" latinLnBrk="0" hangingPunct="1">
        <a:lnSpc>
          <a:spcPct val="90000"/>
        </a:lnSpc>
        <a:spcBef>
          <a:spcPct val="0"/>
        </a:spcBef>
        <a:buNone/>
        <a:defRPr sz="7823" kern="1200">
          <a:solidFill>
            <a:schemeClr val="tx1"/>
          </a:solidFill>
          <a:latin typeface="+mj-lt"/>
          <a:ea typeface="+mj-ea"/>
          <a:cs typeface="+mj-cs"/>
        </a:defRPr>
      </a:lvl1pPr>
    </p:titleStyle>
    <p:bodyStyle>
      <a:lvl1pPr marL="406451" indent="-406451" algn="l" defTabSz="1625803" rtl="0" eaLnBrk="1" latinLnBrk="0" hangingPunct="1">
        <a:lnSpc>
          <a:spcPct val="90000"/>
        </a:lnSpc>
        <a:spcBef>
          <a:spcPts val="1778"/>
        </a:spcBef>
        <a:buFont typeface="Arial" panose="020B0604020202020204" pitchFamily="34" charset="0"/>
        <a:buChar char="•"/>
        <a:defRPr sz="4978" kern="1200">
          <a:solidFill>
            <a:schemeClr val="tx1"/>
          </a:solidFill>
          <a:latin typeface="+mn-lt"/>
          <a:ea typeface="+mn-ea"/>
          <a:cs typeface="+mn-cs"/>
        </a:defRPr>
      </a:lvl1pPr>
      <a:lvl2pPr marL="1219352" indent="-406451" algn="l" defTabSz="1625803" rtl="0" eaLnBrk="1" latinLnBrk="0" hangingPunct="1">
        <a:lnSpc>
          <a:spcPct val="90000"/>
        </a:lnSpc>
        <a:spcBef>
          <a:spcPts val="889"/>
        </a:spcBef>
        <a:buFont typeface="Arial" panose="020B0604020202020204" pitchFamily="34" charset="0"/>
        <a:buChar char="•"/>
        <a:defRPr sz="4267" kern="1200">
          <a:solidFill>
            <a:schemeClr val="tx1"/>
          </a:solidFill>
          <a:latin typeface="+mn-lt"/>
          <a:ea typeface="+mn-ea"/>
          <a:cs typeface="+mn-cs"/>
        </a:defRPr>
      </a:lvl2pPr>
      <a:lvl3pPr marL="2032254" indent="-406451" algn="l" defTabSz="1625803" rtl="0" eaLnBrk="1" latinLnBrk="0" hangingPunct="1">
        <a:lnSpc>
          <a:spcPct val="90000"/>
        </a:lnSpc>
        <a:spcBef>
          <a:spcPts val="889"/>
        </a:spcBef>
        <a:buFont typeface="Arial" panose="020B0604020202020204" pitchFamily="34" charset="0"/>
        <a:buChar char="•"/>
        <a:defRPr sz="3556" kern="1200">
          <a:solidFill>
            <a:schemeClr val="tx1"/>
          </a:solidFill>
          <a:latin typeface="+mn-lt"/>
          <a:ea typeface="+mn-ea"/>
          <a:cs typeface="+mn-cs"/>
        </a:defRPr>
      </a:lvl3pPr>
      <a:lvl4pPr marL="2845156"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4pPr>
      <a:lvl5pPr marL="3658057"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5pPr>
      <a:lvl6pPr marL="4470959"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3860"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6762"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9664" indent="-406451" algn="l" defTabSz="1625803"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p:bodyStyle>
    <p:otherStyle>
      <a:defPPr>
        <a:defRPr lang="en-US"/>
      </a:defPPr>
      <a:lvl1pPr marL="0" algn="l" defTabSz="1625803" rtl="0" eaLnBrk="1" latinLnBrk="0" hangingPunct="1">
        <a:defRPr sz="3200" kern="1200">
          <a:solidFill>
            <a:schemeClr val="tx1"/>
          </a:solidFill>
          <a:latin typeface="+mn-lt"/>
          <a:ea typeface="+mn-ea"/>
          <a:cs typeface="+mn-cs"/>
        </a:defRPr>
      </a:lvl1pPr>
      <a:lvl2pPr marL="812902" algn="l" defTabSz="1625803" rtl="0" eaLnBrk="1" latinLnBrk="0" hangingPunct="1">
        <a:defRPr sz="3200" kern="1200">
          <a:solidFill>
            <a:schemeClr val="tx1"/>
          </a:solidFill>
          <a:latin typeface="+mn-lt"/>
          <a:ea typeface="+mn-ea"/>
          <a:cs typeface="+mn-cs"/>
        </a:defRPr>
      </a:lvl2pPr>
      <a:lvl3pPr marL="1625803" algn="l" defTabSz="1625803" rtl="0" eaLnBrk="1" latinLnBrk="0" hangingPunct="1">
        <a:defRPr sz="3200" kern="1200">
          <a:solidFill>
            <a:schemeClr val="tx1"/>
          </a:solidFill>
          <a:latin typeface="+mn-lt"/>
          <a:ea typeface="+mn-ea"/>
          <a:cs typeface="+mn-cs"/>
        </a:defRPr>
      </a:lvl3pPr>
      <a:lvl4pPr marL="2438705" algn="l" defTabSz="1625803" rtl="0" eaLnBrk="1" latinLnBrk="0" hangingPunct="1">
        <a:defRPr sz="3200" kern="1200">
          <a:solidFill>
            <a:schemeClr val="tx1"/>
          </a:solidFill>
          <a:latin typeface="+mn-lt"/>
          <a:ea typeface="+mn-ea"/>
          <a:cs typeface="+mn-cs"/>
        </a:defRPr>
      </a:lvl4pPr>
      <a:lvl5pPr marL="3251606" algn="l" defTabSz="1625803" rtl="0" eaLnBrk="1" latinLnBrk="0" hangingPunct="1">
        <a:defRPr sz="3200" kern="1200">
          <a:solidFill>
            <a:schemeClr val="tx1"/>
          </a:solidFill>
          <a:latin typeface="+mn-lt"/>
          <a:ea typeface="+mn-ea"/>
          <a:cs typeface="+mn-cs"/>
        </a:defRPr>
      </a:lvl5pPr>
      <a:lvl6pPr marL="4064508" algn="l" defTabSz="1625803" rtl="0" eaLnBrk="1" latinLnBrk="0" hangingPunct="1">
        <a:defRPr sz="3200" kern="1200">
          <a:solidFill>
            <a:schemeClr val="tx1"/>
          </a:solidFill>
          <a:latin typeface="+mn-lt"/>
          <a:ea typeface="+mn-ea"/>
          <a:cs typeface="+mn-cs"/>
        </a:defRPr>
      </a:lvl6pPr>
      <a:lvl7pPr marL="4877410" algn="l" defTabSz="1625803" rtl="0" eaLnBrk="1" latinLnBrk="0" hangingPunct="1">
        <a:defRPr sz="3200" kern="1200">
          <a:solidFill>
            <a:schemeClr val="tx1"/>
          </a:solidFill>
          <a:latin typeface="+mn-lt"/>
          <a:ea typeface="+mn-ea"/>
          <a:cs typeface="+mn-cs"/>
        </a:defRPr>
      </a:lvl7pPr>
      <a:lvl8pPr marL="5690311" algn="l" defTabSz="1625803" rtl="0" eaLnBrk="1" latinLnBrk="0" hangingPunct="1">
        <a:defRPr sz="3200" kern="1200">
          <a:solidFill>
            <a:schemeClr val="tx1"/>
          </a:solidFill>
          <a:latin typeface="+mn-lt"/>
          <a:ea typeface="+mn-ea"/>
          <a:cs typeface="+mn-cs"/>
        </a:defRPr>
      </a:lvl8pPr>
      <a:lvl9pPr marL="6503213" algn="l" defTabSz="1625803"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647372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1.png"/><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991D48C-DAE1-8241-82B5-CE31989F0348}"/>
              </a:ext>
            </a:extLst>
          </p:cNvPr>
          <p:cNvSpPr txBox="1"/>
          <p:nvPr/>
        </p:nvSpPr>
        <p:spPr>
          <a:xfrm>
            <a:off x="494212" y="2710533"/>
            <a:ext cx="15248708" cy="5016758"/>
          </a:xfrm>
          <a:prstGeom prst="rect">
            <a:avLst/>
          </a:prstGeom>
          <a:noFill/>
        </p:spPr>
        <p:txBody>
          <a:bodyPr wrap="square" rtlCol="0">
            <a:spAutoFit/>
          </a:bodyPr>
          <a:lstStyle/>
          <a:p>
            <a:r>
              <a:rPr lang="en-US" sz="8000" dirty="0">
                <a:solidFill>
                  <a:schemeClr val="accent2">
                    <a:lumMod val="75000"/>
                  </a:schemeClr>
                </a:solidFill>
                <a:latin typeface="Arial" panose="020B0604020202020204" pitchFamily="34" charset="0"/>
                <a:cs typeface="Arial" panose="020B0604020202020204" pitchFamily="34" charset="0"/>
              </a:rPr>
              <a:t>“</a:t>
            </a:r>
            <a:r>
              <a:rPr lang="en-US" sz="8000" dirty="0" err="1">
                <a:solidFill>
                  <a:schemeClr val="accent2">
                    <a:lumMod val="75000"/>
                  </a:schemeClr>
                </a:solidFill>
                <a:latin typeface="Arial" panose="020B0604020202020204" pitchFamily="34" charset="0"/>
                <a:cs typeface="Arial" panose="020B0604020202020204" pitchFamily="34" charset="0"/>
              </a:rPr>
              <a:t>Bla</a:t>
            </a:r>
            <a:r>
              <a:rPr lang="en-US" sz="8000" dirty="0">
                <a:solidFill>
                  <a:schemeClr val="accent2">
                    <a:lumMod val="75000"/>
                  </a:schemeClr>
                </a:solidFill>
                <a:latin typeface="Arial" panose="020B0604020202020204" pitchFamily="34" charset="0"/>
                <a:cs typeface="Arial" panose="020B0604020202020204" pitchFamily="34" charset="0"/>
              </a:rPr>
              <a:t> </a:t>
            </a:r>
            <a:r>
              <a:rPr lang="en-US" sz="8000" dirty="0" err="1">
                <a:solidFill>
                  <a:schemeClr val="accent2">
                    <a:lumMod val="75000"/>
                  </a:schemeClr>
                </a:solidFill>
                <a:latin typeface="Arial" panose="020B0604020202020204" pitchFamily="34" charset="0"/>
                <a:cs typeface="Arial" panose="020B0604020202020204" pitchFamily="34" charset="0"/>
              </a:rPr>
              <a:t>bla</a:t>
            </a:r>
            <a:r>
              <a:rPr lang="en-US" sz="8000" dirty="0">
                <a:solidFill>
                  <a:schemeClr val="accent2">
                    <a:lumMod val="75000"/>
                  </a:schemeClr>
                </a:solidFill>
                <a:latin typeface="Arial" panose="020B0604020202020204" pitchFamily="34" charset="0"/>
                <a:cs typeface="Arial" panose="020B0604020202020204" pitchFamily="34" charset="0"/>
              </a:rPr>
              <a:t>…” “??”</a:t>
            </a:r>
          </a:p>
          <a:p>
            <a:r>
              <a:rPr lang="en-US" sz="8000" dirty="0">
                <a:latin typeface="Arial" panose="020B0604020202020204" pitchFamily="34" charset="0"/>
                <a:cs typeface="Arial" panose="020B0604020202020204" pitchFamily="34" charset="0"/>
              </a:rPr>
              <a:t>Response to </a:t>
            </a:r>
          </a:p>
          <a:p>
            <a:r>
              <a:rPr lang="en-US" sz="8000" dirty="0">
                <a:latin typeface="Arial" panose="020B0604020202020204" pitchFamily="34" charset="0"/>
                <a:cs typeface="Arial" panose="020B0604020202020204" pitchFamily="34" charset="0"/>
              </a:rPr>
              <a:t>Language Discordance </a:t>
            </a:r>
          </a:p>
          <a:p>
            <a:r>
              <a:rPr lang="en-US" sz="8000" dirty="0">
                <a:latin typeface="Arial" panose="020B0604020202020204" pitchFamily="34" charset="0"/>
                <a:cs typeface="Arial" panose="020B0604020202020204" pitchFamily="34" charset="0"/>
              </a:rPr>
              <a:t>In General Practice</a:t>
            </a:r>
          </a:p>
        </p:txBody>
      </p:sp>
      <p:sp>
        <p:nvSpPr>
          <p:cNvPr id="3" name="TextBox 2">
            <a:extLst>
              <a:ext uri="{FF2B5EF4-FFF2-40B4-BE49-F238E27FC236}">
                <a16:creationId xmlns:a16="http://schemas.microsoft.com/office/drawing/2014/main" id="{7FA56E90-D14A-474E-A491-516C745209C1}"/>
              </a:ext>
            </a:extLst>
          </p:cNvPr>
          <p:cNvSpPr txBox="1"/>
          <p:nvPr/>
        </p:nvSpPr>
        <p:spPr>
          <a:xfrm>
            <a:off x="11364687" y="9874364"/>
            <a:ext cx="4731026" cy="923330"/>
          </a:xfrm>
          <a:prstGeom prst="rect">
            <a:avLst/>
          </a:prstGeom>
          <a:noFill/>
        </p:spPr>
        <p:txBody>
          <a:bodyPr wrap="square" rtlCol="0">
            <a:spAutoFit/>
          </a:bodyPr>
          <a:lstStyle/>
          <a:p>
            <a:pPr algn="r"/>
            <a:r>
              <a:rPr lang="en-US" dirty="0">
                <a:latin typeface="Arial" panose="020B0604020202020204" pitchFamily="34" charset="0"/>
                <a:ea typeface="Roboto Mono" pitchFamily="2" charset="0"/>
                <a:cs typeface="Arial" panose="020B0604020202020204" pitchFamily="34" charset="0"/>
              </a:rPr>
              <a:t>Shoko Saito, Research Officer.</a:t>
            </a:r>
          </a:p>
          <a:p>
            <a:pPr algn="r"/>
            <a:r>
              <a:rPr lang="en-US" dirty="0">
                <a:latin typeface="Arial" panose="020B0604020202020204" pitchFamily="34" charset="0"/>
                <a:ea typeface="Roboto Mono" pitchFamily="2" charset="0"/>
                <a:cs typeface="Arial" panose="020B0604020202020204" pitchFamily="34" charset="0"/>
              </a:rPr>
              <a:t>Mark Harris, Scientia Professor</a:t>
            </a:r>
          </a:p>
          <a:p>
            <a:pPr algn="r"/>
            <a:r>
              <a:rPr lang="en-US" dirty="0">
                <a:latin typeface="Arial" panose="020B0604020202020204" pitchFamily="34" charset="0"/>
                <a:ea typeface="Roboto Mono" pitchFamily="2" charset="0"/>
                <a:cs typeface="Arial" panose="020B0604020202020204" pitchFamily="34" charset="0"/>
              </a:rPr>
              <a:t>CPHCE</a:t>
            </a:r>
          </a:p>
        </p:txBody>
      </p:sp>
      <p:sp>
        <p:nvSpPr>
          <p:cNvPr id="5" name="TextBox 4">
            <a:extLst>
              <a:ext uri="{FF2B5EF4-FFF2-40B4-BE49-F238E27FC236}">
                <a16:creationId xmlns:a16="http://schemas.microsoft.com/office/drawing/2014/main" id="{4C74489F-9E3C-479F-8A57-883D3A96DD80}"/>
              </a:ext>
            </a:extLst>
          </p:cNvPr>
          <p:cNvSpPr txBox="1"/>
          <p:nvPr/>
        </p:nvSpPr>
        <p:spPr>
          <a:xfrm>
            <a:off x="826770" y="7693824"/>
            <a:ext cx="14032230" cy="769441"/>
          </a:xfrm>
          <a:prstGeom prst="rect">
            <a:avLst/>
          </a:prstGeom>
          <a:noFill/>
        </p:spPr>
        <p:txBody>
          <a:bodyPr wrap="square">
            <a:spAutoFit/>
          </a:bodyPr>
          <a:lstStyle/>
          <a:p>
            <a:r>
              <a:rPr lang="en-US" sz="4400" dirty="0">
                <a:latin typeface="Arial" panose="020B0604020202020204" pitchFamily="34" charset="0"/>
                <a:cs typeface="Arial" panose="020B0604020202020204" pitchFamily="34" charset="0"/>
              </a:rPr>
              <a:t>- Findings from the OPTIMISE (Refugee Health) study-</a:t>
            </a:r>
          </a:p>
        </p:txBody>
      </p:sp>
    </p:spTree>
    <p:extLst>
      <p:ext uri="{BB962C8B-B14F-4D97-AF65-F5344CB8AC3E}">
        <p14:creationId xmlns:p14="http://schemas.microsoft.com/office/powerpoint/2010/main" val="25919603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45D5D3F-8AE1-4C99-9C30-4A41BFE7270A}"/>
              </a:ext>
            </a:extLst>
          </p:cNvPr>
          <p:cNvSpPr>
            <a:spLocks noGrp="1"/>
          </p:cNvSpPr>
          <p:nvPr>
            <p:ph type="title"/>
          </p:nvPr>
        </p:nvSpPr>
        <p:spPr/>
        <p:txBody>
          <a:bodyPr/>
          <a:lstStyle/>
          <a:p>
            <a:r>
              <a:rPr lang="en-US" dirty="0"/>
              <a:t>GPs’ Barriers to using interpreters at baseline</a:t>
            </a:r>
            <a:endParaRPr lang="en-AU" dirty="0"/>
          </a:p>
        </p:txBody>
      </p:sp>
      <p:sp>
        <p:nvSpPr>
          <p:cNvPr id="5" name="Content Placeholder 4">
            <a:extLst>
              <a:ext uri="{FF2B5EF4-FFF2-40B4-BE49-F238E27FC236}">
                <a16:creationId xmlns:a16="http://schemas.microsoft.com/office/drawing/2014/main" id="{B36E8A4A-6A36-4F63-88A5-EA6DDAF8AB31}"/>
              </a:ext>
            </a:extLst>
          </p:cNvPr>
          <p:cNvSpPr>
            <a:spLocks noGrp="1"/>
          </p:cNvSpPr>
          <p:nvPr>
            <p:ph idx="1"/>
          </p:nvPr>
        </p:nvSpPr>
        <p:spPr/>
        <p:txBody>
          <a:bodyPr/>
          <a:lstStyle/>
          <a:p>
            <a:pPr marL="0" indent="0">
              <a:buNone/>
            </a:pPr>
            <a:endParaRPr lang="en-US" dirty="0"/>
          </a:p>
          <a:p>
            <a:endParaRPr lang="en-AU" dirty="0"/>
          </a:p>
        </p:txBody>
      </p:sp>
      <p:pic>
        <p:nvPicPr>
          <p:cNvPr id="3" name="Picture 2">
            <a:extLst>
              <a:ext uri="{FF2B5EF4-FFF2-40B4-BE49-F238E27FC236}">
                <a16:creationId xmlns:a16="http://schemas.microsoft.com/office/drawing/2014/main" id="{CB22DD72-BE08-4C24-BD53-DD4C930C73AE}"/>
              </a:ext>
            </a:extLst>
          </p:cNvPr>
          <p:cNvPicPr>
            <a:picLocks noChangeAspect="1"/>
          </p:cNvPicPr>
          <p:nvPr/>
        </p:nvPicPr>
        <p:blipFill>
          <a:blip r:embed="rId3"/>
          <a:stretch>
            <a:fillRect/>
          </a:stretch>
        </p:blipFill>
        <p:spPr>
          <a:xfrm>
            <a:off x="1157631" y="2097054"/>
            <a:ext cx="14003726" cy="36579"/>
          </a:xfrm>
          <a:prstGeom prst="rect">
            <a:avLst/>
          </a:prstGeom>
        </p:spPr>
      </p:pic>
      <p:pic>
        <p:nvPicPr>
          <p:cNvPr id="8" name="Picture 7">
            <a:extLst>
              <a:ext uri="{FF2B5EF4-FFF2-40B4-BE49-F238E27FC236}">
                <a16:creationId xmlns:a16="http://schemas.microsoft.com/office/drawing/2014/main" id="{A2C06AD8-7964-4541-A7AC-CB15B39B996F}"/>
              </a:ext>
            </a:extLst>
          </p:cNvPr>
          <p:cNvPicPr>
            <a:picLocks noChangeAspect="1"/>
          </p:cNvPicPr>
          <p:nvPr/>
        </p:nvPicPr>
        <p:blipFill>
          <a:blip r:embed="rId4"/>
          <a:stretch>
            <a:fillRect/>
          </a:stretch>
        </p:blipFill>
        <p:spPr>
          <a:xfrm>
            <a:off x="11239500" y="5143295"/>
            <a:ext cx="4591050" cy="2958838"/>
          </a:xfrm>
          <a:prstGeom prst="rect">
            <a:avLst/>
          </a:prstGeom>
        </p:spPr>
      </p:pic>
      <p:sp>
        <p:nvSpPr>
          <p:cNvPr id="9" name="TextBox 8">
            <a:extLst>
              <a:ext uri="{FF2B5EF4-FFF2-40B4-BE49-F238E27FC236}">
                <a16:creationId xmlns:a16="http://schemas.microsoft.com/office/drawing/2014/main" id="{EB6A062E-DE61-4DCD-92E5-88D773E2886F}"/>
              </a:ext>
            </a:extLst>
          </p:cNvPr>
          <p:cNvSpPr txBox="1"/>
          <p:nvPr/>
        </p:nvSpPr>
        <p:spPr>
          <a:xfrm>
            <a:off x="1056200" y="9000857"/>
            <a:ext cx="4388358" cy="369332"/>
          </a:xfrm>
          <a:prstGeom prst="rect">
            <a:avLst/>
          </a:prstGeom>
          <a:noFill/>
        </p:spPr>
        <p:txBody>
          <a:bodyPr wrap="square" rtlCol="0">
            <a:spAutoFit/>
          </a:bodyPr>
          <a:lstStyle/>
          <a:p>
            <a:r>
              <a:rPr lang="en-US" dirty="0"/>
              <a:t>Data source: Baseline Practitioner survey.  </a:t>
            </a:r>
            <a:endParaRPr lang="en-AU" dirty="0"/>
          </a:p>
        </p:txBody>
      </p:sp>
      <p:sp>
        <p:nvSpPr>
          <p:cNvPr id="11" name="TextBox 10">
            <a:extLst>
              <a:ext uri="{FF2B5EF4-FFF2-40B4-BE49-F238E27FC236}">
                <a16:creationId xmlns:a16="http://schemas.microsoft.com/office/drawing/2014/main" id="{012280A1-FF7D-4BBE-94B8-311BC033ACF1}"/>
              </a:ext>
            </a:extLst>
          </p:cNvPr>
          <p:cNvSpPr txBox="1"/>
          <p:nvPr/>
        </p:nvSpPr>
        <p:spPr>
          <a:xfrm>
            <a:off x="2260344" y="9992571"/>
            <a:ext cx="11798300" cy="584775"/>
          </a:xfrm>
          <a:prstGeom prst="rect">
            <a:avLst/>
          </a:prstGeom>
          <a:noFill/>
        </p:spPr>
        <p:txBody>
          <a:bodyPr wrap="square" rtlCol="0">
            <a:spAutoFit/>
          </a:bodyPr>
          <a:lstStyle/>
          <a:p>
            <a:pPr algn="ctr"/>
            <a:r>
              <a:rPr lang="en-US" sz="3200" i="1" dirty="0">
                <a:solidFill>
                  <a:schemeClr val="accent5"/>
                </a:solidFill>
              </a:rPr>
              <a:t>“Takes too long to do a consultation with an interpreter present</a:t>
            </a:r>
            <a:r>
              <a:rPr lang="en-US" sz="2400" i="1" dirty="0">
                <a:solidFill>
                  <a:schemeClr val="accent5"/>
                </a:solidFill>
              </a:rPr>
              <a:t>….” [GP]</a:t>
            </a:r>
            <a:endParaRPr lang="en-AU" sz="2400" i="1" dirty="0">
              <a:solidFill>
                <a:schemeClr val="accent5"/>
              </a:solidFill>
            </a:endParaRPr>
          </a:p>
        </p:txBody>
      </p:sp>
      <p:sp>
        <p:nvSpPr>
          <p:cNvPr id="10" name="TextBox 9">
            <a:extLst>
              <a:ext uri="{FF2B5EF4-FFF2-40B4-BE49-F238E27FC236}">
                <a16:creationId xmlns:a16="http://schemas.microsoft.com/office/drawing/2014/main" id="{70BE8573-6972-4D3C-8B3D-4187392C174C}"/>
              </a:ext>
            </a:extLst>
          </p:cNvPr>
          <p:cNvSpPr txBox="1"/>
          <p:nvPr/>
        </p:nvSpPr>
        <p:spPr>
          <a:xfrm>
            <a:off x="11239500" y="8102133"/>
            <a:ext cx="4591050" cy="369332"/>
          </a:xfrm>
          <a:prstGeom prst="rect">
            <a:avLst/>
          </a:prstGeom>
          <a:noFill/>
        </p:spPr>
        <p:txBody>
          <a:bodyPr wrap="square" rtlCol="0">
            <a:spAutoFit/>
          </a:bodyPr>
          <a:lstStyle/>
          <a:p>
            <a:r>
              <a:rPr lang="en-US" dirty="0"/>
              <a:t>Photo: NAATI website YouTube</a:t>
            </a:r>
            <a:endParaRPr lang="en-AU" dirty="0"/>
          </a:p>
        </p:txBody>
      </p:sp>
      <p:pic>
        <p:nvPicPr>
          <p:cNvPr id="7" name="Picture 6">
            <a:extLst>
              <a:ext uri="{FF2B5EF4-FFF2-40B4-BE49-F238E27FC236}">
                <a16:creationId xmlns:a16="http://schemas.microsoft.com/office/drawing/2014/main" id="{C69F73EC-4590-4468-978A-78C5E71757A1}"/>
              </a:ext>
            </a:extLst>
          </p:cNvPr>
          <p:cNvPicPr>
            <a:picLocks noChangeAspect="1"/>
          </p:cNvPicPr>
          <p:nvPr/>
        </p:nvPicPr>
        <p:blipFill>
          <a:blip r:embed="rId5"/>
          <a:stretch>
            <a:fillRect/>
          </a:stretch>
        </p:blipFill>
        <p:spPr>
          <a:xfrm>
            <a:off x="1056200" y="2510589"/>
            <a:ext cx="9956364" cy="6222563"/>
          </a:xfrm>
          <a:prstGeom prst="rect">
            <a:avLst/>
          </a:prstGeom>
        </p:spPr>
      </p:pic>
    </p:spTree>
    <p:extLst>
      <p:ext uri="{BB962C8B-B14F-4D97-AF65-F5344CB8AC3E}">
        <p14:creationId xmlns:p14="http://schemas.microsoft.com/office/powerpoint/2010/main" val="35050405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BB50CBF-23CE-40B4-825E-A378C51B5CC7}"/>
              </a:ext>
            </a:extLst>
          </p:cNvPr>
          <p:cNvSpPr>
            <a:spLocks noGrp="1"/>
          </p:cNvSpPr>
          <p:nvPr>
            <p:ph type="title"/>
          </p:nvPr>
        </p:nvSpPr>
        <p:spPr/>
        <p:txBody>
          <a:bodyPr/>
          <a:lstStyle/>
          <a:p>
            <a:r>
              <a:rPr lang="en-US" dirty="0"/>
              <a:t>Changes after intervention: Procedures and Barriers</a:t>
            </a:r>
            <a:endParaRPr lang="en-AU" dirty="0"/>
          </a:p>
        </p:txBody>
      </p:sp>
      <p:pic>
        <p:nvPicPr>
          <p:cNvPr id="3" name="Picture 2">
            <a:extLst>
              <a:ext uri="{FF2B5EF4-FFF2-40B4-BE49-F238E27FC236}">
                <a16:creationId xmlns:a16="http://schemas.microsoft.com/office/drawing/2014/main" id="{449659B4-5C51-424A-8656-9A687A76A614}"/>
              </a:ext>
            </a:extLst>
          </p:cNvPr>
          <p:cNvPicPr>
            <a:picLocks noChangeAspect="1"/>
          </p:cNvPicPr>
          <p:nvPr/>
        </p:nvPicPr>
        <p:blipFill>
          <a:blip r:embed="rId3"/>
          <a:stretch>
            <a:fillRect/>
          </a:stretch>
        </p:blipFill>
        <p:spPr>
          <a:xfrm>
            <a:off x="1157631" y="2058954"/>
            <a:ext cx="14003726" cy="36579"/>
          </a:xfrm>
          <a:prstGeom prst="rect">
            <a:avLst/>
          </a:prstGeom>
        </p:spPr>
      </p:pic>
      <p:sp>
        <p:nvSpPr>
          <p:cNvPr id="9" name="Title 3">
            <a:extLst>
              <a:ext uri="{FF2B5EF4-FFF2-40B4-BE49-F238E27FC236}">
                <a16:creationId xmlns:a16="http://schemas.microsoft.com/office/drawing/2014/main" id="{753884C8-A0B6-4316-AB7C-DE06CA7B28A9}"/>
              </a:ext>
            </a:extLst>
          </p:cNvPr>
          <p:cNvSpPr txBox="1">
            <a:spLocks/>
          </p:cNvSpPr>
          <p:nvPr/>
        </p:nvSpPr>
        <p:spPr>
          <a:xfrm>
            <a:off x="1040248" y="8305800"/>
            <a:ext cx="13982357" cy="236761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endParaRPr lang="en-AU" dirty="0"/>
          </a:p>
        </p:txBody>
      </p:sp>
      <p:sp>
        <p:nvSpPr>
          <p:cNvPr id="10" name="TextBox 9">
            <a:extLst>
              <a:ext uri="{FF2B5EF4-FFF2-40B4-BE49-F238E27FC236}">
                <a16:creationId xmlns:a16="http://schemas.microsoft.com/office/drawing/2014/main" id="{76648D1C-99F8-499C-9136-DF0392665C45}"/>
              </a:ext>
            </a:extLst>
          </p:cNvPr>
          <p:cNvSpPr txBox="1"/>
          <p:nvPr/>
        </p:nvSpPr>
        <p:spPr>
          <a:xfrm>
            <a:off x="1421248" y="8382710"/>
            <a:ext cx="14196669" cy="2062103"/>
          </a:xfrm>
          <a:prstGeom prst="rect">
            <a:avLst/>
          </a:prstGeom>
          <a:noFill/>
        </p:spPr>
        <p:txBody>
          <a:bodyPr wrap="square" rtlCol="0">
            <a:spAutoFit/>
          </a:bodyPr>
          <a:lstStyle/>
          <a:p>
            <a:r>
              <a:rPr lang="en-US" sz="3200" i="1" dirty="0">
                <a:solidFill>
                  <a:schemeClr val="accent5"/>
                </a:solidFill>
                <a:latin typeface="Arial" panose="020B0604020202020204" pitchFamily="34" charset="0"/>
                <a:cs typeface="Arial" panose="020B0604020202020204" pitchFamily="34" charset="0"/>
              </a:rPr>
              <a:t>“Because we changed the patient registration form, so they are much more onto whether an interpreter is needed or that sort of screening process that happens initially when they’re first coming in… which they wouldn’t have taken much notice..” </a:t>
            </a:r>
            <a:r>
              <a:rPr lang="en-US" sz="2400" i="1" dirty="0">
                <a:solidFill>
                  <a:schemeClr val="accent5"/>
                </a:solidFill>
                <a:latin typeface="Arial" panose="020B0604020202020204" pitchFamily="34" charset="0"/>
                <a:cs typeface="Arial" panose="020B0604020202020204" pitchFamily="34" charset="0"/>
              </a:rPr>
              <a:t>[Post intervention interview, Practice manager]</a:t>
            </a:r>
            <a:endParaRPr lang="en-AU" sz="2400" i="1" dirty="0">
              <a:solidFill>
                <a:schemeClr val="accent5"/>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08E85194-E385-4621-AFAD-ED41EF280524}"/>
              </a:ext>
            </a:extLst>
          </p:cNvPr>
          <p:cNvSpPr txBox="1"/>
          <p:nvPr/>
        </p:nvSpPr>
        <p:spPr>
          <a:xfrm>
            <a:off x="1157631" y="7834795"/>
            <a:ext cx="7659380" cy="338554"/>
          </a:xfrm>
          <a:prstGeom prst="rect">
            <a:avLst/>
          </a:prstGeom>
          <a:noFill/>
        </p:spPr>
        <p:txBody>
          <a:bodyPr wrap="square" rtlCol="0">
            <a:spAutoFit/>
          </a:bodyPr>
          <a:lstStyle/>
          <a:p>
            <a:r>
              <a:rPr lang="en-US" sz="1600" dirty="0"/>
              <a:t>Data source: Baseline and Follow-up Refugee Healthcare Survey</a:t>
            </a:r>
            <a:endParaRPr lang="en-AU" sz="1600" dirty="0"/>
          </a:p>
        </p:txBody>
      </p:sp>
      <p:sp>
        <p:nvSpPr>
          <p:cNvPr id="11" name="TextBox 10">
            <a:extLst>
              <a:ext uri="{FF2B5EF4-FFF2-40B4-BE49-F238E27FC236}">
                <a16:creationId xmlns:a16="http://schemas.microsoft.com/office/drawing/2014/main" id="{E00F92E0-9DBE-4427-AE14-1F6C9E152F52}"/>
              </a:ext>
            </a:extLst>
          </p:cNvPr>
          <p:cNvSpPr txBox="1"/>
          <p:nvPr/>
        </p:nvSpPr>
        <p:spPr>
          <a:xfrm>
            <a:off x="9796239" y="2632233"/>
            <a:ext cx="5440678" cy="4031873"/>
          </a:xfrm>
          <a:prstGeom prst="rect">
            <a:avLst/>
          </a:prstGeom>
          <a:noFill/>
        </p:spPr>
        <p:txBody>
          <a:bodyPr wrap="square">
            <a:spAutoFit/>
          </a:bodyPr>
          <a:lstStyle/>
          <a:p>
            <a:r>
              <a:rPr lang="en-US" sz="3200" dirty="0"/>
              <a:t>GPs’ Barriers: Significant reduction in the intervention group; </a:t>
            </a:r>
          </a:p>
          <a:p>
            <a:endParaRPr lang="en-US" sz="3200" dirty="0"/>
          </a:p>
          <a:p>
            <a:pPr marL="457200" indent="-457200">
              <a:buFont typeface="Arial" panose="020B0604020202020204" pitchFamily="34" charset="0"/>
              <a:buChar char="•"/>
            </a:pPr>
            <a:r>
              <a:rPr lang="en-US" sz="3200" dirty="0"/>
              <a:t>“cost” from 6% to 0% (p=0.021)</a:t>
            </a:r>
          </a:p>
          <a:p>
            <a:pPr marL="457200" indent="-457200">
              <a:buFont typeface="Arial" panose="020B0604020202020204" pitchFamily="34" charset="0"/>
              <a:buChar char="•"/>
            </a:pPr>
            <a:r>
              <a:rPr lang="en-US" sz="3200" dirty="0"/>
              <a:t>“availability of interpreters”  from 44% to 28% (p=0.043) .</a:t>
            </a:r>
          </a:p>
        </p:txBody>
      </p:sp>
      <p:pic>
        <p:nvPicPr>
          <p:cNvPr id="5" name="Picture 4">
            <a:extLst>
              <a:ext uri="{FF2B5EF4-FFF2-40B4-BE49-F238E27FC236}">
                <a16:creationId xmlns:a16="http://schemas.microsoft.com/office/drawing/2014/main" id="{08817099-BECD-4902-A9FA-1B1D91A4F83E}"/>
              </a:ext>
            </a:extLst>
          </p:cNvPr>
          <p:cNvPicPr>
            <a:picLocks noChangeAspect="1"/>
          </p:cNvPicPr>
          <p:nvPr/>
        </p:nvPicPr>
        <p:blipFill>
          <a:blip r:embed="rId4"/>
          <a:stretch>
            <a:fillRect/>
          </a:stretch>
        </p:blipFill>
        <p:spPr>
          <a:xfrm>
            <a:off x="1218180" y="2401043"/>
            <a:ext cx="8135369" cy="5433752"/>
          </a:xfrm>
          <a:prstGeom prst="rect">
            <a:avLst/>
          </a:prstGeom>
        </p:spPr>
      </p:pic>
    </p:spTree>
    <p:extLst>
      <p:ext uri="{BB962C8B-B14F-4D97-AF65-F5344CB8AC3E}">
        <p14:creationId xmlns:p14="http://schemas.microsoft.com/office/powerpoint/2010/main" val="37006354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7D09A8E-A6ED-4CEF-991F-EBB51F49B865}"/>
              </a:ext>
            </a:extLst>
          </p:cNvPr>
          <p:cNvSpPr>
            <a:spLocks noGrp="1"/>
          </p:cNvSpPr>
          <p:nvPr>
            <p:ph type="title"/>
          </p:nvPr>
        </p:nvSpPr>
        <p:spPr>
          <a:xfrm>
            <a:off x="1179000" y="1113540"/>
            <a:ext cx="13982357" cy="2085143"/>
          </a:xfrm>
        </p:spPr>
        <p:txBody>
          <a:bodyPr/>
          <a:lstStyle/>
          <a:p>
            <a:r>
              <a:rPr lang="en-AU" dirty="0"/>
              <a:t>Changes after intervention: Interpreter use by practice</a:t>
            </a:r>
            <a:br>
              <a:rPr lang="en-AU" dirty="0"/>
            </a:br>
            <a:endParaRPr lang="en-AU" dirty="0"/>
          </a:p>
        </p:txBody>
      </p:sp>
      <p:pic>
        <p:nvPicPr>
          <p:cNvPr id="7" name="Picture 6">
            <a:extLst>
              <a:ext uri="{FF2B5EF4-FFF2-40B4-BE49-F238E27FC236}">
                <a16:creationId xmlns:a16="http://schemas.microsoft.com/office/drawing/2014/main" id="{FFBB648B-9F33-41BB-92EE-7A752500BBC9}"/>
              </a:ext>
            </a:extLst>
          </p:cNvPr>
          <p:cNvPicPr>
            <a:picLocks noChangeAspect="1"/>
          </p:cNvPicPr>
          <p:nvPr/>
        </p:nvPicPr>
        <p:blipFill>
          <a:blip r:embed="rId3"/>
          <a:stretch>
            <a:fillRect/>
          </a:stretch>
        </p:blipFill>
        <p:spPr>
          <a:xfrm>
            <a:off x="1096231" y="2156112"/>
            <a:ext cx="14003726" cy="36579"/>
          </a:xfrm>
          <a:prstGeom prst="rect">
            <a:avLst/>
          </a:prstGeom>
        </p:spPr>
      </p:pic>
      <p:sp>
        <p:nvSpPr>
          <p:cNvPr id="12" name="TextBox 11">
            <a:extLst>
              <a:ext uri="{FF2B5EF4-FFF2-40B4-BE49-F238E27FC236}">
                <a16:creationId xmlns:a16="http://schemas.microsoft.com/office/drawing/2014/main" id="{7E5993B7-5828-465D-8F87-FCF831A43157}"/>
              </a:ext>
            </a:extLst>
          </p:cNvPr>
          <p:cNvSpPr txBox="1"/>
          <p:nvPr/>
        </p:nvSpPr>
        <p:spPr>
          <a:xfrm>
            <a:off x="9715500" y="3544888"/>
            <a:ext cx="5900990" cy="3539430"/>
          </a:xfrm>
          <a:prstGeom prst="rect">
            <a:avLst/>
          </a:prstGeom>
          <a:noFill/>
        </p:spPr>
        <p:txBody>
          <a:bodyPr wrap="square" rtlCol="0">
            <a:spAutoFit/>
          </a:bodyPr>
          <a:lstStyle/>
          <a:p>
            <a:r>
              <a:rPr lang="en-US" sz="2800" dirty="0"/>
              <a:t>Use of alternative methods to credentialed interpreters (intervention group only);</a:t>
            </a:r>
          </a:p>
          <a:p>
            <a:endParaRPr lang="en-US" sz="2800" dirty="0"/>
          </a:p>
          <a:p>
            <a:pPr marL="457200" indent="-457200">
              <a:buFont typeface="Arial" panose="020B0604020202020204" pitchFamily="34" charset="0"/>
              <a:buChar char="•"/>
            </a:pPr>
            <a:r>
              <a:rPr lang="en-US" sz="2800" dirty="0"/>
              <a:t>37% of practices continued to use bi-lingual staff,</a:t>
            </a:r>
          </a:p>
          <a:p>
            <a:pPr marL="457200" indent="-457200">
              <a:buFont typeface="Arial" panose="020B0604020202020204" pitchFamily="34" charset="0"/>
              <a:buChar char="•"/>
            </a:pPr>
            <a:r>
              <a:rPr lang="en-US" sz="2800" dirty="0"/>
              <a:t>28% used family members. </a:t>
            </a:r>
          </a:p>
          <a:p>
            <a:endParaRPr lang="en-US" sz="2800" dirty="0"/>
          </a:p>
        </p:txBody>
      </p:sp>
      <p:pic>
        <p:nvPicPr>
          <p:cNvPr id="6" name="Picture 5">
            <a:extLst>
              <a:ext uri="{FF2B5EF4-FFF2-40B4-BE49-F238E27FC236}">
                <a16:creationId xmlns:a16="http://schemas.microsoft.com/office/drawing/2014/main" id="{03148681-BD40-4683-A93F-A60A0658FDD2}"/>
              </a:ext>
            </a:extLst>
          </p:cNvPr>
          <p:cNvPicPr>
            <a:picLocks noChangeAspect="1"/>
          </p:cNvPicPr>
          <p:nvPr/>
        </p:nvPicPr>
        <p:blipFill>
          <a:blip r:embed="rId4"/>
          <a:stretch>
            <a:fillRect/>
          </a:stretch>
        </p:blipFill>
        <p:spPr>
          <a:xfrm>
            <a:off x="869698" y="3557833"/>
            <a:ext cx="4213546" cy="5901324"/>
          </a:xfrm>
          <a:prstGeom prst="rect">
            <a:avLst/>
          </a:prstGeom>
        </p:spPr>
      </p:pic>
      <p:pic>
        <p:nvPicPr>
          <p:cNvPr id="10" name="Picture 9">
            <a:extLst>
              <a:ext uri="{FF2B5EF4-FFF2-40B4-BE49-F238E27FC236}">
                <a16:creationId xmlns:a16="http://schemas.microsoft.com/office/drawing/2014/main" id="{CA58C1C2-51C6-4A92-A0EC-89F2AD2F12CA}"/>
              </a:ext>
            </a:extLst>
          </p:cNvPr>
          <p:cNvPicPr>
            <a:picLocks noChangeAspect="1"/>
          </p:cNvPicPr>
          <p:nvPr/>
        </p:nvPicPr>
        <p:blipFill>
          <a:blip r:embed="rId5"/>
          <a:stretch>
            <a:fillRect/>
          </a:stretch>
        </p:blipFill>
        <p:spPr>
          <a:xfrm>
            <a:off x="5083244" y="3544888"/>
            <a:ext cx="4299893" cy="5913824"/>
          </a:xfrm>
          <a:prstGeom prst="rect">
            <a:avLst/>
          </a:prstGeom>
        </p:spPr>
      </p:pic>
    </p:spTree>
    <p:extLst>
      <p:ext uri="{BB962C8B-B14F-4D97-AF65-F5344CB8AC3E}">
        <p14:creationId xmlns:p14="http://schemas.microsoft.com/office/powerpoint/2010/main" val="848638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AE5A3C2-768D-46D8-B72E-ADA20BC6D009}"/>
              </a:ext>
            </a:extLst>
          </p:cNvPr>
          <p:cNvSpPr>
            <a:spLocks noGrp="1"/>
          </p:cNvSpPr>
          <p:nvPr>
            <p:ph idx="1"/>
          </p:nvPr>
        </p:nvSpPr>
        <p:spPr>
          <a:xfrm>
            <a:off x="2213769" y="4332287"/>
            <a:ext cx="11830049" cy="3249611"/>
          </a:xfrm>
        </p:spPr>
        <p:txBody>
          <a:bodyPr>
            <a:normAutofit fontScale="77500" lnSpcReduction="20000"/>
          </a:bodyPr>
          <a:lstStyle/>
          <a:p>
            <a:pPr marL="0" indent="0">
              <a:lnSpc>
                <a:spcPct val="160000"/>
              </a:lnSpc>
              <a:buNone/>
            </a:pPr>
            <a:r>
              <a:rPr lang="en-US" sz="4600" i="1" dirty="0">
                <a:solidFill>
                  <a:schemeClr val="accent1"/>
                </a:solidFill>
              </a:rPr>
              <a:t>“It raised awareness about involving interpreter early… that is always </a:t>
            </a:r>
            <a:r>
              <a:rPr lang="en-US" sz="4600" i="1" dirty="0" err="1">
                <a:solidFill>
                  <a:schemeClr val="accent1"/>
                </a:solidFill>
              </a:rPr>
              <a:t>gonna</a:t>
            </a:r>
            <a:r>
              <a:rPr lang="en-US" sz="4600" i="1" dirty="0">
                <a:solidFill>
                  <a:schemeClr val="accent1"/>
                </a:solidFill>
              </a:rPr>
              <a:t> result in a higher quality of care when the patient actually understands what’s happening in the consultation…” </a:t>
            </a:r>
            <a:r>
              <a:rPr lang="en-US" sz="2400" i="1" dirty="0">
                <a:solidFill>
                  <a:schemeClr val="accent1"/>
                </a:solidFill>
              </a:rPr>
              <a:t>[Post intervention interview, Nurse]</a:t>
            </a:r>
          </a:p>
          <a:p>
            <a:pPr marL="0" indent="0">
              <a:buNone/>
            </a:pPr>
            <a:endParaRPr lang="en-AU" dirty="0"/>
          </a:p>
        </p:txBody>
      </p:sp>
      <p:pic>
        <p:nvPicPr>
          <p:cNvPr id="9" name="Picture 8">
            <a:extLst>
              <a:ext uri="{FF2B5EF4-FFF2-40B4-BE49-F238E27FC236}">
                <a16:creationId xmlns:a16="http://schemas.microsoft.com/office/drawing/2014/main" id="{D613689F-C412-42B3-A5E7-F1C25EAF649D}"/>
              </a:ext>
            </a:extLst>
          </p:cNvPr>
          <p:cNvPicPr>
            <a:picLocks noChangeAspect="1"/>
          </p:cNvPicPr>
          <p:nvPr/>
        </p:nvPicPr>
        <p:blipFill>
          <a:blip r:embed="rId3"/>
          <a:stretch>
            <a:fillRect/>
          </a:stretch>
        </p:blipFill>
        <p:spPr>
          <a:xfrm>
            <a:off x="11696655" y="7581898"/>
            <a:ext cx="3276645" cy="2417058"/>
          </a:xfrm>
          <a:prstGeom prst="rect">
            <a:avLst/>
          </a:prstGeom>
        </p:spPr>
      </p:pic>
    </p:spTree>
    <p:extLst>
      <p:ext uri="{BB962C8B-B14F-4D97-AF65-F5344CB8AC3E}">
        <p14:creationId xmlns:p14="http://schemas.microsoft.com/office/powerpoint/2010/main" val="8198498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FF328D-D6D8-4185-8ED2-D79CE3115DCB}"/>
              </a:ext>
            </a:extLst>
          </p:cNvPr>
          <p:cNvSpPr>
            <a:spLocks noGrp="1"/>
          </p:cNvSpPr>
          <p:nvPr>
            <p:ph type="title"/>
          </p:nvPr>
        </p:nvSpPr>
        <p:spPr/>
        <p:txBody>
          <a:bodyPr/>
          <a:lstStyle/>
          <a:p>
            <a:r>
              <a:rPr lang="en-US" dirty="0"/>
              <a:t>Conclusions and Implications</a:t>
            </a:r>
            <a:endParaRPr lang="en-AU" dirty="0"/>
          </a:p>
        </p:txBody>
      </p:sp>
      <p:sp>
        <p:nvSpPr>
          <p:cNvPr id="5" name="Content Placeholder 4">
            <a:extLst>
              <a:ext uri="{FF2B5EF4-FFF2-40B4-BE49-F238E27FC236}">
                <a16:creationId xmlns:a16="http://schemas.microsoft.com/office/drawing/2014/main" id="{9EE846AD-A446-4BE9-89B6-C0F96C9E623B}"/>
              </a:ext>
            </a:extLst>
          </p:cNvPr>
          <p:cNvSpPr>
            <a:spLocks noGrp="1"/>
          </p:cNvSpPr>
          <p:nvPr>
            <p:ph idx="1"/>
          </p:nvPr>
        </p:nvSpPr>
        <p:spPr>
          <a:xfrm>
            <a:off x="1117599" y="2772282"/>
            <a:ext cx="13982357" cy="3171318"/>
          </a:xfrm>
        </p:spPr>
        <p:txBody>
          <a:bodyPr>
            <a:normAutofit fontScale="92500"/>
          </a:bodyPr>
          <a:lstStyle/>
          <a:p>
            <a:r>
              <a:rPr lang="en-US" sz="3200" dirty="0">
                <a:latin typeface="+mn-lt"/>
              </a:rPr>
              <a:t>The interpreter service was readily available and used sometimes at the practice level.</a:t>
            </a:r>
          </a:p>
          <a:p>
            <a:r>
              <a:rPr lang="en-US" sz="3200" dirty="0">
                <a:latin typeface="+mn-lt"/>
              </a:rPr>
              <a:t>The use of bilingual staff and family members as alternatives remained frequent despite this being against recommendations.</a:t>
            </a:r>
          </a:p>
          <a:p>
            <a:r>
              <a:rPr lang="en-US" sz="3200" dirty="0">
                <a:latin typeface="+mn-lt"/>
              </a:rPr>
              <a:t>Time remained a barrier to use an interpreter by GPs.</a:t>
            </a:r>
          </a:p>
          <a:p>
            <a:r>
              <a:rPr lang="en-US" sz="3200" dirty="0">
                <a:latin typeface="+mn-lt"/>
              </a:rPr>
              <a:t>A practice-wide approach is required with the involvement of reception/admin staff to develop clear procedures to improve the interpreter use.  </a:t>
            </a:r>
          </a:p>
          <a:p>
            <a:pPr marL="0" indent="0">
              <a:buNone/>
            </a:pPr>
            <a:endParaRPr lang="en-US" dirty="0"/>
          </a:p>
          <a:p>
            <a:pPr marL="0" indent="0">
              <a:buNone/>
            </a:pPr>
            <a:endParaRPr lang="en-US" dirty="0"/>
          </a:p>
        </p:txBody>
      </p:sp>
      <p:pic>
        <p:nvPicPr>
          <p:cNvPr id="3" name="Picture 2">
            <a:extLst>
              <a:ext uri="{FF2B5EF4-FFF2-40B4-BE49-F238E27FC236}">
                <a16:creationId xmlns:a16="http://schemas.microsoft.com/office/drawing/2014/main" id="{64B2F12F-E3C2-4C4D-B80A-E3864DFB92AD}"/>
              </a:ext>
            </a:extLst>
          </p:cNvPr>
          <p:cNvPicPr>
            <a:picLocks noChangeAspect="1"/>
          </p:cNvPicPr>
          <p:nvPr/>
        </p:nvPicPr>
        <p:blipFill>
          <a:blip r:embed="rId3"/>
          <a:stretch>
            <a:fillRect/>
          </a:stretch>
        </p:blipFill>
        <p:spPr>
          <a:xfrm>
            <a:off x="1298381" y="2078004"/>
            <a:ext cx="14003726" cy="36579"/>
          </a:xfrm>
          <a:prstGeom prst="rect">
            <a:avLst/>
          </a:prstGeom>
        </p:spPr>
      </p:pic>
      <p:pic>
        <p:nvPicPr>
          <p:cNvPr id="6" name="Picture 5">
            <a:extLst>
              <a:ext uri="{FF2B5EF4-FFF2-40B4-BE49-F238E27FC236}">
                <a16:creationId xmlns:a16="http://schemas.microsoft.com/office/drawing/2014/main" id="{B4521338-7F81-4875-AEB6-868231CFDB9F}"/>
              </a:ext>
            </a:extLst>
          </p:cNvPr>
          <p:cNvPicPr>
            <a:picLocks noChangeAspect="1"/>
          </p:cNvPicPr>
          <p:nvPr/>
        </p:nvPicPr>
        <p:blipFill>
          <a:blip r:embed="rId4"/>
          <a:stretch>
            <a:fillRect/>
          </a:stretch>
        </p:blipFill>
        <p:spPr>
          <a:xfrm>
            <a:off x="12212416" y="6190623"/>
            <a:ext cx="3854672" cy="3384402"/>
          </a:xfrm>
          <a:prstGeom prst="rect">
            <a:avLst/>
          </a:prstGeom>
        </p:spPr>
      </p:pic>
      <p:sp>
        <p:nvSpPr>
          <p:cNvPr id="7" name="TextBox 6">
            <a:extLst>
              <a:ext uri="{FF2B5EF4-FFF2-40B4-BE49-F238E27FC236}">
                <a16:creationId xmlns:a16="http://schemas.microsoft.com/office/drawing/2014/main" id="{F74214DE-0C09-4143-8A9E-A41CC254965A}"/>
              </a:ext>
            </a:extLst>
          </p:cNvPr>
          <p:cNvSpPr txBox="1"/>
          <p:nvPr/>
        </p:nvSpPr>
        <p:spPr>
          <a:xfrm>
            <a:off x="1117599" y="6097319"/>
            <a:ext cx="11626850" cy="3323987"/>
          </a:xfrm>
          <a:prstGeom prst="rect">
            <a:avLst/>
          </a:prstGeom>
          <a:noFill/>
        </p:spPr>
        <p:txBody>
          <a:bodyPr wrap="square" rtlCol="0">
            <a:spAutoFit/>
          </a:bodyPr>
          <a:lstStyle/>
          <a:p>
            <a:r>
              <a:rPr lang="en-US" sz="3200" b="1" u="sng" dirty="0">
                <a:solidFill>
                  <a:srgbClr val="0070C0"/>
                </a:solidFill>
              </a:rPr>
              <a:t>Implications</a:t>
            </a:r>
            <a:endParaRPr lang="en-US" sz="3200" dirty="0">
              <a:solidFill>
                <a:srgbClr val="0070C0"/>
              </a:solidFill>
            </a:endParaRPr>
          </a:p>
          <a:p>
            <a:pPr marL="285750" indent="-285750">
              <a:buFont typeface="Arial" panose="020B0604020202020204" pitchFamily="34" charset="0"/>
              <a:buChar char="•"/>
            </a:pPr>
            <a:r>
              <a:rPr lang="en-US" sz="3200" dirty="0"/>
              <a:t>Enhance awareness among all practice staff on benefits of using credentialed interpreters</a:t>
            </a:r>
          </a:p>
          <a:p>
            <a:pPr marL="285750" indent="-285750">
              <a:buFont typeface="Arial" panose="020B0604020202020204" pitchFamily="34" charset="0"/>
              <a:buChar char="•"/>
            </a:pPr>
            <a:r>
              <a:rPr lang="en-US" sz="3200" dirty="0"/>
              <a:t>PHN to facilitate such training based on practice-based needs. </a:t>
            </a:r>
          </a:p>
          <a:p>
            <a:pPr marL="285750" indent="-285750">
              <a:buFont typeface="Arial" panose="020B0604020202020204" pitchFamily="34" charset="0"/>
              <a:buChar char="•"/>
            </a:pPr>
            <a:r>
              <a:rPr lang="en-US" sz="3200" dirty="0"/>
              <a:t>Link with the accreditation for a practice-wide system change.</a:t>
            </a:r>
          </a:p>
          <a:p>
            <a:pPr marL="285750" indent="-285750">
              <a:buFont typeface="Arial" panose="020B0604020202020204" pitchFamily="34" charset="0"/>
              <a:buChar char="•"/>
            </a:pPr>
            <a:r>
              <a:rPr lang="en-US" sz="3200" dirty="0"/>
              <a:t>Medicare rebate for a longer consultation using interpreter.</a:t>
            </a:r>
          </a:p>
          <a:p>
            <a:endParaRPr lang="en-AU" dirty="0"/>
          </a:p>
        </p:txBody>
      </p:sp>
    </p:spTree>
    <p:extLst>
      <p:ext uri="{BB962C8B-B14F-4D97-AF65-F5344CB8AC3E}">
        <p14:creationId xmlns:p14="http://schemas.microsoft.com/office/powerpoint/2010/main" val="31137282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BFD6A3B-A4C7-4A14-9C23-E4587CA66716}"/>
              </a:ext>
            </a:extLst>
          </p:cNvPr>
          <p:cNvSpPr>
            <a:spLocks noGrp="1"/>
          </p:cNvSpPr>
          <p:nvPr>
            <p:ph idx="1"/>
          </p:nvPr>
        </p:nvSpPr>
        <p:spPr/>
        <p:txBody>
          <a:bodyPr/>
          <a:lstStyle/>
          <a:p>
            <a:pPr marL="0" indent="0" algn="ctr">
              <a:buNone/>
            </a:pPr>
            <a:endParaRPr lang="en-US" i="1" dirty="0"/>
          </a:p>
          <a:p>
            <a:pPr marL="0" indent="0" algn="ctr">
              <a:buNone/>
            </a:pPr>
            <a:endParaRPr lang="en-US" i="1" dirty="0"/>
          </a:p>
          <a:p>
            <a:pPr marL="0" indent="0" algn="ctr">
              <a:buNone/>
            </a:pPr>
            <a:endParaRPr lang="en-US" i="1" dirty="0"/>
          </a:p>
          <a:p>
            <a:pPr marL="0" indent="0" algn="ctr">
              <a:buNone/>
            </a:pPr>
            <a:endParaRPr lang="en-US" i="1" dirty="0"/>
          </a:p>
          <a:p>
            <a:pPr marL="0" indent="0" algn="ctr">
              <a:buNone/>
            </a:pPr>
            <a:endParaRPr lang="en-US" i="1" dirty="0"/>
          </a:p>
          <a:p>
            <a:pPr marL="0" indent="0" algn="ctr">
              <a:buNone/>
            </a:pPr>
            <a:endParaRPr lang="en-US" i="1" dirty="0"/>
          </a:p>
          <a:p>
            <a:pPr marL="0" indent="0" algn="ctr">
              <a:buNone/>
            </a:pPr>
            <a:endParaRPr lang="en-US" i="1" dirty="0"/>
          </a:p>
        </p:txBody>
      </p:sp>
      <p:pic>
        <p:nvPicPr>
          <p:cNvPr id="3" name="Picture 2" descr="A close up of a newspaper&#10;&#10;Description automatically generated">
            <a:extLst>
              <a:ext uri="{FF2B5EF4-FFF2-40B4-BE49-F238E27FC236}">
                <a16:creationId xmlns:a16="http://schemas.microsoft.com/office/drawing/2014/main" id="{0B225630-1828-4968-A5BC-308976C0502C}"/>
              </a:ext>
            </a:extLst>
          </p:cNvPr>
          <p:cNvPicPr>
            <a:picLocks noChangeAspect="1"/>
          </p:cNvPicPr>
          <p:nvPr/>
        </p:nvPicPr>
        <p:blipFill>
          <a:blip r:embed="rId3"/>
          <a:stretch>
            <a:fillRect/>
          </a:stretch>
        </p:blipFill>
        <p:spPr>
          <a:xfrm>
            <a:off x="3562350" y="3377223"/>
            <a:ext cx="8947322" cy="5328627"/>
          </a:xfrm>
          <a:prstGeom prst="rect">
            <a:avLst/>
          </a:prstGeom>
        </p:spPr>
      </p:pic>
      <p:sp>
        <p:nvSpPr>
          <p:cNvPr id="7" name="TextBox 6">
            <a:extLst>
              <a:ext uri="{FF2B5EF4-FFF2-40B4-BE49-F238E27FC236}">
                <a16:creationId xmlns:a16="http://schemas.microsoft.com/office/drawing/2014/main" id="{A779A1B5-FF00-4262-A26B-44A26EA89528}"/>
              </a:ext>
            </a:extLst>
          </p:cNvPr>
          <p:cNvSpPr txBox="1"/>
          <p:nvPr/>
        </p:nvSpPr>
        <p:spPr>
          <a:xfrm>
            <a:off x="629444" y="10487301"/>
            <a:ext cx="14998700" cy="461665"/>
          </a:xfrm>
          <a:prstGeom prst="rect">
            <a:avLst/>
          </a:prstGeom>
          <a:noFill/>
        </p:spPr>
        <p:txBody>
          <a:bodyPr wrap="square">
            <a:spAutoFit/>
          </a:bodyPr>
          <a:lstStyle/>
          <a:p>
            <a:r>
              <a:rPr lang="en-AU" sz="1200" dirty="0">
                <a:solidFill>
                  <a:schemeClr val="accent1"/>
                </a:solidFill>
              </a:rPr>
              <a:t>https://www.google.com/search?q=thank+you+in+many+languages+images&amp;rlz=1C1CHBF_enGBAU911AU911&amp;sxsrf=ALeKk02TPlAkYiMybX6LR_mwZC4mAcKruA:1598841303059&amp;tbm=isch&amp;source=iu&amp;ictx=1&amp;fir=NJvDcx0jrydE7M%252C1uuK0xRvcD05aM%252C_&amp;vet=1&amp;usg=AI4_-kTMRNJULBaiGtvgQoWAoUpURD4emQ&amp;sa=X&amp;ved=2ahUKEwiV6K7_s8TrAhVKzDgGHVFGBw8Q9QF6BAgKECY&amp;biw=1920&amp;bih=969#imgrc=NJvDcx0jrydE7M</a:t>
            </a:r>
          </a:p>
        </p:txBody>
      </p:sp>
    </p:spTree>
    <p:extLst>
      <p:ext uri="{BB962C8B-B14F-4D97-AF65-F5344CB8AC3E}">
        <p14:creationId xmlns:p14="http://schemas.microsoft.com/office/powerpoint/2010/main" val="239182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9185F-41C9-6F49-BFBE-DF895CBA73A4}"/>
              </a:ext>
            </a:extLst>
          </p:cNvPr>
          <p:cNvSpPr>
            <a:spLocks noGrp="1"/>
          </p:cNvSpPr>
          <p:nvPr>
            <p:ph type="title"/>
          </p:nvPr>
        </p:nvSpPr>
        <p:spPr/>
        <p:txBody>
          <a:bodyPr/>
          <a:lstStyle/>
          <a:p>
            <a:r>
              <a:rPr lang="en-US" dirty="0"/>
              <a:t>The OPTIMISE Study and its Backgrounds</a:t>
            </a:r>
          </a:p>
        </p:txBody>
      </p:sp>
      <p:sp>
        <p:nvSpPr>
          <p:cNvPr id="3" name="Content Placeholder 2">
            <a:extLst>
              <a:ext uri="{FF2B5EF4-FFF2-40B4-BE49-F238E27FC236}">
                <a16:creationId xmlns:a16="http://schemas.microsoft.com/office/drawing/2014/main" id="{2C59F8FB-1B46-4C4C-B85F-D964C2593A70}"/>
              </a:ext>
            </a:extLst>
          </p:cNvPr>
          <p:cNvSpPr>
            <a:spLocks noGrp="1"/>
          </p:cNvSpPr>
          <p:nvPr>
            <p:ph idx="1"/>
          </p:nvPr>
        </p:nvSpPr>
        <p:spPr>
          <a:xfrm>
            <a:off x="7478775" y="3015313"/>
            <a:ext cx="7595222" cy="7343303"/>
          </a:xfrm>
        </p:spPr>
        <p:txBody>
          <a:bodyPr/>
          <a:lstStyle/>
          <a:p>
            <a:pPr marL="0" indent="0">
              <a:buNone/>
            </a:pPr>
            <a:r>
              <a:rPr lang="en-US" sz="3200" b="1" dirty="0">
                <a:solidFill>
                  <a:schemeClr val="accent1"/>
                </a:solidFill>
              </a:rPr>
              <a:t>The OPTIMISE study</a:t>
            </a:r>
          </a:p>
          <a:p>
            <a:pPr marL="0" indent="0">
              <a:buNone/>
            </a:pPr>
            <a:endParaRPr lang="en-US" dirty="0"/>
          </a:p>
          <a:p>
            <a:r>
              <a:rPr lang="en-AU" dirty="0"/>
              <a:t>Aimed to improve the quality of refugee health care at the general practice setting.</a:t>
            </a:r>
          </a:p>
          <a:p>
            <a:r>
              <a:rPr lang="en-AU" dirty="0"/>
              <a:t>Practice-wide intervention with stepped wedge cluster randomised trial</a:t>
            </a:r>
          </a:p>
          <a:p>
            <a:r>
              <a:rPr lang="en-AU" dirty="0"/>
              <a:t>A mixed methods study</a:t>
            </a:r>
          </a:p>
          <a:p>
            <a:r>
              <a:rPr lang="en-AU" dirty="0"/>
              <a:t>3 sites (SWS/NSW, NWM and SEM/Victoria)</a:t>
            </a:r>
          </a:p>
          <a:p>
            <a:r>
              <a:rPr lang="en-AU" dirty="0"/>
              <a:t>3 universities(UNSW, Monash U. and La Trobe U.) and regional partners (PHNs and specialised refugee health service)</a:t>
            </a:r>
          </a:p>
          <a:p>
            <a:r>
              <a:rPr lang="en-AU" dirty="0"/>
              <a:t>Conducted from 2016 to 2021</a:t>
            </a:r>
          </a:p>
          <a:p>
            <a:r>
              <a:rPr lang="en-AU" dirty="0"/>
              <a:t>Funded by NHMRC</a:t>
            </a:r>
          </a:p>
        </p:txBody>
      </p:sp>
      <p:pic>
        <p:nvPicPr>
          <p:cNvPr id="5" name="Picture 4">
            <a:extLst>
              <a:ext uri="{FF2B5EF4-FFF2-40B4-BE49-F238E27FC236}">
                <a16:creationId xmlns:a16="http://schemas.microsoft.com/office/drawing/2014/main" id="{ED7547A2-03E4-47D3-AE19-1B6EE311EDA5}"/>
              </a:ext>
            </a:extLst>
          </p:cNvPr>
          <p:cNvPicPr>
            <a:picLocks noChangeAspect="1"/>
          </p:cNvPicPr>
          <p:nvPr/>
        </p:nvPicPr>
        <p:blipFill>
          <a:blip r:embed="rId3"/>
          <a:stretch>
            <a:fillRect/>
          </a:stretch>
        </p:blipFill>
        <p:spPr>
          <a:xfrm>
            <a:off x="1717116" y="6096794"/>
            <a:ext cx="5502833" cy="3999323"/>
          </a:xfrm>
          <a:prstGeom prst="rect">
            <a:avLst/>
          </a:prstGeom>
        </p:spPr>
      </p:pic>
      <p:sp>
        <p:nvSpPr>
          <p:cNvPr id="7" name="TextBox 6">
            <a:extLst>
              <a:ext uri="{FF2B5EF4-FFF2-40B4-BE49-F238E27FC236}">
                <a16:creationId xmlns:a16="http://schemas.microsoft.com/office/drawing/2014/main" id="{6390173C-C078-47FC-B077-76897DC2D915}"/>
              </a:ext>
            </a:extLst>
          </p:cNvPr>
          <p:cNvSpPr txBox="1"/>
          <p:nvPr/>
        </p:nvSpPr>
        <p:spPr>
          <a:xfrm>
            <a:off x="1717116" y="10135751"/>
            <a:ext cx="8124824" cy="646331"/>
          </a:xfrm>
          <a:prstGeom prst="rect">
            <a:avLst/>
          </a:prstGeom>
          <a:noFill/>
        </p:spPr>
        <p:txBody>
          <a:bodyPr wrap="square">
            <a:spAutoFit/>
          </a:bodyPr>
          <a:lstStyle/>
          <a:p>
            <a:r>
              <a:rPr lang="en-US" dirty="0"/>
              <a:t>Source: Australia’s Offshore Humanitarian Program: 2018-2019, Dept. Home Affairs, </a:t>
            </a:r>
          </a:p>
          <a:p>
            <a:r>
              <a:rPr lang="en-US" dirty="0"/>
              <a:t>Australian Government</a:t>
            </a:r>
          </a:p>
        </p:txBody>
      </p:sp>
      <p:pic>
        <p:nvPicPr>
          <p:cNvPr id="9" name="Picture 8">
            <a:extLst>
              <a:ext uri="{FF2B5EF4-FFF2-40B4-BE49-F238E27FC236}">
                <a16:creationId xmlns:a16="http://schemas.microsoft.com/office/drawing/2014/main" id="{E350C96A-F93D-43FF-B867-DDEB46989E50}"/>
              </a:ext>
            </a:extLst>
          </p:cNvPr>
          <p:cNvPicPr>
            <a:picLocks noChangeAspect="1"/>
          </p:cNvPicPr>
          <p:nvPr/>
        </p:nvPicPr>
        <p:blipFill rotWithShape="1">
          <a:blip r:embed="rId4"/>
          <a:srcRect l="59938" r="2177" b="34492"/>
          <a:stretch/>
        </p:blipFill>
        <p:spPr>
          <a:xfrm>
            <a:off x="2660092" y="3082385"/>
            <a:ext cx="3921683" cy="2947337"/>
          </a:xfrm>
          <a:prstGeom prst="rect">
            <a:avLst/>
          </a:prstGeom>
        </p:spPr>
      </p:pic>
      <p:cxnSp>
        <p:nvCxnSpPr>
          <p:cNvPr id="11" name="Straight Connector 10">
            <a:extLst>
              <a:ext uri="{FF2B5EF4-FFF2-40B4-BE49-F238E27FC236}">
                <a16:creationId xmlns:a16="http://schemas.microsoft.com/office/drawing/2014/main" id="{97286BCA-B155-43A6-A969-2207733EE9B0}"/>
              </a:ext>
            </a:extLst>
          </p:cNvPr>
          <p:cNvCxnSpPr/>
          <p:nvPr/>
        </p:nvCxnSpPr>
        <p:spPr>
          <a:xfrm>
            <a:off x="1183591" y="2097471"/>
            <a:ext cx="13890406" cy="0"/>
          </a:xfrm>
          <a:prstGeom prst="line">
            <a:avLst/>
          </a:prstGeom>
          <a:ln w="38100">
            <a:solidFill>
              <a:schemeClr val="accent4"/>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628193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9E380-B634-4A39-B02C-C12A1A49E11C}"/>
              </a:ext>
            </a:extLst>
          </p:cNvPr>
          <p:cNvSpPr>
            <a:spLocks noGrp="1"/>
          </p:cNvSpPr>
          <p:nvPr>
            <p:ph type="title"/>
          </p:nvPr>
        </p:nvSpPr>
        <p:spPr/>
        <p:txBody>
          <a:bodyPr/>
          <a:lstStyle/>
          <a:p>
            <a:r>
              <a:rPr lang="en-US" dirty="0"/>
              <a:t>The OPTIMISE study: Practice-wide Intervention</a:t>
            </a:r>
            <a:endParaRPr lang="en-AU" dirty="0"/>
          </a:p>
        </p:txBody>
      </p:sp>
      <p:sp>
        <p:nvSpPr>
          <p:cNvPr id="3" name="Content Placeholder 2">
            <a:extLst>
              <a:ext uri="{FF2B5EF4-FFF2-40B4-BE49-F238E27FC236}">
                <a16:creationId xmlns:a16="http://schemas.microsoft.com/office/drawing/2014/main" id="{6A7D1161-2CB8-43C1-A6A8-7EC390ECAA4A}"/>
              </a:ext>
            </a:extLst>
          </p:cNvPr>
          <p:cNvSpPr>
            <a:spLocks noGrp="1"/>
          </p:cNvSpPr>
          <p:nvPr>
            <p:ph idx="1"/>
          </p:nvPr>
        </p:nvSpPr>
        <p:spPr>
          <a:xfrm>
            <a:off x="1137615" y="2656682"/>
            <a:ext cx="13982357" cy="2162968"/>
          </a:xfrm>
        </p:spPr>
        <p:txBody>
          <a:bodyPr/>
          <a:lstStyle/>
          <a:p>
            <a:r>
              <a:rPr lang="en-US" dirty="0"/>
              <a:t>Plan-Do-Study-Act (PDSA) quality improvement activity with action plans.</a:t>
            </a:r>
          </a:p>
          <a:p>
            <a:r>
              <a:rPr lang="en-US" dirty="0"/>
              <a:t>Practice facilitation by a facilitator from regional refugee health agencies  </a:t>
            </a:r>
          </a:p>
          <a:p>
            <a:r>
              <a:rPr lang="en-US" dirty="0"/>
              <a:t>Support with resources </a:t>
            </a:r>
          </a:p>
          <a:p>
            <a:r>
              <a:rPr lang="en-US" dirty="0"/>
              <a:t>4 core foci of the intervention</a:t>
            </a:r>
            <a:endParaRPr lang="en-AU" dirty="0"/>
          </a:p>
        </p:txBody>
      </p:sp>
      <p:pic>
        <p:nvPicPr>
          <p:cNvPr id="5" name="Picture 4">
            <a:extLst>
              <a:ext uri="{FF2B5EF4-FFF2-40B4-BE49-F238E27FC236}">
                <a16:creationId xmlns:a16="http://schemas.microsoft.com/office/drawing/2014/main" id="{49C8454E-FA42-4318-9F44-D9E261559801}"/>
              </a:ext>
            </a:extLst>
          </p:cNvPr>
          <p:cNvPicPr>
            <a:picLocks noChangeAspect="1"/>
          </p:cNvPicPr>
          <p:nvPr/>
        </p:nvPicPr>
        <p:blipFill>
          <a:blip r:embed="rId3"/>
          <a:stretch>
            <a:fillRect/>
          </a:stretch>
        </p:blipFill>
        <p:spPr>
          <a:xfrm>
            <a:off x="3220604" y="7577731"/>
            <a:ext cx="9816377" cy="3179168"/>
          </a:xfrm>
          <a:prstGeom prst="rect">
            <a:avLst/>
          </a:prstGeom>
        </p:spPr>
      </p:pic>
      <p:pic>
        <p:nvPicPr>
          <p:cNvPr id="7" name="Picture 6">
            <a:extLst>
              <a:ext uri="{FF2B5EF4-FFF2-40B4-BE49-F238E27FC236}">
                <a16:creationId xmlns:a16="http://schemas.microsoft.com/office/drawing/2014/main" id="{13110B46-F845-4340-B3F4-A4736380E121}"/>
              </a:ext>
            </a:extLst>
          </p:cNvPr>
          <p:cNvPicPr>
            <a:picLocks noChangeAspect="1"/>
          </p:cNvPicPr>
          <p:nvPr/>
        </p:nvPicPr>
        <p:blipFill>
          <a:blip r:embed="rId4"/>
          <a:stretch>
            <a:fillRect/>
          </a:stretch>
        </p:blipFill>
        <p:spPr>
          <a:xfrm>
            <a:off x="3154964" y="4819649"/>
            <a:ext cx="9548059" cy="2324101"/>
          </a:xfrm>
          <a:prstGeom prst="rect">
            <a:avLst/>
          </a:prstGeom>
        </p:spPr>
      </p:pic>
      <p:pic>
        <p:nvPicPr>
          <p:cNvPr id="9" name="Picture 8">
            <a:extLst>
              <a:ext uri="{FF2B5EF4-FFF2-40B4-BE49-F238E27FC236}">
                <a16:creationId xmlns:a16="http://schemas.microsoft.com/office/drawing/2014/main" id="{F210C64C-9032-43E5-A00A-51DF7D069BCA}"/>
              </a:ext>
            </a:extLst>
          </p:cNvPr>
          <p:cNvPicPr>
            <a:picLocks noChangeAspect="1"/>
          </p:cNvPicPr>
          <p:nvPr/>
        </p:nvPicPr>
        <p:blipFill>
          <a:blip r:embed="rId5"/>
          <a:stretch>
            <a:fillRect/>
          </a:stretch>
        </p:blipFill>
        <p:spPr>
          <a:xfrm>
            <a:off x="1097585" y="2039904"/>
            <a:ext cx="13912278" cy="36579"/>
          </a:xfrm>
          <a:prstGeom prst="rect">
            <a:avLst/>
          </a:prstGeom>
        </p:spPr>
      </p:pic>
    </p:spTree>
    <p:extLst>
      <p:ext uri="{BB962C8B-B14F-4D97-AF65-F5344CB8AC3E}">
        <p14:creationId xmlns:p14="http://schemas.microsoft.com/office/powerpoint/2010/main" val="18986699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B159B53-9644-B943-912B-895D42B414A0}"/>
              </a:ext>
            </a:extLst>
          </p:cNvPr>
          <p:cNvSpPr txBox="1"/>
          <p:nvPr/>
        </p:nvSpPr>
        <p:spPr>
          <a:xfrm>
            <a:off x="204148" y="8975203"/>
            <a:ext cx="8787452" cy="2246769"/>
          </a:xfrm>
          <a:prstGeom prst="rect">
            <a:avLst/>
          </a:prstGeom>
          <a:noFill/>
        </p:spPr>
        <p:txBody>
          <a:bodyPr wrap="square" rtlCol="0">
            <a:spAutoFit/>
          </a:bodyPr>
          <a:lstStyle/>
          <a:p>
            <a:r>
              <a:rPr lang="en-US" sz="2800" dirty="0" err="1">
                <a:latin typeface="Arial" panose="020B0604020202020204" pitchFamily="34" charset="0"/>
                <a:ea typeface="Roboto Mono" pitchFamily="2" charset="0"/>
                <a:cs typeface="Arial" panose="020B0604020202020204" pitchFamily="34" charset="0"/>
              </a:rPr>
              <a:t>Analysed</a:t>
            </a:r>
            <a:r>
              <a:rPr lang="en-US" sz="2800" dirty="0">
                <a:latin typeface="Arial" panose="020B0604020202020204" pitchFamily="34" charset="0"/>
                <a:ea typeface="Roboto Mono" pitchFamily="2" charset="0"/>
                <a:cs typeface="Arial" panose="020B0604020202020204" pitchFamily="34" charset="0"/>
              </a:rPr>
              <a:t> subsets of OPTIMISE data focusing on language and interpreter use.</a:t>
            </a:r>
          </a:p>
          <a:p>
            <a:endParaRPr lang="en-US" sz="2800" dirty="0">
              <a:latin typeface="Arial" panose="020B0604020202020204" pitchFamily="34" charset="0"/>
              <a:ea typeface="Roboto Mono" pitchFamily="2" charset="0"/>
              <a:cs typeface="Arial" panose="020B0604020202020204" pitchFamily="34" charset="0"/>
            </a:endParaRPr>
          </a:p>
          <a:p>
            <a:r>
              <a:rPr lang="en-US" sz="2800" dirty="0">
                <a:latin typeface="Arial" panose="020B0604020202020204" pitchFamily="34" charset="0"/>
                <a:ea typeface="Roboto Mono" pitchFamily="2" charset="0"/>
                <a:cs typeface="Arial" panose="020B0604020202020204" pitchFamily="34" charset="0"/>
              </a:rPr>
              <a:t>Included data from 31 practices and 55 GPs who responded to both pre- and post-intervention surveys.</a:t>
            </a:r>
          </a:p>
        </p:txBody>
      </p:sp>
      <p:sp>
        <p:nvSpPr>
          <p:cNvPr id="6" name="TextBox 5">
            <a:extLst>
              <a:ext uri="{FF2B5EF4-FFF2-40B4-BE49-F238E27FC236}">
                <a16:creationId xmlns:a16="http://schemas.microsoft.com/office/drawing/2014/main" id="{53878B59-CA6E-574E-8EDF-E52918AC4D10}"/>
              </a:ext>
            </a:extLst>
          </p:cNvPr>
          <p:cNvSpPr txBox="1"/>
          <p:nvPr/>
        </p:nvSpPr>
        <p:spPr>
          <a:xfrm>
            <a:off x="1340297" y="4208038"/>
            <a:ext cx="6311006" cy="369332"/>
          </a:xfrm>
          <a:prstGeom prst="rect">
            <a:avLst/>
          </a:prstGeom>
          <a:noFill/>
        </p:spPr>
        <p:txBody>
          <a:bodyPr wrap="square" rtlCol="0">
            <a:spAutoFit/>
          </a:bodyPr>
          <a:lstStyle/>
          <a:p>
            <a:pPr algn="ctr"/>
            <a:r>
              <a:rPr lang="en-US" dirty="0">
                <a:latin typeface="Arial" panose="020B0604020202020204" pitchFamily="34" charset="0"/>
                <a:ea typeface="Roboto Mono" pitchFamily="2" charset="0"/>
                <a:cs typeface="Arial" panose="020B0604020202020204" pitchFamily="34" charset="0"/>
              </a:rPr>
              <a:t>Image goes here</a:t>
            </a:r>
          </a:p>
        </p:txBody>
      </p:sp>
      <p:pic>
        <p:nvPicPr>
          <p:cNvPr id="7" name="Picture 6" descr="A drawing of a cartoon character&#10;&#10;Description automatically generated">
            <a:extLst>
              <a:ext uri="{FF2B5EF4-FFF2-40B4-BE49-F238E27FC236}">
                <a16:creationId xmlns:a16="http://schemas.microsoft.com/office/drawing/2014/main" id="{EA5ABA6C-171B-4F19-82CB-760773CD988B}"/>
              </a:ext>
            </a:extLst>
          </p:cNvPr>
          <p:cNvPicPr>
            <a:picLocks noChangeAspect="1"/>
          </p:cNvPicPr>
          <p:nvPr/>
        </p:nvPicPr>
        <p:blipFill>
          <a:blip r:embed="rId3"/>
          <a:stretch>
            <a:fillRect/>
          </a:stretch>
        </p:blipFill>
        <p:spPr>
          <a:xfrm>
            <a:off x="295406" y="1996501"/>
            <a:ext cx="8296143" cy="5779649"/>
          </a:xfrm>
          <a:prstGeom prst="rect">
            <a:avLst/>
          </a:prstGeom>
        </p:spPr>
      </p:pic>
      <p:sp>
        <p:nvSpPr>
          <p:cNvPr id="8" name="TextBox 7">
            <a:extLst>
              <a:ext uri="{FF2B5EF4-FFF2-40B4-BE49-F238E27FC236}">
                <a16:creationId xmlns:a16="http://schemas.microsoft.com/office/drawing/2014/main" id="{453371D2-854E-4D0B-88F1-37993FDB8E82}"/>
              </a:ext>
            </a:extLst>
          </p:cNvPr>
          <p:cNvSpPr txBox="1"/>
          <p:nvPr/>
        </p:nvSpPr>
        <p:spPr>
          <a:xfrm>
            <a:off x="9448800" y="2266950"/>
            <a:ext cx="6496050" cy="6370975"/>
          </a:xfrm>
          <a:prstGeom prst="rect">
            <a:avLst/>
          </a:prstGeom>
          <a:noFill/>
        </p:spPr>
        <p:txBody>
          <a:bodyPr wrap="square" rtlCol="0">
            <a:spAutoFit/>
          </a:bodyPr>
          <a:lstStyle/>
          <a:p>
            <a:r>
              <a:rPr lang="en-US" sz="3600" b="1" i="1" dirty="0"/>
              <a:t>Our specific questions</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What are linguistic characteristics of practice staff?</a:t>
            </a:r>
          </a:p>
          <a:p>
            <a:pPr marL="457200" indent="-457200">
              <a:buFont typeface="Arial" panose="020B0604020202020204" pitchFamily="34" charset="0"/>
              <a:buChar char="•"/>
            </a:pPr>
            <a:r>
              <a:rPr lang="en-US" sz="2800" dirty="0"/>
              <a:t>How well is the practice set up for interpreter use? </a:t>
            </a:r>
          </a:p>
          <a:p>
            <a:pPr marL="457200" indent="-457200">
              <a:buFont typeface="Arial" panose="020B0604020202020204" pitchFamily="34" charset="0"/>
              <a:buChar char="•"/>
            </a:pPr>
            <a:r>
              <a:rPr lang="en-US" sz="2800" dirty="0"/>
              <a:t>How do practices establish the need for an interpreter?</a:t>
            </a:r>
          </a:p>
          <a:p>
            <a:pPr marL="457200" indent="-457200">
              <a:buFont typeface="Arial" panose="020B0604020202020204" pitchFamily="34" charset="0"/>
              <a:buChar char="•"/>
            </a:pPr>
            <a:r>
              <a:rPr lang="en-US" sz="2800" dirty="0"/>
              <a:t>What is the level of credentialed interpreter use? </a:t>
            </a:r>
          </a:p>
          <a:p>
            <a:pPr marL="457200" indent="-457200">
              <a:buFont typeface="Arial" panose="020B0604020202020204" pitchFamily="34" charset="0"/>
              <a:buChar char="•"/>
            </a:pPr>
            <a:r>
              <a:rPr lang="en-US" sz="2800" dirty="0"/>
              <a:t>What are barriers to using interpreters? </a:t>
            </a:r>
          </a:p>
          <a:p>
            <a:pPr marL="457200" indent="-457200">
              <a:buFont typeface="Arial" panose="020B0604020202020204" pitchFamily="34" charset="0"/>
              <a:buChar char="•"/>
            </a:pPr>
            <a:r>
              <a:rPr lang="en-US" sz="2800" dirty="0"/>
              <a:t>Has the intervention resulted in any changes?</a:t>
            </a:r>
          </a:p>
          <a:p>
            <a:endParaRPr lang="en-US" dirty="0"/>
          </a:p>
          <a:p>
            <a:endParaRPr lang="en-AU" dirty="0"/>
          </a:p>
        </p:txBody>
      </p:sp>
      <p:cxnSp>
        <p:nvCxnSpPr>
          <p:cNvPr id="3" name="Straight Connector 2">
            <a:extLst>
              <a:ext uri="{FF2B5EF4-FFF2-40B4-BE49-F238E27FC236}">
                <a16:creationId xmlns:a16="http://schemas.microsoft.com/office/drawing/2014/main" id="{E3E4C40C-9407-4707-B884-C60921C97C74}"/>
              </a:ext>
            </a:extLst>
          </p:cNvPr>
          <p:cNvCxnSpPr/>
          <p:nvPr/>
        </p:nvCxnSpPr>
        <p:spPr>
          <a:xfrm flipH="1">
            <a:off x="0" y="8763000"/>
            <a:ext cx="8991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5230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6DA44B-E472-4D75-9387-FCBA9E9CD530}"/>
              </a:ext>
            </a:extLst>
          </p:cNvPr>
          <p:cNvSpPr>
            <a:spLocks noGrp="1"/>
          </p:cNvSpPr>
          <p:nvPr>
            <p:ph type="title"/>
          </p:nvPr>
        </p:nvSpPr>
        <p:spPr/>
        <p:txBody>
          <a:bodyPr/>
          <a:lstStyle/>
          <a:p>
            <a:r>
              <a:rPr lang="en-US" dirty="0"/>
              <a:t>Characteristics of Practice staff and GPs</a:t>
            </a:r>
            <a:endParaRPr lang="en-AU" dirty="0"/>
          </a:p>
        </p:txBody>
      </p:sp>
      <p:sp>
        <p:nvSpPr>
          <p:cNvPr id="4" name="Content Placeholder 3">
            <a:extLst>
              <a:ext uri="{FF2B5EF4-FFF2-40B4-BE49-F238E27FC236}">
                <a16:creationId xmlns:a16="http://schemas.microsoft.com/office/drawing/2014/main" id="{B8F3965F-AF5E-4CB0-BE39-37EFA588A91C}"/>
              </a:ext>
            </a:extLst>
          </p:cNvPr>
          <p:cNvSpPr>
            <a:spLocks noGrp="1"/>
          </p:cNvSpPr>
          <p:nvPr>
            <p:ph idx="1"/>
          </p:nvPr>
        </p:nvSpPr>
        <p:spPr>
          <a:xfrm>
            <a:off x="9677400" y="2659146"/>
            <a:ext cx="5905500" cy="5764212"/>
          </a:xfrm>
        </p:spPr>
        <p:txBody>
          <a:bodyPr>
            <a:normAutofit/>
          </a:bodyPr>
          <a:lstStyle/>
          <a:p>
            <a:r>
              <a:rPr lang="en-US" dirty="0"/>
              <a:t>Many speak languages other than English (LOTE). Fewer speak one of languages spoken by recent refugees.</a:t>
            </a:r>
          </a:p>
          <a:p>
            <a:pPr marL="0" indent="0">
              <a:buNone/>
            </a:pPr>
            <a:endParaRPr lang="en-US" dirty="0"/>
          </a:p>
          <a:p>
            <a:r>
              <a:rPr lang="en-US" dirty="0"/>
              <a:t>GPs born in 19 different countries (including Australia)</a:t>
            </a:r>
          </a:p>
          <a:p>
            <a:pPr marL="0" indent="0">
              <a:buNone/>
            </a:pPr>
            <a:endParaRPr lang="en-US" dirty="0"/>
          </a:p>
          <a:p>
            <a:pPr marL="0" algn="ctr" rtl="0" eaLnBrk="1" fontAlgn="t" latinLnBrk="0" hangingPunct="1">
              <a:lnSpc>
                <a:spcPct val="107000"/>
              </a:lnSpc>
              <a:spcBef>
                <a:spcPts val="0"/>
              </a:spcBef>
              <a:spcAft>
                <a:spcPts val="0"/>
              </a:spcAft>
            </a:pPr>
            <a:r>
              <a:rPr lang="en-AU" sz="1800" b="1" i="0" u="none" strike="noStrike" kern="1200" dirty="0">
                <a:solidFill>
                  <a:srgbClr val="FFFFFF"/>
                </a:solidFill>
                <a:effectLst/>
                <a:latin typeface="Calibri" panose="020F0502020204030204" pitchFamily="34" charset="0"/>
              </a:rPr>
              <a:t> </a:t>
            </a:r>
          </a:p>
          <a:p>
            <a:pPr marL="0" indent="0" algn="ctr" rtl="0" eaLnBrk="1" fontAlgn="t" latinLnBrk="0" hangingPunct="1">
              <a:lnSpc>
                <a:spcPct val="107000"/>
              </a:lnSpc>
              <a:spcBef>
                <a:spcPts val="0"/>
              </a:spcBef>
              <a:spcAft>
                <a:spcPts val="0"/>
              </a:spcAft>
              <a:buNone/>
            </a:pPr>
            <a:endParaRPr lang="en-AU" sz="18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AU" sz="1800" b="1" i="0" u="none" strike="noStrike" kern="1200" dirty="0">
                <a:solidFill>
                  <a:srgbClr val="FFFFFF"/>
                </a:solidFill>
                <a:effectLst/>
                <a:latin typeface="Calibri" panose="020F0502020204030204" pitchFamily="34" charset="0"/>
              </a:rPr>
              <a:t>Practice staff</a:t>
            </a:r>
            <a:endParaRPr lang="en-AU" sz="18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AU" sz="1800" b="1" i="0" u="none" strike="noStrike" kern="1200" dirty="0">
                <a:solidFill>
                  <a:srgbClr val="FFFFFF"/>
                </a:solidFill>
                <a:effectLst/>
                <a:latin typeface="Calibri" panose="020F0502020204030204" pitchFamily="34" charset="0"/>
              </a:rPr>
              <a:t>GPs</a:t>
            </a:r>
            <a:endParaRPr lang="en-AU" sz="18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AU" sz="1800" b="1" i="0" u="none" strike="noStrike" kern="1200" dirty="0">
                <a:solidFill>
                  <a:srgbClr val="FFFFFF"/>
                </a:solidFill>
                <a:effectLst/>
                <a:latin typeface="Calibri" panose="020F0502020204030204" pitchFamily="34" charset="0"/>
              </a:rPr>
              <a:t>Nurses</a:t>
            </a:r>
            <a:endParaRPr lang="en-AU" sz="1800" b="0" i="0" u="none" strike="noStrike" dirty="0">
              <a:effectLst/>
              <a:latin typeface="Arial" panose="020B0604020202020204" pitchFamily="34" charset="0"/>
            </a:endParaRPr>
          </a:p>
          <a:p>
            <a:pPr marL="0" algn="l" rtl="0" eaLnBrk="1" fontAlgn="t" latinLnBrk="0" hangingPunct="1">
              <a:lnSpc>
                <a:spcPct val="107000"/>
              </a:lnSpc>
              <a:spcBef>
                <a:spcPts val="0"/>
              </a:spcBef>
              <a:spcAft>
                <a:spcPts val="0"/>
              </a:spcAft>
            </a:pPr>
            <a:r>
              <a:rPr lang="en-AU" sz="1800" b="1" i="0" u="none" strike="noStrike" kern="1200" dirty="0">
                <a:solidFill>
                  <a:srgbClr val="FFFFFF"/>
                </a:solidFill>
                <a:effectLst/>
                <a:latin typeface="Calibri" panose="020F0502020204030204" pitchFamily="34" charset="0"/>
              </a:rPr>
              <a:t>Reception</a:t>
            </a:r>
            <a:endParaRPr lang="en-AU" sz="1800" b="0" i="0" u="none" strike="noStrike" dirty="0">
              <a:effectLst/>
              <a:latin typeface="Arial" panose="020B0604020202020204" pitchFamily="34" charset="0"/>
            </a:endParaRPr>
          </a:p>
          <a:p>
            <a:pPr marL="0" indent="0">
              <a:buNone/>
            </a:pPr>
            <a:endParaRPr lang="en-US" dirty="0"/>
          </a:p>
          <a:p>
            <a:endParaRPr lang="en-US" dirty="0"/>
          </a:p>
          <a:p>
            <a:endParaRPr lang="en-AU" dirty="0"/>
          </a:p>
        </p:txBody>
      </p:sp>
      <p:graphicFrame>
        <p:nvGraphicFramePr>
          <p:cNvPr id="5" name="Table 4">
            <a:extLst>
              <a:ext uri="{FF2B5EF4-FFF2-40B4-BE49-F238E27FC236}">
                <a16:creationId xmlns:a16="http://schemas.microsoft.com/office/drawing/2014/main" id="{24703F7E-B98C-44B5-88BF-84FC50BEDA6D}"/>
              </a:ext>
            </a:extLst>
          </p:cNvPr>
          <p:cNvGraphicFramePr>
            <a:graphicFrameLocks noGrp="1"/>
          </p:cNvGraphicFramePr>
          <p:nvPr>
            <p:extLst>
              <p:ext uri="{D42A27DB-BD31-4B8C-83A1-F6EECF244321}">
                <p14:modId xmlns:p14="http://schemas.microsoft.com/office/powerpoint/2010/main" val="662541921"/>
              </p:ext>
            </p:extLst>
          </p:nvPr>
        </p:nvGraphicFramePr>
        <p:xfrm>
          <a:off x="1257533" y="2865482"/>
          <a:ext cx="7936924" cy="2658186"/>
        </p:xfrm>
        <a:graphic>
          <a:graphicData uri="http://schemas.openxmlformats.org/drawingml/2006/table">
            <a:tbl>
              <a:tblPr firstRow="1" firstCol="1" bandRow="1">
                <a:tableStyleId>{5C22544A-7EE6-4342-B048-85BDC9FD1C3A}</a:tableStyleId>
              </a:tblPr>
              <a:tblGrid>
                <a:gridCol w="2018896">
                  <a:extLst>
                    <a:ext uri="{9D8B030D-6E8A-4147-A177-3AD203B41FA5}">
                      <a16:colId xmlns:a16="http://schemas.microsoft.com/office/drawing/2014/main" val="798624581"/>
                    </a:ext>
                  </a:extLst>
                </a:gridCol>
                <a:gridCol w="724304">
                  <a:extLst>
                    <a:ext uri="{9D8B030D-6E8A-4147-A177-3AD203B41FA5}">
                      <a16:colId xmlns:a16="http://schemas.microsoft.com/office/drawing/2014/main" val="1932212695"/>
                    </a:ext>
                  </a:extLst>
                </a:gridCol>
                <a:gridCol w="1298431">
                  <a:extLst>
                    <a:ext uri="{9D8B030D-6E8A-4147-A177-3AD203B41FA5}">
                      <a16:colId xmlns:a16="http://schemas.microsoft.com/office/drawing/2014/main" val="3603625718"/>
                    </a:ext>
                  </a:extLst>
                </a:gridCol>
                <a:gridCol w="1298431">
                  <a:extLst>
                    <a:ext uri="{9D8B030D-6E8A-4147-A177-3AD203B41FA5}">
                      <a16:colId xmlns:a16="http://schemas.microsoft.com/office/drawing/2014/main" val="2690391731"/>
                    </a:ext>
                  </a:extLst>
                </a:gridCol>
                <a:gridCol w="1298431">
                  <a:extLst>
                    <a:ext uri="{9D8B030D-6E8A-4147-A177-3AD203B41FA5}">
                      <a16:colId xmlns:a16="http://schemas.microsoft.com/office/drawing/2014/main" val="3779084934"/>
                    </a:ext>
                  </a:extLst>
                </a:gridCol>
                <a:gridCol w="1298431">
                  <a:extLst>
                    <a:ext uri="{9D8B030D-6E8A-4147-A177-3AD203B41FA5}">
                      <a16:colId xmlns:a16="http://schemas.microsoft.com/office/drawing/2014/main" val="132608232"/>
                    </a:ext>
                  </a:extLst>
                </a:gridCol>
              </a:tblGrid>
              <a:tr h="473205">
                <a:tc>
                  <a:txBody>
                    <a:bodyPr/>
                    <a:lstStyle/>
                    <a:p>
                      <a:pPr>
                        <a:lnSpc>
                          <a:spcPct val="107000"/>
                        </a:lnSpc>
                        <a:spcAft>
                          <a:spcPts val="800"/>
                        </a:spcAft>
                      </a:pPr>
                      <a:r>
                        <a:rPr lang="en-AU" sz="2400" dirty="0">
                          <a:effectLst/>
                        </a:rPr>
                        <a:t> </a:t>
                      </a:r>
                      <a:endParaRPr lang="en-AU" sz="2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nSpc>
                          <a:spcPct val="107000"/>
                        </a:lnSpc>
                        <a:spcAft>
                          <a:spcPts val="800"/>
                        </a:spcAft>
                      </a:pPr>
                      <a:r>
                        <a:rPr lang="en-AU" sz="2400" dirty="0">
                          <a:effectLst/>
                        </a:rPr>
                        <a:t> </a:t>
                      </a:r>
                      <a:endParaRPr lang="en-AU" sz="2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gridSpan="2">
                  <a:txBody>
                    <a:bodyPr/>
                    <a:lstStyle/>
                    <a:p>
                      <a:pPr algn="ctr">
                        <a:lnSpc>
                          <a:spcPct val="107000"/>
                        </a:lnSpc>
                        <a:spcAft>
                          <a:spcPts val="800"/>
                        </a:spcAft>
                      </a:pPr>
                      <a:r>
                        <a:rPr lang="en-AU" sz="2400" u="sng" dirty="0">
                          <a:effectLst/>
                        </a:rPr>
                        <a:t>   Speak LOTE</a:t>
                      </a:r>
                      <a:r>
                        <a:rPr lang="en-AU" sz="2400" u="sng" baseline="30000" dirty="0">
                          <a:effectLst/>
                        </a:rPr>
                        <a:t>1)</a:t>
                      </a:r>
                      <a:endParaRPr lang="en-AU" sz="2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hMerge="1">
                  <a:txBody>
                    <a:bodyPr/>
                    <a:lstStyle/>
                    <a:p>
                      <a:endParaRPr lang="en-AU"/>
                    </a:p>
                  </a:txBody>
                  <a:tcPr/>
                </a:tc>
                <a:tc gridSpan="2">
                  <a:txBody>
                    <a:bodyPr/>
                    <a:lstStyle/>
                    <a:p>
                      <a:pPr algn="ctr">
                        <a:lnSpc>
                          <a:spcPct val="107000"/>
                        </a:lnSpc>
                        <a:spcAft>
                          <a:spcPts val="800"/>
                        </a:spcAft>
                      </a:pPr>
                      <a:r>
                        <a:rPr lang="en-AU" sz="2400" u="sng" dirty="0">
                          <a:effectLst/>
                        </a:rPr>
                        <a:t>Speak Refugee language</a:t>
                      </a:r>
                      <a:r>
                        <a:rPr lang="en-AU" sz="2400" u="sng" baseline="30000" dirty="0">
                          <a:effectLst/>
                        </a:rPr>
                        <a:t>2)  </a:t>
                      </a:r>
                      <a:endParaRPr lang="en-AU" sz="2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hMerge="1">
                  <a:txBody>
                    <a:bodyPr/>
                    <a:lstStyle/>
                    <a:p>
                      <a:endParaRPr lang="en-AU"/>
                    </a:p>
                  </a:txBody>
                  <a:tcPr/>
                </a:tc>
                <a:extLst>
                  <a:ext uri="{0D108BD9-81ED-4DB2-BD59-A6C34878D82A}">
                    <a16:rowId xmlns:a16="http://schemas.microsoft.com/office/drawing/2014/main" val="2509269351"/>
                  </a:ext>
                </a:extLst>
              </a:tr>
              <a:tr h="473205">
                <a:tc>
                  <a:txBody>
                    <a:bodyPr/>
                    <a:lstStyle/>
                    <a:p>
                      <a:pPr>
                        <a:lnSpc>
                          <a:spcPct val="107000"/>
                        </a:lnSpc>
                        <a:spcAft>
                          <a:spcPts val="800"/>
                        </a:spcAft>
                      </a:pPr>
                      <a:r>
                        <a:rPr lang="en-AU" sz="2400">
                          <a:effectLst/>
                        </a:rPr>
                        <a:t>Practice staff</a:t>
                      </a:r>
                      <a:endParaRPr lang="en-AU" sz="24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nSpc>
                          <a:spcPct val="107000"/>
                        </a:lnSpc>
                        <a:spcAft>
                          <a:spcPts val="800"/>
                        </a:spcAft>
                      </a:pPr>
                      <a:r>
                        <a:rPr lang="en-US" sz="2400" dirty="0">
                          <a:effectLst/>
                          <a:latin typeface="Calibri" panose="020F0502020204030204" pitchFamily="34" charset="0"/>
                          <a:ea typeface="Yu Mincho" panose="02020400000000000000" pitchFamily="18" charset="-128"/>
                          <a:cs typeface="Times New Roman" panose="02020603050405020304" pitchFamily="18" charset="0"/>
                        </a:rPr>
                        <a:t>n</a:t>
                      </a:r>
                      <a:endParaRPr lang="en-AU" sz="2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ctr">
                        <a:lnSpc>
                          <a:spcPct val="107000"/>
                        </a:lnSpc>
                        <a:spcAft>
                          <a:spcPts val="800"/>
                        </a:spcAft>
                      </a:pPr>
                      <a:r>
                        <a:rPr lang="en-AU" sz="2400">
                          <a:effectLst/>
                        </a:rPr>
                        <a:t>Yes (n)</a:t>
                      </a:r>
                      <a:endParaRPr lang="en-AU" sz="24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ctr">
                        <a:lnSpc>
                          <a:spcPct val="107000"/>
                        </a:lnSpc>
                        <a:spcAft>
                          <a:spcPts val="800"/>
                        </a:spcAft>
                      </a:pPr>
                      <a:r>
                        <a:rPr lang="en-AU" sz="2400">
                          <a:effectLst/>
                        </a:rPr>
                        <a:t>%</a:t>
                      </a:r>
                      <a:endParaRPr lang="en-AU" sz="24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ctr">
                        <a:lnSpc>
                          <a:spcPct val="107000"/>
                        </a:lnSpc>
                        <a:spcAft>
                          <a:spcPts val="800"/>
                        </a:spcAft>
                      </a:pPr>
                      <a:r>
                        <a:rPr lang="en-AU" sz="2400" dirty="0">
                          <a:effectLst/>
                        </a:rPr>
                        <a:t>Yes (n)</a:t>
                      </a:r>
                      <a:endParaRPr lang="en-AU" sz="2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ctr">
                        <a:lnSpc>
                          <a:spcPct val="107000"/>
                        </a:lnSpc>
                        <a:spcAft>
                          <a:spcPts val="800"/>
                        </a:spcAft>
                      </a:pPr>
                      <a:r>
                        <a:rPr lang="en-AU" sz="2400" dirty="0">
                          <a:effectLst/>
                        </a:rPr>
                        <a:t>%</a:t>
                      </a:r>
                      <a:endParaRPr lang="en-AU" sz="2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159229991"/>
                  </a:ext>
                </a:extLst>
              </a:tr>
              <a:tr h="473205">
                <a:tc>
                  <a:txBody>
                    <a:bodyPr/>
                    <a:lstStyle/>
                    <a:p>
                      <a:pPr>
                        <a:lnSpc>
                          <a:spcPct val="107000"/>
                        </a:lnSpc>
                        <a:spcAft>
                          <a:spcPts val="800"/>
                        </a:spcAft>
                      </a:pPr>
                      <a:r>
                        <a:rPr lang="en-AU" sz="2400">
                          <a:effectLst/>
                        </a:rPr>
                        <a:t>GPs</a:t>
                      </a:r>
                      <a:endParaRPr lang="en-AU" sz="24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r">
                        <a:lnSpc>
                          <a:spcPct val="107000"/>
                        </a:lnSpc>
                        <a:spcAft>
                          <a:spcPts val="800"/>
                        </a:spcAft>
                      </a:pPr>
                      <a:r>
                        <a:rPr lang="en-AU" sz="2400" dirty="0">
                          <a:effectLst/>
                        </a:rPr>
                        <a:t>134</a:t>
                      </a:r>
                      <a:endParaRPr lang="en-AU" sz="2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r">
                        <a:lnSpc>
                          <a:spcPct val="107000"/>
                        </a:lnSpc>
                        <a:spcAft>
                          <a:spcPts val="800"/>
                        </a:spcAft>
                      </a:pPr>
                      <a:r>
                        <a:rPr lang="en-AU" sz="2400">
                          <a:effectLst/>
                        </a:rPr>
                        <a:t>115</a:t>
                      </a:r>
                      <a:endParaRPr lang="en-AU" sz="24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r">
                        <a:lnSpc>
                          <a:spcPct val="107000"/>
                        </a:lnSpc>
                        <a:spcAft>
                          <a:spcPts val="800"/>
                        </a:spcAft>
                      </a:pPr>
                      <a:r>
                        <a:rPr lang="en-AU" sz="2400" dirty="0">
                          <a:effectLst/>
                        </a:rPr>
                        <a:t>86</a:t>
                      </a:r>
                      <a:endParaRPr lang="en-AU" sz="2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r">
                        <a:lnSpc>
                          <a:spcPct val="107000"/>
                        </a:lnSpc>
                        <a:spcAft>
                          <a:spcPts val="800"/>
                        </a:spcAft>
                      </a:pPr>
                      <a:r>
                        <a:rPr lang="en-AU" sz="2400">
                          <a:effectLst/>
                        </a:rPr>
                        <a:t>58</a:t>
                      </a:r>
                      <a:endParaRPr lang="en-AU" sz="24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r">
                        <a:lnSpc>
                          <a:spcPct val="107000"/>
                        </a:lnSpc>
                        <a:spcAft>
                          <a:spcPts val="800"/>
                        </a:spcAft>
                      </a:pPr>
                      <a:r>
                        <a:rPr lang="en-AU" sz="2400" dirty="0">
                          <a:solidFill>
                            <a:srgbClr val="FF0000"/>
                          </a:solidFill>
                          <a:effectLst/>
                        </a:rPr>
                        <a:t>43</a:t>
                      </a:r>
                      <a:endParaRPr lang="en-AU" sz="2400"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99823022"/>
                  </a:ext>
                </a:extLst>
              </a:tr>
              <a:tr h="473205">
                <a:tc>
                  <a:txBody>
                    <a:bodyPr/>
                    <a:lstStyle/>
                    <a:p>
                      <a:pPr>
                        <a:lnSpc>
                          <a:spcPct val="107000"/>
                        </a:lnSpc>
                        <a:spcAft>
                          <a:spcPts val="800"/>
                        </a:spcAft>
                      </a:pPr>
                      <a:r>
                        <a:rPr lang="en-AU" sz="2400">
                          <a:effectLst/>
                        </a:rPr>
                        <a:t>Nurses</a:t>
                      </a:r>
                      <a:endParaRPr lang="en-AU" sz="24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r">
                        <a:lnSpc>
                          <a:spcPct val="107000"/>
                        </a:lnSpc>
                        <a:spcAft>
                          <a:spcPts val="800"/>
                        </a:spcAft>
                      </a:pPr>
                      <a:r>
                        <a:rPr lang="en-AU" sz="2400" dirty="0">
                          <a:effectLst/>
                        </a:rPr>
                        <a:t>61</a:t>
                      </a:r>
                      <a:endParaRPr lang="en-AU" sz="2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r">
                        <a:lnSpc>
                          <a:spcPct val="107000"/>
                        </a:lnSpc>
                        <a:spcAft>
                          <a:spcPts val="800"/>
                        </a:spcAft>
                      </a:pPr>
                      <a:r>
                        <a:rPr lang="en-AU" sz="2400">
                          <a:effectLst/>
                        </a:rPr>
                        <a:t>33</a:t>
                      </a:r>
                      <a:endParaRPr lang="en-AU" sz="24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r">
                        <a:lnSpc>
                          <a:spcPct val="107000"/>
                        </a:lnSpc>
                        <a:spcAft>
                          <a:spcPts val="800"/>
                        </a:spcAft>
                      </a:pPr>
                      <a:r>
                        <a:rPr lang="en-AU" sz="2400" dirty="0">
                          <a:effectLst/>
                        </a:rPr>
                        <a:t>54</a:t>
                      </a:r>
                      <a:endParaRPr lang="en-AU" sz="2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r">
                        <a:lnSpc>
                          <a:spcPct val="107000"/>
                        </a:lnSpc>
                        <a:spcAft>
                          <a:spcPts val="800"/>
                        </a:spcAft>
                      </a:pPr>
                      <a:r>
                        <a:rPr lang="en-AU" sz="2400">
                          <a:effectLst/>
                        </a:rPr>
                        <a:t>8</a:t>
                      </a:r>
                      <a:endParaRPr lang="en-AU" sz="24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r">
                        <a:lnSpc>
                          <a:spcPct val="107000"/>
                        </a:lnSpc>
                        <a:spcAft>
                          <a:spcPts val="800"/>
                        </a:spcAft>
                      </a:pPr>
                      <a:r>
                        <a:rPr lang="en-AU" sz="2400" dirty="0">
                          <a:solidFill>
                            <a:srgbClr val="FF0000"/>
                          </a:solidFill>
                          <a:effectLst/>
                        </a:rPr>
                        <a:t>13</a:t>
                      </a:r>
                      <a:endParaRPr lang="en-AU" sz="2400"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842276526"/>
                  </a:ext>
                </a:extLst>
              </a:tr>
              <a:tr h="473205">
                <a:tc>
                  <a:txBody>
                    <a:bodyPr/>
                    <a:lstStyle/>
                    <a:p>
                      <a:pPr>
                        <a:lnSpc>
                          <a:spcPct val="107000"/>
                        </a:lnSpc>
                        <a:spcAft>
                          <a:spcPts val="800"/>
                        </a:spcAft>
                      </a:pPr>
                      <a:r>
                        <a:rPr lang="en-AU" sz="2400">
                          <a:effectLst/>
                        </a:rPr>
                        <a:t>Reception</a:t>
                      </a:r>
                      <a:endParaRPr lang="en-AU" sz="240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r">
                        <a:lnSpc>
                          <a:spcPct val="107000"/>
                        </a:lnSpc>
                        <a:spcAft>
                          <a:spcPts val="800"/>
                        </a:spcAft>
                      </a:pPr>
                      <a:r>
                        <a:rPr lang="en-AU" sz="2400" dirty="0">
                          <a:effectLst/>
                        </a:rPr>
                        <a:t>117</a:t>
                      </a:r>
                      <a:endParaRPr lang="en-AU" sz="2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r">
                        <a:lnSpc>
                          <a:spcPct val="107000"/>
                        </a:lnSpc>
                        <a:spcAft>
                          <a:spcPts val="800"/>
                        </a:spcAft>
                      </a:pPr>
                      <a:r>
                        <a:rPr lang="en-AU" sz="2400" dirty="0">
                          <a:effectLst/>
                        </a:rPr>
                        <a:t>75</a:t>
                      </a:r>
                      <a:endParaRPr lang="en-AU" sz="2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r">
                        <a:lnSpc>
                          <a:spcPct val="107000"/>
                        </a:lnSpc>
                        <a:spcAft>
                          <a:spcPts val="800"/>
                        </a:spcAft>
                      </a:pPr>
                      <a:r>
                        <a:rPr lang="en-AU" sz="2400" dirty="0">
                          <a:effectLst/>
                        </a:rPr>
                        <a:t>64</a:t>
                      </a:r>
                      <a:endParaRPr lang="en-AU" sz="2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r">
                        <a:lnSpc>
                          <a:spcPct val="107000"/>
                        </a:lnSpc>
                        <a:spcAft>
                          <a:spcPts val="800"/>
                        </a:spcAft>
                      </a:pPr>
                      <a:r>
                        <a:rPr lang="en-AU" sz="2400" dirty="0">
                          <a:effectLst/>
                        </a:rPr>
                        <a:t>36</a:t>
                      </a:r>
                      <a:endParaRPr lang="en-AU" sz="2400" dirty="0">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tc>
                  <a:txBody>
                    <a:bodyPr/>
                    <a:lstStyle/>
                    <a:p>
                      <a:pPr algn="r">
                        <a:lnSpc>
                          <a:spcPct val="107000"/>
                        </a:lnSpc>
                        <a:spcAft>
                          <a:spcPts val="800"/>
                        </a:spcAft>
                      </a:pPr>
                      <a:r>
                        <a:rPr lang="en-AU" sz="2400" dirty="0">
                          <a:solidFill>
                            <a:srgbClr val="FF0000"/>
                          </a:solidFill>
                          <a:effectLst/>
                        </a:rPr>
                        <a:t>31</a:t>
                      </a:r>
                      <a:endParaRPr lang="en-AU" sz="2400" dirty="0">
                        <a:solidFill>
                          <a:srgbClr val="FF0000"/>
                        </a:solidFill>
                        <a:effectLst/>
                        <a:latin typeface="Calibri" panose="020F0502020204030204" pitchFamily="34" charset="0"/>
                        <a:ea typeface="Yu Mincho"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921699247"/>
                  </a:ext>
                </a:extLst>
              </a:tr>
            </a:tbl>
          </a:graphicData>
        </a:graphic>
      </p:graphicFrame>
      <p:sp>
        <p:nvSpPr>
          <p:cNvPr id="7" name="TextBox 6">
            <a:extLst>
              <a:ext uri="{FF2B5EF4-FFF2-40B4-BE49-F238E27FC236}">
                <a16:creationId xmlns:a16="http://schemas.microsoft.com/office/drawing/2014/main" id="{01F33A3D-2084-4C29-921F-50DAE164356F}"/>
              </a:ext>
            </a:extLst>
          </p:cNvPr>
          <p:cNvSpPr txBox="1"/>
          <p:nvPr/>
        </p:nvSpPr>
        <p:spPr>
          <a:xfrm>
            <a:off x="1117599" y="9708154"/>
            <a:ext cx="14282741" cy="1077218"/>
          </a:xfrm>
          <a:prstGeom prst="rect">
            <a:avLst/>
          </a:prstGeom>
          <a:noFill/>
        </p:spPr>
        <p:txBody>
          <a:bodyPr wrap="square" rtlCol="0">
            <a:spAutoFit/>
          </a:bodyPr>
          <a:lstStyle/>
          <a:p>
            <a:r>
              <a:rPr lang="en-US" sz="1600" dirty="0"/>
              <a:t>Data source for LOTE: Practice description survey. 1) Chi-square test of 3 x 2 table for "Speak LOTE" p=0.000. 2) Chi-square test of 3 x 2 table for "Speaks Refugee language" p=0.000. Refugee languages refers to languages spoken by recently arrived refugees and are based on patients’ country of origin or ethnicity of the source countries of recent humanitarian entrants to Australia (Department of Immigration and Border Protection, 2013 to 2017). Date Source for the Ranking of languages: Baseline Practitioner survey. </a:t>
            </a:r>
          </a:p>
        </p:txBody>
      </p:sp>
      <p:cxnSp>
        <p:nvCxnSpPr>
          <p:cNvPr id="6" name="Straight Connector 5">
            <a:extLst>
              <a:ext uri="{FF2B5EF4-FFF2-40B4-BE49-F238E27FC236}">
                <a16:creationId xmlns:a16="http://schemas.microsoft.com/office/drawing/2014/main" id="{4BFDED93-0CD0-44B4-8F70-C8B6EC7F124E}"/>
              </a:ext>
            </a:extLst>
          </p:cNvPr>
          <p:cNvCxnSpPr/>
          <p:nvPr/>
        </p:nvCxnSpPr>
        <p:spPr>
          <a:xfrm>
            <a:off x="1117600" y="2076450"/>
            <a:ext cx="13982357" cy="0"/>
          </a:xfrm>
          <a:prstGeom prst="line">
            <a:avLst/>
          </a:prstGeom>
          <a:ln w="38100"/>
        </p:spPr>
        <p:style>
          <a:lnRef idx="3">
            <a:schemeClr val="accent4"/>
          </a:lnRef>
          <a:fillRef idx="0">
            <a:schemeClr val="accent4"/>
          </a:fillRef>
          <a:effectRef idx="2">
            <a:schemeClr val="accent4"/>
          </a:effectRef>
          <a:fontRef idx="minor">
            <a:schemeClr val="tx1"/>
          </a:fontRef>
        </p:style>
      </p:cxnSp>
      <p:pic>
        <p:nvPicPr>
          <p:cNvPr id="10" name="Picture 9">
            <a:extLst>
              <a:ext uri="{FF2B5EF4-FFF2-40B4-BE49-F238E27FC236}">
                <a16:creationId xmlns:a16="http://schemas.microsoft.com/office/drawing/2014/main" id="{FD52FD10-FF56-44F6-B765-795D580C2BBB}"/>
              </a:ext>
            </a:extLst>
          </p:cNvPr>
          <p:cNvPicPr>
            <a:picLocks noChangeAspect="1"/>
          </p:cNvPicPr>
          <p:nvPr/>
        </p:nvPicPr>
        <p:blipFill>
          <a:blip r:embed="rId3"/>
          <a:stretch>
            <a:fillRect/>
          </a:stretch>
        </p:blipFill>
        <p:spPr>
          <a:xfrm>
            <a:off x="1257533" y="5830762"/>
            <a:ext cx="10425064" cy="3877392"/>
          </a:xfrm>
          <a:prstGeom prst="rect">
            <a:avLst/>
          </a:prstGeom>
        </p:spPr>
      </p:pic>
      <p:pic>
        <p:nvPicPr>
          <p:cNvPr id="12" name="Picture 11" descr="A person smiling for the camera&#10;&#10;Description automatically generated">
            <a:extLst>
              <a:ext uri="{FF2B5EF4-FFF2-40B4-BE49-F238E27FC236}">
                <a16:creationId xmlns:a16="http://schemas.microsoft.com/office/drawing/2014/main" id="{17CDFB19-DED7-422B-A820-C9D4F3FEBD67}"/>
              </a:ext>
            </a:extLst>
          </p:cNvPr>
          <p:cNvPicPr>
            <a:picLocks noChangeAspect="1"/>
          </p:cNvPicPr>
          <p:nvPr/>
        </p:nvPicPr>
        <p:blipFill>
          <a:blip r:embed="rId4"/>
          <a:stretch>
            <a:fillRect/>
          </a:stretch>
        </p:blipFill>
        <p:spPr>
          <a:xfrm>
            <a:off x="12411706" y="6662910"/>
            <a:ext cx="2888732" cy="2696150"/>
          </a:xfrm>
          <a:prstGeom prst="rect">
            <a:avLst/>
          </a:prstGeom>
        </p:spPr>
      </p:pic>
      <p:sp>
        <p:nvSpPr>
          <p:cNvPr id="2" name="TextBox 1">
            <a:extLst>
              <a:ext uri="{FF2B5EF4-FFF2-40B4-BE49-F238E27FC236}">
                <a16:creationId xmlns:a16="http://schemas.microsoft.com/office/drawing/2014/main" id="{EF2DA3EF-BA2C-4716-9A2D-51846858EAAD}"/>
              </a:ext>
            </a:extLst>
          </p:cNvPr>
          <p:cNvSpPr txBox="1"/>
          <p:nvPr/>
        </p:nvSpPr>
        <p:spPr>
          <a:xfrm>
            <a:off x="12411706" y="9344607"/>
            <a:ext cx="2588349" cy="338554"/>
          </a:xfrm>
          <a:prstGeom prst="rect">
            <a:avLst/>
          </a:prstGeom>
          <a:noFill/>
        </p:spPr>
        <p:txBody>
          <a:bodyPr wrap="square" rtlCol="0">
            <a:spAutoFit/>
          </a:bodyPr>
          <a:lstStyle/>
          <a:p>
            <a:r>
              <a:rPr lang="en-US" sz="1600" dirty="0"/>
              <a:t>Photo from TIS website</a:t>
            </a:r>
            <a:endParaRPr lang="en-AU" sz="1600" dirty="0"/>
          </a:p>
        </p:txBody>
      </p:sp>
    </p:spTree>
    <p:extLst>
      <p:ext uri="{BB962C8B-B14F-4D97-AF65-F5344CB8AC3E}">
        <p14:creationId xmlns:p14="http://schemas.microsoft.com/office/powerpoint/2010/main" val="32305797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FC3FA6-64EE-494B-B218-F0B4CFD128A5}"/>
              </a:ext>
            </a:extLst>
          </p:cNvPr>
          <p:cNvSpPr>
            <a:spLocks noGrp="1"/>
          </p:cNvSpPr>
          <p:nvPr>
            <p:ph type="title"/>
          </p:nvPr>
        </p:nvSpPr>
        <p:spPr/>
        <p:txBody>
          <a:bodyPr/>
          <a:lstStyle/>
          <a:p>
            <a:r>
              <a:rPr lang="en-US" dirty="0"/>
              <a:t>Practice set-up for using interpreters </a:t>
            </a:r>
            <a:r>
              <a:rPr lang="en-US" sz="2800" dirty="0"/>
              <a:t>(n=31) </a:t>
            </a:r>
            <a:endParaRPr lang="en-AU" sz="2800" dirty="0"/>
          </a:p>
        </p:txBody>
      </p:sp>
      <p:pic>
        <p:nvPicPr>
          <p:cNvPr id="5" name="Picture 4">
            <a:extLst>
              <a:ext uri="{FF2B5EF4-FFF2-40B4-BE49-F238E27FC236}">
                <a16:creationId xmlns:a16="http://schemas.microsoft.com/office/drawing/2014/main" id="{CF0B2B80-73BD-4858-8CF1-722C45489EF7}"/>
              </a:ext>
            </a:extLst>
          </p:cNvPr>
          <p:cNvPicPr>
            <a:picLocks noChangeAspect="1"/>
          </p:cNvPicPr>
          <p:nvPr/>
        </p:nvPicPr>
        <p:blipFill>
          <a:blip r:embed="rId3"/>
          <a:stretch>
            <a:fillRect/>
          </a:stretch>
        </p:blipFill>
        <p:spPr>
          <a:xfrm>
            <a:off x="1157631" y="2192304"/>
            <a:ext cx="14003726" cy="36579"/>
          </a:xfrm>
          <a:prstGeom prst="rect">
            <a:avLst/>
          </a:prstGeom>
        </p:spPr>
      </p:pic>
      <p:graphicFrame>
        <p:nvGraphicFramePr>
          <p:cNvPr id="8" name="Table 8">
            <a:extLst>
              <a:ext uri="{FF2B5EF4-FFF2-40B4-BE49-F238E27FC236}">
                <a16:creationId xmlns:a16="http://schemas.microsoft.com/office/drawing/2014/main" id="{9F3B5737-99FB-47C8-85D7-DA679964F2DB}"/>
              </a:ext>
            </a:extLst>
          </p:cNvPr>
          <p:cNvGraphicFramePr>
            <a:graphicFrameLocks noGrp="1"/>
          </p:cNvGraphicFramePr>
          <p:nvPr>
            <p:ph idx="1"/>
            <p:extLst>
              <p:ext uri="{D42A27DB-BD31-4B8C-83A1-F6EECF244321}">
                <p14:modId xmlns:p14="http://schemas.microsoft.com/office/powerpoint/2010/main" val="793111729"/>
              </p:ext>
            </p:extLst>
          </p:nvPr>
        </p:nvGraphicFramePr>
        <p:xfrm>
          <a:off x="1117257" y="2846388"/>
          <a:ext cx="13982700" cy="7863840"/>
        </p:xfrm>
        <a:graphic>
          <a:graphicData uri="http://schemas.openxmlformats.org/drawingml/2006/table">
            <a:tbl>
              <a:tblPr firstRow="1" bandRow="1">
                <a:tableStyleId>{5C22544A-7EE6-4342-B048-85BDC9FD1C3A}</a:tableStyleId>
              </a:tblPr>
              <a:tblGrid>
                <a:gridCol w="4660900">
                  <a:extLst>
                    <a:ext uri="{9D8B030D-6E8A-4147-A177-3AD203B41FA5}">
                      <a16:colId xmlns:a16="http://schemas.microsoft.com/office/drawing/2014/main" val="2622851409"/>
                    </a:ext>
                  </a:extLst>
                </a:gridCol>
                <a:gridCol w="4660900">
                  <a:extLst>
                    <a:ext uri="{9D8B030D-6E8A-4147-A177-3AD203B41FA5}">
                      <a16:colId xmlns:a16="http://schemas.microsoft.com/office/drawing/2014/main" val="1950070928"/>
                    </a:ext>
                  </a:extLst>
                </a:gridCol>
                <a:gridCol w="4660900">
                  <a:extLst>
                    <a:ext uri="{9D8B030D-6E8A-4147-A177-3AD203B41FA5}">
                      <a16:colId xmlns:a16="http://schemas.microsoft.com/office/drawing/2014/main" val="1766960286"/>
                    </a:ext>
                  </a:extLst>
                </a:gridCol>
              </a:tblGrid>
              <a:tr h="370840">
                <a:tc>
                  <a:txBody>
                    <a:bodyPr/>
                    <a:lstStyle/>
                    <a:p>
                      <a:endParaRPr lang="en-US"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96672327"/>
                  </a:ext>
                </a:extLst>
              </a:tr>
              <a:tr h="370840">
                <a:tc>
                  <a:txBody>
                    <a:bodyPr/>
                    <a:lstStyle/>
                    <a:p>
                      <a:endParaRPr lang="en-US"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AU"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2095866"/>
                  </a:ext>
                </a:extLst>
              </a:tr>
            </a:tbl>
          </a:graphicData>
        </a:graphic>
      </p:graphicFrame>
      <p:pic>
        <p:nvPicPr>
          <p:cNvPr id="10" name="Picture 9">
            <a:extLst>
              <a:ext uri="{FF2B5EF4-FFF2-40B4-BE49-F238E27FC236}">
                <a16:creationId xmlns:a16="http://schemas.microsoft.com/office/drawing/2014/main" id="{881CD048-F644-4C50-99FE-E3E775BD8C44}"/>
              </a:ext>
            </a:extLst>
          </p:cNvPr>
          <p:cNvPicPr>
            <a:picLocks noChangeAspect="1"/>
          </p:cNvPicPr>
          <p:nvPr/>
        </p:nvPicPr>
        <p:blipFill>
          <a:blip r:embed="rId4"/>
          <a:stretch>
            <a:fillRect/>
          </a:stretch>
        </p:blipFill>
        <p:spPr>
          <a:xfrm>
            <a:off x="1830742" y="2846047"/>
            <a:ext cx="2804403" cy="3932261"/>
          </a:xfrm>
          <a:prstGeom prst="rect">
            <a:avLst/>
          </a:prstGeom>
        </p:spPr>
      </p:pic>
      <p:pic>
        <p:nvPicPr>
          <p:cNvPr id="12" name="Picture 11">
            <a:extLst>
              <a:ext uri="{FF2B5EF4-FFF2-40B4-BE49-F238E27FC236}">
                <a16:creationId xmlns:a16="http://schemas.microsoft.com/office/drawing/2014/main" id="{1DCAC269-D1DB-46DA-97F4-569884052D2C}"/>
              </a:ext>
            </a:extLst>
          </p:cNvPr>
          <p:cNvPicPr>
            <a:picLocks noChangeAspect="1"/>
          </p:cNvPicPr>
          <p:nvPr/>
        </p:nvPicPr>
        <p:blipFill>
          <a:blip r:embed="rId5"/>
          <a:stretch>
            <a:fillRect/>
          </a:stretch>
        </p:blipFill>
        <p:spPr>
          <a:xfrm>
            <a:off x="6409593" y="3015313"/>
            <a:ext cx="2981202" cy="2462997"/>
          </a:xfrm>
          <a:prstGeom prst="rect">
            <a:avLst/>
          </a:prstGeom>
        </p:spPr>
      </p:pic>
      <p:sp>
        <p:nvSpPr>
          <p:cNvPr id="13" name="TextBox 12">
            <a:extLst>
              <a:ext uri="{FF2B5EF4-FFF2-40B4-BE49-F238E27FC236}">
                <a16:creationId xmlns:a16="http://schemas.microsoft.com/office/drawing/2014/main" id="{15E13063-10FD-4D29-9B5F-720F2BB6BF11}"/>
              </a:ext>
            </a:extLst>
          </p:cNvPr>
          <p:cNvSpPr txBox="1"/>
          <p:nvPr/>
        </p:nvSpPr>
        <p:spPr>
          <a:xfrm>
            <a:off x="6361964" y="5578516"/>
            <a:ext cx="2981202" cy="523220"/>
          </a:xfrm>
          <a:prstGeom prst="rect">
            <a:avLst/>
          </a:prstGeom>
          <a:noFill/>
        </p:spPr>
        <p:txBody>
          <a:bodyPr wrap="square" rtlCol="0">
            <a:spAutoFit/>
          </a:bodyPr>
          <a:lstStyle/>
          <a:p>
            <a:r>
              <a:rPr lang="en-US" sz="2800" b="1" dirty="0">
                <a:solidFill>
                  <a:schemeClr val="accent6"/>
                </a:solidFill>
              </a:rPr>
              <a:t>TIS Registration</a:t>
            </a:r>
            <a:endParaRPr lang="en-AU" sz="2800" b="1" dirty="0">
              <a:solidFill>
                <a:schemeClr val="accent6"/>
              </a:solidFill>
            </a:endParaRPr>
          </a:p>
        </p:txBody>
      </p:sp>
      <p:pic>
        <p:nvPicPr>
          <p:cNvPr id="15" name="Picture 14" descr="A picture containing drawing, clock&#10;&#10;Description automatically generated">
            <a:extLst>
              <a:ext uri="{FF2B5EF4-FFF2-40B4-BE49-F238E27FC236}">
                <a16:creationId xmlns:a16="http://schemas.microsoft.com/office/drawing/2014/main" id="{206D1DA2-D4A4-4DA6-BB54-E36915DD5E18}"/>
              </a:ext>
            </a:extLst>
          </p:cNvPr>
          <p:cNvPicPr>
            <a:picLocks noChangeAspect="1"/>
          </p:cNvPicPr>
          <p:nvPr/>
        </p:nvPicPr>
        <p:blipFill>
          <a:blip r:embed="rId6"/>
          <a:stretch>
            <a:fillRect/>
          </a:stretch>
        </p:blipFill>
        <p:spPr>
          <a:xfrm>
            <a:off x="11323227" y="3199099"/>
            <a:ext cx="1844297" cy="3226155"/>
          </a:xfrm>
          <a:prstGeom prst="rect">
            <a:avLst/>
          </a:prstGeom>
        </p:spPr>
      </p:pic>
      <p:pic>
        <p:nvPicPr>
          <p:cNvPr id="17" name="Picture 16">
            <a:extLst>
              <a:ext uri="{FF2B5EF4-FFF2-40B4-BE49-F238E27FC236}">
                <a16:creationId xmlns:a16="http://schemas.microsoft.com/office/drawing/2014/main" id="{F0733DFD-E773-4235-B0F9-F40EC724A760}"/>
              </a:ext>
            </a:extLst>
          </p:cNvPr>
          <p:cNvPicPr>
            <a:picLocks noChangeAspect="1"/>
          </p:cNvPicPr>
          <p:nvPr/>
        </p:nvPicPr>
        <p:blipFill>
          <a:blip r:embed="rId7"/>
          <a:stretch>
            <a:fillRect/>
          </a:stretch>
        </p:blipFill>
        <p:spPr>
          <a:xfrm>
            <a:off x="1653942" y="6778308"/>
            <a:ext cx="2981203" cy="3125777"/>
          </a:xfrm>
          <a:prstGeom prst="rect">
            <a:avLst/>
          </a:prstGeom>
        </p:spPr>
      </p:pic>
      <p:sp>
        <p:nvSpPr>
          <p:cNvPr id="18" name="TextBox 17">
            <a:extLst>
              <a:ext uri="{FF2B5EF4-FFF2-40B4-BE49-F238E27FC236}">
                <a16:creationId xmlns:a16="http://schemas.microsoft.com/office/drawing/2014/main" id="{8CD24F2C-A60E-4EDC-BB2A-5EF426870CEB}"/>
              </a:ext>
            </a:extLst>
          </p:cNvPr>
          <p:cNvSpPr txBox="1"/>
          <p:nvPr/>
        </p:nvSpPr>
        <p:spPr>
          <a:xfrm rot="498769">
            <a:off x="2209800" y="7726448"/>
            <a:ext cx="1600200" cy="923330"/>
          </a:xfrm>
          <a:prstGeom prst="rect">
            <a:avLst/>
          </a:prstGeom>
          <a:noFill/>
        </p:spPr>
        <p:txBody>
          <a:bodyPr wrap="square" rtlCol="0">
            <a:spAutoFit/>
          </a:bodyPr>
          <a:lstStyle/>
          <a:p>
            <a:r>
              <a:rPr lang="en-US" dirty="0"/>
              <a:t>TIS 13 14 50</a:t>
            </a:r>
          </a:p>
          <a:p>
            <a:r>
              <a:rPr lang="en-US" dirty="0"/>
              <a:t>GP Code</a:t>
            </a:r>
          </a:p>
          <a:p>
            <a:r>
              <a:rPr lang="en-US" dirty="0"/>
              <a:t>XXXXXXX</a:t>
            </a:r>
            <a:endParaRPr lang="en-AU" dirty="0"/>
          </a:p>
        </p:txBody>
      </p:sp>
      <p:pic>
        <p:nvPicPr>
          <p:cNvPr id="20" name="Picture 19">
            <a:extLst>
              <a:ext uri="{FF2B5EF4-FFF2-40B4-BE49-F238E27FC236}">
                <a16:creationId xmlns:a16="http://schemas.microsoft.com/office/drawing/2014/main" id="{8B236448-6839-4849-8652-DB7BE8EA1029}"/>
              </a:ext>
            </a:extLst>
          </p:cNvPr>
          <p:cNvPicPr>
            <a:picLocks noChangeAspect="1"/>
          </p:cNvPicPr>
          <p:nvPr/>
        </p:nvPicPr>
        <p:blipFill>
          <a:blip r:embed="rId8"/>
          <a:stretch>
            <a:fillRect/>
          </a:stretch>
        </p:blipFill>
        <p:spPr>
          <a:xfrm>
            <a:off x="6409593" y="7167725"/>
            <a:ext cx="3711601" cy="2736360"/>
          </a:xfrm>
          <a:prstGeom prst="rect">
            <a:avLst/>
          </a:prstGeom>
        </p:spPr>
      </p:pic>
      <p:pic>
        <p:nvPicPr>
          <p:cNvPr id="22" name="Picture 21" descr="A picture containing clock, game&#10;&#10;Description automatically generated">
            <a:extLst>
              <a:ext uri="{FF2B5EF4-FFF2-40B4-BE49-F238E27FC236}">
                <a16:creationId xmlns:a16="http://schemas.microsoft.com/office/drawing/2014/main" id="{96F0A900-96A9-4244-A25D-29D8B6536FFB}"/>
              </a:ext>
            </a:extLst>
          </p:cNvPr>
          <p:cNvPicPr>
            <a:picLocks noChangeAspect="1"/>
          </p:cNvPicPr>
          <p:nvPr/>
        </p:nvPicPr>
        <p:blipFill rotWithShape="1">
          <a:blip r:embed="rId9"/>
          <a:srcRect l="8672" t="9007" r="8672" b="11362"/>
          <a:stretch/>
        </p:blipFill>
        <p:spPr>
          <a:xfrm>
            <a:off x="10900032" y="6887967"/>
            <a:ext cx="3421086" cy="3295875"/>
          </a:xfrm>
          <a:prstGeom prst="rect">
            <a:avLst/>
          </a:prstGeom>
        </p:spPr>
      </p:pic>
      <p:sp>
        <p:nvSpPr>
          <p:cNvPr id="23" name="TextBox 22">
            <a:extLst>
              <a:ext uri="{FF2B5EF4-FFF2-40B4-BE49-F238E27FC236}">
                <a16:creationId xmlns:a16="http://schemas.microsoft.com/office/drawing/2014/main" id="{23AECF48-46F9-48CB-BDC6-44F3079EE253}"/>
              </a:ext>
            </a:extLst>
          </p:cNvPr>
          <p:cNvSpPr txBox="1"/>
          <p:nvPr/>
        </p:nvSpPr>
        <p:spPr>
          <a:xfrm>
            <a:off x="4559775" y="4812176"/>
            <a:ext cx="1161647" cy="1384995"/>
          </a:xfrm>
          <a:prstGeom prst="rect">
            <a:avLst/>
          </a:prstGeom>
          <a:noFill/>
        </p:spPr>
        <p:txBody>
          <a:bodyPr wrap="square" rtlCol="0">
            <a:spAutoFit/>
          </a:bodyPr>
          <a:lstStyle/>
          <a:p>
            <a:r>
              <a:rPr lang="en-US" sz="2800" b="1" dirty="0">
                <a:solidFill>
                  <a:srgbClr val="FFC000"/>
                </a:solidFill>
              </a:rPr>
              <a:t>Poster of TIS  50 %</a:t>
            </a:r>
            <a:endParaRPr lang="en-AU" sz="2800" b="1" dirty="0">
              <a:solidFill>
                <a:srgbClr val="FFC000"/>
              </a:solidFill>
            </a:endParaRPr>
          </a:p>
        </p:txBody>
      </p:sp>
      <p:sp>
        <p:nvSpPr>
          <p:cNvPr id="24" name="TextBox 23">
            <a:extLst>
              <a:ext uri="{FF2B5EF4-FFF2-40B4-BE49-F238E27FC236}">
                <a16:creationId xmlns:a16="http://schemas.microsoft.com/office/drawing/2014/main" id="{214D175B-E064-4C19-BB46-E3ED67098432}"/>
              </a:ext>
            </a:extLst>
          </p:cNvPr>
          <p:cNvSpPr txBox="1"/>
          <p:nvPr/>
        </p:nvSpPr>
        <p:spPr>
          <a:xfrm>
            <a:off x="9030205" y="5601494"/>
            <a:ext cx="837345" cy="523220"/>
          </a:xfrm>
          <a:prstGeom prst="rect">
            <a:avLst/>
          </a:prstGeom>
          <a:noFill/>
        </p:spPr>
        <p:txBody>
          <a:bodyPr wrap="square" rtlCol="0">
            <a:spAutoFit/>
          </a:bodyPr>
          <a:lstStyle/>
          <a:p>
            <a:r>
              <a:rPr lang="en-US" sz="2800" b="1" dirty="0">
                <a:solidFill>
                  <a:schemeClr val="accent6"/>
                </a:solidFill>
              </a:rPr>
              <a:t>97% </a:t>
            </a:r>
            <a:endParaRPr lang="en-AU" sz="2800" b="1" dirty="0">
              <a:solidFill>
                <a:schemeClr val="accent6"/>
              </a:solidFill>
            </a:endParaRPr>
          </a:p>
        </p:txBody>
      </p:sp>
      <p:sp>
        <p:nvSpPr>
          <p:cNvPr id="25" name="TextBox 24">
            <a:extLst>
              <a:ext uri="{FF2B5EF4-FFF2-40B4-BE49-F238E27FC236}">
                <a16:creationId xmlns:a16="http://schemas.microsoft.com/office/drawing/2014/main" id="{00031BF1-B0B3-458E-9E9D-7880FB47D294}"/>
              </a:ext>
            </a:extLst>
          </p:cNvPr>
          <p:cNvSpPr txBox="1"/>
          <p:nvPr/>
        </p:nvSpPr>
        <p:spPr>
          <a:xfrm>
            <a:off x="13382219" y="4961316"/>
            <a:ext cx="1703388" cy="1384995"/>
          </a:xfrm>
          <a:prstGeom prst="rect">
            <a:avLst/>
          </a:prstGeom>
          <a:noFill/>
        </p:spPr>
        <p:txBody>
          <a:bodyPr wrap="square" rtlCol="0">
            <a:spAutoFit/>
          </a:bodyPr>
          <a:lstStyle/>
          <a:p>
            <a:r>
              <a:rPr lang="en-US" sz="2800" b="1" dirty="0">
                <a:solidFill>
                  <a:schemeClr val="accent6"/>
                </a:solidFill>
              </a:rPr>
              <a:t>Speaker phone 97% </a:t>
            </a:r>
            <a:endParaRPr lang="en-AU" sz="2800" b="1" dirty="0">
              <a:solidFill>
                <a:schemeClr val="accent6"/>
              </a:solidFill>
            </a:endParaRPr>
          </a:p>
        </p:txBody>
      </p:sp>
      <p:sp>
        <p:nvSpPr>
          <p:cNvPr id="27" name="TextBox 26">
            <a:extLst>
              <a:ext uri="{FF2B5EF4-FFF2-40B4-BE49-F238E27FC236}">
                <a16:creationId xmlns:a16="http://schemas.microsoft.com/office/drawing/2014/main" id="{0487CA02-43B1-49D3-AFE4-A9373B012A37}"/>
              </a:ext>
            </a:extLst>
          </p:cNvPr>
          <p:cNvSpPr txBox="1"/>
          <p:nvPr/>
        </p:nvSpPr>
        <p:spPr>
          <a:xfrm>
            <a:off x="4185655" y="8890608"/>
            <a:ext cx="1703388" cy="1815882"/>
          </a:xfrm>
          <a:prstGeom prst="rect">
            <a:avLst/>
          </a:prstGeom>
          <a:noFill/>
        </p:spPr>
        <p:txBody>
          <a:bodyPr wrap="square" rtlCol="0">
            <a:spAutoFit/>
          </a:bodyPr>
          <a:lstStyle/>
          <a:p>
            <a:r>
              <a:rPr lang="en-US" sz="2800" b="1" dirty="0">
                <a:solidFill>
                  <a:srgbClr val="FF0000"/>
                </a:solidFill>
              </a:rPr>
              <a:t>TIS Sticker near the phone 19% </a:t>
            </a:r>
            <a:endParaRPr lang="en-AU" sz="2800" b="1" dirty="0">
              <a:solidFill>
                <a:srgbClr val="FF0000"/>
              </a:solidFill>
            </a:endParaRPr>
          </a:p>
        </p:txBody>
      </p:sp>
      <p:sp>
        <p:nvSpPr>
          <p:cNvPr id="28" name="TextBox 27">
            <a:extLst>
              <a:ext uri="{FF2B5EF4-FFF2-40B4-BE49-F238E27FC236}">
                <a16:creationId xmlns:a16="http://schemas.microsoft.com/office/drawing/2014/main" id="{817D7950-1462-411C-B488-34F48DFC8033}"/>
              </a:ext>
            </a:extLst>
          </p:cNvPr>
          <p:cNvSpPr txBox="1"/>
          <p:nvPr/>
        </p:nvSpPr>
        <p:spPr>
          <a:xfrm>
            <a:off x="6446464" y="9798549"/>
            <a:ext cx="3810373" cy="954107"/>
          </a:xfrm>
          <a:prstGeom prst="rect">
            <a:avLst/>
          </a:prstGeom>
          <a:noFill/>
        </p:spPr>
        <p:txBody>
          <a:bodyPr wrap="square" rtlCol="0">
            <a:spAutoFit/>
          </a:bodyPr>
          <a:lstStyle/>
          <a:p>
            <a:r>
              <a:rPr lang="en-US" sz="2800" b="1" dirty="0">
                <a:solidFill>
                  <a:srgbClr val="FF0000"/>
                </a:solidFill>
              </a:rPr>
              <a:t>Training of GPs/PNs 0%, </a:t>
            </a:r>
            <a:r>
              <a:rPr lang="en-US" sz="2800" b="1" dirty="0" err="1">
                <a:solidFill>
                  <a:srgbClr val="FF0000"/>
                </a:solidFill>
              </a:rPr>
              <a:t>Recep.staff</a:t>
            </a:r>
            <a:r>
              <a:rPr lang="en-US" sz="2800" b="1" dirty="0">
                <a:solidFill>
                  <a:srgbClr val="FF0000"/>
                </a:solidFill>
              </a:rPr>
              <a:t>  9% </a:t>
            </a:r>
            <a:endParaRPr lang="en-AU" sz="2800" b="1" dirty="0">
              <a:solidFill>
                <a:srgbClr val="FF0000"/>
              </a:solidFill>
            </a:endParaRPr>
          </a:p>
        </p:txBody>
      </p:sp>
      <p:sp>
        <p:nvSpPr>
          <p:cNvPr id="30" name="TextBox 29">
            <a:extLst>
              <a:ext uri="{FF2B5EF4-FFF2-40B4-BE49-F238E27FC236}">
                <a16:creationId xmlns:a16="http://schemas.microsoft.com/office/drawing/2014/main" id="{82B7BF8C-E826-437D-BE65-F28EB262D706}"/>
              </a:ext>
            </a:extLst>
          </p:cNvPr>
          <p:cNvSpPr txBox="1"/>
          <p:nvPr/>
        </p:nvSpPr>
        <p:spPr>
          <a:xfrm>
            <a:off x="11347108" y="9922232"/>
            <a:ext cx="3093382" cy="523220"/>
          </a:xfrm>
          <a:prstGeom prst="rect">
            <a:avLst/>
          </a:prstGeom>
          <a:noFill/>
        </p:spPr>
        <p:txBody>
          <a:bodyPr wrap="square" rtlCol="0">
            <a:spAutoFit/>
          </a:bodyPr>
          <a:lstStyle/>
          <a:p>
            <a:r>
              <a:rPr lang="en-US" sz="2800" b="1" dirty="0">
                <a:solidFill>
                  <a:srgbClr val="FF0000"/>
                </a:solidFill>
              </a:rPr>
              <a:t>Clear procedures ?</a:t>
            </a:r>
            <a:endParaRPr lang="en-AU" sz="2800" b="1" dirty="0">
              <a:solidFill>
                <a:srgbClr val="FF0000"/>
              </a:solidFill>
            </a:endParaRPr>
          </a:p>
        </p:txBody>
      </p:sp>
    </p:spTree>
    <p:extLst>
      <p:ext uri="{BB962C8B-B14F-4D97-AF65-F5344CB8AC3E}">
        <p14:creationId xmlns:p14="http://schemas.microsoft.com/office/powerpoint/2010/main" val="1115572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D4FA21-4FEC-434A-894B-3BDA6416E293}"/>
              </a:ext>
            </a:extLst>
          </p:cNvPr>
          <p:cNvSpPr>
            <a:spLocks noGrp="1"/>
          </p:cNvSpPr>
          <p:nvPr>
            <p:ph type="title"/>
          </p:nvPr>
        </p:nvSpPr>
        <p:spPr/>
        <p:txBody>
          <a:bodyPr/>
          <a:lstStyle/>
          <a:p>
            <a:r>
              <a:rPr lang="en-US" dirty="0"/>
              <a:t>Procedures on establishing the need of an interpreter</a:t>
            </a:r>
            <a:endParaRPr lang="en-AU" dirty="0"/>
          </a:p>
        </p:txBody>
      </p:sp>
      <p:sp>
        <p:nvSpPr>
          <p:cNvPr id="9" name="TextBox 8">
            <a:extLst>
              <a:ext uri="{FF2B5EF4-FFF2-40B4-BE49-F238E27FC236}">
                <a16:creationId xmlns:a16="http://schemas.microsoft.com/office/drawing/2014/main" id="{FC130523-55EB-4EA9-B3E1-49DC728284BF}"/>
              </a:ext>
            </a:extLst>
          </p:cNvPr>
          <p:cNvSpPr txBox="1"/>
          <p:nvPr/>
        </p:nvSpPr>
        <p:spPr>
          <a:xfrm>
            <a:off x="1117601" y="2947357"/>
            <a:ext cx="5073650" cy="5262979"/>
          </a:xfrm>
          <a:prstGeom prst="rect">
            <a:avLst/>
          </a:prstGeom>
          <a:noFill/>
        </p:spPr>
        <p:txBody>
          <a:bodyPr wrap="square">
            <a:spAutoFit/>
          </a:bodyPr>
          <a:lstStyle/>
          <a:p>
            <a:pPr marL="457200" indent="-457200">
              <a:buFont typeface="Arial" panose="020B0604020202020204" pitchFamily="34" charset="0"/>
              <a:buChar char="•"/>
            </a:pPr>
            <a:r>
              <a:rPr lang="en-US" sz="2800" dirty="0"/>
              <a:t>Receptionists are mainly responsible for these tasks when registering new patient.</a:t>
            </a:r>
          </a:p>
          <a:p>
            <a:pPr marL="457200" indent="-457200">
              <a:buFont typeface="Arial" panose="020B0604020202020204" pitchFamily="34" charset="0"/>
              <a:buChar char="•"/>
            </a:pPr>
            <a:endParaRPr lang="en-US" sz="2800" dirty="0"/>
          </a:p>
          <a:p>
            <a:pPr marL="457200" indent="-457200">
              <a:buFont typeface="Arial" panose="020B0604020202020204" pitchFamily="34" charset="0"/>
              <a:buChar char="•"/>
            </a:pPr>
            <a:r>
              <a:rPr lang="en-US" sz="2800" dirty="0"/>
              <a:t>They use various ways to establish the patient’s language</a:t>
            </a:r>
          </a:p>
          <a:p>
            <a:endParaRPr lang="en-US" sz="2800" dirty="0"/>
          </a:p>
          <a:p>
            <a:pPr marL="457200" indent="-457200">
              <a:buFont typeface="Arial" panose="020B0604020202020204" pitchFamily="34" charset="0"/>
              <a:buChar char="•"/>
            </a:pPr>
            <a:r>
              <a:rPr lang="en-US" sz="2800" dirty="0"/>
              <a:t>Not clear if any designated place to record in the patient’s electronic clinical notes </a:t>
            </a:r>
          </a:p>
          <a:p>
            <a:pPr marL="457200" indent="-457200">
              <a:buFont typeface="Arial" panose="020B0604020202020204" pitchFamily="34" charset="0"/>
              <a:buChar char="•"/>
            </a:pPr>
            <a:endParaRPr lang="en-AU" sz="2800" dirty="0"/>
          </a:p>
        </p:txBody>
      </p:sp>
      <p:sp>
        <p:nvSpPr>
          <p:cNvPr id="10" name="TextBox 9">
            <a:extLst>
              <a:ext uri="{FF2B5EF4-FFF2-40B4-BE49-F238E27FC236}">
                <a16:creationId xmlns:a16="http://schemas.microsoft.com/office/drawing/2014/main" id="{DABDE6E9-044D-4D00-A891-69724D2A6047}"/>
              </a:ext>
            </a:extLst>
          </p:cNvPr>
          <p:cNvSpPr txBox="1"/>
          <p:nvPr/>
        </p:nvSpPr>
        <p:spPr>
          <a:xfrm>
            <a:off x="6381750" y="8025670"/>
            <a:ext cx="5753100" cy="338554"/>
          </a:xfrm>
          <a:prstGeom prst="rect">
            <a:avLst/>
          </a:prstGeom>
          <a:noFill/>
        </p:spPr>
        <p:txBody>
          <a:bodyPr wrap="square" rtlCol="0">
            <a:spAutoFit/>
          </a:bodyPr>
          <a:lstStyle/>
          <a:p>
            <a:r>
              <a:rPr lang="en-US" sz="1600" dirty="0"/>
              <a:t>Data source: Practice Description Survey (Baseline)</a:t>
            </a:r>
            <a:endParaRPr lang="en-AU" sz="1600" dirty="0"/>
          </a:p>
        </p:txBody>
      </p:sp>
      <p:pic>
        <p:nvPicPr>
          <p:cNvPr id="3" name="Picture 2">
            <a:extLst>
              <a:ext uri="{FF2B5EF4-FFF2-40B4-BE49-F238E27FC236}">
                <a16:creationId xmlns:a16="http://schemas.microsoft.com/office/drawing/2014/main" id="{0325FFA0-270D-49C3-9A96-C0EA293061BE}"/>
              </a:ext>
            </a:extLst>
          </p:cNvPr>
          <p:cNvPicPr>
            <a:picLocks noChangeAspect="1"/>
          </p:cNvPicPr>
          <p:nvPr/>
        </p:nvPicPr>
        <p:blipFill>
          <a:blip r:embed="rId3"/>
          <a:stretch>
            <a:fillRect/>
          </a:stretch>
        </p:blipFill>
        <p:spPr>
          <a:xfrm>
            <a:off x="1157631" y="2062760"/>
            <a:ext cx="14003726" cy="36579"/>
          </a:xfrm>
          <a:prstGeom prst="rect">
            <a:avLst/>
          </a:prstGeom>
        </p:spPr>
      </p:pic>
      <p:sp>
        <p:nvSpPr>
          <p:cNvPr id="2" name="TextBox 1">
            <a:extLst>
              <a:ext uri="{FF2B5EF4-FFF2-40B4-BE49-F238E27FC236}">
                <a16:creationId xmlns:a16="http://schemas.microsoft.com/office/drawing/2014/main" id="{67A14213-9D3F-4BBC-AE66-B4A0F0DD808B}"/>
              </a:ext>
            </a:extLst>
          </p:cNvPr>
          <p:cNvSpPr txBox="1"/>
          <p:nvPr/>
        </p:nvSpPr>
        <p:spPr>
          <a:xfrm>
            <a:off x="1714500" y="8905964"/>
            <a:ext cx="13446858" cy="1446550"/>
          </a:xfrm>
          <a:prstGeom prst="rect">
            <a:avLst/>
          </a:prstGeom>
          <a:noFill/>
        </p:spPr>
        <p:txBody>
          <a:bodyPr wrap="square" rtlCol="0">
            <a:spAutoFit/>
          </a:bodyPr>
          <a:lstStyle/>
          <a:p>
            <a:r>
              <a:rPr lang="en-US" sz="3200" i="1" dirty="0">
                <a:solidFill>
                  <a:srgbClr val="0070C0"/>
                </a:solidFill>
              </a:rPr>
              <a:t>“The Dr may include the need for interpreter in progress notes, not a procedure followed by all Drs or staff. Unsure where it is recorded in the clinical notes …” </a:t>
            </a:r>
            <a:r>
              <a:rPr lang="en-US" sz="2400" dirty="0">
                <a:solidFill>
                  <a:srgbClr val="0070C0"/>
                </a:solidFill>
              </a:rPr>
              <a:t>[Comment in Baseline RHS] </a:t>
            </a:r>
            <a:endParaRPr lang="en-AU" sz="2400" dirty="0">
              <a:solidFill>
                <a:srgbClr val="0070C0"/>
              </a:solidFill>
            </a:endParaRPr>
          </a:p>
        </p:txBody>
      </p:sp>
      <p:pic>
        <p:nvPicPr>
          <p:cNvPr id="19" name="Content Placeholder 18">
            <a:extLst>
              <a:ext uri="{FF2B5EF4-FFF2-40B4-BE49-F238E27FC236}">
                <a16:creationId xmlns:a16="http://schemas.microsoft.com/office/drawing/2014/main" id="{7871A438-A027-475A-8FA0-41B58B701C1F}"/>
              </a:ext>
            </a:extLst>
          </p:cNvPr>
          <p:cNvPicPr>
            <a:picLocks noGrp="1" noChangeAspect="1"/>
          </p:cNvPicPr>
          <p:nvPr>
            <p:ph idx="1"/>
          </p:nvPr>
        </p:nvPicPr>
        <p:blipFill>
          <a:blip r:embed="rId4"/>
          <a:stretch>
            <a:fillRect/>
          </a:stretch>
        </p:blipFill>
        <p:spPr>
          <a:xfrm>
            <a:off x="6381749" y="2841453"/>
            <a:ext cx="8718207" cy="5184217"/>
          </a:xfrm>
        </p:spPr>
      </p:pic>
    </p:spTree>
    <p:extLst>
      <p:ext uri="{BB962C8B-B14F-4D97-AF65-F5344CB8AC3E}">
        <p14:creationId xmlns:p14="http://schemas.microsoft.com/office/powerpoint/2010/main" val="451189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C86783-AF42-4B9E-9709-1AD757F0D7C4}"/>
              </a:ext>
            </a:extLst>
          </p:cNvPr>
          <p:cNvSpPr>
            <a:spLocks noGrp="1"/>
          </p:cNvSpPr>
          <p:nvPr>
            <p:ph type="title"/>
          </p:nvPr>
        </p:nvSpPr>
        <p:spPr/>
        <p:txBody>
          <a:bodyPr/>
          <a:lstStyle/>
          <a:p>
            <a:r>
              <a:rPr lang="en-US" dirty="0"/>
              <a:t>Use of interpreters (via TIS)</a:t>
            </a:r>
            <a:endParaRPr lang="en-AU" dirty="0"/>
          </a:p>
        </p:txBody>
      </p:sp>
      <p:pic>
        <p:nvPicPr>
          <p:cNvPr id="5" name="Picture 4">
            <a:extLst>
              <a:ext uri="{FF2B5EF4-FFF2-40B4-BE49-F238E27FC236}">
                <a16:creationId xmlns:a16="http://schemas.microsoft.com/office/drawing/2014/main" id="{ACEA4A64-BDE2-4C37-A0EB-7627D59C0580}"/>
              </a:ext>
            </a:extLst>
          </p:cNvPr>
          <p:cNvPicPr>
            <a:picLocks noChangeAspect="1"/>
          </p:cNvPicPr>
          <p:nvPr/>
        </p:nvPicPr>
        <p:blipFill>
          <a:blip r:embed="rId3"/>
          <a:stretch>
            <a:fillRect/>
          </a:stretch>
        </p:blipFill>
        <p:spPr>
          <a:xfrm>
            <a:off x="1157631" y="2116104"/>
            <a:ext cx="14003726" cy="36579"/>
          </a:xfrm>
          <a:prstGeom prst="rect">
            <a:avLst/>
          </a:prstGeom>
        </p:spPr>
      </p:pic>
      <p:pic>
        <p:nvPicPr>
          <p:cNvPr id="8" name="Picture 7">
            <a:extLst>
              <a:ext uri="{FF2B5EF4-FFF2-40B4-BE49-F238E27FC236}">
                <a16:creationId xmlns:a16="http://schemas.microsoft.com/office/drawing/2014/main" id="{BA39BB18-D9F3-447E-B281-B5BC762C767D}"/>
              </a:ext>
            </a:extLst>
          </p:cNvPr>
          <p:cNvPicPr>
            <a:picLocks noChangeAspect="1"/>
          </p:cNvPicPr>
          <p:nvPr/>
        </p:nvPicPr>
        <p:blipFill>
          <a:blip r:embed="rId4"/>
          <a:stretch>
            <a:fillRect/>
          </a:stretch>
        </p:blipFill>
        <p:spPr>
          <a:xfrm>
            <a:off x="2590800" y="2767743"/>
            <a:ext cx="11398315" cy="6097803"/>
          </a:xfrm>
          <a:prstGeom prst="rect">
            <a:avLst/>
          </a:prstGeom>
        </p:spPr>
      </p:pic>
      <p:sp>
        <p:nvSpPr>
          <p:cNvPr id="9" name="TextBox 8">
            <a:extLst>
              <a:ext uri="{FF2B5EF4-FFF2-40B4-BE49-F238E27FC236}">
                <a16:creationId xmlns:a16="http://schemas.microsoft.com/office/drawing/2014/main" id="{8F44DD02-EAA7-4DAC-9D3F-26C9227BB8B2}"/>
              </a:ext>
            </a:extLst>
          </p:cNvPr>
          <p:cNvSpPr txBox="1"/>
          <p:nvPr/>
        </p:nvSpPr>
        <p:spPr>
          <a:xfrm>
            <a:off x="2671551" y="9006744"/>
            <a:ext cx="9582149" cy="369332"/>
          </a:xfrm>
          <a:prstGeom prst="rect">
            <a:avLst/>
          </a:prstGeom>
          <a:noFill/>
        </p:spPr>
        <p:txBody>
          <a:bodyPr wrap="square" rtlCol="0">
            <a:spAutoFit/>
          </a:bodyPr>
          <a:lstStyle/>
          <a:p>
            <a:r>
              <a:rPr lang="en-US" dirty="0"/>
              <a:t>Data source: Baseline Refugee Health Survey</a:t>
            </a:r>
            <a:endParaRPr lang="en-AU" dirty="0"/>
          </a:p>
        </p:txBody>
      </p:sp>
      <p:sp>
        <p:nvSpPr>
          <p:cNvPr id="3" name="TextBox 2">
            <a:extLst>
              <a:ext uri="{FF2B5EF4-FFF2-40B4-BE49-F238E27FC236}">
                <a16:creationId xmlns:a16="http://schemas.microsoft.com/office/drawing/2014/main" id="{12CBEC22-A67A-4327-93AD-CD80452C4D5E}"/>
              </a:ext>
            </a:extLst>
          </p:cNvPr>
          <p:cNvSpPr txBox="1"/>
          <p:nvPr/>
        </p:nvSpPr>
        <p:spPr>
          <a:xfrm>
            <a:off x="1390650" y="9480693"/>
            <a:ext cx="14249400" cy="1077218"/>
          </a:xfrm>
          <a:prstGeom prst="rect">
            <a:avLst/>
          </a:prstGeom>
          <a:noFill/>
        </p:spPr>
        <p:txBody>
          <a:bodyPr wrap="square" rtlCol="0">
            <a:spAutoFit/>
          </a:bodyPr>
          <a:lstStyle/>
          <a:p>
            <a:pPr algn="ctr"/>
            <a:r>
              <a:rPr lang="en-US" sz="3200" i="1" dirty="0">
                <a:solidFill>
                  <a:srgbClr val="0070C0"/>
                </a:solidFill>
              </a:rPr>
              <a:t>“ I speak the same language, so I don’t need an interpreter.” </a:t>
            </a:r>
            <a:r>
              <a:rPr lang="en-US" sz="2400" i="1" dirty="0">
                <a:solidFill>
                  <a:srgbClr val="0070C0"/>
                </a:solidFill>
              </a:rPr>
              <a:t>[GP]</a:t>
            </a:r>
          </a:p>
          <a:p>
            <a:pPr algn="ctr"/>
            <a:r>
              <a:rPr lang="en-US" sz="3200" i="1" dirty="0">
                <a:solidFill>
                  <a:srgbClr val="0070C0"/>
                </a:solidFill>
              </a:rPr>
              <a:t>“ It (interpreter) is mainly used by nurse….”</a:t>
            </a:r>
            <a:r>
              <a:rPr lang="en-US" sz="2400" i="1" dirty="0">
                <a:solidFill>
                  <a:srgbClr val="0070C0"/>
                </a:solidFill>
              </a:rPr>
              <a:t>[Practice manager]</a:t>
            </a:r>
          </a:p>
        </p:txBody>
      </p:sp>
    </p:spTree>
    <p:extLst>
      <p:ext uri="{BB962C8B-B14F-4D97-AF65-F5344CB8AC3E}">
        <p14:creationId xmlns:p14="http://schemas.microsoft.com/office/powerpoint/2010/main" val="24596893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C3547-D5C9-4671-8025-65AF4F515CBF}"/>
              </a:ext>
            </a:extLst>
          </p:cNvPr>
          <p:cNvSpPr>
            <a:spLocks noGrp="1"/>
          </p:cNvSpPr>
          <p:nvPr>
            <p:ph type="title"/>
          </p:nvPr>
        </p:nvSpPr>
        <p:spPr>
          <a:xfrm>
            <a:off x="1117600" y="1117866"/>
            <a:ext cx="13982357" cy="1897447"/>
          </a:xfrm>
        </p:spPr>
        <p:txBody>
          <a:bodyPr/>
          <a:lstStyle/>
          <a:p>
            <a:r>
              <a:rPr lang="en-US" dirty="0"/>
              <a:t>Alternatives to using interpreters</a:t>
            </a:r>
            <a:endParaRPr lang="en-AU" dirty="0"/>
          </a:p>
        </p:txBody>
      </p:sp>
      <p:sp>
        <p:nvSpPr>
          <p:cNvPr id="8" name="Content Placeholder 7">
            <a:extLst>
              <a:ext uri="{FF2B5EF4-FFF2-40B4-BE49-F238E27FC236}">
                <a16:creationId xmlns:a16="http://schemas.microsoft.com/office/drawing/2014/main" id="{ABC899F3-A0C6-4438-8E64-ECF1A46D5893}"/>
              </a:ext>
            </a:extLst>
          </p:cNvPr>
          <p:cNvSpPr>
            <a:spLocks noGrp="1"/>
          </p:cNvSpPr>
          <p:nvPr>
            <p:ph idx="1"/>
          </p:nvPr>
        </p:nvSpPr>
        <p:spPr>
          <a:xfrm>
            <a:off x="1157631" y="3015313"/>
            <a:ext cx="8214969" cy="7252376"/>
          </a:xfrm>
        </p:spPr>
        <p:txBody>
          <a:bodyPr/>
          <a:lstStyle/>
          <a:p>
            <a:pPr marL="0" indent="0">
              <a:buNone/>
            </a:pPr>
            <a:r>
              <a:rPr lang="en-US" dirty="0"/>
              <a:t>50% of GPs reported using other methods like;</a:t>
            </a:r>
          </a:p>
          <a:p>
            <a:pPr marL="0" indent="0">
              <a:buNone/>
            </a:pPr>
            <a:endParaRPr lang="en-US" dirty="0">
              <a:solidFill>
                <a:srgbClr val="C00000"/>
              </a:solidFill>
            </a:endParaRPr>
          </a:p>
          <a:p>
            <a:r>
              <a:rPr lang="en-US" dirty="0">
                <a:solidFill>
                  <a:srgbClr val="C00000"/>
                </a:solidFill>
              </a:rPr>
              <a:t>Bilingual staff </a:t>
            </a:r>
          </a:p>
          <a:p>
            <a:pPr marL="0" indent="0">
              <a:buNone/>
            </a:pPr>
            <a:endParaRPr lang="en-US" dirty="0"/>
          </a:p>
          <a:p>
            <a:pPr marL="0" indent="0">
              <a:buNone/>
            </a:pPr>
            <a:r>
              <a:rPr lang="en-US" i="1" dirty="0">
                <a:solidFill>
                  <a:srgbClr val="0070C0"/>
                </a:solidFill>
              </a:rPr>
              <a:t>“If GP needs an interpreter, first seek among staff. If no, then asks a receptionist to make a booking with TIS” </a:t>
            </a:r>
            <a:r>
              <a:rPr lang="en-US" sz="2000" i="1" dirty="0">
                <a:solidFill>
                  <a:srgbClr val="0070C0"/>
                </a:solidFill>
              </a:rPr>
              <a:t>[Baseline RHS]</a:t>
            </a:r>
          </a:p>
          <a:p>
            <a:pPr marL="0" indent="0">
              <a:buNone/>
            </a:pPr>
            <a:endParaRPr lang="en-US" dirty="0"/>
          </a:p>
          <a:p>
            <a:r>
              <a:rPr lang="en-US" dirty="0">
                <a:solidFill>
                  <a:srgbClr val="C00000"/>
                </a:solidFill>
              </a:rPr>
              <a:t>Family members (including children) or friend</a:t>
            </a:r>
          </a:p>
          <a:p>
            <a:endParaRPr lang="en-US" dirty="0"/>
          </a:p>
          <a:p>
            <a:pPr marL="0" indent="0">
              <a:buNone/>
            </a:pPr>
            <a:r>
              <a:rPr lang="en-US" i="1" dirty="0">
                <a:solidFill>
                  <a:srgbClr val="0070C0"/>
                </a:solidFill>
              </a:rPr>
              <a:t>“ Most times patient attends with family members or friend to interpret” </a:t>
            </a:r>
            <a:r>
              <a:rPr lang="en-US" sz="2000" i="1" dirty="0">
                <a:solidFill>
                  <a:srgbClr val="0070C0"/>
                </a:solidFill>
              </a:rPr>
              <a:t>[Baseline Interview, Practice Manager]</a:t>
            </a:r>
          </a:p>
          <a:p>
            <a:pPr marL="0" indent="0">
              <a:buNone/>
            </a:pPr>
            <a:endParaRPr lang="en-AU" dirty="0"/>
          </a:p>
          <a:p>
            <a:pPr marL="0" indent="0">
              <a:buNone/>
            </a:pPr>
            <a:endParaRPr lang="en-AU" dirty="0"/>
          </a:p>
        </p:txBody>
      </p:sp>
      <p:pic>
        <p:nvPicPr>
          <p:cNvPr id="10" name="Picture 9" descr="A screenshot of a cell phone&#10;&#10;Description automatically generated">
            <a:extLst>
              <a:ext uri="{FF2B5EF4-FFF2-40B4-BE49-F238E27FC236}">
                <a16:creationId xmlns:a16="http://schemas.microsoft.com/office/drawing/2014/main" id="{8508BFB1-EF6E-4571-902F-B078D129B59F}"/>
              </a:ext>
            </a:extLst>
          </p:cNvPr>
          <p:cNvPicPr>
            <a:picLocks noChangeAspect="1"/>
          </p:cNvPicPr>
          <p:nvPr/>
        </p:nvPicPr>
        <p:blipFill>
          <a:blip r:embed="rId3"/>
          <a:stretch>
            <a:fillRect/>
          </a:stretch>
        </p:blipFill>
        <p:spPr>
          <a:xfrm>
            <a:off x="9652009" y="3011698"/>
            <a:ext cx="5447948" cy="7122902"/>
          </a:xfrm>
          <a:prstGeom prst="rect">
            <a:avLst/>
          </a:prstGeom>
          <a:ln>
            <a:solidFill>
              <a:srgbClr val="0070C0"/>
            </a:solidFill>
          </a:ln>
        </p:spPr>
      </p:pic>
      <p:pic>
        <p:nvPicPr>
          <p:cNvPr id="4" name="Picture 3">
            <a:extLst>
              <a:ext uri="{FF2B5EF4-FFF2-40B4-BE49-F238E27FC236}">
                <a16:creationId xmlns:a16="http://schemas.microsoft.com/office/drawing/2014/main" id="{71746FD3-25CD-4A53-9E90-C89CB72BD0D2}"/>
              </a:ext>
            </a:extLst>
          </p:cNvPr>
          <p:cNvPicPr>
            <a:picLocks noChangeAspect="1"/>
          </p:cNvPicPr>
          <p:nvPr/>
        </p:nvPicPr>
        <p:blipFill>
          <a:blip r:embed="rId4"/>
          <a:stretch>
            <a:fillRect/>
          </a:stretch>
        </p:blipFill>
        <p:spPr>
          <a:xfrm>
            <a:off x="1136262" y="2344704"/>
            <a:ext cx="14003726" cy="36579"/>
          </a:xfrm>
          <a:prstGeom prst="rect">
            <a:avLst/>
          </a:prstGeom>
        </p:spPr>
      </p:pic>
    </p:spTree>
    <p:extLst>
      <p:ext uri="{BB962C8B-B14F-4D97-AF65-F5344CB8AC3E}">
        <p14:creationId xmlns:p14="http://schemas.microsoft.com/office/powerpoint/2010/main" val="240604603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4x3  -  Read-Only" id="{D3A1012D-5221-4171-BBAA-65D140724152}" vid="{1078685F-8A1B-47F4-AA50-C6E2C1670FD3}"/>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4x3  -  Read-Only" id="{D3A1012D-5221-4171-BBAA-65D140724152}" vid="{89C0A60C-DB92-4ED2-A425-9E63344B3EB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D360F3DF0D7EC4EB2B54E7B4BA89595" ma:contentTypeVersion="9" ma:contentTypeDescription="Create a new document." ma:contentTypeScope="" ma:versionID="e811efe6f55aeba69e24bbf16ea3c3c3">
  <xsd:schema xmlns:xsd="http://www.w3.org/2001/XMLSchema" xmlns:xs="http://www.w3.org/2001/XMLSchema" xmlns:p="http://schemas.microsoft.com/office/2006/metadata/properties" xmlns:ns2="7bda426c-ce87-4e30-b0b7-bd53851ebe65" targetNamespace="http://schemas.microsoft.com/office/2006/metadata/properties" ma:root="true" ma:fieldsID="0543b328d1bd7e8813707c2b5627ebdb" ns2:_="">
    <xsd:import namespace="7bda426c-ce87-4e30-b0b7-bd53851ebe6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da426c-ce87-4e30-b0b7-bd53851ebe6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C65D196-B746-4F30-9501-42E16A77A495}"/>
</file>

<file path=customXml/itemProps2.xml><?xml version="1.0" encoding="utf-8"?>
<ds:datastoreItem xmlns:ds="http://schemas.openxmlformats.org/officeDocument/2006/customXml" ds:itemID="{04060B56-3905-425F-9B5C-8892C09FE146}"/>
</file>

<file path=customXml/itemProps3.xml><?xml version="1.0" encoding="utf-8"?>
<ds:datastoreItem xmlns:ds="http://schemas.openxmlformats.org/officeDocument/2006/customXml" ds:itemID="{DCD34BF8-0AD9-42A7-A157-06B1510A1F7B}"/>
</file>

<file path=docProps/app.xml><?xml version="1.0" encoding="utf-8"?>
<Properties xmlns="http://schemas.openxmlformats.org/officeDocument/2006/extended-properties" xmlns:vt="http://schemas.openxmlformats.org/officeDocument/2006/docPropsVTypes">
  <Template>Powerpoint 4x3</Template>
  <TotalTime>3404</TotalTime>
  <Words>2566</Words>
  <Application>Microsoft Office PowerPoint</Application>
  <PresentationFormat>Custom</PresentationFormat>
  <Paragraphs>206</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Arial</vt:lpstr>
      <vt:lpstr>Calibri</vt:lpstr>
      <vt:lpstr>Calibri Light</vt:lpstr>
      <vt:lpstr>Office Theme</vt:lpstr>
      <vt:lpstr>Custom Design</vt:lpstr>
      <vt:lpstr>PowerPoint Presentation</vt:lpstr>
      <vt:lpstr>The OPTIMISE Study and its Backgrounds</vt:lpstr>
      <vt:lpstr>The OPTIMISE study: Practice-wide Intervention</vt:lpstr>
      <vt:lpstr>PowerPoint Presentation</vt:lpstr>
      <vt:lpstr>Characteristics of Practice staff and GPs</vt:lpstr>
      <vt:lpstr>Practice set-up for using interpreters (n=31) </vt:lpstr>
      <vt:lpstr>Procedures on establishing the need of an interpreter</vt:lpstr>
      <vt:lpstr>Use of interpreters (via TIS)</vt:lpstr>
      <vt:lpstr>Alternatives to using interpreters</vt:lpstr>
      <vt:lpstr>GPs’ Barriers to using interpreters at baseline</vt:lpstr>
      <vt:lpstr>Changes after intervention: Procedures and Barriers</vt:lpstr>
      <vt:lpstr>Changes after intervention: Interpreter use by practice </vt:lpstr>
      <vt:lpstr>PowerPoint Presentation</vt:lpstr>
      <vt:lpstr>Conclusions and Implications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Shoko Saito</dc:creator>
  <cp:lastModifiedBy>Shoko Saito</cp:lastModifiedBy>
  <cp:revision>76</cp:revision>
  <cp:lastPrinted>2020-09-06T23:41:23Z</cp:lastPrinted>
  <dcterms:created xsi:type="dcterms:W3CDTF">2020-08-25T00:49:59Z</dcterms:created>
  <dcterms:modified xsi:type="dcterms:W3CDTF">2020-09-10T03:18:43Z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0x010100AD360F3DF0D7EC4EB2B54E7B4BA89595</vt:lpwstr>
  </property>
</Properties>
</file>