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81" r:id="rId6"/>
  </p:sldMasterIdLst>
  <p:notesMasterIdLst>
    <p:notesMasterId r:id="rId25"/>
  </p:notesMasterIdLst>
  <p:handoutMasterIdLst>
    <p:handoutMasterId r:id="rId26"/>
  </p:handoutMasterIdLst>
  <p:sldIdLst>
    <p:sldId id="296" r:id="rId7"/>
    <p:sldId id="287" r:id="rId8"/>
    <p:sldId id="286" r:id="rId9"/>
    <p:sldId id="288" r:id="rId10"/>
    <p:sldId id="289" r:id="rId11"/>
    <p:sldId id="290" r:id="rId12"/>
    <p:sldId id="271" r:id="rId13"/>
    <p:sldId id="295" r:id="rId14"/>
    <p:sldId id="277" r:id="rId15"/>
    <p:sldId id="278" r:id="rId16"/>
    <p:sldId id="279" r:id="rId17"/>
    <p:sldId id="293" r:id="rId18"/>
    <p:sldId id="280" r:id="rId19"/>
    <p:sldId id="283" r:id="rId20"/>
    <p:sldId id="294" r:id="rId21"/>
    <p:sldId id="274" r:id="rId22"/>
    <p:sldId id="292"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3A23B-4DF6-4DCC-BB79-C175545EBEDE}" v="115" dt="2023-10-30T04:58:20.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47" autoAdjust="0"/>
  </p:normalViewPr>
  <p:slideViewPr>
    <p:cSldViewPr snapToGrid="0">
      <p:cViewPr varScale="1">
        <p:scale>
          <a:sx n="59" d="100"/>
          <a:sy n="59" d="100"/>
        </p:scale>
        <p:origin x="1589"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72D96-6FE3-442F-9ECC-B1D9B66025A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5D6DB1-799E-4786-9F7D-902CE57D56BE}">
      <dgm:prSet custT="1"/>
      <dgm:spPr/>
      <dgm:t>
        <a:bodyPr/>
        <a:lstStyle/>
        <a:p>
          <a:pPr>
            <a:lnSpc>
              <a:spcPct val="100000"/>
            </a:lnSpc>
            <a:defRPr cap="all"/>
          </a:pPr>
          <a:r>
            <a:rPr lang="en-AU" sz="1800" cap="none"/>
            <a:t>Extended time for recruitment and intervention</a:t>
          </a:r>
          <a:endParaRPr lang="en-US" sz="1800" cap="none"/>
        </a:p>
      </dgm:t>
    </dgm:pt>
    <dgm:pt modelId="{1BF60D28-D0E4-4600-B94D-E0DB9F6AF8AC}" type="parTrans" cxnId="{7FD8267C-5595-4E20-8AD0-1D61CDE2AF49}">
      <dgm:prSet/>
      <dgm:spPr/>
      <dgm:t>
        <a:bodyPr/>
        <a:lstStyle/>
        <a:p>
          <a:endParaRPr lang="en-US" sz="1800"/>
        </a:p>
      </dgm:t>
    </dgm:pt>
    <dgm:pt modelId="{9AB58FA5-DF02-4F0C-A53C-7E54E0356EF2}" type="sibTrans" cxnId="{7FD8267C-5595-4E20-8AD0-1D61CDE2AF49}">
      <dgm:prSet/>
      <dgm:spPr/>
      <dgm:t>
        <a:bodyPr/>
        <a:lstStyle/>
        <a:p>
          <a:endParaRPr lang="en-US" sz="1800"/>
        </a:p>
      </dgm:t>
    </dgm:pt>
    <dgm:pt modelId="{4E505838-7698-419B-AB7C-43E99392984B}">
      <dgm:prSet custT="1"/>
      <dgm:spPr/>
      <dgm:t>
        <a:bodyPr/>
        <a:lstStyle/>
        <a:p>
          <a:pPr>
            <a:lnSpc>
              <a:spcPct val="100000"/>
            </a:lnSpc>
            <a:defRPr cap="all"/>
          </a:pPr>
          <a:r>
            <a:rPr lang="en-AU" sz="1800" cap="none"/>
            <a:t>Increased reimbursement for </a:t>
          </a:r>
          <a:r>
            <a:rPr lang="en-AU" sz="1800"/>
            <a:t>GPs </a:t>
          </a:r>
          <a:endParaRPr lang="en-US" sz="1800"/>
        </a:p>
      </dgm:t>
    </dgm:pt>
    <dgm:pt modelId="{EF840372-ADEA-40D7-823D-D641FE165563}" type="parTrans" cxnId="{D6DA86B0-D802-4006-85C6-7E6B2600605B}">
      <dgm:prSet/>
      <dgm:spPr/>
      <dgm:t>
        <a:bodyPr/>
        <a:lstStyle/>
        <a:p>
          <a:endParaRPr lang="en-US" sz="1800"/>
        </a:p>
      </dgm:t>
    </dgm:pt>
    <dgm:pt modelId="{A739CC88-CE83-4A6D-A73E-97D134EFCD61}" type="sibTrans" cxnId="{D6DA86B0-D802-4006-85C6-7E6B2600605B}">
      <dgm:prSet/>
      <dgm:spPr/>
      <dgm:t>
        <a:bodyPr/>
        <a:lstStyle/>
        <a:p>
          <a:endParaRPr lang="en-US" sz="1800"/>
        </a:p>
      </dgm:t>
    </dgm:pt>
    <dgm:pt modelId="{ACA94143-CED9-4BC5-AABF-DF6F84E6156E}">
      <dgm:prSet custT="1"/>
      <dgm:spPr/>
      <dgm:t>
        <a:bodyPr/>
        <a:lstStyle/>
        <a:p>
          <a:pPr>
            <a:lnSpc>
              <a:spcPct val="100000"/>
            </a:lnSpc>
            <a:defRPr cap="all"/>
          </a:pPr>
          <a:r>
            <a:rPr lang="en-AU" sz="1800" cap="none"/>
            <a:t>Additional support to GPs to install and use software</a:t>
          </a:r>
          <a:endParaRPr lang="en-US" sz="1800" cap="none"/>
        </a:p>
      </dgm:t>
    </dgm:pt>
    <dgm:pt modelId="{08252CDC-AC4C-4C1F-9DDF-F314C83C6F7F}" type="parTrans" cxnId="{C7872148-3DA8-43B8-B2D3-F156A2FC4E01}">
      <dgm:prSet/>
      <dgm:spPr/>
      <dgm:t>
        <a:bodyPr/>
        <a:lstStyle/>
        <a:p>
          <a:endParaRPr lang="en-US" sz="1800"/>
        </a:p>
      </dgm:t>
    </dgm:pt>
    <dgm:pt modelId="{C79BF64B-F7EC-42A0-8D8D-9A050F89E788}" type="sibTrans" cxnId="{C7872148-3DA8-43B8-B2D3-F156A2FC4E01}">
      <dgm:prSet/>
      <dgm:spPr/>
      <dgm:t>
        <a:bodyPr/>
        <a:lstStyle/>
        <a:p>
          <a:endParaRPr lang="en-US" sz="1800"/>
        </a:p>
      </dgm:t>
    </dgm:pt>
    <dgm:pt modelId="{CAEAC6BF-512B-4B80-B5C2-E829E433E64B}">
      <dgm:prSet custT="1"/>
      <dgm:spPr/>
      <dgm:t>
        <a:bodyPr/>
        <a:lstStyle/>
        <a:p>
          <a:pPr>
            <a:lnSpc>
              <a:spcPct val="100000"/>
            </a:lnSpc>
            <a:defRPr cap="all"/>
          </a:pPr>
          <a:r>
            <a:rPr lang="en-GB" sz="1800" cap="none"/>
            <a:t>Targeted repeat training of MHS clinicians</a:t>
          </a:r>
          <a:endParaRPr lang="en-US" sz="1800" cap="none"/>
        </a:p>
      </dgm:t>
    </dgm:pt>
    <dgm:pt modelId="{1D51291C-4692-4DA0-8A19-2F12BADC5428}" type="parTrans" cxnId="{DF418717-338A-4D54-B3E4-19C2C1380245}">
      <dgm:prSet/>
      <dgm:spPr/>
      <dgm:t>
        <a:bodyPr/>
        <a:lstStyle/>
        <a:p>
          <a:endParaRPr lang="en-US" sz="1800"/>
        </a:p>
      </dgm:t>
    </dgm:pt>
    <dgm:pt modelId="{6FA6C5C2-C994-45BD-A2F7-D753CC963D3E}" type="sibTrans" cxnId="{DF418717-338A-4D54-B3E4-19C2C1380245}">
      <dgm:prSet/>
      <dgm:spPr/>
      <dgm:t>
        <a:bodyPr/>
        <a:lstStyle/>
        <a:p>
          <a:endParaRPr lang="en-US" sz="1800"/>
        </a:p>
      </dgm:t>
    </dgm:pt>
    <dgm:pt modelId="{5EB87B3C-104A-4DDA-9549-ABEBC92F97E5}">
      <dgm:prSet custT="1"/>
      <dgm:spPr/>
      <dgm:t>
        <a:bodyPr/>
        <a:lstStyle/>
        <a:p>
          <a:pPr>
            <a:lnSpc>
              <a:spcPct val="100000"/>
            </a:lnSpc>
            <a:defRPr cap="all"/>
          </a:pPr>
          <a:r>
            <a:rPr lang="en-GB" sz="1800" cap="none"/>
            <a:t>Work with MHS shared care clinicians</a:t>
          </a:r>
          <a:endParaRPr lang="en-US" sz="1800" cap="none"/>
        </a:p>
      </dgm:t>
    </dgm:pt>
    <dgm:pt modelId="{E614BAC4-1AC4-4C17-924A-2BB487F6552D}" type="parTrans" cxnId="{5CB87D60-2663-4D5E-B850-E45239BBBF9D}">
      <dgm:prSet/>
      <dgm:spPr/>
      <dgm:t>
        <a:bodyPr/>
        <a:lstStyle/>
        <a:p>
          <a:endParaRPr lang="en-US" sz="1800"/>
        </a:p>
      </dgm:t>
    </dgm:pt>
    <dgm:pt modelId="{B65C8CEC-6563-4ECE-8A77-5950F07B8502}" type="sibTrans" cxnId="{5CB87D60-2663-4D5E-B850-E45239BBBF9D}">
      <dgm:prSet/>
      <dgm:spPr/>
      <dgm:t>
        <a:bodyPr/>
        <a:lstStyle/>
        <a:p>
          <a:endParaRPr lang="en-US" sz="1800"/>
        </a:p>
      </dgm:t>
    </dgm:pt>
    <dgm:pt modelId="{196E266C-B7B9-472C-BCE7-2CDFE4CCFAF1}">
      <dgm:prSet custT="1"/>
      <dgm:spPr/>
      <dgm:t>
        <a:bodyPr/>
        <a:lstStyle/>
        <a:p>
          <a:pPr>
            <a:lnSpc>
              <a:spcPct val="100000"/>
            </a:lnSpc>
            <a:defRPr cap="all"/>
          </a:pPr>
          <a:r>
            <a:rPr lang="en-US" sz="1800" cap="none"/>
            <a:t>Personal contact from senior clinical investigators</a:t>
          </a:r>
        </a:p>
      </dgm:t>
    </dgm:pt>
    <dgm:pt modelId="{5BB0EE24-0807-46F0-89BA-4C926ACE8E9A}" type="parTrans" cxnId="{F386F591-3FFB-4814-B7FF-2C88C542EF44}">
      <dgm:prSet/>
      <dgm:spPr/>
      <dgm:t>
        <a:bodyPr/>
        <a:lstStyle/>
        <a:p>
          <a:endParaRPr lang="en-AU" sz="1800"/>
        </a:p>
      </dgm:t>
    </dgm:pt>
    <dgm:pt modelId="{D6419202-6078-46BE-BB35-9E3D9982ADE1}" type="sibTrans" cxnId="{F386F591-3FFB-4814-B7FF-2C88C542EF44}">
      <dgm:prSet/>
      <dgm:spPr/>
      <dgm:t>
        <a:bodyPr/>
        <a:lstStyle/>
        <a:p>
          <a:endParaRPr lang="en-AU" sz="1800"/>
        </a:p>
      </dgm:t>
    </dgm:pt>
    <dgm:pt modelId="{34F48139-0D21-4D41-A957-543FFB6E554A}" type="pres">
      <dgm:prSet presAssocID="{9B172D96-6FE3-442F-9ECC-B1D9B66025A4}" presName="root" presStyleCnt="0">
        <dgm:presLayoutVars>
          <dgm:dir/>
          <dgm:resizeHandles val="exact"/>
        </dgm:presLayoutVars>
      </dgm:prSet>
      <dgm:spPr/>
    </dgm:pt>
    <dgm:pt modelId="{0DAF8CB9-B9B0-4F30-8BB7-42E9C3BFA447}" type="pres">
      <dgm:prSet presAssocID="{515D6DB1-799E-4786-9F7D-902CE57D56BE}" presName="compNode" presStyleCnt="0"/>
      <dgm:spPr/>
    </dgm:pt>
    <dgm:pt modelId="{54535EF6-6F79-4DC4-9F7B-9048B2B9DFE2}" type="pres">
      <dgm:prSet presAssocID="{515D6DB1-799E-4786-9F7D-902CE57D56BE}" presName="iconBgRect" presStyleLbl="bgShp" presStyleIdx="0" presStyleCnt="6"/>
      <dgm:spPr>
        <a:prstGeom prst="round2DiagRect">
          <a:avLst>
            <a:gd name="adj1" fmla="val 29727"/>
            <a:gd name="adj2" fmla="val 0"/>
          </a:avLst>
        </a:prstGeom>
      </dgm:spPr>
    </dgm:pt>
    <dgm:pt modelId="{6EE98888-C739-4B3C-A08F-8ECEEF945FA7}" type="pres">
      <dgm:prSet presAssocID="{515D6DB1-799E-4786-9F7D-902CE57D56B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06F57B72-CE20-409C-93C7-C916FA80D68D}" type="pres">
      <dgm:prSet presAssocID="{515D6DB1-799E-4786-9F7D-902CE57D56BE}" presName="spaceRect" presStyleCnt="0"/>
      <dgm:spPr/>
    </dgm:pt>
    <dgm:pt modelId="{9E939DF0-B303-43FF-BD81-F3A92BA4C7A0}" type="pres">
      <dgm:prSet presAssocID="{515D6DB1-799E-4786-9F7D-902CE57D56BE}" presName="textRect" presStyleLbl="revTx" presStyleIdx="0" presStyleCnt="6">
        <dgm:presLayoutVars>
          <dgm:chMax val="1"/>
          <dgm:chPref val="1"/>
        </dgm:presLayoutVars>
      </dgm:prSet>
      <dgm:spPr/>
    </dgm:pt>
    <dgm:pt modelId="{FD52B384-5C53-4873-9370-B85CC126D03C}" type="pres">
      <dgm:prSet presAssocID="{9AB58FA5-DF02-4F0C-A53C-7E54E0356EF2}" presName="sibTrans" presStyleCnt="0"/>
      <dgm:spPr/>
    </dgm:pt>
    <dgm:pt modelId="{0D26E1E1-C6BE-426A-8C90-40CF625D6B2A}" type="pres">
      <dgm:prSet presAssocID="{4E505838-7698-419B-AB7C-43E99392984B}" presName="compNode" presStyleCnt="0"/>
      <dgm:spPr/>
    </dgm:pt>
    <dgm:pt modelId="{A8934D9E-81FD-477B-99A6-756872EC668A}" type="pres">
      <dgm:prSet presAssocID="{4E505838-7698-419B-AB7C-43E99392984B}" presName="iconBgRect" presStyleLbl="bgShp" presStyleIdx="1" presStyleCnt="6"/>
      <dgm:spPr>
        <a:prstGeom prst="round2DiagRect">
          <a:avLst>
            <a:gd name="adj1" fmla="val 29727"/>
            <a:gd name="adj2" fmla="val 0"/>
          </a:avLst>
        </a:prstGeom>
      </dgm:spPr>
    </dgm:pt>
    <dgm:pt modelId="{330E2A5D-FFF6-49D6-B646-E3FC805F6066}" type="pres">
      <dgm:prSet presAssocID="{4E505838-7698-419B-AB7C-43E99392984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06A0901-89BE-4C89-917A-E76BCED12057}" type="pres">
      <dgm:prSet presAssocID="{4E505838-7698-419B-AB7C-43E99392984B}" presName="spaceRect" presStyleCnt="0"/>
      <dgm:spPr/>
    </dgm:pt>
    <dgm:pt modelId="{C5F2E3BC-1A77-48A1-BCD4-C1AA6939010C}" type="pres">
      <dgm:prSet presAssocID="{4E505838-7698-419B-AB7C-43E99392984B}" presName="textRect" presStyleLbl="revTx" presStyleIdx="1" presStyleCnt="6">
        <dgm:presLayoutVars>
          <dgm:chMax val="1"/>
          <dgm:chPref val="1"/>
        </dgm:presLayoutVars>
      </dgm:prSet>
      <dgm:spPr/>
    </dgm:pt>
    <dgm:pt modelId="{168E1446-5365-4FEF-9811-2904C6FB0072}" type="pres">
      <dgm:prSet presAssocID="{A739CC88-CE83-4A6D-A73E-97D134EFCD61}" presName="sibTrans" presStyleCnt="0"/>
      <dgm:spPr/>
    </dgm:pt>
    <dgm:pt modelId="{B0D3C8A6-D5AD-4217-99DB-8CEAE2BF6010}" type="pres">
      <dgm:prSet presAssocID="{ACA94143-CED9-4BC5-AABF-DF6F84E6156E}" presName="compNode" presStyleCnt="0"/>
      <dgm:spPr/>
    </dgm:pt>
    <dgm:pt modelId="{B6181F23-0A84-41C9-BF6D-ACA0DE3B9DEE}" type="pres">
      <dgm:prSet presAssocID="{ACA94143-CED9-4BC5-AABF-DF6F84E6156E}" presName="iconBgRect" presStyleLbl="bgShp" presStyleIdx="2" presStyleCnt="6"/>
      <dgm:spPr>
        <a:prstGeom prst="round2DiagRect">
          <a:avLst>
            <a:gd name="adj1" fmla="val 29727"/>
            <a:gd name="adj2" fmla="val 0"/>
          </a:avLst>
        </a:prstGeom>
      </dgm:spPr>
    </dgm:pt>
    <dgm:pt modelId="{3E1680A7-177F-4A3F-A8E3-0BBAB6A69215}" type="pres">
      <dgm:prSet presAssocID="{ACA94143-CED9-4BC5-AABF-DF6F84E6156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1D530EAA-5113-4242-8B67-2BA48450FDCD}" type="pres">
      <dgm:prSet presAssocID="{ACA94143-CED9-4BC5-AABF-DF6F84E6156E}" presName="spaceRect" presStyleCnt="0"/>
      <dgm:spPr/>
    </dgm:pt>
    <dgm:pt modelId="{328FC589-90F7-44EA-8D38-82CAAE56672C}" type="pres">
      <dgm:prSet presAssocID="{ACA94143-CED9-4BC5-AABF-DF6F84E6156E}" presName="textRect" presStyleLbl="revTx" presStyleIdx="2" presStyleCnt="6">
        <dgm:presLayoutVars>
          <dgm:chMax val="1"/>
          <dgm:chPref val="1"/>
        </dgm:presLayoutVars>
      </dgm:prSet>
      <dgm:spPr/>
    </dgm:pt>
    <dgm:pt modelId="{F046F0DF-BD65-4C8D-83D3-A92B800C023C}" type="pres">
      <dgm:prSet presAssocID="{C79BF64B-F7EC-42A0-8D8D-9A050F89E788}" presName="sibTrans" presStyleCnt="0"/>
      <dgm:spPr/>
    </dgm:pt>
    <dgm:pt modelId="{1A2B075C-CF03-42CF-B782-7BE5CE8EB262}" type="pres">
      <dgm:prSet presAssocID="{196E266C-B7B9-472C-BCE7-2CDFE4CCFAF1}" presName="compNode" presStyleCnt="0"/>
      <dgm:spPr/>
    </dgm:pt>
    <dgm:pt modelId="{26476F36-7D91-4290-9237-502CA546A7F3}" type="pres">
      <dgm:prSet presAssocID="{196E266C-B7B9-472C-BCE7-2CDFE4CCFAF1}" presName="iconBgRect" presStyleLbl="bgShp" presStyleIdx="3" presStyleCnt="6"/>
      <dgm:spPr>
        <a:prstGeom prst="round2DiagRect">
          <a:avLst>
            <a:gd name="adj1" fmla="val 29727"/>
            <a:gd name="adj2" fmla="val 0"/>
          </a:avLst>
        </a:prstGeom>
      </dgm:spPr>
    </dgm:pt>
    <dgm:pt modelId="{0A7FEDF6-2DC8-4156-9993-519C45D1A995}" type="pres">
      <dgm:prSet presAssocID="{196E266C-B7B9-472C-BCE7-2CDFE4CCFAF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nagement with solid fill"/>
        </a:ext>
      </dgm:extLst>
    </dgm:pt>
    <dgm:pt modelId="{12C3C866-316D-45D2-95BA-3B53F9BB4770}" type="pres">
      <dgm:prSet presAssocID="{196E266C-B7B9-472C-BCE7-2CDFE4CCFAF1}" presName="spaceRect" presStyleCnt="0"/>
      <dgm:spPr/>
    </dgm:pt>
    <dgm:pt modelId="{E21657C1-DB49-4C8F-B900-5E9A043D67BF}" type="pres">
      <dgm:prSet presAssocID="{196E266C-B7B9-472C-BCE7-2CDFE4CCFAF1}" presName="textRect" presStyleLbl="revTx" presStyleIdx="3" presStyleCnt="6">
        <dgm:presLayoutVars>
          <dgm:chMax val="1"/>
          <dgm:chPref val="1"/>
        </dgm:presLayoutVars>
      </dgm:prSet>
      <dgm:spPr/>
    </dgm:pt>
    <dgm:pt modelId="{90E8AD53-132A-4657-B5CB-4C4C40F4C5D2}" type="pres">
      <dgm:prSet presAssocID="{D6419202-6078-46BE-BB35-9E3D9982ADE1}" presName="sibTrans" presStyleCnt="0"/>
      <dgm:spPr/>
    </dgm:pt>
    <dgm:pt modelId="{89D23BFE-0E8D-48E6-97BF-0C5C0A4FC3E1}" type="pres">
      <dgm:prSet presAssocID="{CAEAC6BF-512B-4B80-B5C2-E829E433E64B}" presName="compNode" presStyleCnt="0"/>
      <dgm:spPr/>
    </dgm:pt>
    <dgm:pt modelId="{EDCDCE4C-2538-4D48-81B9-6D13EA33A46C}" type="pres">
      <dgm:prSet presAssocID="{CAEAC6BF-512B-4B80-B5C2-E829E433E64B}" presName="iconBgRect" presStyleLbl="bgShp" presStyleIdx="4" presStyleCnt="6"/>
      <dgm:spPr>
        <a:prstGeom prst="round2DiagRect">
          <a:avLst>
            <a:gd name="adj1" fmla="val 29727"/>
            <a:gd name="adj2" fmla="val 0"/>
          </a:avLst>
        </a:prstGeom>
      </dgm:spPr>
    </dgm:pt>
    <dgm:pt modelId="{4BE6AA78-414A-443B-AB38-27579E477196}" type="pres">
      <dgm:prSet presAssocID="{CAEAC6BF-512B-4B80-B5C2-E829E433E64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AFC533A6-FD8D-4359-B1E2-BE9A07FE4CB3}" type="pres">
      <dgm:prSet presAssocID="{CAEAC6BF-512B-4B80-B5C2-E829E433E64B}" presName="spaceRect" presStyleCnt="0"/>
      <dgm:spPr/>
    </dgm:pt>
    <dgm:pt modelId="{EB387F44-728F-4B58-BE86-27EADBFBAF89}" type="pres">
      <dgm:prSet presAssocID="{CAEAC6BF-512B-4B80-B5C2-E829E433E64B}" presName="textRect" presStyleLbl="revTx" presStyleIdx="4" presStyleCnt="6">
        <dgm:presLayoutVars>
          <dgm:chMax val="1"/>
          <dgm:chPref val="1"/>
        </dgm:presLayoutVars>
      </dgm:prSet>
      <dgm:spPr/>
    </dgm:pt>
    <dgm:pt modelId="{FAAD99A6-4071-401D-8001-9743F22D88E4}" type="pres">
      <dgm:prSet presAssocID="{6FA6C5C2-C994-45BD-A2F7-D753CC963D3E}" presName="sibTrans" presStyleCnt="0"/>
      <dgm:spPr/>
    </dgm:pt>
    <dgm:pt modelId="{ECC9E1CE-A125-4576-9240-CC56D552DBE5}" type="pres">
      <dgm:prSet presAssocID="{5EB87B3C-104A-4DDA-9549-ABEBC92F97E5}" presName="compNode" presStyleCnt="0"/>
      <dgm:spPr/>
    </dgm:pt>
    <dgm:pt modelId="{6C72AAB6-BBB0-4D51-B79A-66714DCDE5A9}" type="pres">
      <dgm:prSet presAssocID="{5EB87B3C-104A-4DDA-9549-ABEBC92F97E5}" presName="iconBgRect" presStyleLbl="bgShp" presStyleIdx="5" presStyleCnt="6"/>
      <dgm:spPr>
        <a:prstGeom prst="round2DiagRect">
          <a:avLst>
            <a:gd name="adj1" fmla="val 29727"/>
            <a:gd name="adj2" fmla="val 0"/>
          </a:avLst>
        </a:prstGeom>
      </dgm:spPr>
    </dgm:pt>
    <dgm:pt modelId="{3B3D1BC7-7CE3-476F-8E15-C4D6C0D7D3D3}" type="pres">
      <dgm:prSet presAssocID="{5EB87B3C-104A-4DDA-9549-ABEBC92F97E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Hero Male with solid fill"/>
        </a:ext>
      </dgm:extLst>
    </dgm:pt>
    <dgm:pt modelId="{8A72F8DF-841C-4286-87BE-F1305541075D}" type="pres">
      <dgm:prSet presAssocID="{5EB87B3C-104A-4DDA-9549-ABEBC92F97E5}" presName="spaceRect" presStyleCnt="0"/>
      <dgm:spPr/>
    </dgm:pt>
    <dgm:pt modelId="{E6EF4CF3-9B54-42A5-BE42-9725DA763C32}" type="pres">
      <dgm:prSet presAssocID="{5EB87B3C-104A-4DDA-9549-ABEBC92F97E5}" presName="textRect" presStyleLbl="revTx" presStyleIdx="5" presStyleCnt="6">
        <dgm:presLayoutVars>
          <dgm:chMax val="1"/>
          <dgm:chPref val="1"/>
        </dgm:presLayoutVars>
      </dgm:prSet>
      <dgm:spPr/>
    </dgm:pt>
  </dgm:ptLst>
  <dgm:cxnLst>
    <dgm:cxn modelId="{DF418717-338A-4D54-B3E4-19C2C1380245}" srcId="{9B172D96-6FE3-442F-9ECC-B1D9B66025A4}" destId="{CAEAC6BF-512B-4B80-B5C2-E829E433E64B}" srcOrd="4" destOrd="0" parTransId="{1D51291C-4692-4DA0-8A19-2F12BADC5428}" sibTransId="{6FA6C5C2-C994-45BD-A2F7-D753CC963D3E}"/>
    <dgm:cxn modelId="{C74B3E20-76CF-4D1F-9275-56822237B113}" type="presOf" srcId="{515D6DB1-799E-4786-9F7D-902CE57D56BE}" destId="{9E939DF0-B303-43FF-BD81-F3A92BA4C7A0}" srcOrd="0" destOrd="0" presId="urn:microsoft.com/office/officeart/2018/5/layout/IconLeafLabelList"/>
    <dgm:cxn modelId="{77B86A5E-2690-4BB0-8747-9FD99AC6C061}" type="presOf" srcId="{196E266C-B7B9-472C-BCE7-2CDFE4CCFAF1}" destId="{E21657C1-DB49-4C8F-B900-5E9A043D67BF}" srcOrd="0" destOrd="0" presId="urn:microsoft.com/office/officeart/2018/5/layout/IconLeafLabelList"/>
    <dgm:cxn modelId="{5CB87D60-2663-4D5E-B850-E45239BBBF9D}" srcId="{9B172D96-6FE3-442F-9ECC-B1D9B66025A4}" destId="{5EB87B3C-104A-4DDA-9549-ABEBC92F97E5}" srcOrd="5" destOrd="0" parTransId="{E614BAC4-1AC4-4C17-924A-2BB487F6552D}" sibTransId="{B65C8CEC-6563-4ECE-8A77-5950F07B8502}"/>
    <dgm:cxn modelId="{C7872148-3DA8-43B8-B2D3-F156A2FC4E01}" srcId="{9B172D96-6FE3-442F-9ECC-B1D9B66025A4}" destId="{ACA94143-CED9-4BC5-AABF-DF6F84E6156E}" srcOrd="2" destOrd="0" parTransId="{08252CDC-AC4C-4C1F-9DDF-F314C83C6F7F}" sibTransId="{C79BF64B-F7EC-42A0-8D8D-9A050F89E788}"/>
    <dgm:cxn modelId="{AB7CB14D-98EB-4565-92D9-FAC5E3272B3A}" type="presOf" srcId="{5EB87B3C-104A-4DDA-9549-ABEBC92F97E5}" destId="{E6EF4CF3-9B54-42A5-BE42-9725DA763C32}" srcOrd="0" destOrd="0" presId="urn:microsoft.com/office/officeart/2018/5/layout/IconLeafLabelList"/>
    <dgm:cxn modelId="{871A1178-55A9-4F20-A84F-DECE0857D744}" type="presOf" srcId="{9B172D96-6FE3-442F-9ECC-B1D9B66025A4}" destId="{34F48139-0D21-4D41-A957-543FFB6E554A}" srcOrd="0" destOrd="0" presId="urn:microsoft.com/office/officeart/2018/5/layout/IconLeafLabelList"/>
    <dgm:cxn modelId="{7FD8267C-5595-4E20-8AD0-1D61CDE2AF49}" srcId="{9B172D96-6FE3-442F-9ECC-B1D9B66025A4}" destId="{515D6DB1-799E-4786-9F7D-902CE57D56BE}" srcOrd="0" destOrd="0" parTransId="{1BF60D28-D0E4-4600-B94D-E0DB9F6AF8AC}" sibTransId="{9AB58FA5-DF02-4F0C-A53C-7E54E0356EF2}"/>
    <dgm:cxn modelId="{F386F591-3FFB-4814-B7FF-2C88C542EF44}" srcId="{9B172D96-6FE3-442F-9ECC-B1D9B66025A4}" destId="{196E266C-B7B9-472C-BCE7-2CDFE4CCFAF1}" srcOrd="3" destOrd="0" parTransId="{5BB0EE24-0807-46F0-89BA-4C926ACE8E9A}" sibTransId="{D6419202-6078-46BE-BB35-9E3D9982ADE1}"/>
    <dgm:cxn modelId="{DCE2609C-F5EC-4FDC-919D-54A58039B1E6}" type="presOf" srcId="{CAEAC6BF-512B-4B80-B5C2-E829E433E64B}" destId="{EB387F44-728F-4B58-BE86-27EADBFBAF89}" srcOrd="0" destOrd="0" presId="urn:microsoft.com/office/officeart/2018/5/layout/IconLeafLabelList"/>
    <dgm:cxn modelId="{D6DA86B0-D802-4006-85C6-7E6B2600605B}" srcId="{9B172D96-6FE3-442F-9ECC-B1D9B66025A4}" destId="{4E505838-7698-419B-AB7C-43E99392984B}" srcOrd="1" destOrd="0" parTransId="{EF840372-ADEA-40D7-823D-D641FE165563}" sibTransId="{A739CC88-CE83-4A6D-A73E-97D134EFCD61}"/>
    <dgm:cxn modelId="{3BEDDFE7-5A11-478D-AD93-7F945946AE2B}" type="presOf" srcId="{ACA94143-CED9-4BC5-AABF-DF6F84E6156E}" destId="{328FC589-90F7-44EA-8D38-82CAAE56672C}" srcOrd="0" destOrd="0" presId="urn:microsoft.com/office/officeart/2018/5/layout/IconLeafLabelList"/>
    <dgm:cxn modelId="{0504ECFB-5B6D-47EA-B035-2B64385FD9D7}" type="presOf" srcId="{4E505838-7698-419B-AB7C-43E99392984B}" destId="{C5F2E3BC-1A77-48A1-BCD4-C1AA6939010C}" srcOrd="0" destOrd="0" presId="urn:microsoft.com/office/officeart/2018/5/layout/IconLeafLabelList"/>
    <dgm:cxn modelId="{03074BD5-2FA6-40DA-94A9-EB4C21D2266F}" type="presParOf" srcId="{34F48139-0D21-4D41-A957-543FFB6E554A}" destId="{0DAF8CB9-B9B0-4F30-8BB7-42E9C3BFA447}" srcOrd="0" destOrd="0" presId="urn:microsoft.com/office/officeart/2018/5/layout/IconLeafLabelList"/>
    <dgm:cxn modelId="{C85DECB9-D4AC-4C9F-B218-3EEA657306E9}" type="presParOf" srcId="{0DAF8CB9-B9B0-4F30-8BB7-42E9C3BFA447}" destId="{54535EF6-6F79-4DC4-9F7B-9048B2B9DFE2}" srcOrd="0" destOrd="0" presId="urn:microsoft.com/office/officeart/2018/5/layout/IconLeafLabelList"/>
    <dgm:cxn modelId="{1EC1741C-60F8-432E-948E-9351F4DCDBF1}" type="presParOf" srcId="{0DAF8CB9-B9B0-4F30-8BB7-42E9C3BFA447}" destId="{6EE98888-C739-4B3C-A08F-8ECEEF945FA7}" srcOrd="1" destOrd="0" presId="urn:microsoft.com/office/officeart/2018/5/layout/IconLeafLabelList"/>
    <dgm:cxn modelId="{6A1E2C88-96D1-4A0B-ACE7-9F9DA6D038C6}" type="presParOf" srcId="{0DAF8CB9-B9B0-4F30-8BB7-42E9C3BFA447}" destId="{06F57B72-CE20-409C-93C7-C916FA80D68D}" srcOrd="2" destOrd="0" presId="urn:microsoft.com/office/officeart/2018/5/layout/IconLeafLabelList"/>
    <dgm:cxn modelId="{13D8C22B-1CAD-4FBC-A252-EB50B455184D}" type="presParOf" srcId="{0DAF8CB9-B9B0-4F30-8BB7-42E9C3BFA447}" destId="{9E939DF0-B303-43FF-BD81-F3A92BA4C7A0}" srcOrd="3" destOrd="0" presId="urn:microsoft.com/office/officeart/2018/5/layout/IconLeafLabelList"/>
    <dgm:cxn modelId="{415C4657-1F7A-4463-BCB5-785A6374B9B4}" type="presParOf" srcId="{34F48139-0D21-4D41-A957-543FFB6E554A}" destId="{FD52B384-5C53-4873-9370-B85CC126D03C}" srcOrd="1" destOrd="0" presId="urn:microsoft.com/office/officeart/2018/5/layout/IconLeafLabelList"/>
    <dgm:cxn modelId="{3D86614D-3463-433F-BD6F-EF85D13EAA98}" type="presParOf" srcId="{34F48139-0D21-4D41-A957-543FFB6E554A}" destId="{0D26E1E1-C6BE-426A-8C90-40CF625D6B2A}" srcOrd="2" destOrd="0" presId="urn:microsoft.com/office/officeart/2018/5/layout/IconLeafLabelList"/>
    <dgm:cxn modelId="{2EE605E2-2B95-4C93-B110-A36494136C05}" type="presParOf" srcId="{0D26E1E1-C6BE-426A-8C90-40CF625D6B2A}" destId="{A8934D9E-81FD-477B-99A6-756872EC668A}" srcOrd="0" destOrd="0" presId="urn:microsoft.com/office/officeart/2018/5/layout/IconLeafLabelList"/>
    <dgm:cxn modelId="{3F202AF6-9F59-485F-9E18-7B67CBF76B0C}" type="presParOf" srcId="{0D26E1E1-C6BE-426A-8C90-40CF625D6B2A}" destId="{330E2A5D-FFF6-49D6-B646-E3FC805F6066}" srcOrd="1" destOrd="0" presId="urn:microsoft.com/office/officeart/2018/5/layout/IconLeafLabelList"/>
    <dgm:cxn modelId="{92B6A1C4-17C4-40A3-B249-CA0447002C4A}" type="presParOf" srcId="{0D26E1E1-C6BE-426A-8C90-40CF625D6B2A}" destId="{006A0901-89BE-4C89-917A-E76BCED12057}" srcOrd="2" destOrd="0" presId="urn:microsoft.com/office/officeart/2018/5/layout/IconLeafLabelList"/>
    <dgm:cxn modelId="{241AC412-0E93-49B9-A1A3-59A8AE124D01}" type="presParOf" srcId="{0D26E1E1-C6BE-426A-8C90-40CF625D6B2A}" destId="{C5F2E3BC-1A77-48A1-BCD4-C1AA6939010C}" srcOrd="3" destOrd="0" presId="urn:microsoft.com/office/officeart/2018/5/layout/IconLeafLabelList"/>
    <dgm:cxn modelId="{AAF3C033-643E-4EA2-9286-78FDC6BCFFD2}" type="presParOf" srcId="{34F48139-0D21-4D41-A957-543FFB6E554A}" destId="{168E1446-5365-4FEF-9811-2904C6FB0072}" srcOrd="3" destOrd="0" presId="urn:microsoft.com/office/officeart/2018/5/layout/IconLeafLabelList"/>
    <dgm:cxn modelId="{4ECD1BEA-3B32-4CE4-9F2E-25B9F524293F}" type="presParOf" srcId="{34F48139-0D21-4D41-A957-543FFB6E554A}" destId="{B0D3C8A6-D5AD-4217-99DB-8CEAE2BF6010}" srcOrd="4" destOrd="0" presId="urn:microsoft.com/office/officeart/2018/5/layout/IconLeafLabelList"/>
    <dgm:cxn modelId="{286AA3A1-6F7B-4D99-8594-1A4A055A47DB}" type="presParOf" srcId="{B0D3C8A6-D5AD-4217-99DB-8CEAE2BF6010}" destId="{B6181F23-0A84-41C9-BF6D-ACA0DE3B9DEE}" srcOrd="0" destOrd="0" presId="urn:microsoft.com/office/officeart/2018/5/layout/IconLeafLabelList"/>
    <dgm:cxn modelId="{4F3BC345-B5DE-44BA-8739-85027FBF3B91}" type="presParOf" srcId="{B0D3C8A6-D5AD-4217-99DB-8CEAE2BF6010}" destId="{3E1680A7-177F-4A3F-A8E3-0BBAB6A69215}" srcOrd="1" destOrd="0" presId="urn:microsoft.com/office/officeart/2018/5/layout/IconLeafLabelList"/>
    <dgm:cxn modelId="{BBA6CEAA-4105-485F-BCCC-BE9C17D4A775}" type="presParOf" srcId="{B0D3C8A6-D5AD-4217-99DB-8CEAE2BF6010}" destId="{1D530EAA-5113-4242-8B67-2BA48450FDCD}" srcOrd="2" destOrd="0" presId="urn:microsoft.com/office/officeart/2018/5/layout/IconLeafLabelList"/>
    <dgm:cxn modelId="{5A4BC1CA-207C-4775-85C0-DD3671CAB729}" type="presParOf" srcId="{B0D3C8A6-D5AD-4217-99DB-8CEAE2BF6010}" destId="{328FC589-90F7-44EA-8D38-82CAAE56672C}" srcOrd="3" destOrd="0" presId="urn:microsoft.com/office/officeart/2018/5/layout/IconLeafLabelList"/>
    <dgm:cxn modelId="{ED96069D-E46E-40B2-84AF-B189F145DB34}" type="presParOf" srcId="{34F48139-0D21-4D41-A957-543FFB6E554A}" destId="{F046F0DF-BD65-4C8D-83D3-A92B800C023C}" srcOrd="5" destOrd="0" presId="urn:microsoft.com/office/officeart/2018/5/layout/IconLeafLabelList"/>
    <dgm:cxn modelId="{CB2581A3-B7A0-49C2-A69E-2E5EFD7D939C}" type="presParOf" srcId="{34F48139-0D21-4D41-A957-543FFB6E554A}" destId="{1A2B075C-CF03-42CF-B782-7BE5CE8EB262}" srcOrd="6" destOrd="0" presId="urn:microsoft.com/office/officeart/2018/5/layout/IconLeafLabelList"/>
    <dgm:cxn modelId="{66C0E2FD-BF5F-4966-88AD-52A025FFDBD1}" type="presParOf" srcId="{1A2B075C-CF03-42CF-B782-7BE5CE8EB262}" destId="{26476F36-7D91-4290-9237-502CA546A7F3}" srcOrd="0" destOrd="0" presId="urn:microsoft.com/office/officeart/2018/5/layout/IconLeafLabelList"/>
    <dgm:cxn modelId="{528DBA90-7DE7-4244-A8C7-D0222642AB3B}" type="presParOf" srcId="{1A2B075C-CF03-42CF-B782-7BE5CE8EB262}" destId="{0A7FEDF6-2DC8-4156-9993-519C45D1A995}" srcOrd="1" destOrd="0" presId="urn:microsoft.com/office/officeart/2018/5/layout/IconLeafLabelList"/>
    <dgm:cxn modelId="{B94AB0EA-083B-45C3-993B-716B4B4C0537}" type="presParOf" srcId="{1A2B075C-CF03-42CF-B782-7BE5CE8EB262}" destId="{12C3C866-316D-45D2-95BA-3B53F9BB4770}" srcOrd="2" destOrd="0" presId="urn:microsoft.com/office/officeart/2018/5/layout/IconLeafLabelList"/>
    <dgm:cxn modelId="{16BBF72A-9D76-46CE-B3EF-BF0EF7DC2AB9}" type="presParOf" srcId="{1A2B075C-CF03-42CF-B782-7BE5CE8EB262}" destId="{E21657C1-DB49-4C8F-B900-5E9A043D67BF}" srcOrd="3" destOrd="0" presId="urn:microsoft.com/office/officeart/2018/5/layout/IconLeafLabelList"/>
    <dgm:cxn modelId="{19573CAD-3993-4E09-BF45-304C62BB0A7A}" type="presParOf" srcId="{34F48139-0D21-4D41-A957-543FFB6E554A}" destId="{90E8AD53-132A-4657-B5CB-4C4C40F4C5D2}" srcOrd="7" destOrd="0" presId="urn:microsoft.com/office/officeart/2018/5/layout/IconLeafLabelList"/>
    <dgm:cxn modelId="{AB0ED719-FC5E-4157-8D20-44A95A228BA4}" type="presParOf" srcId="{34F48139-0D21-4D41-A957-543FFB6E554A}" destId="{89D23BFE-0E8D-48E6-97BF-0C5C0A4FC3E1}" srcOrd="8" destOrd="0" presId="urn:microsoft.com/office/officeart/2018/5/layout/IconLeafLabelList"/>
    <dgm:cxn modelId="{5CE9432C-FDE8-44EA-85BA-72731CD6CA01}" type="presParOf" srcId="{89D23BFE-0E8D-48E6-97BF-0C5C0A4FC3E1}" destId="{EDCDCE4C-2538-4D48-81B9-6D13EA33A46C}" srcOrd="0" destOrd="0" presId="urn:microsoft.com/office/officeart/2018/5/layout/IconLeafLabelList"/>
    <dgm:cxn modelId="{97012379-C731-4593-B58A-B846D724DD13}" type="presParOf" srcId="{89D23BFE-0E8D-48E6-97BF-0C5C0A4FC3E1}" destId="{4BE6AA78-414A-443B-AB38-27579E477196}" srcOrd="1" destOrd="0" presId="urn:microsoft.com/office/officeart/2018/5/layout/IconLeafLabelList"/>
    <dgm:cxn modelId="{26491CBE-AC4A-4929-8A58-EFA21AA33E9B}" type="presParOf" srcId="{89D23BFE-0E8D-48E6-97BF-0C5C0A4FC3E1}" destId="{AFC533A6-FD8D-4359-B1E2-BE9A07FE4CB3}" srcOrd="2" destOrd="0" presId="urn:microsoft.com/office/officeart/2018/5/layout/IconLeafLabelList"/>
    <dgm:cxn modelId="{FAC96F87-E121-4528-B877-9FDCFD1210D2}" type="presParOf" srcId="{89D23BFE-0E8D-48E6-97BF-0C5C0A4FC3E1}" destId="{EB387F44-728F-4B58-BE86-27EADBFBAF89}" srcOrd="3" destOrd="0" presId="urn:microsoft.com/office/officeart/2018/5/layout/IconLeafLabelList"/>
    <dgm:cxn modelId="{CAB040EC-4F7E-4551-8F0A-552C56DC2FDE}" type="presParOf" srcId="{34F48139-0D21-4D41-A957-543FFB6E554A}" destId="{FAAD99A6-4071-401D-8001-9743F22D88E4}" srcOrd="9" destOrd="0" presId="urn:microsoft.com/office/officeart/2018/5/layout/IconLeafLabelList"/>
    <dgm:cxn modelId="{39EF25D8-403F-4CE9-9EF8-DD09F1B8AF4E}" type="presParOf" srcId="{34F48139-0D21-4D41-A957-543FFB6E554A}" destId="{ECC9E1CE-A125-4576-9240-CC56D552DBE5}" srcOrd="10" destOrd="0" presId="urn:microsoft.com/office/officeart/2018/5/layout/IconLeafLabelList"/>
    <dgm:cxn modelId="{61156DD1-8647-4675-AEB2-D17DB190A5AB}" type="presParOf" srcId="{ECC9E1CE-A125-4576-9240-CC56D552DBE5}" destId="{6C72AAB6-BBB0-4D51-B79A-66714DCDE5A9}" srcOrd="0" destOrd="0" presId="urn:microsoft.com/office/officeart/2018/5/layout/IconLeafLabelList"/>
    <dgm:cxn modelId="{2C44D042-4F52-430A-B6DB-0F557BBC76EE}" type="presParOf" srcId="{ECC9E1CE-A125-4576-9240-CC56D552DBE5}" destId="{3B3D1BC7-7CE3-476F-8E15-C4D6C0D7D3D3}" srcOrd="1" destOrd="0" presId="urn:microsoft.com/office/officeart/2018/5/layout/IconLeafLabelList"/>
    <dgm:cxn modelId="{337E904D-3D08-4630-8C8B-D1CBDC7F5B6E}" type="presParOf" srcId="{ECC9E1CE-A125-4576-9240-CC56D552DBE5}" destId="{8A72F8DF-841C-4286-87BE-F1305541075D}" srcOrd="2" destOrd="0" presId="urn:microsoft.com/office/officeart/2018/5/layout/IconLeafLabelList"/>
    <dgm:cxn modelId="{85DF9E90-EB44-4FEE-B39E-C84993DF67A8}" type="presParOf" srcId="{ECC9E1CE-A125-4576-9240-CC56D552DBE5}" destId="{E6EF4CF3-9B54-42A5-BE42-9725DA763C3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5EF6-6F79-4DC4-9F7B-9048B2B9DFE2}">
      <dsp:nvSpPr>
        <dsp:cNvPr id="0" name=""/>
        <dsp:cNvSpPr/>
      </dsp:nvSpPr>
      <dsp:spPr>
        <a:xfrm>
          <a:off x="346285" y="947937"/>
          <a:ext cx="1072265" cy="107226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98888-C739-4B3C-A08F-8ECEEF945FA7}">
      <dsp:nvSpPr>
        <dsp:cNvPr id="0" name=""/>
        <dsp:cNvSpPr/>
      </dsp:nvSpPr>
      <dsp:spPr>
        <a:xfrm>
          <a:off x="574801" y="1176453"/>
          <a:ext cx="615234" cy="615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939DF0-B303-43FF-BD81-F3A92BA4C7A0}">
      <dsp:nvSpPr>
        <dsp:cNvPr id="0" name=""/>
        <dsp:cNvSpPr/>
      </dsp:nvSpPr>
      <dsp:spPr>
        <a:xfrm>
          <a:off x="3512" y="2354187"/>
          <a:ext cx="1757812" cy="109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AU" sz="1800" kern="1200" cap="none"/>
            <a:t>Extended time for recruitment and intervention</a:t>
          </a:r>
          <a:endParaRPr lang="en-US" sz="1800" kern="1200" cap="none"/>
        </a:p>
      </dsp:txBody>
      <dsp:txXfrm>
        <a:off x="3512" y="2354187"/>
        <a:ext cx="1757812" cy="1092453"/>
      </dsp:txXfrm>
    </dsp:sp>
    <dsp:sp modelId="{A8934D9E-81FD-477B-99A6-756872EC668A}">
      <dsp:nvSpPr>
        <dsp:cNvPr id="0" name=""/>
        <dsp:cNvSpPr/>
      </dsp:nvSpPr>
      <dsp:spPr>
        <a:xfrm>
          <a:off x="2411715" y="947937"/>
          <a:ext cx="1072265" cy="107226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E2A5D-FFF6-49D6-B646-E3FC805F6066}">
      <dsp:nvSpPr>
        <dsp:cNvPr id="0" name=""/>
        <dsp:cNvSpPr/>
      </dsp:nvSpPr>
      <dsp:spPr>
        <a:xfrm>
          <a:off x="2640231" y="1176453"/>
          <a:ext cx="615234" cy="615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2E3BC-1A77-48A1-BCD4-C1AA6939010C}">
      <dsp:nvSpPr>
        <dsp:cNvPr id="0" name=""/>
        <dsp:cNvSpPr/>
      </dsp:nvSpPr>
      <dsp:spPr>
        <a:xfrm>
          <a:off x="2068942" y="2354187"/>
          <a:ext cx="1757812" cy="109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AU" sz="1800" kern="1200" cap="none"/>
            <a:t>Increased reimbursement for </a:t>
          </a:r>
          <a:r>
            <a:rPr lang="en-AU" sz="1800" kern="1200"/>
            <a:t>GPs </a:t>
          </a:r>
          <a:endParaRPr lang="en-US" sz="1800" kern="1200"/>
        </a:p>
      </dsp:txBody>
      <dsp:txXfrm>
        <a:off x="2068942" y="2354187"/>
        <a:ext cx="1757812" cy="1092453"/>
      </dsp:txXfrm>
    </dsp:sp>
    <dsp:sp modelId="{B6181F23-0A84-41C9-BF6D-ACA0DE3B9DEE}">
      <dsp:nvSpPr>
        <dsp:cNvPr id="0" name=""/>
        <dsp:cNvSpPr/>
      </dsp:nvSpPr>
      <dsp:spPr>
        <a:xfrm>
          <a:off x="4477145" y="947937"/>
          <a:ext cx="1072265" cy="107226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680A7-177F-4A3F-A8E3-0BBAB6A69215}">
      <dsp:nvSpPr>
        <dsp:cNvPr id="0" name=""/>
        <dsp:cNvSpPr/>
      </dsp:nvSpPr>
      <dsp:spPr>
        <a:xfrm>
          <a:off x="4705660" y="1176453"/>
          <a:ext cx="615234" cy="615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FC589-90F7-44EA-8D38-82CAAE56672C}">
      <dsp:nvSpPr>
        <dsp:cNvPr id="0" name=""/>
        <dsp:cNvSpPr/>
      </dsp:nvSpPr>
      <dsp:spPr>
        <a:xfrm>
          <a:off x="4134371" y="2354187"/>
          <a:ext cx="1757812" cy="109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AU" sz="1800" kern="1200" cap="none"/>
            <a:t>Additional support to GPs to install and use software</a:t>
          </a:r>
          <a:endParaRPr lang="en-US" sz="1800" kern="1200" cap="none"/>
        </a:p>
      </dsp:txBody>
      <dsp:txXfrm>
        <a:off x="4134371" y="2354187"/>
        <a:ext cx="1757812" cy="1092453"/>
      </dsp:txXfrm>
    </dsp:sp>
    <dsp:sp modelId="{26476F36-7D91-4290-9237-502CA546A7F3}">
      <dsp:nvSpPr>
        <dsp:cNvPr id="0" name=""/>
        <dsp:cNvSpPr/>
      </dsp:nvSpPr>
      <dsp:spPr>
        <a:xfrm>
          <a:off x="6542575" y="947937"/>
          <a:ext cx="1072265" cy="107226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FEDF6-2DC8-4156-9993-519C45D1A995}">
      <dsp:nvSpPr>
        <dsp:cNvPr id="0" name=""/>
        <dsp:cNvSpPr/>
      </dsp:nvSpPr>
      <dsp:spPr>
        <a:xfrm>
          <a:off x="6771090" y="1176453"/>
          <a:ext cx="615234" cy="615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657C1-DB49-4C8F-B900-5E9A043D67BF}">
      <dsp:nvSpPr>
        <dsp:cNvPr id="0" name=""/>
        <dsp:cNvSpPr/>
      </dsp:nvSpPr>
      <dsp:spPr>
        <a:xfrm>
          <a:off x="6199801" y="2354187"/>
          <a:ext cx="1757812" cy="109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a:t>Personal contact from senior clinical investigators</a:t>
          </a:r>
        </a:p>
      </dsp:txBody>
      <dsp:txXfrm>
        <a:off x="6199801" y="2354187"/>
        <a:ext cx="1757812" cy="1092453"/>
      </dsp:txXfrm>
    </dsp:sp>
    <dsp:sp modelId="{EDCDCE4C-2538-4D48-81B9-6D13EA33A46C}">
      <dsp:nvSpPr>
        <dsp:cNvPr id="0" name=""/>
        <dsp:cNvSpPr/>
      </dsp:nvSpPr>
      <dsp:spPr>
        <a:xfrm>
          <a:off x="8608004" y="947937"/>
          <a:ext cx="1072265" cy="107226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6AA78-414A-443B-AB38-27579E477196}">
      <dsp:nvSpPr>
        <dsp:cNvPr id="0" name=""/>
        <dsp:cNvSpPr/>
      </dsp:nvSpPr>
      <dsp:spPr>
        <a:xfrm>
          <a:off x="8836520" y="1176453"/>
          <a:ext cx="615234" cy="6152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387F44-728F-4B58-BE86-27EADBFBAF89}">
      <dsp:nvSpPr>
        <dsp:cNvPr id="0" name=""/>
        <dsp:cNvSpPr/>
      </dsp:nvSpPr>
      <dsp:spPr>
        <a:xfrm>
          <a:off x="8265231" y="2354187"/>
          <a:ext cx="1757812" cy="109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cap="none"/>
            <a:t>Targeted repeat training of MHS clinicians</a:t>
          </a:r>
          <a:endParaRPr lang="en-US" sz="1800" kern="1200" cap="none"/>
        </a:p>
      </dsp:txBody>
      <dsp:txXfrm>
        <a:off x="8265231" y="2354187"/>
        <a:ext cx="1757812" cy="1092453"/>
      </dsp:txXfrm>
    </dsp:sp>
    <dsp:sp modelId="{6C72AAB6-BBB0-4D51-B79A-66714DCDE5A9}">
      <dsp:nvSpPr>
        <dsp:cNvPr id="0" name=""/>
        <dsp:cNvSpPr/>
      </dsp:nvSpPr>
      <dsp:spPr>
        <a:xfrm>
          <a:off x="10673434" y="947937"/>
          <a:ext cx="1072265" cy="107226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D1BC7-7CE3-476F-8E15-C4D6C0D7D3D3}">
      <dsp:nvSpPr>
        <dsp:cNvPr id="0" name=""/>
        <dsp:cNvSpPr/>
      </dsp:nvSpPr>
      <dsp:spPr>
        <a:xfrm>
          <a:off x="10901950" y="1176453"/>
          <a:ext cx="615234" cy="6152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EF4CF3-9B54-42A5-BE42-9725DA763C32}">
      <dsp:nvSpPr>
        <dsp:cNvPr id="0" name=""/>
        <dsp:cNvSpPr/>
      </dsp:nvSpPr>
      <dsp:spPr>
        <a:xfrm>
          <a:off x="10330660" y="2354187"/>
          <a:ext cx="1757812" cy="109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cap="none"/>
            <a:t>Work with MHS shared care clinicians</a:t>
          </a:r>
          <a:endParaRPr lang="en-US" sz="1800" kern="1200" cap="none"/>
        </a:p>
      </dsp:txBody>
      <dsp:txXfrm>
        <a:off x="10330660" y="2354187"/>
        <a:ext cx="1757812" cy="1092453"/>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425C8D-C5AF-9F4F-9E24-5C2DC7275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21E46C-AA4E-214A-A45C-A09C6AE0B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442EA-0DF9-924B-8435-17D563E57ACA}" type="datetimeFigureOut">
              <a:rPr lang="en-US" smtClean="0"/>
              <a:t>11/20/2023</a:t>
            </a:fld>
            <a:endParaRPr lang="en-US"/>
          </a:p>
        </p:txBody>
      </p:sp>
      <p:sp>
        <p:nvSpPr>
          <p:cNvPr id="4" name="Footer Placeholder 3">
            <a:extLst>
              <a:ext uri="{FF2B5EF4-FFF2-40B4-BE49-F238E27FC236}">
                <a16:creationId xmlns:a16="http://schemas.microsoft.com/office/drawing/2014/main" id="{40AAFBB1-2BB3-DA46-A158-0722D5A310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7D7EA5-B09A-264C-ABF4-E27232AD2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321C2-EC5F-E04A-AFC0-A1F418A559B9}" type="slidenum">
              <a:rPr lang="en-US" smtClean="0"/>
              <a:t>‹#›</a:t>
            </a:fld>
            <a:endParaRPr lang="en-US"/>
          </a:p>
        </p:txBody>
      </p:sp>
    </p:spTree>
    <p:extLst>
      <p:ext uri="{BB962C8B-B14F-4D97-AF65-F5344CB8AC3E}">
        <p14:creationId xmlns:p14="http://schemas.microsoft.com/office/powerpoint/2010/main" val="194638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955B6-3D2D-2944-B7F4-FE074C92CB41}"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6ACD0-BE8A-3D4B-8E89-B0E6ACFF594E}" type="slidenum">
              <a:rPr lang="en-US" smtClean="0"/>
              <a:t>‹#›</a:t>
            </a:fld>
            <a:endParaRPr lang="en-US"/>
          </a:p>
        </p:txBody>
      </p:sp>
    </p:spTree>
    <p:extLst>
      <p:ext uri="{BB962C8B-B14F-4D97-AF65-F5344CB8AC3E}">
        <p14:creationId xmlns:p14="http://schemas.microsoft.com/office/powerpoint/2010/main" val="385927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46ACD0-BE8A-3D4B-8E89-B0E6ACFF594E}" type="slidenum">
              <a:rPr lang="en-US" smtClean="0"/>
              <a:t>2</a:t>
            </a:fld>
            <a:endParaRPr lang="en-US"/>
          </a:p>
        </p:txBody>
      </p:sp>
    </p:spTree>
    <p:extLst>
      <p:ext uri="{BB962C8B-B14F-4D97-AF65-F5344CB8AC3E}">
        <p14:creationId xmlns:p14="http://schemas.microsoft.com/office/powerpoint/2010/main" val="169693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We made numerous adaptions – these are just a few</a:t>
            </a:r>
          </a:p>
          <a:p>
            <a:endParaRPr lang="en-AU"/>
          </a:p>
          <a:p>
            <a:endParaRPr lang="en-AU"/>
          </a:p>
        </p:txBody>
      </p:sp>
      <p:sp>
        <p:nvSpPr>
          <p:cNvPr id="4" name="Slide Number Placeholder 3"/>
          <p:cNvSpPr>
            <a:spLocks noGrp="1"/>
          </p:cNvSpPr>
          <p:nvPr>
            <p:ph type="sldNum" sz="quarter" idx="5"/>
          </p:nvPr>
        </p:nvSpPr>
        <p:spPr/>
        <p:txBody>
          <a:bodyPr/>
          <a:lstStyle/>
          <a:p>
            <a:fld id="{608719FC-2EC7-4B3A-87A9-742DA2945A50}" type="slidenum">
              <a:rPr lang="en-AU" smtClean="0"/>
              <a:t>13</a:t>
            </a:fld>
            <a:endParaRPr lang="en-AU"/>
          </a:p>
        </p:txBody>
      </p:sp>
    </p:spTree>
    <p:extLst>
      <p:ext uri="{BB962C8B-B14F-4D97-AF65-F5344CB8AC3E}">
        <p14:creationId xmlns:p14="http://schemas.microsoft.com/office/powerpoint/2010/main" val="215761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Some barriers not anticipated – </a:t>
            </a:r>
            <a:r>
              <a:rPr lang="en-AU" err="1"/>
              <a:t>dr</a:t>
            </a:r>
            <a:r>
              <a:rPr lang="en-AU"/>
              <a:t> shopping</a:t>
            </a:r>
          </a:p>
        </p:txBody>
      </p:sp>
      <p:sp>
        <p:nvSpPr>
          <p:cNvPr id="4" name="Slide Number Placeholder 3"/>
          <p:cNvSpPr>
            <a:spLocks noGrp="1"/>
          </p:cNvSpPr>
          <p:nvPr>
            <p:ph type="sldNum" sz="quarter" idx="5"/>
          </p:nvPr>
        </p:nvSpPr>
        <p:spPr/>
        <p:txBody>
          <a:bodyPr/>
          <a:lstStyle/>
          <a:p>
            <a:fld id="{6246ACD0-BE8A-3D4B-8E89-B0E6ACFF594E}" type="slidenum">
              <a:rPr lang="en-US" smtClean="0"/>
              <a:t>14</a:t>
            </a:fld>
            <a:endParaRPr lang="en-US"/>
          </a:p>
        </p:txBody>
      </p:sp>
    </p:spTree>
    <p:extLst>
      <p:ext uri="{BB962C8B-B14F-4D97-AF65-F5344CB8AC3E}">
        <p14:creationId xmlns:p14="http://schemas.microsoft.com/office/powerpoint/2010/main" val="344689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Lessons from doing the ‘same thing’ in a different setting with a different population might not apply with mental health services </a:t>
            </a:r>
          </a:p>
          <a:p>
            <a:endParaRPr lang="en-AU"/>
          </a:p>
        </p:txBody>
      </p:sp>
      <p:sp>
        <p:nvSpPr>
          <p:cNvPr id="4" name="Slide Number Placeholder 3"/>
          <p:cNvSpPr>
            <a:spLocks noGrp="1"/>
          </p:cNvSpPr>
          <p:nvPr>
            <p:ph type="sldNum" sz="quarter" idx="5"/>
          </p:nvPr>
        </p:nvSpPr>
        <p:spPr/>
        <p:txBody>
          <a:bodyPr/>
          <a:lstStyle/>
          <a:p>
            <a:fld id="{6246ACD0-BE8A-3D4B-8E89-B0E6ACFF594E}" type="slidenum">
              <a:rPr lang="en-US" smtClean="0"/>
              <a:t>15</a:t>
            </a:fld>
            <a:endParaRPr lang="en-US"/>
          </a:p>
        </p:txBody>
      </p:sp>
    </p:spTree>
    <p:extLst>
      <p:ext uri="{BB962C8B-B14F-4D97-AF65-F5344CB8AC3E}">
        <p14:creationId xmlns:p14="http://schemas.microsoft.com/office/powerpoint/2010/main" val="2724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Current system of applying for grants as they appear makes a continuous program of research difficult – pilot work might be needed but there’s funding for larger RCTs or vice versa </a:t>
            </a:r>
          </a:p>
        </p:txBody>
      </p:sp>
      <p:sp>
        <p:nvSpPr>
          <p:cNvPr id="4" name="Slide Number Placeholder 3"/>
          <p:cNvSpPr>
            <a:spLocks noGrp="1"/>
          </p:cNvSpPr>
          <p:nvPr>
            <p:ph type="sldNum" sz="quarter" idx="5"/>
          </p:nvPr>
        </p:nvSpPr>
        <p:spPr/>
        <p:txBody>
          <a:bodyPr/>
          <a:lstStyle/>
          <a:p>
            <a:fld id="{6246ACD0-BE8A-3D4B-8E89-B0E6ACFF594E}" type="slidenum">
              <a:rPr lang="en-US" smtClean="0"/>
              <a:t>16</a:t>
            </a:fld>
            <a:endParaRPr lang="en-US"/>
          </a:p>
        </p:txBody>
      </p:sp>
    </p:spTree>
    <p:extLst>
      <p:ext uri="{BB962C8B-B14F-4D97-AF65-F5344CB8AC3E}">
        <p14:creationId xmlns:p14="http://schemas.microsoft.com/office/powerpoint/2010/main" val="4010781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246ACD0-BE8A-3D4B-8E89-B0E6ACFF594E}" type="slidenum">
              <a:rPr lang="en-US" smtClean="0"/>
              <a:t>17</a:t>
            </a:fld>
            <a:endParaRPr lang="en-US"/>
          </a:p>
        </p:txBody>
      </p:sp>
    </p:spTree>
    <p:extLst>
      <p:ext uri="{BB962C8B-B14F-4D97-AF65-F5344CB8AC3E}">
        <p14:creationId xmlns:p14="http://schemas.microsoft.com/office/powerpoint/2010/main" val="162972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Thank you for listening</a:t>
            </a:r>
          </a:p>
        </p:txBody>
      </p:sp>
      <p:sp>
        <p:nvSpPr>
          <p:cNvPr id="4" name="Slide Number Placeholder 3"/>
          <p:cNvSpPr>
            <a:spLocks noGrp="1"/>
          </p:cNvSpPr>
          <p:nvPr>
            <p:ph type="sldNum" sz="quarter" idx="5"/>
          </p:nvPr>
        </p:nvSpPr>
        <p:spPr/>
        <p:txBody>
          <a:bodyPr/>
          <a:lstStyle/>
          <a:p>
            <a:fld id="{6246ACD0-BE8A-3D4B-8E89-B0E6ACFF594E}" type="slidenum">
              <a:rPr lang="en-US" smtClean="0"/>
              <a:t>18</a:t>
            </a:fld>
            <a:endParaRPr lang="en-US"/>
          </a:p>
        </p:txBody>
      </p:sp>
    </p:spTree>
    <p:extLst>
      <p:ext uri="{BB962C8B-B14F-4D97-AF65-F5344CB8AC3E}">
        <p14:creationId xmlns:p14="http://schemas.microsoft.com/office/powerpoint/2010/main" val="254921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246ACD0-BE8A-3D4B-8E89-B0E6ACFF594E}" type="slidenum">
              <a:rPr lang="en-US" smtClean="0"/>
              <a:t>3</a:t>
            </a:fld>
            <a:endParaRPr lang="en-US"/>
          </a:p>
        </p:txBody>
      </p:sp>
    </p:spTree>
    <p:extLst>
      <p:ext uri="{BB962C8B-B14F-4D97-AF65-F5344CB8AC3E}">
        <p14:creationId xmlns:p14="http://schemas.microsoft.com/office/powerpoint/2010/main" val="25340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246ACD0-BE8A-3D4B-8E89-B0E6ACFF594E}" type="slidenum">
              <a:rPr lang="en-US" smtClean="0"/>
              <a:t>5</a:t>
            </a:fld>
            <a:endParaRPr lang="en-US"/>
          </a:p>
        </p:txBody>
      </p:sp>
    </p:spTree>
    <p:extLst>
      <p:ext uri="{BB962C8B-B14F-4D97-AF65-F5344CB8AC3E}">
        <p14:creationId xmlns:p14="http://schemas.microsoft.com/office/powerpoint/2010/main" val="104605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Importance of </a:t>
            </a:r>
            <a:r>
              <a:rPr lang="en-GB" b="1" dirty="0">
                <a:solidFill>
                  <a:schemeClr val="tx1"/>
                </a:solidFill>
              </a:rPr>
              <a:t>relational coordination </a:t>
            </a:r>
            <a:r>
              <a:rPr lang="en-GB" dirty="0"/>
              <a:t> shared goals; mutual respect; frequent, timely, accurate, problem-solving communication”, supported by </a:t>
            </a:r>
          </a:p>
          <a:p>
            <a:pPr algn="l"/>
            <a:r>
              <a:rPr lang="en-GB" b="1" dirty="0"/>
              <a:t>Organisational structures </a:t>
            </a:r>
            <a:r>
              <a:rPr lang="en-GB" dirty="0"/>
              <a:t>such as shared information systems and boundary spanner roles are likely to engage primary care in shared care arrangements</a:t>
            </a:r>
          </a:p>
          <a:p>
            <a:pPr algn="l"/>
            <a:r>
              <a:rPr lang="en-GB" i="1" u="sng" dirty="0"/>
              <a:t>more than </a:t>
            </a:r>
            <a:r>
              <a:rPr lang="en-GB" i="1" dirty="0"/>
              <a:t>the traditional focus on incentives, education, and guidelines</a:t>
            </a:r>
            <a:r>
              <a:rPr lang="en-GB" dirty="0"/>
              <a:t>.</a:t>
            </a:r>
          </a:p>
          <a:p>
            <a:pPr algn="l"/>
            <a:endParaRPr lang="en-GB" dirty="0"/>
          </a:p>
          <a:p>
            <a:pPr algn="l"/>
            <a:r>
              <a:rPr lang="en-GB" dirty="0"/>
              <a:t>Further – cultural and organisational patterns within services are often deeply embedded. This has considerable</a:t>
            </a:r>
          </a:p>
          <a:p>
            <a:pPr algn="l"/>
            <a:r>
              <a:rPr lang="en-GB" dirty="0"/>
              <a:t>implications for practice. …some experimentation may be required. Achieving better working relationships across</a:t>
            </a:r>
          </a:p>
          <a:p>
            <a:pPr algn="l"/>
            <a:r>
              <a:rPr lang="en-GB" dirty="0"/>
              <a:t>services may need to happen slowly, through testing of strategies to see what works locally, and by making relevant</a:t>
            </a:r>
          </a:p>
          <a:p>
            <a:pPr algn="l"/>
            <a:r>
              <a:rPr lang="en-GB" dirty="0"/>
              <a:t>and incremental changes</a:t>
            </a:r>
          </a:p>
          <a:p>
            <a:pPr algn="l"/>
            <a:endParaRPr lang="en-GB" dirty="0"/>
          </a:p>
          <a:p>
            <a:pPr algn="l"/>
            <a:r>
              <a:rPr lang="en-AU" dirty="0"/>
              <a:t>(Relational coordination theory)</a:t>
            </a:r>
          </a:p>
        </p:txBody>
      </p:sp>
      <p:sp>
        <p:nvSpPr>
          <p:cNvPr id="4" name="Slide Number Placeholder 3"/>
          <p:cNvSpPr>
            <a:spLocks noGrp="1"/>
          </p:cNvSpPr>
          <p:nvPr>
            <p:ph type="sldNum" sz="quarter" idx="5"/>
          </p:nvPr>
        </p:nvSpPr>
        <p:spPr/>
        <p:txBody>
          <a:bodyPr/>
          <a:lstStyle/>
          <a:p>
            <a:fld id="{6246ACD0-BE8A-3D4B-8E89-B0E6ACFF594E}" type="slidenum">
              <a:rPr lang="en-US" smtClean="0"/>
              <a:t>6</a:t>
            </a:fld>
            <a:endParaRPr lang="en-US"/>
          </a:p>
        </p:txBody>
      </p:sp>
    </p:spTree>
    <p:extLst>
      <p:ext uri="{BB962C8B-B14F-4D97-AF65-F5344CB8AC3E}">
        <p14:creationId xmlns:p14="http://schemas.microsoft.com/office/powerpoint/2010/main" val="417120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communication between healthcare providers is essential for improving the wellbeing of people experiencing severe and enduring mental illness. </a:t>
            </a:r>
          </a:p>
          <a:p>
            <a:endParaRPr lang="en-US"/>
          </a:p>
          <a:p>
            <a:r>
              <a:rPr lang="en-US"/>
              <a:t>The SHAReD Study is a pragmatic randomised controlled trial of an online shared-care tool that aims to enhance care planning and communication between mental health services (MHSs), general practitioners (GPs), and their shared consumers within the Sydney Local Health District (SLHD). The study aimed to recruit 500 consumers and their GPs. This presentation describes the multiple barriers to recruitment and intervention implementation experienced during a pandemic.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Reference:</a:t>
            </a:r>
            <a:r>
              <a:rPr lang="en-AU" sz="1200"/>
              <a:t>Morgan, M; Peters, D; Hopwood, M; Castle, D; Moy, C; Fehily, C; Sharma, A; Rocks, T; Mc Namara K; Cobb, L; Duggan, M; Dunbar, JA; Calder, RV. Better physical health care and longer lives for people living with serious mental illness. Mitchell Institute, Victoria University, Melbourne, August 2021</a:t>
            </a:r>
          </a:p>
          <a:p>
            <a:endParaRPr lang="en-US"/>
          </a:p>
        </p:txBody>
      </p:sp>
      <p:sp>
        <p:nvSpPr>
          <p:cNvPr id="4" name="Slide Number Placeholder 3"/>
          <p:cNvSpPr>
            <a:spLocks noGrp="1"/>
          </p:cNvSpPr>
          <p:nvPr>
            <p:ph type="sldNum" sz="quarter" idx="5"/>
          </p:nvPr>
        </p:nvSpPr>
        <p:spPr/>
        <p:txBody>
          <a:bodyPr/>
          <a:lstStyle/>
          <a:p>
            <a:fld id="{6246ACD0-BE8A-3D4B-8E89-B0E6ACFF594E}" type="slidenum">
              <a:rPr lang="en-US" smtClean="0"/>
              <a:t>7</a:t>
            </a:fld>
            <a:endParaRPr lang="en-US"/>
          </a:p>
        </p:txBody>
      </p:sp>
    </p:spTree>
    <p:extLst>
      <p:ext uri="{BB962C8B-B14F-4D97-AF65-F5344CB8AC3E}">
        <p14:creationId xmlns:p14="http://schemas.microsoft.com/office/powerpoint/2010/main" val="44506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246ACD0-BE8A-3D4B-8E89-B0E6ACFF594E}" type="slidenum">
              <a:rPr lang="en-US" smtClean="0"/>
              <a:t>8</a:t>
            </a:fld>
            <a:endParaRPr lang="en-US"/>
          </a:p>
        </p:txBody>
      </p:sp>
    </p:spTree>
    <p:extLst>
      <p:ext uri="{BB962C8B-B14F-4D97-AF65-F5344CB8AC3E}">
        <p14:creationId xmlns:p14="http://schemas.microsoft.com/office/powerpoint/2010/main" val="113276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Pick a 1-2 to explain</a:t>
            </a:r>
          </a:p>
        </p:txBody>
      </p:sp>
      <p:sp>
        <p:nvSpPr>
          <p:cNvPr id="4" name="Slide Number Placeholder 3"/>
          <p:cNvSpPr>
            <a:spLocks noGrp="1"/>
          </p:cNvSpPr>
          <p:nvPr>
            <p:ph type="sldNum" sz="quarter" idx="5"/>
          </p:nvPr>
        </p:nvSpPr>
        <p:spPr/>
        <p:txBody>
          <a:bodyPr/>
          <a:lstStyle/>
          <a:p>
            <a:fld id="{608719FC-2EC7-4B3A-87A9-742DA2945A50}" type="slidenum">
              <a:rPr lang="en-AU" smtClean="0"/>
              <a:t>9</a:t>
            </a:fld>
            <a:endParaRPr lang="en-AU"/>
          </a:p>
        </p:txBody>
      </p:sp>
    </p:spTree>
    <p:extLst>
      <p:ext uri="{BB962C8B-B14F-4D97-AF65-F5344CB8AC3E}">
        <p14:creationId xmlns:p14="http://schemas.microsoft.com/office/powerpoint/2010/main" val="297805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Removed from barrier to both: </a:t>
            </a:r>
            <a:r>
              <a:rPr lang="en-AU" sz="1200"/>
              <a:t>Lack of confidence in the SC model</a:t>
            </a:r>
          </a:p>
          <a:p>
            <a:endParaRPr lang="en-AU"/>
          </a:p>
        </p:txBody>
      </p:sp>
      <p:sp>
        <p:nvSpPr>
          <p:cNvPr id="4" name="Slide Number Placeholder 3"/>
          <p:cNvSpPr>
            <a:spLocks noGrp="1"/>
          </p:cNvSpPr>
          <p:nvPr>
            <p:ph type="sldNum" sz="quarter" idx="5"/>
          </p:nvPr>
        </p:nvSpPr>
        <p:spPr/>
        <p:txBody>
          <a:bodyPr/>
          <a:lstStyle/>
          <a:p>
            <a:fld id="{608719FC-2EC7-4B3A-87A9-742DA2945A50}" type="slidenum">
              <a:rPr lang="en-AU" smtClean="0"/>
              <a:t>10</a:t>
            </a:fld>
            <a:endParaRPr lang="en-AU"/>
          </a:p>
        </p:txBody>
      </p:sp>
    </p:spTree>
    <p:extLst>
      <p:ext uri="{BB962C8B-B14F-4D97-AF65-F5344CB8AC3E}">
        <p14:creationId xmlns:p14="http://schemas.microsoft.com/office/powerpoint/2010/main" val="428568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08719FC-2EC7-4B3A-87A9-742DA2945A50}" type="slidenum">
              <a:rPr lang="en-AU" smtClean="0"/>
              <a:t>11</a:t>
            </a:fld>
            <a:endParaRPr lang="en-AU"/>
          </a:p>
        </p:txBody>
      </p:sp>
    </p:spTree>
    <p:extLst>
      <p:ext uri="{BB962C8B-B14F-4D97-AF65-F5344CB8AC3E}">
        <p14:creationId xmlns:p14="http://schemas.microsoft.com/office/powerpoint/2010/main" val="81696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976E31-1EA1-274A-A1AD-5915E61D3EEC}"/>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SW Sydney Logo">
            <a:extLst>
              <a:ext uri="{FF2B5EF4-FFF2-40B4-BE49-F238E27FC236}">
                <a16:creationId xmlns:a16="http://schemas.microsoft.com/office/drawing/2014/main" id="{F0BF8575-4955-BC4A-80DE-4BF637C59C7B}"/>
              </a:ext>
            </a:extLst>
          </p:cNvPr>
          <p:cNvPicPr>
            <a:picLocks noChangeAspect="1"/>
          </p:cNvPicPr>
          <p:nvPr userDrawn="1"/>
        </p:nvPicPr>
        <p:blipFill>
          <a:blip r:embed="rId2"/>
          <a:srcRect/>
          <a:stretch/>
        </p:blipFill>
        <p:spPr>
          <a:xfrm>
            <a:off x="10593240" y="522000"/>
            <a:ext cx="1188000" cy="1240241"/>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US"/>
              <a:t>Click to edit Master title style</a:t>
            </a:r>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stStyle>
          <a:p>
            <a:pPr lvl="0"/>
            <a:r>
              <a:rPr lang="en-GB"/>
              <a:t>Secondary details go here</a:t>
            </a:r>
          </a:p>
        </p:txBody>
      </p:sp>
    </p:spTree>
    <p:extLst>
      <p:ext uri="{BB962C8B-B14F-4D97-AF65-F5344CB8AC3E}">
        <p14:creationId xmlns:p14="http://schemas.microsoft.com/office/powerpoint/2010/main" val="33196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US"/>
              <a:t>Click to edit Master title style</a:t>
            </a:r>
            <a:endParaRPr lang="en-AU"/>
          </a:p>
        </p:txBody>
      </p:sp>
      <p:sp>
        <p:nvSpPr>
          <p:cNvPr id="3" name="Content Placeholder 2" descr="Click to edit body text styles">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descr="Click to add date Day/Month/Year">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5" name="Footer Placeholder 4" descr="Click to add a footer">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lvl1pPr>
              <a:defRPr>
                <a:solidFill>
                  <a:schemeClr val="tx1"/>
                </a:solidFill>
              </a:defRPr>
            </a:lvl1pPr>
          </a:lstStyle>
          <a:p>
            <a:endParaRPr lang="en-AU"/>
          </a:p>
        </p:txBody>
      </p:sp>
      <p:sp>
        <p:nvSpPr>
          <p:cNvPr id="6" name="Slide Number Placeholder 5" descr="Click to add page number">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174817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E085695-8E0F-403A-9CD7-62C032F7690D}"/>
              </a:ext>
            </a:extLst>
          </p:cNvPr>
          <p:cNvSpPr>
            <a:spLocks noGrp="1"/>
          </p:cNvSpPr>
          <p:nvPr>
            <p:ph type="title"/>
          </p:nvPr>
        </p:nvSpPr>
        <p:spPr/>
        <p:txBody>
          <a:bodyPr/>
          <a:lstStyle/>
          <a:p>
            <a:r>
              <a:rPr lang="en-US"/>
              <a:t>Click to edit Master title style</a:t>
            </a:r>
            <a:endParaRPr lang="en-AU"/>
          </a:p>
        </p:txBody>
      </p:sp>
      <p:sp>
        <p:nvSpPr>
          <p:cNvPr id="3" name="Content Placeholder 2" descr="Click to edit body text styles on the left side of slide">
            <a:extLst>
              <a:ext uri="{FF2B5EF4-FFF2-40B4-BE49-F238E27FC236}">
                <a16:creationId xmlns:a16="http://schemas.microsoft.com/office/drawing/2014/main" id="{FC05A9F9-AE68-4F94-9E5E-068EE3734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descr="Click to edit body text styles on the right side of slide">
            <a:extLst>
              <a:ext uri="{FF2B5EF4-FFF2-40B4-BE49-F238E27FC236}">
                <a16:creationId xmlns:a16="http://schemas.microsoft.com/office/drawing/2014/main" id="{C93A7560-CAFD-4E61-95FB-BDA485201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descr="Click to add date Day/Month/Year">
            <a:extLst>
              <a:ext uri="{FF2B5EF4-FFF2-40B4-BE49-F238E27FC236}">
                <a16:creationId xmlns:a16="http://schemas.microsoft.com/office/drawing/2014/main" id="{99DDD9F1-1A2C-48B2-B5C9-C73A7289C32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6" name="Footer Placeholder 5" descr="Click to add a footer">
            <a:extLst>
              <a:ext uri="{FF2B5EF4-FFF2-40B4-BE49-F238E27FC236}">
                <a16:creationId xmlns:a16="http://schemas.microsoft.com/office/drawing/2014/main" id="{6B3D520C-6BAD-40E9-A2B0-8BFA83635E11}"/>
              </a:ext>
            </a:extLst>
          </p:cNvPr>
          <p:cNvSpPr>
            <a:spLocks noGrp="1"/>
          </p:cNvSpPr>
          <p:nvPr>
            <p:ph type="ftr" sz="quarter" idx="11"/>
          </p:nvPr>
        </p:nvSpPr>
        <p:spPr/>
        <p:txBody>
          <a:bodyPr/>
          <a:lstStyle>
            <a:lvl1pPr>
              <a:defRPr>
                <a:solidFill>
                  <a:schemeClr val="tx1"/>
                </a:solidFill>
              </a:defRPr>
            </a:lvl1pPr>
          </a:lstStyle>
          <a:p>
            <a:endParaRPr lang="en-AU"/>
          </a:p>
        </p:txBody>
      </p:sp>
      <p:sp>
        <p:nvSpPr>
          <p:cNvPr id="7" name="Slide Number Placeholder 6" descr="Click to add page number">
            <a:extLst>
              <a:ext uri="{FF2B5EF4-FFF2-40B4-BE49-F238E27FC236}">
                <a16:creationId xmlns:a16="http://schemas.microsoft.com/office/drawing/2014/main" id="{6E604E87-51E9-4833-AA93-39FB9ED72B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93220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15C9467-6CA3-4111-A4AE-FFD0F459C1D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descr="Click to edit subheading style on the left hand side of slide">
            <a:extLst>
              <a:ext uri="{FF2B5EF4-FFF2-40B4-BE49-F238E27FC236}">
                <a16:creationId xmlns:a16="http://schemas.microsoft.com/office/drawing/2014/main" id="{CE09CDFA-8C89-4FC7-83CB-4B6BD3F0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descr="Click to edit body text styles on the left side of slide">
            <a:extLst>
              <a:ext uri="{FF2B5EF4-FFF2-40B4-BE49-F238E27FC236}">
                <a16:creationId xmlns:a16="http://schemas.microsoft.com/office/drawing/2014/main" id="{27C0D324-2CEE-48D7-AB8D-9EB56FF32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descr="Click to edit subheading style on the right hand side of slide">
            <a:extLst>
              <a:ext uri="{FF2B5EF4-FFF2-40B4-BE49-F238E27FC236}">
                <a16:creationId xmlns:a16="http://schemas.microsoft.com/office/drawing/2014/main" id="{535C84E4-E747-422F-823D-ABB103E22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descr="Click to edit body text styles on the right side of slide">
            <a:extLst>
              <a:ext uri="{FF2B5EF4-FFF2-40B4-BE49-F238E27FC236}">
                <a16:creationId xmlns:a16="http://schemas.microsoft.com/office/drawing/2014/main" id="{B06CBDB2-558E-4410-815E-BC17CE86E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descr="Click to add date Day/Month/Year">
            <a:extLst>
              <a:ext uri="{FF2B5EF4-FFF2-40B4-BE49-F238E27FC236}">
                <a16:creationId xmlns:a16="http://schemas.microsoft.com/office/drawing/2014/main" id="{7BD73ABA-F022-4A2D-BC50-6EFA1A189B4A}"/>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8" name="Footer Placeholder 7" descr="Click to add a footer">
            <a:extLst>
              <a:ext uri="{FF2B5EF4-FFF2-40B4-BE49-F238E27FC236}">
                <a16:creationId xmlns:a16="http://schemas.microsoft.com/office/drawing/2014/main" id="{0119AFDB-C42E-463D-B00B-B7C3F2C195ED}"/>
              </a:ext>
            </a:extLst>
          </p:cNvPr>
          <p:cNvSpPr>
            <a:spLocks noGrp="1"/>
          </p:cNvSpPr>
          <p:nvPr>
            <p:ph type="ftr" sz="quarter" idx="11"/>
          </p:nvPr>
        </p:nvSpPr>
        <p:spPr/>
        <p:txBody>
          <a:bodyPr/>
          <a:lstStyle>
            <a:lvl1pPr>
              <a:defRPr>
                <a:solidFill>
                  <a:schemeClr val="tx1"/>
                </a:solidFill>
              </a:defRPr>
            </a:lvl1pPr>
          </a:lstStyle>
          <a:p>
            <a:endParaRPr lang="en-AU"/>
          </a:p>
        </p:txBody>
      </p:sp>
      <p:sp>
        <p:nvSpPr>
          <p:cNvPr id="9" name="Slide Number Placeholder 8" descr="Click to add page number">
            <a:extLst>
              <a:ext uri="{FF2B5EF4-FFF2-40B4-BE49-F238E27FC236}">
                <a16:creationId xmlns:a16="http://schemas.microsoft.com/office/drawing/2014/main" id="{3508F5CF-1000-4107-8B86-354403242C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221480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CB7D6A8-8593-4C21-938E-8349B6D2FBE3}"/>
              </a:ext>
            </a:extLst>
          </p:cNvPr>
          <p:cNvSpPr>
            <a:spLocks noGrp="1"/>
          </p:cNvSpPr>
          <p:nvPr>
            <p:ph type="title"/>
          </p:nvPr>
        </p:nvSpPr>
        <p:spPr/>
        <p:txBody>
          <a:bodyPr/>
          <a:lstStyle/>
          <a:p>
            <a:r>
              <a:rPr lang="en-US"/>
              <a:t>Click to edit Master title style</a:t>
            </a:r>
            <a:endParaRPr lang="en-AU"/>
          </a:p>
        </p:txBody>
      </p:sp>
      <p:sp>
        <p:nvSpPr>
          <p:cNvPr id="3" name="Date Placeholder 2" descr="Click to add date Day/Month/Year">
            <a:extLst>
              <a:ext uri="{FF2B5EF4-FFF2-40B4-BE49-F238E27FC236}">
                <a16:creationId xmlns:a16="http://schemas.microsoft.com/office/drawing/2014/main" id="{3F9A56A4-BCFE-444A-B799-3003156ECF65}"/>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4" name="Footer Placeholder 3" descr="Click to add a footer">
            <a:extLst>
              <a:ext uri="{FF2B5EF4-FFF2-40B4-BE49-F238E27FC236}">
                <a16:creationId xmlns:a16="http://schemas.microsoft.com/office/drawing/2014/main" id="{33661598-FDFF-4254-A4A3-B4A979362993}"/>
              </a:ext>
            </a:extLst>
          </p:cNvPr>
          <p:cNvSpPr>
            <a:spLocks noGrp="1"/>
          </p:cNvSpPr>
          <p:nvPr>
            <p:ph type="ftr" sz="quarter" idx="11"/>
          </p:nvPr>
        </p:nvSpPr>
        <p:spPr/>
        <p:txBody>
          <a:bodyPr/>
          <a:lstStyle>
            <a:lvl1pPr>
              <a:defRPr>
                <a:solidFill>
                  <a:schemeClr val="tx1"/>
                </a:solidFill>
              </a:defRPr>
            </a:lvl1pPr>
          </a:lstStyle>
          <a:p>
            <a:endParaRPr lang="en-AU"/>
          </a:p>
        </p:txBody>
      </p:sp>
      <p:sp>
        <p:nvSpPr>
          <p:cNvPr id="5" name="Slide Number Placeholder 4" descr="Click to add page number">
            <a:extLst>
              <a:ext uri="{FF2B5EF4-FFF2-40B4-BE49-F238E27FC236}">
                <a16:creationId xmlns:a16="http://schemas.microsoft.com/office/drawing/2014/main" id="{FF24BB6E-0C9C-4308-81D1-8B331EC18F2D}"/>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378129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903AC5B-4BEF-3F81-2082-0A3885418190}"/>
              </a:ext>
            </a:extLst>
          </p:cNvPr>
          <p:cNvPicPr>
            <a:picLocks noChangeAspect="1"/>
          </p:cNvPicPr>
          <p:nvPr userDrawn="1"/>
        </p:nvPicPr>
        <p:blipFill rotWithShape="1">
          <a:blip r:embed="rId2">
            <a:alphaModFix amt="70000"/>
          </a:blip>
          <a:srcRect l="30378"/>
          <a:stretch/>
        </p:blipFill>
        <p:spPr>
          <a:xfrm rot="10800000">
            <a:off x="8269200" y="-1"/>
            <a:ext cx="3922800" cy="6069303"/>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Tree>
    <p:extLst>
      <p:ext uri="{BB962C8B-B14F-4D97-AF65-F5344CB8AC3E}">
        <p14:creationId xmlns:p14="http://schemas.microsoft.com/office/powerpoint/2010/main" val="337548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9CBF6-C8D2-D434-2431-716520CF91B6}"/>
              </a:ext>
            </a:extLst>
          </p:cNvPr>
          <p:cNvPicPr>
            <a:picLocks noChangeAspect="1"/>
          </p:cNvPicPr>
          <p:nvPr userDrawn="1"/>
        </p:nvPicPr>
        <p:blipFill>
          <a:blip r:embed="rId2"/>
          <a:stretch>
            <a:fillRect/>
          </a:stretch>
        </p:blipFill>
        <p:spPr>
          <a:xfrm rot="5635519">
            <a:off x="2259148" y="-16679"/>
            <a:ext cx="5763303" cy="6208123"/>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Tree>
    <p:extLst>
      <p:ext uri="{BB962C8B-B14F-4D97-AF65-F5344CB8AC3E}">
        <p14:creationId xmlns:p14="http://schemas.microsoft.com/office/powerpoint/2010/main" val="421259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a:t>Secondary details go here</a:t>
            </a:r>
          </a:p>
        </p:txBody>
      </p:sp>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359604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745549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410400" y="3211200"/>
            <a:ext cx="11268000" cy="1785600"/>
          </a:xfrm>
          <a:prstGeom prst="rect">
            <a:avLst/>
          </a:prstGeom>
        </p:spPr>
        <p:txBody>
          <a:bodyPr vert="horz" lIns="91440" tIns="45720" rIns="91440" bIns="4572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969491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a:p>
        </p:txBody>
      </p:sp>
    </p:spTree>
    <p:extLst>
      <p:ext uri="{BB962C8B-B14F-4D97-AF65-F5344CB8AC3E}">
        <p14:creationId xmlns:p14="http://schemas.microsoft.com/office/powerpoint/2010/main" val="171658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61725" y="-859599"/>
            <a:ext cx="7756149" cy="8354779"/>
          </a:xfrm>
          <a:prstGeom prst="rect">
            <a:avLst/>
          </a:prstGeom>
        </p:spPr>
      </p:pic>
      <p:sp>
        <p:nvSpPr>
          <p:cNvPr id="7" name="Rectangle 6">
            <a:extLst>
              <a:ext uri="{FF2B5EF4-FFF2-40B4-BE49-F238E27FC236}">
                <a16:creationId xmlns:a16="http://schemas.microsoft.com/office/drawing/2014/main" id="{8FBC9DD3-2081-9D4A-BCDD-FD7DDC635932}"/>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US"/>
              <a:t>Click to edit Master title style</a:t>
            </a:r>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pic>
        <p:nvPicPr>
          <p:cNvPr id="2" name="Picture 1" descr="UNSW Sydney Logo">
            <a:extLst>
              <a:ext uri="{FF2B5EF4-FFF2-40B4-BE49-F238E27FC236}">
                <a16:creationId xmlns:a16="http://schemas.microsoft.com/office/drawing/2014/main" id="{16367954-2926-486A-95D7-D57A05D0A1ED}"/>
              </a:ext>
            </a:extLst>
          </p:cNvPr>
          <p:cNvPicPr>
            <a:picLocks noChangeAspect="1"/>
          </p:cNvPicPr>
          <p:nvPr userDrawn="1"/>
        </p:nvPicPr>
        <p:blipFill>
          <a:blip r:embed="rId3"/>
          <a:srcRect/>
          <a:stretch/>
        </p:blipFill>
        <p:spPr>
          <a:xfrm>
            <a:off x="10667151" y="5261593"/>
            <a:ext cx="1188000" cy="1240241"/>
          </a:xfrm>
          <a:prstGeom prst="rect">
            <a:avLst/>
          </a:prstGeom>
        </p:spPr>
      </p:pic>
    </p:spTree>
    <p:extLst>
      <p:ext uri="{BB962C8B-B14F-4D97-AF65-F5344CB8AC3E}">
        <p14:creationId xmlns:p14="http://schemas.microsoft.com/office/powerpoint/2010/main" val="31868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a:t>Secondary details go here</a:t>
            </a:r>
          </a:p>
        </p:txBody>
      </p:sp>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988587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a:t>
            </a:r>
            <a:endParaRPr lang="en-US"/>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244045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2259148" y="-16679"/>
            <a:ext cx="5763303" cy="6208123"/>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Tree>
    <p:extLst>
      <p:ext uri="{BB962C8B-B14F-4D97-AF65-F5344CB8AC3E}">
        <p14:creationId xmlns:p14="http://schemas.microsoft.com/office/powerpoint/2010/main" val="501145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2"/>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a:p>
        </p:txBody>
      </p:sp>
    </p:spTree>
    <p:extLst>
      <p:ext uri="{BB962C8B-B14F-4D97-AF65-F5344CB8AC3E}">
        <p14:creationId xmlns:p14="http://schemas.microsoft.com/office/powerpoint/2010/main" val="149835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D3B421E-C230-4985-A55F-249E4712D5D8}"/>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descr="Click to add date Day/Month/Year">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5" name="Footer Placeholder 4" descr="Click to add a footer">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lvl1pPr>
              <a:defRPr>
                <a:solidFill>
                  <a:schemeClr val="tx1"/>
                </a:solidFill>
              </a:defRPr>
            </a:lvl1pPr>
          </a:lstStyle>
          <a:p>
            <a:endParaRPr lang="en-AU"/>
          </a:p>
        </p:txBody>
      </p:sp>
      <p:sp>
        <p:nvSpPr>
          <p:cNvPr id="6" name="Slide Number Placeholder 5" descr="Click to add page number">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126321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E085695-8E0F-403A-9CD7-62C032F7690D}"/>
              </a:ext>
            </a:extLst>
          </p:cNvPr>
          <p:cNvSpPr>
            <a:spLocks noGrp="1"/>
          </p:cNvSpPr>
          <p:nvPr>
            <p:ph type="title"/>
          </p:nvPr>
        </p:nvSpPr>
        <p:spPr/>
        <p:txBody>
          <a:bodyPr/>
          <a:lstStyle/>
          <a:p>
            <a:r>
              <a:rPr lang="en-US"/>
              <a:t>Click to edit Master title style</a:t>
            </a:r>
            <a:endParaRPr lang="en-AU"/>
          </a:p>
        </p:txBody>
      </p:sp>
      <p:sp>
        <p:nvSpPr>
          <p:cNvPr id="3" name="Content Placeholder 2" descr="Click to edit body text styles on the left side of slide">
            <a:extLst>
              <a:ext uri="{FF2B5EF4-FFF2-40B4-BE49-F238E27FC236}">
                <a16:creationId xmlns:a16="http://schemas.microsoft.com/office/drawing/2014/main" id="{FC05A9F9-AE68-4F94-9E5E-068EE3734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descr="Click to edit body text styles on the right side of slide">
            <a:extLst>
              <a:ext uri="{FF2B5EF4-FFF2-40B4-BE49-F238E27FC236}">
                <a16:creationId xmlns:a16="http://schemas.microsoft.com/office/drawing/2014/main" id="{C93A7560-CAFD-4E61-95FB-BDA485201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descr="Click to add date Day/Month/Year">
            <a:extLst>
              <a:ext uri="{FF2B5EF4-FFF2-40B4-BE49-F238E27FC236}">
                <a16:creationId xmlns:a16="http://schemas.microsoft.com/office/drawing/2014/main" id="{99DDD9F1-1A2C-48B2-B5C9-C73A7289C32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6" name="Footer Placeholder 5" descr="Click to add a footer">
            <a:extLst>
              <a:ext uri="{FF2B5EF4-FFF2-40B4-BE49-F238E27FC236}">
                <a16:creationId xmlns:a16="http://schemas.microsoft.com/office/drawing/2014/main" id="{6B3D520C-6BAD-40E9-A2B0-8BFA83635E11}"/>
              </a:ext>
            </a:extLst>
          </p:cNvPr>
          <p:cNvSpPr>
            <a:spLocks noGrp="1"/>
          </p:cNvSpPr>
          <p:nvPr>
            <p:ph type="ftr" sz="quarter" idx="11"/>
          </p:nvPr>
        </p:nvSpPr>
        <p:spPr/>
        <p:txBody>
          <a:bodyPr/>
          <a:lstStyle>
            <a:lvl1pPr>
              <a:defRPr>
                <a:solidFill>
                  <a:schemeClr val="tx1"/>
                </a:solidFill>
              </a:defRPr>
            </a:lvl1pPr>
          </a:lstStyle>
          <a:p>
            <a:endParaRPr lang="en-AU"/>
          </a:p>
        </p:txBody>
      </p:sp>
      <p:sp>
        <p:nvSpPr>
          <p:cNvPr id="7" name="Slide Number Placeholder 6" descr="Click to add page number">
            <a:extLst>
              <a:ext uri="{FF2B5EF4-FFF2-40B4-BE49-F238E27FC236}">
                <a16:creationId xmlns:a16="http://schemas.microsoft.com/office/drawing/2014/main" id="{6E604E87-51E9-4833-AA93-39FB9ED72B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1396323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15C9467-6CA3-4111-A4AE-FFD0F459C1D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descr="Click to edit subheading style on the left hand side of slide">
            <a:extLst>
              <a:ext uri="{FF2B5EF4-FFF2-40B4-BE49-F238E27FC236}">
                <a16:creationId xmlns:a16="http://schemas.microsoft.com/office/drawing/2014/main" id="{CE09CDFA-8C89-4FC7-83CB-4B6BD3F0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C0D324-2CEE-48D7-AB8D-9EB56FF32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descr="Click to edit subheading style on the right hand side of slide">
            <a:extLst>
              <a:ext uri="{FF2B5EF4-FFF2-40B4-BE49-F238E27FC236}">
                <a16:creationId xmlns:a16="http://schemas.microsoft.com/office/drawing/2014/main" id="{535C84E4-E747-422F-823D-ABB103E22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CBDB2-558E-4410-815E-BC17CE86E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descr="Click to add date Day/Month/Year">
            <a:extLst>
              <a:ext uri="{FF2B5EF4-FFF2-40B4-BE49-F238E27FC236}">
                <a16:creationId xmlns:a16="http://schemas.microsoft.com/office/drawing/2014/main" id="{7BD73ABA-F022-4A2D-BC50-6EFA1A189B4A}"/>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8" name="Footer Placeholder 7" descr="Click to add a footer">
            <a:extLst>
              <a:ext uri="{FF2B5EF4-FFF2-40B4-BE49-F238E27FC236}">
                <a16:creationId xmlns:a16="http://schemas.microsoft.com/office/drawing/2014/main" id="{0119AFDB-C42E-463D-B00B-B7C3F2C195ED}"/>
              </a:ext>
            </a:extLst>
          </p:cNvPr>
          <p:cNvSpPr>
            <a:spLocks noGrp="1"/>
          </p:cNvSpPr>
          <p:nvPr>
            <p:ph type="ftr" sz="quarter" idx="11"/>
          </p:nvPr>
        </p:nvSpPr>
        <p:spPr/>
        <p:txBody>
          <a:bodyPr/>
          <a:lstStyle>
            <a:lvl1pPr>
              <a:defRPr>
                <a:solidFill>
                  <a:schemeClr val="tx1"/>
                </a:solidFill>
              </a:defRPr>
            </a:lvl1pPr>
          </a:lstStyle>
          <a:p>
            <a:endParaRPr lang="en-AU"/>
          </a:p>
        </p:txBody>
      </p:sp>
      <p:sp>
        <p:nvSpPr>
          <p:cNvPr id="9" name="Slide Number Placeholder 8" descr="Click to add page number">
            <a:extLst>
              <a:ext uri="{FF2B5EF4-FFF2-40B4-BE49-F238E27FC236}">
                <a16:creationId xmlns:a16="http://schemas.microsoft.com/office/drawing/2014/main" id="{3508F5CF-1000-4107-8B86-354403242C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3707742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CB7D6A8-8593-4C21-938E-8349B6D2FBE3}"/>
              </a:ext>
            </a:extLst>
          </p:cNvPr>
          <p:cNvSpPr>
            <a:spLocks noGrp="1"/>
          </p:cNvSpPr>
          <p:nvPr>
            <p:ph type="title"/>
          </p:nvPr>
        </p:nvSpPr>
        <p:spPr/>
        <p:txBody>
          <a:bodyPr/>
          <a:lstStyle/>
          <a:p>
            <a:r>
              <a:rPr lang="en-US"/>
              <a:t>Click to edit Master title style</a:t>
            </a:r>
            <a:endParaRPr lang="en-AU"/>
          </a:p>
        </p:txBody>
      </p:sp>
      <p:sp>
        <p:nvSpPr>
          <p:cNvPr id="3" name="Date Placeholder 2" descr="Click to add date Day/Month/Year">
            <a:extLst>
              <a:ext uri="{FF2B5EF4-FFF2-40B4-BE49-F238E27FC236}">
                <a16:creationId xmlns:a16="http://schemas.microsoft.com/office/drawing/2014/main" id="{3F9A56A4-BCFE-444A-B799-3003156ECF65}"/>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4" name="Footer Placeholder 3" descr="Click to add a footer">
            <a:extLst>
              <a:ext uri="{FF2B5EF4-FFF2-40B4-BE49-F238E27FC236}">
                <a16:creationId xmlns:a16="http://schemas.microsoft.com/office/drawing/2014/main" id="{33661598-FDFF-4254-A4A3-B4A979362993}"/>
              </a:ext>
            </a:extLst>
          </p:cNvPr>
          <p:cNvSpPr>
            <a:spLocks noGrp="1"/>
          </p:cNvSpPr>
          <p:nvPr>
            <p:ph type="ftr" sz="quarter" idx="11"/>
          </p:nvPr>
        </p:nvSpPr>
        <p:spPr/>
        <p:txBody>
          <a:bodyPr/>
          <a:lstStyle>
            <a:lvl1pPr>
              <a:defRPr>
                <a:solidFill>
                  <a:schemeClr val="tx1"/>
                </a:solidFill>
              </a:defRPr>
            </a:lvl1pPr>
          </a:lstStyle>
          <a:p>
            <a:endParaRPr lang="en-AU"/>
          </a:p>
        </p:txBody>
      </p:sp>
      <p:sp>
        <p:nvSpPr>
          <p:cNvPr id="5" name="Slide Number Placeholder 4" descr="Click to add page number">
            <a:extLst>
              <a:ext uri="{FF2B5EF4-FFF2-40B4-BE49-F238E27FC236}">
                <a16:creationId xmlns:a16="http://schemas.microsoft.com/office/drawing/2014/main" id="{FF24BB6E-0C9C-4308-81D1-8B331EC18F2D}"/>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3997384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903AC5B-4BEF-3F81-2082-0A3885418190}"/>
              </a:ext>
            </a:extLst>
          </p:cNvPr>
          <p:cNvPicPr>
            <a:picLocks noChangeAspect="1"/>
          </p:cNvPicPr>
          <p:nvPr userDrawn="1"/>
        </p:nvPicPr>
        <p:blipFill rotWithShape="1">
          <a:blip r:embed="rId2">
            <a:alphaModFix amt="70000"/>
          </a:blip>
          <a:srcRect t="5321" r="1116" b="5321"/>
          <a:stretch/>
        </p:blipFill>
        <p:spPr>
          <a:xfrm>
            <a:off x="4339800" y="1"/>
            <a:ext cx="7045376" cy="6858000"/>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Tree>
    <p:extLst>
      <p:ext uri="{BB962C8B-B14F-4D97-AF65-F5344CB8AC3E}">
        <p14:creationId xmlns:p14="http://schemas.microsoft.com/office/powerpoint/2010/main" val="18196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Tree>
    <p:extLst>
      <p:ext uri="{BB962C8B-B14F-4D97-AF65-F5344CB8AC3E}">
        <p14:creationId xmlns:p14="http://schemas.microsoft.com/office/powerpoint/2010/main" val="174910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a:t>Secondary details go here</a:t>
            </a:r>
          </a:p>
        </p:txBody>
      </p:sp>
      <p:pic>
        <p:nvPicPr>
          <p:cNvPr id="7" name="Picture 6" descr="Shape, arrow&#10;&#10;Description automatically generated">
            <a:extLst>
              <a:ext uri="{FF2B5EF4-FFF2-40B4-BE49-F238E27FC236}">
                <a16:creationId xmlns:a16="http://schemas.microsoft.com/office/drawing/2014/main" id="{06AA350A-B2F4-79AE-53AE-78E33FFD6C1F}"/>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4"/>
            <a:ext cx="1189685" cy="1242000"/>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348136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a:t>Secondary details go here</a:t>
            </a:r>
          </a:p>
        </p:txBody>
      </p:sp>
      <p:pic>
        <p:nvPicPr>
          <p:cNvPr id="7" name="Picture 6" descr="Shape, arrow&#10;&#10;Description automatically generated">
            <a:extLst>
              <a:ext uri="{FF2B5EF4-FFF2-40B4-BE49-F238E27FC236}">
                <a16:creationId xmlns:a16="http://schemas.microsoft.com/office/drawing/2014/main" id="{06AA350A-B2F4-79AE-53AE-78E33FFD6C1F}"/>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5"/>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3050700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a:t>
            </a:r>
            <a:endParaRPr lang="en-US"/>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46050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410400" y="3211200"/>
            <a:ext cx="11268000" cy="1785600"/>
          </a:xfrm>
          <a:prstGeom prst="rect">
            <a:avLst/>
          </a:prstGeom>
        </p:spPr>
        <p:txBody>
          <a:bodyPr vert="horz" lIns="91440" tIns="45720" rIns="91440" bIns="4572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3505129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a:p>
        </p:txBody>
      </p:sp>
    </p:spTree>
    <p:extLst>
      <p:ext uri="{BB962C8B-B14F-4D97-AF65-F5344CB8AC3E}">
        <p14:creationId xmlns:p14="http://schemas.microsoft.com/office/powerpoint/2010/main" val="121868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Tree>
    <p:extLst>
      <p:ext uri="{BB962C8B-B14F-4D97-AF65-F5344CB8AC3E}">
        <p14:creationId xmlns:p14="http://schemas.microsoft.com/office/powerpoint/2010/main" val="83848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a:t>Secondary details go here</a:t>
            </a:r>
          </a:p>
        </p:txBody>
      </p:sp>
      <p:pic>
        <p:nvPicPr>
          <p:cNvPr id="7" name="Picture 6" descr="Shape, arrow&#10;&#10;Description automatically generated">
            <a:extLst>
              <a:ext uri="{FF2B5EF4-FFF2-40B4-BE49-F238E27FC236}">
                <a16:creationId xmlns:a16="http://schemas.microsoft.com/office/drawing/2014/main" id="{06AA350A-B2F4-79AE-53AE-78E33FFD6C1F}"/>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5"/>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1022820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a:t>
            </a:r>
            <a:endParaRPr lang="en-US"/>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593813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a:p>
        </p:txBody>
      </p:sp>
    </p:spTree>
    <p:extLst>
      <p:ext uri="{BB962C8B-B14F-4D97-AF65-F5344CB8AC3E}">
        <p14:creationId xmlns:p14="http://schemas.microsoft.com/office/powerpoint/2010/main" val="1478803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a:t>Secondary details go here</a:t>
            </a:r>
          </a:p>
        </p:txBody>
      </p:sp>
      <p:pic>
        <p:nvPicPr>
          <p:cNvPr id="7" name="Picture 6" descr="Shape, arrow&#10;&#10;Description automatically generated">
            <a:extLst>
              <a:ext uri="{FF2B5EF4-FFF2-40B4-BE49-F238E27FC236}">
                <a16:creationId xmlns:a16="http://schemas.microsoft.com/office/drawing/2014/main" id="{06AA350A-B2F4-79AE-53AE-78E33FFD6C1F}"/>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icon to add pictur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5"/>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a:p>
        </p:txBody>
      </p:sp>
    </p:spTree>
    <p:extLst>
      <p:ext uri="{BB962C8B-B14F-4D97-AF65-F5344CB8AC3E}">
        <p14:creationId xmlns:p14="http://schemas.microsoft.com/office/powerpoint/2010/main" val="1884117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a:t>
            </a:r>
            <a:endParaRPr lang="en-US"/>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50773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9F833-BA4F-E348-9506-0D3D621C75CA}"/>
              </a:ext>
            </a:extLst>
          </p:cNvPr>
          <p:cNvSpPr/>
          <p:nvPr userDrawn="1"/>
        </p:nvSpPr>
        <p:spPr>
          <a:xfrm>
            <a:off x="6740525" y="1"/>
            <a:ext cx="5453294" cy="501575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US"/>
              <a:t>Click to edit Master title style</a:t>
            </a:r>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FF675AE0-8F62-485C-BF3D-6598839BADFF}"/>
              </a:ext>
            </a:extLst>
          </p:cNvPr>
          <p:cNvPicPr>
            <a:picLocks noChangeAspect="1"/>
          </p:cNvPicPr>
          <p:nvPr userDrawn="1"/>
        </p:nvPicPr>
        <p:blipFill>
          <a:blip r:embed="rId2"/>
          <a:srcRect/>
          <a:stretch/>
        </p:blipFill>
        <p:spPr>
          <a:xfrm>
            <a:off x="10735975" y="5300921"/>
            <a:ext cx="1188000" cy="1240241"/>
          </a:xfrm>
          <a:prstGeom prst="rect">
            <a:avLst/>
          </a:prstGeom>
        </p:spPr>
      </p:pic>
    </p:spTree>
    <p:extLst>
      <p:ext uri="{BB962C8B-B14F-4D97-AF65-F5344CB8AC3E}">
        <p14:creationId xmlns:p14="http://schemas.microsoft.com/office/powerpoint/2010/main" val="3619429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Tree>
    <p:extLst>
      <p:ext uri="{BB962C8B-B14F-4D97-AF65-F5344CB8AC3E}">
        <p14:creationId xmlns:p14="http://schemas.microsoft.com/office/powerpoint/2010/main" val="231688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a:t>Click to edit Master title style</a:t>
            </a:r>
            <a:endParaRPr lang="en-US"/>
          </a:p>
        </p:txBody>
      </p:sp>
    </p:spTree>
    <p:extLst>
      <p:ext uri="{BB962C8B-B14F-4D97-AF65-F5344CB8AC3E}">
        <p14:creationId xmlns:p14="http://schemas.microsoft.com/office/powerpoint/2010/main" val="260468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E16058-FC97-C34C-A94D-1AEBA1319CEF}"/>
              </a:ext>
            </a:extLst>
          </p:cNvPr>
          <p:cNvSpPr/>
          <p:nvPr userDrawn="1"/>
        </p:nvSpPr>
        <p:spPr>
          <a:xfrm>
            <a:off x="1" y="0"/>
            <a:ext cx="12191999" cy="50006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B927EE41-A83A-A9AD-F2C3-0827F1440F60}"/>
              </a:ext>
            </a:extLst>
          </p:cNvPr>
          <p:cNvPicPr>
            <a:picLocks noChangeAspect="1"/>
          </p:cNvPicPr>
          <p:nvPr userDrawn="1"/>
        </p:nvPicPr>
        <p:blipFill>
          <a:blip r:embed="rId2"/>
          <a:stretch>
            <a:fillRect/>
          </a:stretch>
        </p:blipFill>
        <p:spPr>
          <a:xfrm rot="3024056">
            <a:off x="3583339" y="-257331"/>
            <a:ext cx="6243723" cy="7372662"/>
          </a:xfrm>
          <a:prstGeom prst="rect">
            <a:avLst/>
          </a:prstGeom>
        </p:spPr>
      </p:pic>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pic>
        <p:nvPicPr>
          <p:cNvPr id="2" name="Picture 1" descr="UNSW Sydney Logo">
            <a:extLst>
              <a:ext uri="{FF2B5EF4-FFF2-40B4-BE49-F238E27FC236}">
                <a16:creationId xmlns:a16="http://schemas.microsoft.com/office/drawing/2014/main" id="{21B83991-6CB1-46A6-A70E-59562F1A4541}"/>
              </a:ext>
            </a:extLst>
          </p:cNvPr>
          <p:cNvPicPr>
            <a:picLocks noChangeAspect="1"/>
          </p:cNvPicPr>
          <p:nvPr userDrawn="1"/>
        </p:nvPicPr>
        <p:blipFill>
          <a:blip r:embed="rId3"/>
          <a:srcRect/>
          <a:stretch/>
        </p:blipFill>
        <p:spPr>
          <a:xfrm>
            <a:off x="10735975" y="5300921"/>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325985" y="3515321"/>
            <a:ext cx="11268000" cy="1785600"/>
          </a:xfrm>
          <a:prstGeom prst="rect">
            <a:avLst/>
          </a:prstGeom>
        </p:spPr>
        <p:txBody>
          <a:bodyPr vert="horz" lIns="9144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67865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US"/>
              <a:t>Click to edit Master title style</a:t>
            </a:r>
          </a:p>
        </p:txBody>
      </p:sp>
    </p:spTree>
    <p:extLst>
      <p:ext uri="{BB962C8B-B14F-4D97-AF65-F5344CB8AC3E}">
        <p14:creationId xmlns:p14="http://schemas.microsoft.com/office/powerpoint/2010/main" val="40767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US"/>
              <a:t>Click to edit Master title style</a:t>
            </a:r>
            <a:endParaRPr lang="en-AU"/>
          </a:p>
        </p:txBody>
      </p:sp>
      <p:sp>
        <p:nvSpPr>
          <p:cNvPr id="3" name="Content Placeholder 2" descr="Click to edit body text styles">
            <a:extLst>
              <a:ext uri="{FF2B5EF4-FFF2-40B4-BE49-F238E27FC236}">
                <a16:creationId xmlns:a16="http://schemas.microsoft.com/office/drawing/2014/main" id="{9F9B1106-1747-47C6-AD4D-1ED872037F93}"/>
              </a:ext>
            </a:extLst>
          </p:cNvPr>
          <p:cNvSpPr>
            <a:spLocks noGrp="1"/>
          </p:cNvSpPr>
          <p:nvPr>
            <p:ph idx="1"/>
          </p:nvPr>
        </p:nvSpPr>
        <p:spPr>
          <a:xfrm>
            <a:off x="410400" y="4017488"/>
            <a:ext cx="4730400" cy="37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descr="Click to add date Day/Month/Year">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20/11/2023</a:t>
            </a:fld>
            <a:endParaRPr lang="en-AU"/>
          </a:p>
        </p:txBody>
      </p:sp>
      <p:sp>
        <p:nvSpPr>
          <p:cNvPr id="5" name="Footer Placeholder 4" descr="Click to add a footer">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lvl1pPr>
              <a:defRPr>
                <a:solidFill>
                  <a:schemeClr val="tx1"/>
                </a:solidFill>
              </a:defRPr>
            </a:lvl1pPr>
          </a:lstStyle>
          <a:p>
            <a:endParaRPr lang="en-AU"/>
          </a:p>
        </p:txBody>
      </p:sp>
      <p:sp>
        <p:nvSpPr>
          <p:cNvPr id="6" name="Slide Number Placeholder 5" descr="Click to add page number">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lvl1pPr>
              <a:defRPr>
                <a:solidFill>
                  <a:schemeClr val="tx1"/>
                </a:solidFill>
              </a:defRPr>
            </a:lvl1pPr>
          </a:lstStyle>
          <a:p>
            <a:endParaRPr lang="en-AU"/>
          </a:p>
        </p:txBody>
      </p:sp>
    </p:spTree>
    <p:extLst>
      <p:ext uri="{BB962C8B-B14F-4D97-AF65-F5344CB8AC3E}">
        <p14:creationId xmlns:p14="http://schemas.microsoft.com/office/powerpoint/2010/main" val="151668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US"/>
              <a:t>Click to edit Master title style</a:t>
            </a:r>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US"/>
              <a:t>Click icon to add picture</a:t>
            </a:r>
            <a:endParaRPr lang="en-AU"/>
          </a:p>
        </p:txBody>
      </p:sp>
    </p:spTree>
    <p:extLst>
      <p:ext uri="{BB962C8B-B14F-4D97-AF65-F5344CB8AC3E}">
        <p14:creationId xmlns:p14="http://schemas.microsoft.com/office/powerpoint/2010/main" val="122818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47612" y="1428645"/>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US"/>
              <a:t>Click to edit Master title style</a:t>
            </a:r>
          </a:p>
        </p:txBody>
      </p:sp>
    </p:spTree>
    <p:extLst>
      <p:ext uri="{BB962C8B-B14F-4D97-AF65-F5344CB8AC3E}">
        <p14:creationId xmlns:p14="http://schemas.microsoft.com/office/powerpoint/2010/main" val="267076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
            <a:extLst>
              <a:ext uri="{FF2B5EF4-FFF2-40B4-BE49-F238E27FC236}">
                <a16:creationId xmlns:a16="http://schemas.microsoft.com/office/drawing/2014/main" id="{70841D79-9C5E-1449-B506-564E0213A8C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Title goes here</a:t>
            </a:r>
            <a:endParaRPr lang="en-US"/>
          </a:p>
        </p:txBody>
      </p:sp>
      <p:sp>
        <p:nvSpPr>
          <p:cNvPr id="3" name="Text Placeholder 2" descr="Click to add secondary details&#10;">
            <a:extLst>
              <a:ext uri="{FF2B5EF4-FFF2-40B4-BE49-F238E27FC236}">
                <a16:creationId xmlns:a16="http://schemas.microsoft.com/office/drawing/2014/main" id="{4A50093E-B476-CE4A-816B-226988C60D31}"/>
              </a:ext>
            </a:extLst>
          </p:cNvPr>
          <p:cNvSpPr>
            <a:spLocks noGrp="1"/>
          </p:cNvSpPr>
          <p:nvPr>
            <p:ph type="body" idx="1"/>
          </p:nvPr>
        </p:nvSpPr>
        <p:spPr>
          <a:xfrm>
            <a:off x="410400" y="6289200"/>
            <a:ext cx="4730400" cy="370800"/>
          </a:xfrm>
          <a:prstGeom prst="rect">
            <a:avLst/>
          </a:prstGeom>
        </p:spPr>
        <p:txBody>
          <a:bodyPr vert="horz" lIns="91440" tIns="45720" rIns="91440" bIns="45720" rtlCol="0">
            <a:normAutofit/>
          </a:bodyPr>
          <a:lstStyle/>
          <a:p>
            <a:pPr lvl="0"/>
            <a:r>
              <a:rPr lang="en-GB"/>
              <a:t>Click to edit Master text styles</a:t>
            </a:r>
          </a:p>
        </p:txBody>
      </p:sp>
    </p:spTree>
    <p:extLst>
      <p:ext uri="{BB962C8B-B14F-4D97-AF65-F5344CB8AC3E}">
        <p14:creationId xmlns:p14="http://schemas.microsoft.com/office/powerpoint/2010/main" val="180392561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1" r:id="rId4"/>
    <p:sldLayoutId id="2147483653" r:id="rId5"/>
    <p:sldLayoutId id="2147483650" r:id="rId6"/>
    <p:sldLayoutId id="2147483732" r:id="rId7"/>
    <p:sldLayoutId id="2147483762" r:id="rId8"/>
    <p:sldLayoutId id="2147483764" r:id="rId9"/>
  </p:sldLayoutIdLst>
  <p:txStyles>
    <p:titleStyle>
      <a:lvl1pPr marL="0" indent="0" algn="l" defTabSz="914400" rtl="0" eaLnBrk="1" latinLnBrk="0" hangingPunct="1">
        <a:lnSpc>
          <a:spcPct val="100000"/>
        </a:lnSpc>
        <a:spcBef>
          <a:spcPct val="0"/>
        </a:spcBef>
        <a:buNone/>
        <a:defRPr sz="110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10;">
            <a:extLst>
              <a:ext uri="{FF2B5EF4-FFF2-40B4-BE49-F238E27FC236}">
                <a16:creationId xmlns:a16="http://schemas.microsoft.com/office/drawing/2014/main" id="{8CE664CD-741D-4C8B-81A1-8F813AD1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descr="Click to edit body text styles">
            <a:extLst>
              <a:ext uri="{FF2B5EF4-FFF2-40B4-BE49-F238E27FC236}">
                <a16:creationId xmlns:a16="http://schemas.microsoft.com/office/drawing/2014/main" id="{5BC9109C-5296-411A-BFAE-02503EAE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7DF911-AF5C-4E26-A571-BA8DB3C79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0FF-0D07-44EF-BE91-92BA9AB775B9}" type="datetimeFigureOut">
              <a:rPr lang="en-AU" smtClean="0"/>
              <a:t>20/11/2023</a:t>
            </a:fld>
            <a:endParaRPr lang="en-AU"/>
          </a:p>
        </p:txBody>
      </p:sp>
      <p:sp>
        <p:nvSpPr>
          <p:cNvPr id="5" name="Footer Placeholder 4">
            <a:extLst>
              <a:ext uri="{FF2B5EF4-FFF2-40B4-BE49-F238E27FC236}">
                <a16:creationId xmlns:a16="http://schemas.microsoft.com/office/drawing/2014/main" id="{28AD8E53-B55F-4650-ADAB-27193A719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DADCEA8-03AE-46AA-AD1B-6B051BA0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375D7-070A-4959-9224-FB5E66F2B1B3}" type="slidenum">
              <a:rPr lang="en-AU" smtClean="0"/>
              <a:t>‹#›</a:t>
            </a:fld>
            <a:endParaRPr lang="en-AU"/>
          </a:p>
        </p:txBody>
      </p:sp>
      <p:sp>
        <p:nvSpPr>
          <p:cNvPr id="8" name="Rectangle 7">
            <a:extLst>
              <a:ext uri="{FF2B5EF4-FFF2-40B4-BE49-F238E27FC236}">
                <a16:creationId xmlns:a16="http://schemas.microsoft.com/office/drawing/2014/main" id="{FA7CA2B4-C8AB-4F09-B260-BA7609DF079D}"/>
              </a:ext>
            </a:extLst>
          </p:cNvPr>
          <p:cNvSpPr/>
          <p:nvPr userDrawn="1"/>
        </p:nvSpPr>
        <p:spPr>
          <a:xfrm rot="5400000">
            <a:off x="5706290" y="372291"/>
            <a:ext cx="779419" cy="12192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UNSW Sydney Logo">
            <a:extLst>
              <a:ext uri="{FF2B5EF4-FFF2-40B4-BE49-F238E27FC236}">
                <a16:creationId xmlns:a16="http://schemas.microsoft.com/office/drawing/2014/main" id="{84EF7EA2-D124-438C-BF7A-68B3D6878301}"/>
              </a:ext>
            </a:extLst>
          </p:cNvPr>
          <p:cNvPicPr>
            <a:picLocks noChangeAspect="1"/>
          </p:cNvPicPr>
          <p:nvPr userDrawn="1"/>
        </p:nvPicPr>
        <p:blipFill>
          <a:blip r:embed="rId16"/>
          <a:srcRect/>
          <a:stretch/>
        </p:blipFill>
        <p:spPr>
          <a:xfrm>
            <a:off x="11526898" y="6196827"/>
            <a:ext cx="540000" cy="563746"/>
          </a:xfrm>
          <a:prstGeom prst="rect">
            <a:avLst/>
          </a:prstGeom>
        </p:spPr>
      </p:pic>
    </p:spTree>
    <p:extLst>
      <p:ext uri="{BB962C8B-B14F-4D97-AF65-F5344CB8AC3E}">
        <p14:creationId xmlns:p14="http://schemas.microsoft.com/office/powerpoint/2010/main" val="3623885719"/>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88" r:id="rId5"/>
    <p:sldLayoutId id="2147483689" r:id="rId6"/>
    <p:sldLayoutId id="2147483690" r:id="rId7"/>
    <p:sldLayoutId id="2147483691" r:id="rId8"/>
    <p:sldLayoutId id="2147483692" r:id="rId9"/>
    <p:sldLayoutId id="2147483693" r:id="rId10"/>
    <p:sldLayoutId id="2147483745" r:id="rId11"/>
    <p:sldLayoutId id="2147483746" r:id="rId12"/>
    <p:sldLayoutId id="2147483747" r:id="rId13"/>
    <p:sldLayoutId id="2147483748"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10;">
            <a:extLst>
              <a:ext uri="{FF2B5EF4-FFF2-40B4-BE49-F238E27FC236}">
                <a16:creationId xmlns:a16="http://schemas.microsoft.com/office/drawing/2014/main" id="{8CE664CD-741D-4C8B-81A1-8F813AD1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C9109C-5296-411A-BFAE-02503EAE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descr="Click to add date Day/Month/Year">
            <a:extLst>
              <a:ext uri="{FF2B5EF4-FFF2-40B4-BE49-F238E27FC236}">
                <a16:creationId xmlns:a16="http://schemas.microsoft.com/office/drawing/2014/main" id="{127DF911-AF5C-4E26-A571-BA8DB3C79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2A3090FF-0D07-44EF-BE91-92BA9AB775B9}" type="datetimeFigureOut">
              <a:rPr lang="en-AU" smtClean="0"/>
              <a:pPr/>
              <a:t>20/11/2023</a:t>
            </a:fld>
            <a:endParaRPr lang="en-AU"/>
          </a:p>
        </p:txBody>
      </p:sp>
      <p:sp>
        <p:nvSpPr>
          <p:cNvPr id="5" name="Footer Placeholder 4" descr="Click to add a footer">
            <a:extLst>
              <a:ext uri="{FF2B5EF4-FFF2-40B4-BE49-F238E27FC236}">
                <a16:creationId xmlns:a16="http://schemas.microsoft.com/office/drawing/2014/main" id="{28AD8E53-B55F-4650-ADAB-27193A719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AU"/>
          </a:p>
        </p:txBody>
      </p:sp>
      <p:sp>
        <p:nvSpPr>
          <p:cNvPr id="6" name="Slide Number Placeholder 5" descr="Click to add page number">
            <a:extLst>
              <a:ext uri="{FF2B5EF4-FFF2-40B4-BE49-F238E27FC236}">
                <a16:creationId xmlns:a16="http://schemas.microsoft.com/office/drawing/2014/main" id="{9DADCEA8-03AE-46AA-AD1B-6B051BA0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009375D7-070A-4959-9224-FB5E66F2B1B3}" type="slidenum">
              <a:rPr lang="en-AU" smtClean="0"/>
              <a:pPr/>
              <a:t>‹#›</a:t>
            </a:fld>
            <a:endParaRPr lang="en-AU"/>
          </a:p>
        </p:txBody>
      </p:sp>
      <p:sp>
        <p:nvSpPr>
          <p:cNvPr id="7" name="Rectangle 6">
            <a:extLst>
              <a:ext uri="{FF2B5EF4-FFF2-40B4-BE49-F238E27FC236}">
                <a16:creationId xmlns:a16="http://schemas.microsoft.com/office/drawing/2014/main" id="{07FD9B66-E5D8-458F-B15F-FCAE5CAD781F}"/>
              </a:ext>
            </a:extLst>
          </p:cNvPr>
          <p:cNvSpPr/>
          <p:nvPr userDrawn="1"/>
        </p:nvSpPr>
        <p:spPr>
          <a:xfrm rot="5400000">
            <a:off x="8353696" y="3019698"/>
            <a:ext cx="6858002" cy="81860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SW Sydney Logo">
            <a:extLst>
              <a:ext uri="{FF2B5EF4-FFF2-40B4-BE49-F238E27FC236}">
                <a16:creationId xmlns:a16="http://schemas.microsoft.com/office/drawing/2014/main" id="{725B2B7F-7BA2-426B-BEF7-9C26ECD9179C}"/>
              </a:ext>
            </a:extLst>
          </p:cNvPr>
          <p:cNvPicPr>
            <a:picLocks noChangeAspect="1"/>
          </p:cNvPicPr>
          <p:nvPr userDrawn="1"/>
        </p:nvPicPr>
        <p:blipFill>
          <a:blip r:embed="rId20"/>
          <a:srcRect/>
          <a:stretch/>
        </p:blipFill>
        <p:spPr>
          <a:xfrm>
            <a:off x="11526898" y="6196827"/>
            <a:ext cx="540000" cy="563746"/>
          </a:xfrm>
          <a:prstGeom prst="rect">
            <a:avLst/>
          </a:prstGeom>
        </p:spPr>
      </p:pic>
    </p:spTree>
    <p:extLst>
      <p:ext uri="{BB962C8B-B14F-4D97-AF65-F5344CB8AC3E}">
        <p14:creationId xmlns:p14="http://schemas.microsoft.com/office/powerpoint/2010/main" val="299215454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94" r:id="rId5"/>
    <p:sldLayoutId id="2147483695" r:id="rId6"/>
    <p:sldLayoutId id="2147483696" r:id="rId7"/>
    <p:sldLayoutId id="2147483697" r:id="rId8"/>
    <p:sldLayoutId id="2147483698" r:id="rId9"/>
    <p:sldLayoutId id="2147483699" r:id="rId10"/>
    <p:sldLayoutId id="2147483712" r:id="rId11"/>
    <p:sldLayoutId id="2147483713" r:id="rId12"/>
    <p:sldLayoutId id="2147483714" r:id="rId13"/>
    <p:sldLayoutId id="2147483715" r:id="rId14"/>
    <p:sldLayoutId id="2147483728" r:id="rId15"/>
    <p:sldLayoutId id="2147483729" r:id="rId16"/>
    <p:sldLayoutId id="2147483730" r:id="rId17"/>
    <p:sldLayoutId id="2147483731" r:id="rId1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dx.doi.org/10.1071/py21240"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osf.io/" TargetMode="External"/><Relationship Id="rId5" Type="http://schemas.openxmlformats.org/officeDocument/2006/relationships/hyperlink" Target="https://doi.org/10.1186/s12913-023-09918-2" TargetMode="External"/><Relationship Id="rId4" Type="http://schemas.openxmlformats.org/officeDocument/2006/relationships/hyperlink" Target="https://www.nswmentalhealthcommission.com.au/content/mental-health-literacy-develop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F6AD-9FAA-D571-AE75-3D29AA12A542}"/>
              </a:ext>
            </a:extLst>
          </p:cNvPr>
          <p:cNvSpPr>
            <a:spLocks noGrp="1"/>
          </p:cNvSpPr>
          <p:nvPr>
            <p:ph type="title"/>
          </p:nvPr>
        </p:nvSpPr>
        <p:spPr/>
        <p:txBody>
          <a:bodyPr/>
          <a:lstStyle/>
          <a:p>
            <a:r>
              <a:rPr lang="en-US" sz="5400"/>
              <a:t>Electronic shared-care with mental-health services, consumers, and GPs</a:t>
            </a:r>
            <a:endParaRPr lang="en-AU"/>
          </a:p>
        </p:txBody>
      </p:sp>
      <p:sp>
        <p:nvSpPr>
          <p:cNvPr id="3" name="Content Placeholder 2">
            <a:extLst>
              <a:ext uri="{FF2B5EF4-FFF2-40B4-BE49-F238E27FC236}">
                <a16:creationId xmlns:a16="http://schemas.microsoft.com/office/drawing/2014/main" id="{8E288C80-CC5D-FC56-183A-31F17F7CE44A}"/>
              </a:ext>
            </a:extLst>
          </p:cNvPr>
          <p:cNvSpPr>
            <a:spLocks noGrp="1"/>
          </p:cNvSpPr>
          <p:nvPr>
            <p:ph idx="1"/>
          </p:nvPr>
        </p:nvSpPr>
        <p:spPr/>
        <p:txBody>
          <a:bodyPr/>
          <a:lstStyle/>
          <a:p>
            <a:r>
              <a:rPr lang="en-AU"/>
              <a:t>Catherine Spooner</a:t>
            </a:r>
          </a:p>
        </p:txBody>
      </p:sp>
    </p:spTree>
    <p:extLst>
      <p:ext uri="{BB962C8B-B14F-4D97-AF65-F5344CB8AC3E}">
        <p14:creationId xmlns:p14="http://schemas.microsoft.com/office/powerpoint/2010/main" val="277461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603D-8B21-3F38-7351-B8335C7E1D2A}"/>
              </a:ext>
            </a:extLst>
          </p:cNvPr>
          <p:cNvSpPr>
            <a:spLocks noGrp="1"/>
          </p:cNvSpPr>
          <p:nvPr>
            <p:ph type="title"/>
          </p:nvPr>
        </p:nvSpPr>
        <p:spPr/>
        <p:txBody>
          <a:bodyPr>
            <a:normAutofit/>
          </a:bodyPr>
          <a:lstStyle/>
          <a:p>
            <a:r>
              <a:rPr lang="en-AU" sz="3240" b="1">
                <a:solidFill>
                  <a:srgbClr val="3F61C4"/>
                </a:solidFill>
                <a:latin typeface="Open Sans" panose="020B0606030504020204" pitchFamily="34" charset="0"/>
                <a:ea typeface="Open Sans" panose="020B0606030504020204" pitchFamily="34" charset="0"/>
                <a:cs typeface="Open Sans" panose="020B0606030504020204" pitchFamily="34" charset="0"/>
              </a:rPr>
              <a:t>Mental Health Team</a:t>
            </a:r>
          </a:p>
        </p:txBody>
      </p:sp>
      <p:graphicFrame>
        <p:nvGraphicFramePr>
          <p:cNvPr id="4" name="Table 4">
            <a:extLst>
              <a:ext uri="{FF2B5EF4-FFF2-40B4-BE49-F238E27FC236}">
                <a16:creationId xmlns:a16="http://schemas.microsoft.com/office/drawing/2014/main" id="{DC081545-A4AE-D789-E796-2D9AB105E168}"/>
              </a:ext>
            </a:extLst>
          </p:cNvPr>
          <p:cNvGraphicFramePr>
            <a:graphicFrameLocks noGrp="1"/>
          </p:cNvGraphicFramePr>
          <p:nvPr>
            <p:ph idx="1"/>
            <p:extLst>
              <p:ext uri="{D42A27DB-BD31-4B8C-83A1-F6EECF244321}">
                <p14:modId xmlns:p14="http://schemas.microsoft.com/office/powerpoint/2010/main" val="1808448088"/>
              </p:ext>
            </p:extLst>
          </p:nvPr>
        </p:nvGraphicFramePr>
        <p:xfrm>
          <a:off x="838200" y="1825625"/>
          <a:ext cx="10515599" cy="4269087"/>
        </p:xfrm>
        <a:graphic>
          <a:graphicData uri="http://schemas.openxmlformats.org/drawingml/2006/table">
            <a:tbl>
              <a:tblPr firstRow="1" bandRow="1">
                <a:tableStyleId>{5C22544A-7EE6-4342-B048-85BDC9FD1C3A}</a:tableStyleId>
              </a:tblPr>
              <a:tblGrid>
                <a:gridCol w="1934025">
                  <a:extLst>
                    <a:ext uri="{9D8B030D-6E8A-4147-A177-3AD203B41FA5}">
                      <a16:colId xmlns:a16="http://schemas.microsoft.com/office/drawing/2014/main" val="3853707201"/>
                    </a:ext>
                  </a:extLst>
                </a:gridCol>
                <a:gridCol w="8581574">
                  <a:extLst>
                    <a:ext uri="{9D8B030D-6E8A-4147-A177-3AD203B41FA5}">
                      <a16:colId xmlns:a16="http://schemas.microsoft.com/office/drawing/2014/main" val="4076377313"/>
                    </a:ext>
                  </a:extLst>
                </a:gridCol>
              </a:tblGrid>
              <a:tr h="357289">
                <a:tc>
                  <a:txBody>
                    <a:bodyPr/>
                    <a:lstStyle/>
                    <a:p>
                      <a:endParaRPr lang="en-AU" sz="2400"/>
                    </a:p>
                  </a:txBody>
                  <a:tcPr marL="109728" marR="109728" marT="54864" marB="54864"/>
                </a:tc>
                <a:tc>
                  <a:txBody>
                    <a:bodyPr/>
                    <a:lstStyle/>
                    <a:p>
                      <a:r>
                        <a:rPr lang="en-AU" sz="2400">
                          <a:solidFill>
                            <a:schemeClr val="tx1"/>
                          </a:solidFill>
                        </a:rPr>
                        <a:t>Barriers</a:t>
                      </a:r>
                    </a:p>
                  </a:txBody>
                  <a:tcPr marL="109728" marR="109728" marT="54864" marB="54864"/>
                </a:tc>
                <a:extLst>
                  <a:ext uri="{0D108BD9-81ED-4DB2-BD59-A6C34878D82A}">
                    <a16:rowId xmlns:a16="http://schemas.microsoft.com/office/drawing/2014/main" val="3608951999"/>
                  </a:ext>
                </a:extLst>
              </a:tr>
              <a:tr h="1412393">
                <a:tc>
                  <a:txBody>
                    <a:bodyPr/>
                    <a:lstStyle/>
                    <a:p>
                      <a:r>
                        <a:rPr lang="en-AU" sz="2400" b="1"/>
                        <a:t>Both</a:t>
                      </a:r>
                    </a:p>
                  </a:txBody>
                  <a:tcPr marL="109728" marR="109728" marT="54864" marB="54864"/>
                </a:tc>
                <a:tc>
                  <a:txBody>
                    <a:bodyPr/>
                    <a:lstStyle/>
                    <a:p>
                      <a:pPr marL="285750" indent="-285750">
                        <a:buFont typeface="Arial" panose="020B0604020202020204" pitchFamily="34" charset="0"/>
                        <a:buChar char="•"/>
                      </a:pPr>
                      <a:r>
                        <a:rPr lang="en-AU" sz="2400"/>
                        <a:t>Workforce</a:t>
                      </a:r>
                    </a:p>
                    <a:p>
                      <a:pPr marL="742950" lvl="1" indent="-285750">
                        <a:buFont typeface="Arial" panose="020B0604020202020204" pitchFamily="34" charset="0"/>
                        <a:buChar char="•"/>
                      </a:pPr>
                      <a:r>
                        <a:rPr lang="en-AU" sz="2400"/>
                        <a:t>Highly stressed and busy</a:t>
                      </a:r>
                    </a:p>
                    <a:p>
                      <a:pPr marL="742950" lvl="1" indent="-285750">
                        <a:buFont typeface="Arial" panose="020B0604020202020204" pitchFamily="34" charset="0"/>
                        <a:buChar char="•"/>
                      </a:pPr>
                      <a:r>
                        <a:rPr lang="en-AU" sz="2400"/>
                        <a:t>Limited workforce capacity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a:t>High staff turnover</a:t>
                      </a:r>
                    </a:p>
                  </a:txBody>
                  <a:tcPr marL="109728" marR="109728" marT="54864" marB="54864"/>
                </a:tc>
                <a:extLst>
                  <a:ext uri="{0D108BD9-81ED-4DB2-BD59-A6C34878D82A}">
                    <a16:rowId xmlns:a16="http://schemas.microsoft.com/office/drawing/2014/main" val="3966878855"/>
                  </a:ext>
                </a:extLst>
              </a:tr>
              <a:tr h="648063">
                <a:tc>
                  <a:txBody>
                    <a:bodyPr/>
                    <a:lstStyle/>
                    <a:p>
                      <a:r>
                        <a:rPr lang="en-AU" sz="2400" b="1"/>
                        <a:t>Research</a:t>
                      </a:r>
                    </a:p>
                  </a:txBody>
                  <a:tcPr marL="109728" marR="109728" marT="54864" marB="54864"/>
                </a:tc>
                <a:tc>
                  <a:txBody>
                    <a:bodyPr/>
                    <a:lstStyle/>
                    <a:p>
                      <a:pPr marL="285750" lvl="0" indent="-285750">
                        <a:buFont typeface="Arial" panose="020B0604020202020204" pitchFamily="34" charset="0"/>
                        <a:buChar char="•"/>
                      </a:pPr>
                      <a:r>
                        <a:rPr lang="en-AU" sz="2400"/>
                        <a:t>Confidence in value of research in general</a:t>
                      </a:r>
                    </a:p>
                  </a:txBody>
                  <a:tcPr marL="109728" marR="109728" marT="54864" marB="54864"/>
                </a:tc>
                <a:extLst>
                  <a:ext uri="{0D108BD9-81ED-4DB2-BD59-A6C34878D82A}">
                    <a16:rowId xmlns:a16="http://schemas.microsoft.com/office/drawing/2014/main" val="303401794"/>
                  </a:ext>
                </a:extLst>
              </a:tr>
              <a:tr h="1564068">
                <a:tc>
                  <a:txBody>
                    <a:bodyPr/>
                    <a:lstStyle/>
                    <a:p>
                      <a:r>
                        <a:rPr lang="en-AU" sz="2400" b="1"/>
                        <a:t>Intervention</a:t>
                      </a:r>
                    </a:p>
                  </a:txBody>
                  <a:tcPr marL="109728" marR="109728" marT="54864" marB="54864"/>
                </a:tc>
                <a:tc>
                  <a:txBody>
                    <a:bodyPr/>
                    <a:lstStyle/>
                    <a:p>
                      <a:pPr marL="285750" indent="-285750">
                        <a:buFont typeface="Arial" panose="020B0604020202020204" pitchFamily="34" charset="0"/>
                        <a:buChar char="•"/>
                      </a:pPr>
                      <a:r>
                        <a:rPr lang="en-AU" sz="2400"/>
                        <a:t>Software:</a:t>
                      </a:r>
                    </a:p>
                    <a:p>
                      <a:pPr marL="742950" lvl="1" indent="-285750">
                        <a:buFont typeface="Arial" panose="020B0604020202020204" pitchFamily="34" charset="0"/>
                        <a:buChar char="•"/>
                      </a:pPr>
                      <a:r>
                        <a:rPr lang="en-AU" sz="2400"/>
                        <a:t>Difficulties using the software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a:t>Confidence in supporting GP to navigate software</a:t>
                      </a:r>
                    </a:p>
                    <a:p>
                      <a:pPr marL="742950" lvl="1" indent="-285750">
                        <a:buFont typeface="Arial" panose="020B0604020202020204" pitchFamily="34" charset="0"/>
                        <a:buChar char="•"/>
                      </a:pPr>
                      <a:r>
                        <a:rPr lang="en-AU" sz="2400"/>
                        <a:t>Privacy concern</a:t>
                      </a:r>
                    </a:p>
                  </a:txBody>
                  <a:tcPr marL="109728" marR="109728" marT="54864" marB="54864"/>
                </a:tc>
                <a:extLst>
                  <a:ext uri="{0D108BD9-81ED-4DB2-BD59-A6C34878D82A}">
                    <a16:rowId xmlns:a16="http://schemas.microsoft.com/office/drawing/2014/main" val="2060535175"/>
                  </a:ext>
                </a:extLst>
              </a:tr>
            </a:tbl>
          </a:graphicData>
        </a:graphic>
      </p:graphicFrame>
    </p:spTree>
    <p:extLst>
      <p:ext uri="{BB962C8B-B14F-4D97-AF65-F5344CB8AC3E}">
        <p14:creationId xmlns:p14="http://schemas.microsoft.com/office/powerpoint/2010/main" val="202533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603D-8B21-3F38-7351-B8335C7E1D2A}"/>
              </a:ext>
            </a:extLst>
          </p:cNvPr>
          <p:cNvSpPr>
            <a:spLocks noGrp="1"/>
          </p:cNvSpPr>
          <p:nvPr>
            <p:ph type="title"/>
          </p:nvPr>
        </p:nvSpPr>
        <p:spPr>
          <a:xfrm>
            <a:off x="1861625" y="297625"/>
            <a:ext cx="7899845" cy="635081"/>
          </a:xfrm>
        </p:spPr>
        <p:txBody>
          <a:bodyPr>
            <a:normAutofit/>
          </a:bodyPr>
          <a:lstStyle/>
          <a:p>
            <a:r>
              <a:rPr lang="en-AU" sz="3240" b="1">
                <a:solidFill>
                  <a:srgbClr val="3F61C4"/>
                </a:solidFill>
                <a:latin typeface="Open Sans" panose="020B0606030504020204" pitchFamily="34" charset="0"/>
                <a:ea typeface="Open Sans" panose="020B0606030504020204" pitchFamily="34" charset="0"/>
                <a:cs typeface="Open Sans" panose="020B0606030504020204" pitchFamily="34" charset="0"/>
              </a:rPr>
              <a:t>Consumer</a:t>
            </a:r>
          </a:p>
        </p:txBody>
      </p:sp>
      <p:graphicFrame>
        <p:nvGraphicFramePr>
          <p:cNvPr id="4" name="Table 4">
            <a:extLst>
              <a:ext uri="{FF2B5EF4-FFF2-40B4-BE49-F238E27FC236}">
                <a16:creationId xmlns:a16="http://schemas.microsoft.com/office/drawing/2014/main" id="{DC081545-A4AE-D789-E796-2D9AB105E168}"/>
              </a:ext>
            </a:extLst>
          </p:cNvPr>
          <p:cNvGraphicFramePr>
            <a:graphicFrameLocks noGrp="1"/>
          </p:cNvGraphicFramePr>
          <p:nvPr>
            <p:ph idx="1"/>
            <p:extLst>
              <p:ext uri="{D42A27DB-BD31-4B8C-83A1-F6EECF244321}">
                <p14:modId xmlns:p14="http://schemas.microsoft.com/office/powerpoint/2010/main" val="1850825661"/>
              </p:ext>
            </p:extLst>
          </p:nvPr>
        </p:nvGraphicFramePr>
        <p:xfrm>
          <a:off x="946682" y="932706"/>
          <a:ext cx="9729730" cy="5050020"/>
        </p:xfrm>
        <a:graphic>
          <a:graphicData uri="http://schemas.openxmlformats.org/drawingml/2006/table">
            <a:tbl>
              <a:tblPr firstRow="1" bandRow="1">
                <a:tableStyleId>{5C22544A-7EE6-4342-B048-85BDC9FD1C3A}</a:tableStyleId>
              </a:tblPr>
              <a:tblGrid>
                <a:gridCol w="1916164">
                  <a:extLst>
                    <a:ext uri="{9D8B030D-6E8A-4147-A177-3AD203B41FA5}">
                      <a16:colId xmlns:a16="http://schemas.microsoft.com/office/drawing/2014/main" val="3853707201"/>
                    </a:ext>
                  </a:extLst>
                </a:gridCol>
                <a:gridCol w="7813566">
                  <a:extLst>
                    <a:ext uri="{9D8B030D-6E8A-4147-A177-3AD203B41FA5}">
                      <a16:colId xmlns:a16="http://schemas.microsoft.com/office/drawing/2014/main" val="4076377313"/>
                    </a:ext>
                  </a:extLst>
                </a:gridCol>
              </a:tblGrid>
              <a:tr h="450236">
                <a:tc>
                  <a:txBody>
                    <a:bodyPr/>
                    <a:lstStyle/>
                    <a:p>
                      <a:endParaRPr lang="en-AU" sz="2400">
                        <a:solidFill>
                          <a:schemeClr val="tx1"/>
                        </a:solidFill>
                      </a:endParaRPr>
                    </a:p>
                  </a:txBody>
                  <a:tcPr marL="109728" marR="109728" marT="54864" marB="54864"/>
                </a:tc>
                <a:tc>
                  <a:txBody>
                    <a:bodyPr/>
                    <a:lstStyle/>
                    <a:p>
                      <a:r>
                        <a:rPr lang="en-AU" sz="2400">
                          <a:solidFill>
                            <a:schemeClr val="tx1"/>
                          </a:solidFill>
                        </a:rPr>
                        <a:t>Barriers</a:t>
                      </a:r>
                    </a:p>
                  </a:txBody>
                  <a:tcPr marL="109728" marR="109728" marT="54864" marB="54864"/>
                </a:tc>
                <a:extLst>
                  <a:ext uri="{0D108BD9-81ED-4DB2-BD59-A6C34878D82A}">
                    <a16:rowId xmlns:a16="http://schemas.microsoft.com/office/drawing/2014/main" val="3608951999"/>
                  </a:ext>
                </a:extLst>
              </a:tr>
              <a:tr h="3220921">
                <a:tc>
                  <a:txBody>
                    <a:bodyPr/>
                    <a:lstStyle/>
                    <a:p>
                      <a:r>
                        <a:rPr lang="en-AU" sz="2400" b="1"/>
                        <a:t>Both</a:t>
                      </a:r>
                    </a:p>
                  </a:txBody>
                  <a:tcPr marL="109728" marR="109728" marT="54864" marB="54864"/>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kern="1200">
                          <a:solidFill>
                            <a:schemeClr val="dk1"/>
                          </a:solidFill>
                          <a:effectLst/>
                          <a:latin typeface="+mn-lt"/>
                          <a:ea typeface="+mn-ea"/>
                          <a:cs typeface="+mn-cs"/>
                        </a:rPr>
                        <a:t>Impacts of mental illness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kern="1200">
                          <a:solidFill>
                            <a:schemeClr val="dk1"/>
                          </a:solidFill>
                          <a:effectLst/>
                          <a:latin typeface="+mn-lt"/>
                          <a:ea typeface="+mn-ea"/>
                          <a:cs typeface="+mn-cs"/>
                        </a:rPr>
                        <a:t>Cognitive capacity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kern="1200">
                          <a:solidFill>
                            <a:schemeClr val="dk1"/>
                          </a:solidFill>
                          <a:effectLst/>
                          <a:latin typeface="+mn-lt"/>
                          <a:ea typeface="+mn-ea"/>
                          <a:cs typeface="+mn-cs"/>
                        </a:rPr>
                        <a:t>Failure to attend appointments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a:t>Engagement with GPs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kern="1200">
                          <a:solidFill>
                            <a:schemeClr val="dk1"/>
                          </a:solidFill>
                          <a:effectLst/>
                          <a:latin typeface="+mn-lt"/>
                          <a:ea typeface="+mn-ea"/>
                          <a:cs typeface="+mn-cs"/>
                        </a:rPr>
                        <a:t>Change GPs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kern="1200">
                          <a:solidFill>
                            <a:schemeClr val="dk1"/>
                          </a:solidFill>
                          <a:effectLst/>
                          <a:latin typeface="+mn-lt"/>
                          <a:ea typeface="+mn-ea"/>
                          <a:cs typeface="+mn-cs"/>
                        </a:rPr>
                        <a:t>Lack relationship with their GP</a:t>
                      </a:r>
                    </a:p>
                    <a:p>
                      <a:pPr marL="285750" lvl="0" indent="-285750">
                        <a:buFont typeface="Arial" panose="020B0604020202020204" pitchFamily="34" charset="0"/>
                        <a:buChar char="•"/>
                      </a:pPr>
                      <a:r>
                        <a:rPr lang="en-US" altLang="zh-CN" sz="2400" kern="1200">
                          <a:solidFill>
                            <a:schemeClr val="dk1"/>
                          </a:solidFill>
                          <a:effectLst/>
                          <a:latin typeface="+mn-lt"/>
                          <a:ea typeface="+mn-ea"/>
                          <a:cs typeface="+mn-cs"/>
                        </a:rPr>
                        <a:t>Concerns</a:t>
                      </a:r>
                    </a:p>
                    <a:p>
                      <a:pPr marL="742950" lvl="1" indent="-285750">
                        <a:buFont typeface="Arial" panose="020B0604020202020204" pitchFamily="34" charset="0"/>
                        <a:buChar char="•"/>
                      </a:pPr>
                      <a:r>
                        <a:rPr lang="en-US" altLang="zh-CN" sz="2400" kern="1200">
                          <a:solidFill>
                            <a:schemeClr val="dk1"/>
                          </a:solidFill>
                          <a:effectLst/>
                          <a:latin typeface="+mn-lt"/>
                          <a:ea typeface="+mn-ea"/>
                          <a:cs typeface="+mn-cs"/>
                        </a:rPr>
                        <a:t>Privacy concerns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kern="1200">
                          <a:solidFill>
                            <a:schemeClr val="dk1"/>
                          </a:solidFill>
                          <a:effectLst/>
                          <a:latin typeface="+mn-lt"/>
                          <a:ea typeface="+mn-ea"/>
                          <a:cs typeface="+mn-cs"/>
                        </a:rPr>
                        <a:t>Lack of perceived benefit </a:t>
                      </a:r>
                    </a:p>
                  </a:txBody>
                  <a:tcPr marL="109728" marR="109728" marT="54864" marB="54864"/>
                </a:tc>
                <a:extLst>
                  <a:ext uri="{0D108BD9-81ED-4DB2-BD59-A6C34878D82A}">
                    <a16:rowId xmlns:a16="http://schemas.microsoft.com/office/drawing/2014/main" val="3966878855"/>
                  </a:ext>
                </a:extLst>
              </a:tr>
              <a:tr h="450236">
                <a:tc>
                  <a:txBody>
                    <a:bodyPr/>
                    <a:lstStyle/>
                    <a:p>
                      <a:r>
                        <a:rPr lang="en-AU" sz="2400" b="1"/>
                        <a:t>Research</a:t>
                      </a:r>
                    </a:p>
                  </a:txBody>
                  <a:tcPr marL="109728" marR="109728" marT="54864" marB="54864"/>
                </a:tc>
                <a:tc>
                  <a:txBody>
                    <a:bodyPr/>
                    <a:lstStyle/>
                    <a:p>
                      <a:pPr marL="285750" lvl="0" indent="-285750">
                        <a:buFont typeface="Arial" panose="020B0604020202020204" pitchFamily="34" charset="0"/>
                        <a:buChar char="•"/>
                      </a:pPr>
                      <a:endParaRPr lang="en-AU" sz="2400" kern="1200">
                        <a:solidFill>
                          <a:schemeClr val="dk1"/>
                        </a:solidFill>
                        <a:effectLst/>
                        <a:latin typeface="+mn-lt"/>
                        <a:ea typeface="+mn-ea"/>
                        <a:cs typeface="+mn-cs"/>
                      </a:endParaRPr>
                    </a:p>
                  </a:txBody>
                  <a:tcPr marL="109728" marR="109728" marT="54864" marB="54864"/>
                </a:tc>
                <a:extLst>
                  <a:ext uri="{0D108BD9-81ED-4DB2-BD59-A6C34878D82A}">
                    <a16:rowId xmlns:a16="http://schemas.microsoft.com/office/drawing/2014/main" val="303401794"/>
                  </a:ext>
                </a:extLst>
              </a:tr>
              <a:tr h="697476">
                <a:tc>
                  <a:txBody>
                    <a:bodyPr/>
                    <a:lstStyle/>
                    <a:p>
                      <a:r>
                        <a:rPr lang="en-AU" sz="2400" b="1"/>
                        <a:t>Intervention</a:t>
                      </a:r>
                    </a:p>
                  </a:txBody>
                  <a:tcPr marL="109728" marR="109728" marT="54864" marB="54864"/>
                </a:tc>
                <a:tc>
                  <a:txBody>
                    <a:bodyPr/>
                    <a:lstStyle/>
                    <a:p>
                      <a:pPr marL="0" indent="0">
                        <a:buFont typeface="Arial" panose="020B0604020202020204" pitchFamily="34" charset="0"/>
                        <a:buNone/>
                      </a:pPr>
                      <a:endParaRPr lang="en-AU" sz="2400"/>
                    </a:p>
                  </a:txBody>
                  <a:tcPr marL="109728" marR="109728" marT="54864" marB="54864"/>
                </a:tc>
                <a:extLst>
                  <a:ext uri="{0D108BD9-81ED-4DB2-BD59-A6C34878D82A}">
                    <a16:rowId xmlns:a16="http://schemas.microsoft.com/office/drawing/2014/main" val="2060535175"/>
                  </a:ext>
                </a:extLst>
              </a:tr>
            </a:tbl>
          </a:graphicData>
        </a:graphic>
      </p:graphicFrame>
    </p:spTree>
    <p:extLst>
      <p:ext uri="{BB962C8B-B14F-4D97-AF65-F5344CB8AC3E}">
        <p14:creationId xmlns:p14="http://schemas.microsoft.com/office/powerpoint/2010/main" val="15663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C7DBC2-BDDF-3962-3F5F-9C43EE8571E7}"/>
              </a:ext>
            </a:extLst>
          </p:cNvPr>
          <p:cNvSpPr>
            <a:spLocks noGrp="1"/>
          </p:cNvSpPr>
          <p:nvPr>
            <p:ph type="title"/>
          </p:nvPr>
        </p:nvSpPr>
        <p:spPr/>
        <p:txBody>
          <a:bodyPr/>
          <a:lstStyle/>
          <a:p>
            <a:r>
              <a:rPr lang="en-AU"/>
              <a:t>Summary of barriers</a:t>
            </a:r>
          </a:p>
        </p:txBody>
      </p:sp>
      <p:sp>
        <p:nvSpPr>
          <p:cNvPr id="6" name="Content Placeholder 5">
            <a:extLst>
              <a:ext uri="{FF2B5EF4-FFF2-40B4-BE49-F238E27FC236}">
                <a16:creationId xmlns:a16="http://schemas.microsoft.com/office/drawing/2014/main" id="{28689246-27C1-AB64-F3C7-EEB7D246E7C6}"/>
              </a:ext>
            </a:extLst>
          </p:cNvPr>
          <p:cNvSpPr>
            <a:spLocks noGrp="1"/>
          </p:cNvSpPr>
          <p:nvPr>
            <p:ph idx="1"/>
          </p:nvPr>
        </p:nvSpPr>
        <p:spPr/>
        <p:txBody>
          <a:bodyPr/>
          <a:lstStyle/>
          <a:p>
            <a:pPr>
              <a:buNone/>
            </a:pPr>
            <a:r>
              <a:rPr lang="en-AU"/>
              <a:t>Comprised:</a:t>
            </a:r>
          </a:p>
          <a:p>
            <a:pPr marL="514350" indent="-514350">
              <a:buFont typeface="+mj-lt"/>
              <a:buAutoNum type="arabicPeriod"/>
            </a:pPr>
            <a:r>
              <a:rPr lang="en-AU"/>
              <a:t>Workforce issues</a:t>
            </a:r>
          </a:p>
          <a:p>
            <a:pPr marL="514350" indent="-514350">
              <a:buFont typeface="+mj-lt"/>
              <a:buAutoNum type="arabicPeriod"/>
            </a:pPr>
            <a:r>
              <a:rPr lang="en-AU"/>
              <a:t>Software issues</a:t>
            </a:r>
          </a:p>
          <a:p>
            <a:pPr marL="514350" indent="-514350">
              <a:buFont typeface="+mj-lt"/>
              <a:buAutoNum type="arabicPeriod"/>
            </a:pPr>
            <a:r>
              <a:rPr lang="en-AU"/>
              <a:t>Consumer issues</a:t>
            </a:r>
          </a:p>
          <a:p>
            <a:pPr>
              <a:buNone/>
            </a:pPr>
            <a:endParaRPr lang="en-AU"/>
          </a:p>
          <a:p>
            <a:pPr>
              <a:buNone/>
            </a:pPr>
            <a:r>
              <a:rPr lang="en-AU"/>
              <a:t>Mostly influenced </a:t>
            </a:r>
            <a:r>
              <a:rPr lang="en-AU" u="sng"/>
              <a:t>both:</a:t>
            </a:r>
          </a:p>
          <a:p>
            <a:pPr marL="457200" indent="-457200">
              <a:buFont typeface="Arial" panose="020B0604020202020204" pitchFamily="34" charset="0"/>
              <a:buChar char="•"/>
            </a:pPr>
            <a:r>
              <a:rPr lang="en-AU"/>
              <a:t>research </a:t>
            </a:r>
          </a:p>
          <a:p>
            <a:pPr marL="457200" indent="-457200">
              <a:buFont typeface="Arial" panose="020B0604020202020204" pitchFamily="34" charset="0"/>
              <a:buChar char="•"/>
            </a:pPr>
            <a:r>
              <a:rPr lang="en-AU"/>
              <a:t>intervention implementation </a:t>
            </a:r>
          </a:p>
        </p:txBody>
      </p:sp>
      <p:pic>
        <p:nvPicPr>
          <p:cNvPr id="2" name="Picture 1">
            <a:extLst>
              <a:ext uri="{FF2B5EF4-FFF2-40B4-BE49-F238E27FC236}">
                <a16:creationId xmlns:a16="http://schemas.microsoft.com/office/drawing/2014/main" id="{E30F169C-BD56-639F-F356-887B85EF603E}"/>
              </a:ext>
            </a:extLst>
          </p:cNvPr>
          <p:cNvPicPr>
            <a:picLocks noChangeAspect="1"/>
          </p:cNvPicPr>
          <p:nvPr/>
        </p:nvPicPr>
        <p:blipFill>
          <a:blip r:embed="rId2"/>
          <a:stretch>
            <a:fillRect/>
          </a:stretch>
        </p:blipFill>
        <p:spPr>
          <a:xfrm>
            <a:off x="7077075" y="990600"/>
            <a:ext cx="4876800" cy="4876800"/>
          </a:xfrm>
          <a:prstGeom prst="rect">
            <a:avLst/>
          </a:prstGeom>
        </p:spPr>
      </p:pic>
    </p:spTree>
    <p:extLst>
      <p:ext uri="{BB962C8B-B14F-4D97-AF65-F5344CB8AC3E}">
        <p14:creationId xmlns:p14="http://schemas.microsoft.com/office/powerpoint/2010/main" val="60218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E0F4-86E1-C204-29F2-CA905DC71D7B}"/>
              </a:ext>
            </a:extLst>
          </p:cNvPr>
          <p:cNvSpPr>
            <a:spLocks noGrp="1"/>
          </p:cNvSpPr>
          <p:nvPr>
            <p:ph type="title"/>
          </p:nvPr>
        </p:nvSpPr>
        <p:spPr>
          <a:xfrm>
            <a:off x="2152650" y="365125"/>
            <a:ext cx="7886700" cy="1306440"/>
          </a:xfrm>
        </p:spPr>
        <p:txBody>
          <a:bodyPr>
            <a:normAutofit/>
          </a:bodyPr>
          <a:lstStyle/>
          <a:p>
            <a:r>
              <a:rPr lang="en-AU" sz="3360" b="1">
                <a:solidFill>
                  <a:srgbClr val="3F61C4"/>
                </a:solidFill>
                <a:ea typeface="+mj-lt"/>
                <a:cs typeface="+mj-lt"/>
              </a:rPr>
              <a:t>Our responses</a:t>
            </a:r>
            <a:endParaRPr lang="en-AU" sz="3360" b="1">
              <a:cs typeface="Calibri Light"/>
            </a:endParaRPr>
          </a:p>
        </p:txBody>
      </p:sp>
      <p:graphicFrame>
        <p:nvGraphicFramePr>
          <p:cNvPr id="50" name="Content Placeholder 2">
            <a:extLst>
              <a:ext uri="{FF2B5EF4-FFF2-40B4-BE49-F238E27FC236}">
                <a16:creationId xmlns:a16="http://schemas.microsoft.com/office/drawing/2014/main" id="{517684C0-89C5-B7C1-70CD-1CEB49EC1936}"/>
              </a:ext>
            </a:extLst>
          </p:cNvPr>
          <p:cNvGraphicFramePr>
            <a:graphicFrameLocks noGrp="1"/>
          </p:cNvGraphicFramePr>
          <p:nvPr>
            <p:ph idx="1"/>
            <p:extLst>
              <p:ext uri="{D42A27DB-BD31-4B8C-83A1-F6EECF244321}">
                <p14:modId xmlns:p14="http://schemas.microsoft.com/office/powerpoint/2010/main" val="869788613"/>
              </p:ext>
            </p:extLst>
          </p:nvPr>
        </p:nvGraphicFramePr>
        <p:xfrm>
          <a:off x="100014" y="1473958"/>
          <a:ext cx="12091986" cy="4394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33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E6EA-AAEC-589B-288F-9A7BCFB2C3F7}"/>
              </a:ext>
            </a:extLst>
          </p:cNvPr>
          <p:cNvSpPr>
            <a:spLocks noGrp="1"/>
          </p:cNvSpPr>
          <p:nvPr>
            <p:ph type="title"/>
          </p:nvPr>
        </p:nvSpPr>
        <p:spPr>
          <a:xfrm>
            <a:off x="838200" y="365125"/>
            <a:ext cx="10515600" cy="1325563"/>
          </a:xfrm>
        </p:spPr>
        <p:txBody>
          <a:bodyPr anchor="ctr">
            <a:normAutofit/>
          </a:bodyPr>
          <a:lstStyle/>
          <a:p>
            <a:r>
              <a:rPr lang="en-AU"/>
              <a:t>Impacts of challenges</a:t>
            </a:r>
          </a:p>
        </p:txBody>
      </p:sp>
      <p:sp>
        <p:nvSpPr>
          <p:cNvPr id="3" name="Content Placeholder 2">
            <a:extLst>
              <a:ext uri="{FF2B5EF4-FFF2-40B4-BE49-F238E27FC236}">
                <a16:creationId xmlns:a16="http://schemas.microsoft.com/office/drawing/2014/main" id="{4E8D9BFE-AFAA-468D-5C7D-EBFFB7EB2209}"/>
              </a:ext>
            </a:extLst>
          </p:cNvPr>
          <p:cNvSpPr>
            <a:spLocks noGrp="1"/>
          </p:cNvSpPr>
          <p:nvPr>
            <p:ph sz="half" idx="1"/>
          </p:nvPr>
        </p:nvSpPr>
        <p:spPr>
          <a:xfrm>
            <a:off x="838199" y="1825625"/>
            <a:ext cx="6867525" cy="3651250"/>
          </a:xfrm>
        </p:spPr>
        <p:txBody>
          <a:bodyPr>
            <a:normAutofit/>
          </a:bodyPr>
          <a:lstStyle/>
          <a:p>
            <a:pPr marL="457200" indent="-457200">
              <a:buFont typeface="Arial" panose="020B0604020202020204" pitchFamily="34" charset="0"/>
              <a:buChar char="•"/>
            </a:pPr>
            <a:r>
              <a:rPr lang="en-AU" sz="2600"/>
              <a:t>Recruitment period increased</a:t>
            </a:r>
          </a:p>
          <a:p>
            <a:pPr marL="457200" indent="-457200">
              <a:buFont typeface="Arial" panose="020B0604020202020204" pitchFamily="34" charset="0"/>
              <a:buChar char="•"/>
            </a:pPr>
            <a:r>
              <a:rPr lang="en-AU" sz="2600"/>
              <a:t>Follow-up period reduced</a:t>
            </a:r>
          </a:p>
          <a:p>
            <a:pPr marL="457200" indent="-457200">
              <a:buFont typeface="Arial" panose="020B0604020202020204" pitchFamily="34" charset="0"/>
              <a:buChar char="•"/>
            </a:pPr>
            <a:r>
              <a:rPr lang="en-AU" sz="2600"/>
              <a:t>Reduced study power</a:t>
            </a:r>
          </a:p>
          <a:p>
            <a:pPr marL="457200" indent="-457200">
              <a:buFont typeface="Arial" panose="020B0604020202020204" pitchFamily="34" charset="0"/>
              <a:buChar char="•"/>
            </a:pPr>
            <a:r>
              <a:rPr lang="en-AU" sz="2600"/>
              <a:t>Extended timeline with same budget</a:t>
            </a:r>
          </a:p>
          <a:p>
            <a:pPr marL="457200" indent="-457200">
              <a:buFont typeface="Arial" panose="020B0604020202020204" pitchFamily="34" charset="0"/>
              <a:buChar char="•"/>
            </a:pPr>
            <a:r>
              <a:rPr lang="en-AU" sz="2600"/>
              <a:t>Multiple changes (plan, ethics) additional time burden</a:t>
            </a:r>
          </a:p>
          <a:p>
            <a:pPr marL="457200" indent="-457200">
              <a:buFont typeface="Arial" panose="020B0604020202020204" pitchFamily="34" charset="0"/>
              <a:buChar char="•"/>
            </a:pPr>
            <a:r>
              <a:rPr lang="en-AU" sz="2600"/>
              <a:t>Research team burn out and turnover</a:t>
            </a:r>
          </a:p>
        </p:txBody>
      </p:sp>
      <p:pic>
        <p:nvPicPr>
          <p:cNvPr id="4" name="Picture 3">
            <a:extLst>
              <a:ext uri="{FF2B5EF4-FFF2-40B4-BE49-F238E27FC236}">
                <a16:creationId xmlns:a16="http://schemas.microsoft.com/office/drawing/2014/main" id="{3EAD89F7-B6F2-F59A-BA35-82CC590ED352}"/>
              </a:ext>
            </a:extLst>
          </p:cNvPr>
          <p:cNvPicPr>
            <a:picLocks noChangeAspect="1"/>
          </p:cNvPicPr>
          <p:nvPr/>
        </p:nvPicPr>
        <p:blipFill>
          <a:blip r:embed="rId3"/>
          <a:stretch>
            <a:fillRect/>
          </a:stretch>
        </p:blipFill>
        <p:spPr>
          <a:xfrm>
            <a:off x="8058944" y="1339850"/>
            <a:ext cx="3651250" cy="3651250"/>
          </a:xfrm>
          <a:prstGeom prst="rect">
            <a:avLst/>
          </a:prstGeom>
          <a:noFill/>
        </p:spPr>
      </p:pic>
    </p:spTree>
    <p:extLst>
      <p:ext uri="{BB962C8B-B14F-4D97-AF65-F5344CB8AC3E}">
        <p14:creationId xmlns:p14="http://schemas.microsoft.com/office/powerpoint/2010/main" val="303870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7B214-83CC-E6D3-6D7A-148B8C680E5E}"/>
              </a:ext>
            </a:extLst>
          </p:cNvPr>
          <p:cNvSpPr>
            <a:spLocks noGrp="1"/>
          </p:cNvSpPr>
          <p:nvPr>
            <p:ph type="title"/>
          </p:nvPr>
        </p:nvSpPr>
        <p:spPr/>
        <p:txBody>
          <a:bodyPr/>
          <a:lstStyle/>
          <a:p>
            <a:r>
              <a:rPr lang="en-US"/>
              <a:t>Implications</a:t>
            </a:r>
            <a:endParaRPr lang="en-AU"/>
          </a:p>
        </p:txBody>
      </p:sp>
      <p:sp>
        <p:nvSpPr>
          <p:cNvPr id="6" name="Content Placeholder 5">
            <a:extLst>
              <a:ext uri="{FF2B5EF4-FFF2-40B4-BE49-F238E27FC236}">
                <a16:creationId xmlns:a16="http://schemas.microsoft.com/office/drawing/2014/main" id="{CC955A84-133F-BAF5-E444-3125E10D8618}"/>
              </a:ext>
            </a:extLst>
          </p:cNvPr>
          <p:cNvSpPr>
            <a:spLocks noGrp="1"/>
          </p:cNvSpPr>
          <p:nvPr>
            <p:ph idx="1"/>
          </p:nvPr>
        </p:nvSpPr>
        <p:spPr>
          <a:xfrm>
            <a:off x="838200" y="1539875"/>
            <a:ext cx="10515600" cy="4351338"/>
          </a:xfrm>
        </p:spPr>
        <p:txBody>
          <a:bodyPr>
            <a:normAutofit fontScale="92500" lnSpcReduction="10000"/>
          </a:bodyPr>
          <a:lstStyle/>
          <a:p>
            <a:pPr marL="514350" indent="-514350">
              <a:buFont typeface="+mj-lt"/>
              <a:buAutoNum type="arabicPeriod"/>
            </a:pPr>
            <a:r>
              <a:rPr lang="en-AU" sz="2800"/>
              <a:t>Pilot work still needed if context is different</a:t>
            </a:r>
            <a:endParaRPr lang="en-AU"/>
          </a:p>
          <a:p>
            <a:pPr marL="1144800" lvl="2" indent="-457200"/>
            <a:r>
              <a:rPr lang="en-AU" sz="2800"/>
              <a:t>Community mental health services are organised differently to hospital cancer services</a:t>
            </a:r>
          </a:p>
          <a:p>
            <a:pPr marL="1144800" lvl="2" indent="-457200"/>
            <a:r>
              <a:rPr lang="en-AU" sz="2800"/>
              <a:t>people with severe mental illness need more support to participate in research and in self management</a:t>
            </a:r>
          </a:p>
          <a:p>
            <a:pPr marL="514350" indent="-514350">
              <a:buFont typeface="+mj-lt"/>
              <a:buAutoNum type="arabicPeriod"/>
            </a:pPr>
            <a:r>
              <a:rPr lang="en-US"/>
              <a:t>Modest goals, generous timelines needed for complex intervention research</a:t>
            </a:r>
            <a:endParaRPr lang="en-AU"/>
          </a:p>
          <a:p>
            <a:pPr marL="514350" indent="-514350">
              <a:buFont typeface="+mj-lt"/>
              <a:buAutoNum type="arabicPeriod"/>
            </a:pPr>
            <a:r>
              <a:rPr lang="en-AU"/>
              <a:t>Include clinicians: </a:t>
            </a:r>
          </a:p>
          <a:p>
            <a:pPr marL="744750" lvl="1" indent="-514350"/>
            <a:r>
              <a:rPr lang="en-AU" sz="2800"/>
              <a:t>shared care coordinators were crucial</a:t>
            </a:r>
          </a:p>
          <a:p>
            <a:pPr marL="744750" lvl="1" indent="-514350"/>
            <a:r>
              <a:rPr lang="en-AU" sz="2800"/>
              <a:t>GPs are increasingly difficult to engage in research – how can we address this?</a:t>
            </a:r>
          </a:p>
          <a:p>
            <a:pPr>
              <a:buNone/>
            </a:pPr>
            <a:endParaRPr lang="en-AU"/>
          </a:p>
        </p:txBody>
      </p:sp>
    </p:spTree>
    <p:extLst>
      <p:ext uri="{BB962C8B-B14F-4D97-AF65-F5344CB8AC3E}">
        <p14:creationId xmlns:p14="http://schemas.microsoft.com/office/powerpoint/2010/main" val="99511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488D-02CC-94DF-1AED-DECF3E6231B9}"/>
              </a:ext>
            </a:extLst>
          </p:cNvPr>
          <p:cNvSpPr>
            <a:spLocks noGrp="1"/>
          </p:cNvSpPr>
          <p:nvPr>
            <p:ph type="title"/>
          </p:nvPr>
        </p:nvSpPr>
        <p:spPr>
          <a:xfrm>
            <a:off x="838200" y="365125"/>
            <a:ext cx="10515600" cy="1325563"/>
          </a:xfrm>
        </p:spPr>
        <p:txBody>
          <a:bodyPr anchor="ctr">
            <a:normAutofit/>
          </a:bodyPr>
          <a:lstStyle/>
          <a:p>
            <a:r>
              <a:rPr lang="en-AU"/>
              <a:t>Conclusions</a:t>
            </a:r>
          </a:p>
        </p:txBody>
      </p:sp>
      <p:sp>
        <p:nvSpPr>
          <p:cNvPr id="9" name="Content Placeholder 8">
            <a:extLst>
              <a:ext uri="{FF2B5EF4-FFF2-40B4-BE49-F238E27FC236}">
                <a16:creationId xmlns:a16="http://schemas.microsoft.com/office/drawing/2014/main" id="{8E1B0EA0-CCF9-7503-1238-67960C838B6E}"/>
              </a:ext>
            </a:extLst>
          </p:cNvPr>
          <p:cNvSpPr>
            <a:spLocks noGrp="1"/>
          </p:cNvSpPr>
          <p:nvPr>
            <p:ph sz="half" idx="1"/>
          </p:nvPr>
        </p:nvSpPr>
        <p:spPr>
          <a:xfrm>
            <a:off x="838200" y="1825625"/>
            <a:ext cx="6259830" cy="3906478"/>
          </a:xfrm>
        </p:spPr>
        <p:txBody>
          <a:bodyPr>
            <a:normAutofit/>
          </a:bodyPr>
          <a:lstStyle/>
          <a:p>
            <a:pPr>
              <a:spcAft>
                <a:spcPts val="600"/>
              </a:spcAft>
            </a:pPr>
            <a:r>
              <a:rPr lang="en-US" sz="2400"/>
              <a:t>Our intervention research had difficulties in a complex system that is under a lot stress</a:t>
            </a:r>
          </a:p>
          <a:p>
            <a:pPr>
              <a:spcAft>
                <a:spcPts val="600"/>
              </a:spcAft>
            </a:pPr>
            <a:r>
              <a:rPr lang="en-US" sz="2400"/>
              <a:t>The limitations of our health system constrain what we can do to improve healthcare and health outcomes</a:t>
            </a:r>
          </a:p>
          <a:p>
            <a:pPr>
              <a:spcAft>
                <a:spcPts val="600"/>
              </a:spcAft>
            </a:pPr>
            <a:r>
              <a:rPr lang="en-US" sz="2400"/>
              <a:t>No one study will provide all the answers – need an ongoing program of research</a:t>
            </a:r>
          </a:p>
          <a:p>
            <a:pPr>
              <a:spcAft>
                <a:spcPts val="600"/>
              </a:spcAft>
            </a:pPr>
            <a:r>
              <a:rPr lang="en-US" sz="2400"/>
              <a:t>CPHCE is in for the long journey</a:t>
            </a:r>
          </a:p>
        </p:txBody>
      </p:sp>
      <p:pic>
        <p:nvPicPr>
          <p:cNvPr id="2" name="Picture 1">
            <a:extLst>
              <a:ext uri="{FF2B5EF4-FFF2-40B4-BE49-F238E27FC236}">
                <a16:creationId xmlns:a16="http://schemas.microsoft.com/office/drawing/2014/main" id="{E7FE368C-54F4-952F-9C12-149F5EF8E49B}"/>
              </a:ext>
            </a:extLst>
          </p:cNvPr>
          <p:cNvPicPr>
            <a:picLocks noChangeAspect="1"/>
          </p:cNvPicPr>
          <p:nvPr/>
        </p:nvPicPr>
        <p:blipFill>
          <a:blip r:embed="rId3"/>
          <a:stretch>
            <a:fillRect/>
          </a:stretch>
        </p:blipFill>
        <p:spPr>
          <a:xfrm>
            <a:off x="7246104" y="1271313"/>
            <a:ext cx="4690625" cy="39064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976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AC3F9-63D5-5324-2BA0-AD3A3711DE89}"/>
              </a:ext>
            </a:extLst>
          </p:cNvPr>
          <p:cNvSpPr>
            <a:spLocks noGrp="1"/>
          </p:cNvSpPr>
          <p:nvPr>
            <p:ph type="title"/>
          </p:nvPr>
        </p:nvSpPr>
        <p:spPr/>
        <p:txBody>
          <a:bodyPr/>
          <a:lstStyle/>
          <a:p>
            <a:r>
              <a:rPr lang="en-AU"/>
              <a:t>References</a:t>
            </a:r>
          </a:p>
        </p:txBody>
      </p:sp>
      <p:sp>
        <p:nvSpPr>
          <p:cNvPr id="6" name="Content Placeholder 5">
            <a:extLst>
              <a:ext uri="{FF2B5EF4-FFF2-40B4-BE49-F238E27FC236}">
                <a16:creationId xmlns:a16="http://schemas.microsoft.com/office/drawing/2014/main" id="{2A44248F-AC20-C9F9-93B1-6B8C4A5B5F33}"/>
              </a:ext>
            </a:extLst>
          </p:cNvPr>
          <p:cNvSpPr>
            <a:spLocks noGrp="1"/>
          </p:cNvSpPr>
          <p:nvPr>
            <p:ph idx="1"/>
          </p:nvPr>
        </p:nvSpPr>
        <p:spPr>
          <a:xfrm>
            <a:off x="838200" y="1825625"/>
            <a:ext cx="10515600" cy="4060825"/>
          </a:xfrm>
        </p:spPr>
        <p:txBody>
          <a:bodyPr>
            <a:normAutofit fontScale="92500" lnSpcReduction="20000"/>
          </a:bodyPr>
          <a:lstStyle/>
          <a:p>
            <a:r>
              <a:rPr lang="en-US" sz="2200" dirty="0"/>
              <a:t>Spooner C, Afrazi, de Oliveira Costa, Harris M, 2022, 'Demographic and </a:t>
            </a:r>
            <a:r>
              <a:rPr lang="en-US" sz="2200" b="1" dirty="0"/>
              <a:t>health profiles</a:t>
            </a:r>
            <a:r>
              <a:rPr lang="en-US" sz="2200" dirty="0"/>
              <a:t> of people with severe mental illness in general practice in Australia: a cross-sectional study', Australian Journal of Primary Health, </a:t>
            </a:r>
            <a:r>
              <a:rPr lang="en-US" sz="2200" dirty="0">
                <a:hlinkClick r:id="rId3"/>
              </a:rPr>
              <a:t>http://dx.doi.org/10.1071/py21240</a:t>
            </a:r>
            <a:endParaRPr lang="en-US" sz="2200" dirty="0"/>
          </a:p>
          <a:p>
            <a:r>
              <a:rPr lang="en-US" sz="2200" dirty="0"/>
              <a:t>Resources developed by CPHCE and Swinburne for Mental Health Commission of NSW </a:t>
            </a:r>
            <a:r>
              <a:rPr lang="en-US" sz="2200" dirty="0">
                <a:hlinkClick r:id="rId4"/>
              </a:rPr>
              <a:t>https://www.nswmentalhealthcommission.com.au/content/mental-health-literacy-development</a:t>
            </a:r>
            <a:endParaRPr lang="en-US" sz="2200" dirty="0"/>
          </a:p>
          <a:p>
            <a:r>
              <a:rPr lang="en-US" sz="2200" dirty="0"/>
              <a:t>Parker, S.M., Paine, K., Spooner, C. et al. Barriers and facilitators to the participation and engagement of primary care in </a:t>
            </a:r>
            <a:r>
              <a:rPr lang="en-US" sz="2200" b="1" dirty="0"/>
              <a:t>shared-care</a:t>
            </a:r>
            <a:r>
              <a:rPr lang="en-US" sz="2200" dirty="0"/>
              <a:t> arrangements with community mental health services for preventive care of people with serious mental illness: a scoping review. BMC Health Serv Res 23, 977 (2023). </a:t>
            </a:r>
            <a:r>
              <a:rPr lang="en-US" sz="2200" dirty="0">
                <a:hlinkClick r:id="rId5"/>
              </a:rPr>
              <a:t>https://doi.org/10.1186/s12913-023-09918-2</a:t>
            </a:r>
            <a:endParaRPr lang="en-US" sz="2200" dirty="0"/>
          </a:p>
          <a:p>
            <a:r>
              <a:rPr lang="en-US" sz="2200" dirty="0"/>
              <a:t>Spooner C, O’Shea P, et al. Access to general practice for preventive health care for people who experience severe mental illness in Sydney, Australia: a qualitative study. Submitted 2023 to Australian Journal of Primary Health</a:t>
            </a:r>
          </a:p>
          <a:p>
            <a:r>
              <a:rPr lang="en-US" sz="2200" dirty="0"/>
              <a:t>Thorburn C, Harris MF, Spooner C, Fisher KF. Mental Health Consumers and Primary Care Providers </a:t>
            </a:r>
            <a:r>
              <a:rPr lang="en-US" sz="2200" b="1" dirty="0"/>
              <a:t>Co-designing</a:t>
            </a:r>
            <a:r>
              <a:rPr lang="en-US" sz="2200" dirty="0"/>
              <a:t> Interventions and Services - A Scoping Review Protocol (2021) </a:t>
            </a:r>
            <a:r>
              <a:rPr lang="en-US" sz="2200" dirty="0">
                <a:hlinkClick r:id="rId6"/>
              </a:rPr>
              <a:t>https://osf.io/</a:t>
            </a:r>
            <a:r>
              <a:rPr lang="en-US" sz="2200" dirty="0"/>
              <a:t> </a:t>
            </a:r>
          </a:p>
          <a:p>
            <a:endParaRPr lang="en-AU" dirty="0"/>
          </a:p>
        </p:txBody>
      </p:sp>
    </p:spTree>
    <p:extLst>
      <p:ext uri="{BB962C8B-B14F-4D97-AF65-F5344CB8AC3E}">
        <p14:creationId xmlns:p14="http://schemas.microsoft.com/office/powerpoint/2010/main" val="302179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DF906CE2-92C3-2046-86E4-778E22F7D744}"/>
              </a:ext>
            </a:extLst>
          </p:cNvPr>
          <p:cNvSpPr>
            <a:spLocks noGrp="1"/>
          </p:cNvSpPr>
          <p:nvPr>
            <p:ph idx="1"/>
          </p:nvPr>
        </p:nvSpPr>
        <p:spPr>
          <a:xfrm>
            <a:off x="410400" y="6289200"/>
            <a:ext cx="4730400" cy="370800"/>
          </a:xfrm>
        </p:spPr>
        <p:txBody>
          <a:bodyPr>
            <a:normAutofit fontScale="85000" lnSpcReduction="20000"/>
          </a:bodyPr>
          <a:lstStyle/>
          <a:p>
            <a:r>
              <a:rPr lang="en-US"/>
              <a:t>C.Spooner@unsw.edu.au</a:t>
            </a:r>
          </a:p>
        </p:txBody>
      </p:sp>
      <p:sp>
        <p:nvSpPr>
          <p:cNvPr id="2" name="Title 1">
            <a:extLst>
              <a:ext uri="{FF2B5EF4-FFF2-40B4-BE49-F238E27FC236}">
                <a16:creationId xmlns:a16="http://schemas.microsoft.com/office/drawing/2014/main" id="{D8533B91-44B0-FFAA-96C7-0FD63AE2AFD4}"/>
              </a:ext>
            </a:extLst>
          </p:cNvPr>
          <p:cNvSpPr>
            <a:spLocks noGrp="1"/>
          </p:cNvSpPr>
          <p:nvPr>
            <p:ph type="title"/>
          </p:nvPr>
        </p:nvSpPr>
        <p:spPr>
          <a:xfrm>
            <a:off x="858277" y="397148"/>
            <a:ext cx="10630089" cy="1363557"/>
          </a:xfrm>
        </p:spPr>
        <p:txBody>
          <a:bodyPr anchor="t">
            <a:noAutofit/>
          </a:bodyPr>
          <a:lstStyle/>
          <a:p>
            <a:r>
              <a:rPr lang="en-AU" sz="4800"/>
              <a:t>Thank you for listening</a:t>
            </a:r>
            <a:br>
              <a:rPr lang="en-AU" sz="4800"/>
            </a:br>
            <a:r>
              <a:rPr lang="en-AU" sz="4000"/>
              <a:t>(or please wake up – the panel is next)</a:t>
            </a:r>
            <a:endParaRPr lang="en-AU" sz="4800"/>
          </a:p>
        </p:txBody>
      </p:sp>
      <p:pic>
        <p:nvPicPr>
          <p:cNvPr id="3" name="Picture 2">
            <a:extLst>
              <a:ext uri="{FF2B5EF4-FFF2-40B4-BE49-F238E27FC236}">
                <a16:creationId xmlns:a16="http://schemas.microsoft.com/office/drawing/2014/main" id="{A685E3D9-2CA6-F060-D7EA-B55BFD7F9A07}"/>
              </a:ext>
            </a:extLst>
          </p:cNvPr>
          <p:cNvPicPr>
            <a:picLocks noChangeAspect="1"/>
          </p:cNvPicPr>
          <p:nvPr/>
        </p:nvPicPr>
        <p:blipFill>
          <a:blip r:embed="rId3"/>
          <a:stretch>
            <a:fillRect/>
          </a:stretch>
        </p:blipFill>
        <p:spPr>
          <a:xfrm>
            <a:off x="1415374" y="1853625"/>
            <a:ext cx="9361251"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051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3DB0B4-723F-452D-B6F7-124821BAD925}"/>
              </a:ext>
            </a:extLst>
          </p:cNvPr>
          <p:cNvSpPr>
            <a:spLocks noGrp="1"/>
          </p:cNvSpPr>
          <p:nvPr>
            <p:ph type="title"/>
          </p:nvPr>
        </p:nvSpPr>
        <p:spPr>
          <a:xfrm>
            <a:off x="0" y="125260"/>
            <a:ext cx="9927771" cy="6626269"/>
          </a:xfrm>
        </p:spPr>
        <p:txBody>
          <a:bodyPr/>
          <a:lstStyle/>
          <a:p>
            <a:pPr algn="ctr">
              <a:lnSpc>
                <a:spcPct val="107000"/>
              </a:lnSpc>
              <a:spcBef>
                <a:spcPts val="0"/>
              </a:spcBef>
              <a:spcAft>
                <a:spcPts val="800"/>
              </a:spcAft>
            </a:pPr>
            <a:r>
              <a:rPr lang="en-US" sz="2400" b="1"/>
              <a:t>Partners on our journey  (incomplete list)</a:t>
            </a:r>
            <a:br>
              <a:rPr lang="en-US" sz="2400" b="1"/>
            </a:br>
            <a:br>
              <a:rPr lang="en-US" sz="2400" b="1"/>
            </a:br>
            <a:r>
              <a:rPr lang="en-AU" sz="2000" b="1" kern="100">
                <a:latin typeface="Times New Roman" panose="02020603050405020304" pitchFamily="18" charset="0"/>
                <a:ea typeface="Calibri" panose="020F0502020204030204" pitchFamily="34" charset="0"/>
              </a:rPr>
              <a:t>People with lived experience of mental illness, mental health clinicians, GPs.</a:t>
            </a:r>
            <a:br>
              <a:rPr lang="en-AU" sz="2000" b="1" kern="100">
                <a:solidFill>
                  <a:srgbClr val="FF0000"/>
                </a:solidFill>
                <a:latin typeface="Times New Roman" panose="02020603050405020304" pitchFamily="18" charset="0"/>
                <a:ea typeface="Calibri" panose="020F0502020204030204" pitchFamily="34" charset="0"/>
              </a:rPr>
            </a:br>
            <a:br>
              <a:rPr lang="en-US" sz="2800"/>
            </a:br>
            <a:r>
              <a:rPr lang="en-AU" sz="1800" b="1" kern="100">
                <a:latin typeface="Times New Roman" panose="02020603050405020304" pitchFamily="18" charset="0"/>
                <a:ea typeface="Calibri" panose="020F0502020204030204" pitchFamily="34" charset="0"/>
              </a:rPr>
              <a:t>UNSW Sydney</a:t>
            </a:r>
            <a:br>
              <a:rPr lang="en-AU" sz="1800" kern="100">
                <a:effectLst/>
                <a:latin typeface="Calibri" panose="020F0502020204030204" pitchFamily="34" charset="0"/>
                <a:ea typeface="Calibri" panose="020F0502020204030204" pitchFamily="34" charset="0"/>
                <a:cs typeface="Arial" panose="020B0604020202020204" pitchFamily="34" charset="0"/>
              </a:rPr>
            </a:br>
            <a:r>
              <a:rPr lang="en-AU" sz="1800" b="1" kern="100">
                <a:latin typeface="Times New Roman" panose="02020603050405020304" pitchFamily="18" charset="0"/>
                <a:ea typeface="Calibri" panose="020F0502020204030204" pitchFamily="34" charset="0"/>
              </a:rPr>
              <a:t>CPHCE </a:t>
            </a:r>
            <a:r>
              <a:rPr lang="en-AU" sz="1800" kern="100">
                <a:latin typeface="Times New Roman" panose="02020603050405020304" pitchFamily="18" charset="0"/>
                <a:ea typeface="Calibri" panose="020F0502020204030204" pitchFamily="34" charset="0"/>
              </a:rPr>
              <a:t>C Spooner, M Harris, J Taggart, S Li, P O’Shea, S Parker, K Paine, K Thorburn.</a:t>
            </a: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School of Population Health B </a:t>
            </a:r>
            <a:r>
              <a:rPr lang="en-AU" sz="1800" kern="100">
                <a:latin typeface="Times New Roman" panose="02020603050405020304" pitchFamily="18" charset="0"/>
                <a:ea typeface="Calibri" panose="020F0502020204030204" pitchFamily="34" charset="0"/>
              </a:rPr>
              <a:t>Harris-Roxas B.</a:t>
            </a: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Social Policy Research Centre</a:t>
            </a:r>
            <a:r>
              <a:rPr lang="en-AU" sz="1800" kern="100">
                <a:latin typeface="Times New Roman" panose="02020603050405020304" pitchFamily="18" charset="0"/>
                <a:ea typeface="Calibri" panose="020F0502020204030204" pitchFamily="34" charset="0"/>
              </a:rPr>
              <a:t> K Fisher</a:t>
            </a:r>
            <a:br>
              <a:rPr lang="en-AU" sz="1800" kern="100">
                <a:latin typeface="Times New Roman" panose="02020603050405020304" pitchFamily="18" charset="0"/>
                <a:ea typeface="Calibri" panose="020F0502020204030204" pitchFamily="34" charset="0"/>
              </a:rPr>
            </a:br>
            <a:r>
              <a:rPr lang="en-US" sz="1800" b="1" kern="100">
                <a:latin typeface="Times New Roman" panose="02020603050405020304" pitchFamily="18" charset="0"/>
                <a:ea typeface="Calibri" panose="020F0502020204030204" pitchFamily="34" charset="0"/>
              </a:rPr>
              <a:t>Centre for Big Data Research in Health</a:t>
            </a:r>
            <a:r>
              <a:rPr lang="en-AU" sz="1800" b="1" kern="100">
                <a:latin typeface="Times New Roman" panose="02020603050405020304" pitchFamily="18" charset="0"/>
                <a:ea typeface="Calibri" panose="020F0502020204030204" pitchFamily="34" charset="0"/>
              </a:rPr>
              <a:t> </a:t>
            </a:r>
            <a:r>
              <a:rPr lang="en-AU" sz="1800" kern="100">
                <a:latin typeface="Times New Roman" panose="02020603050405020304" pitchFamily="18" charset="0"/>
                <a:ea typeface="Calibri" panose="020F0502020204030204" pitchFamily="34" charset="0"/>
              </a:rPr>
              <a:t>J de Oliveira Costa</a:t>
            </a:r>
            <a:br>
              <a:rPr lang="en-AU" sz="1800" kern="100">
                <a:latin typeface="Calibri" panose="020F0502020204030204" pitchFamily="34" charset="0"/>
                <a:ea typeface="Calibri" panose="020F0502020204030204" pitchFamily="34" charset="0"/>
              </a:rPr>
            </a:br>
            <a:r>
              <a:rPr lang="en-AU" sz="1800" kern="100">
                <a:latin typeface="Times New Roman" panose="02020603050405020304" pitchFamily="18" charset="0"/>
                <a:ea typeface="Calibri" panose="020F0502020204030204" pitchFamily="34" charset="0"/>
              </a:rPr>
              <a:t>.</a:t>
            </a: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Local Health Districts</a:t>
            </a: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Sydney LHD </a:t>
            </a:r>
            <a:r>
              <a:rPr lang="en-AU" sz="1800" kern="100">
                <a:latin typeface="Times New Roman" panose="02020603050405020304" pitchFamily="18" charset="0"/>
                <a:ea typeface="Calibri" panose="020F0502020204030204" pitchFamily="34" charset="0"/>
              </a:rPr>
              <a:t> A Simpson  B Lopez Portillo, A McDonald, K Searle, S Jun, L Parcsi, O Hutchins, </a:t>
            </a:r>
            <a:br>
              <a:rPr lang="en-AU" sz="1800" kern="100">
                <a:latin typeface="Times New Roman" panose="02020603050405020304" pitchFamily="18" charset="0"/>
                <a:ea typeface="Calibri" panose="020F0502020204030204" pitchFamily="34" charset="0"/>
              </a:rPr>
            </a:br>
            <a:r>
              <a:rPr lang="en-AU" sz="1800" kern="100">
                <a:latin typeface="Times New Roman" panose="02020603050405020304" pitchFamily="18" charset="0"/>
                <a:ea typeface="Calibri" panose="020F0502020204030204" pitchFamily="34" charset="0"/>
              </a:rPr>
              <a:t>P </a:t>
            </a:r>
            <a:r>
              <a:rPr lang="en-AU" sz="1800" kern="100" err="1">
                <a:latin typeface="Times New Roman" panose="02020603050405020304" pitchFamily="18" charset="0"/>
                <a:ea typeface="Calibri" panose="020F0502020204030204" pitchFamily="34" charset="0"/>
              </a:rPr>
              <a:t>Vasalo</a:t>
            </a:r>
            <a:r>
              <a:rPr lang="en-AU" sz="1800" kern="100">
                <a:latin typeface="Times New Roman" panose="02020603050405020304" pitchFamily="18" charset="0"/>
                <a:ea typeface="Calibri" panose="020F0502020204030204" pitchFamily="34" charset="0"/>
              </a:rPr>
              <a:t>, R Tippett.</a:t>
            </a: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South Eastern Sydney LHD </a:t>
            </a:r>
            <a:r>
              <a:rPr lang="en-AU" sz="1800" kern="100">
                <a:latin typeface="Times New Roman" panose="02020603050405020304" pitchFamily="18" charset="0"/>
                <a:ea typeface="Calibri" panose="020F0502020204030204" pitchFamily="34" charset="0"/>
              </a:rPr>
              <a:t>P Bolton</a:t>
            </a:r>
            <a:br>
              <a:rPr lang="en-AU" sz="1800" kern="100">
                <a:latin typeface="Times New Roman" panose="02020603050405020304" pitchFamily="18" charset="0"/>
                <a:ea typeface="Calibri" panose="020F0502020204030204" pitchFamily="34" charset="0"/>
              </a:rPr>
            </a:b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Universities</a:t>
            </a: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University of Sydney </a:t>
            </a:r>
            <a:r>
              <a:rPr lang="en-AU" sz="1800" kern="100">
                <a:latin typeface="Times New Roman" panose="02020603050405020304" pitchFamily="18" charset="0"/>
                <a:ea typeface="Calibri" panose="020F0502020204030204" pitchFamily="34" charset="0"/>
              </a:rPr>
              <a:t>A Baillie, M Cunich.</a:t>
            </a: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Swinburne University</a:t>
            </a:r>
            <a:r>
              <a:rPr lang="en-AU" sz="1800" kern="100">
                <a:latin typeface="Times New Roman" panose="02020603050405020304" pitchFamily="18" charset="0"/>
                <a:ea typeface="Calibri" panose="020F0502020204030204" pitchFamily="34" charset="0"/>
              </a:rPr>
              <a:t> R Osborne</a:t>
            </a:r>
            <a:br>
              <a:rPr lang="en-AU" sz="1800" kern="100">
                <a:latin typeface="Times New Roman" panose="02020603050405020304" pitchFamily="18" charset="0"/>
                <a:ea typeface="Calibri" panose="020F0502020204030204" pitchFamily="34" charset="0"/>
              </a:rPr>
            </a:br>
            <a:br>
              <a:rPr lang="en-AU" sz="1800" kern="100">
                <a:latin typeface="Times New Roman" panose="02020603050405020304" pitchFamily="18" charset="0"/>
                <a:ea typeface="Calibri" panose="020F0502020204030204" pitchFamily="34" charset="0"/>
              </a:rPr>
            </a:br>
            <a:r>
              <a:rPr lang="en-AU" sz="1800" b="1" kern="100">
                <a:latin typeface="Times New Roman" panose="02020603050405020304" pitchFamily="18" charset="0"/>
                <a:ea typeface="Calibri" panose="020F0502020204030204" pitchFamily="34" charset="0"/>
              </a:rPr>
              <a:t>Central Eastern Sydney Primary Health Network</a:t>
            </a:r>
            <a:br>
              <a:rPr lang="en-AU" sz="1800" kern="100">
                <a:latin typeface="Times New Roman" panose="02020603050405020304" pitchFamily="18" charset="0"/>
                <a:ea typeface="Calibri" panose="020F0502020204030204" pitchFamily="34" charset="0"/>
              </a:rPr>
            </a:br>
            <a:r>
              <a:rPr lang="en-AU" sz="1800" kern="100">
                <a:latin typeface="Times New Roman" panose="02020603050405020304" pitchFamily="18" charset="0"/>
                <a:ea typeface="Calibri" panose="020F0502020204030204" pitchFamily="34" charset="0"/>
              </a:rPr>
              <a:t>M Moore, N Hansen.</a:t>
            </a:r>
            <a:endParaRPr lang="en-US" sz="1800" kern="10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016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re Are We Going?” 8-11-19">
            <a:extLst>
              <a:ext uri="{FF2B5EF4-FFF2-40B4-BE49-F238E27FC236}">
                <a16:creationId xmlns:a16="http://schemas.microsoft.com/office/drawing/2014/main" id="{6FE9A4C3-C420-BDD4-3610-09FA3ACD5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587" y="218059"/>
            <a:ext cx="9328825" cy="584606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743B9F7-4A49-1B0A-28DE-B4ED3274EB82}"/>
              </a:ext>
            </a:extLst>
          </p:cNvPr>
          <p:cNvSpPr>
            <a:spLocks noGrp="1"/>
          </p:cNvSpPr>
          <p:nvPr>
            <p:ph idx="1"/>
          </p:nvPr>
        </p:nvSpPr>
        <p:spPr>
          <a:xfrm>
            <a:off x="1560557" y="534352"/>
            <a:ext cx="5579301" cy="3365108"/>
          </a:xfrm>
        </p:spPr>
        <p:txBody>
          <a:bodyPr/>
          <a:lstStyle/>
          <a:p>
            <a:pPr marL="457200" indent="-457200">
              <a:buFont typeface="Arial" panose="020B0604020202020204" pitchFamily="34" charset="0"/>
              <a:buChar char="•"/>
            </a:pPr>
            <a:r>
              <a:rPr lang="en-US" b="1"/>
              <a:t>Why our concern with people with lived experience of mental illness?</a:t>
            </a:r>
          </a:p>
          <a:p>
            <a:pPr marL="457200" indent="-457200">
              <a:buFont typeface="Arial" panose="020B0604020202020204" pitchFamily="34" charset="0"/>
              <a:buChar char="•"/>
            </a:pPr>
            <a:r>
              <a:rPr lang="en-US" b="1"/>
              <a:t>Our journey so far</a:t>
            </a:r>
          </a:p>
          <a:p>
            <a:pPr marL="457200" indent="-457200">
              <a:buFont typeface="Arial" panose="020B0604020202020204" pitchFamily="34" charset="0"/>
              <a:buChar char="•"/>
            </a:pPr>
            <a:r>
              <a:rPr lang="en-US" b="1"/>
              <a:t>What have we found?</a:t>
            </a:r>
          </a:p>
          <a:p>
            <a:pPr marL="457200" indent="-457200">
              <a:buFont typeface="Arial" panose="020B0604020202020204" pitchFamily="34" charset="0"/>
              <a:buChar char="•"/>
            </a:pPr>
            <a:r>
              <a:rPr lang="en-US" b="1"/>
              <a:t>What have we learned?</a:t>
            </a:r>
          </a:p>
          <a:p>
            <a:pPr>
              <a:buNone/>
            </a:pPr>
            <a:endParaRPr lang="en-AU"/>
          </a:p>
        </p:txBody>
      </p:sp>
    </p:spTree>
    <p:extLst>
      <p:ext uri="{BB962C8B-B14F-4D97-AF65-F5344CB8AC3E}">
        <p14:creationId xmlns:p14="http://schemas.microsoft.com/office/powerpoint/2010/main" val="321235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E9EDBD-FE03-7121-AAD2-CD8D459B27EA}"/>
              </a:ext>
            </a:extLst>
          </p:cNvPr>
          <p:cNvSpPr>
            <a:spLocks noGrp="1"/>
          </p:cNvSpPr>
          <p:nvPr>
            <p:ph type="title"/>
          </p:nvPr>
        </p:nvSpPr>
        <p:spPr/>
        <p:txBody>
          <a:bodyPr>
            <a:normAutofit/>
          </a:bodyPr>
          <a:lstStyle/>
          <a:p>
            <a:r>
              <a:rPr lang="en-US"/>
              <a:t>Why our concern with people with lived experience of mental illness?</a:t>
            </a:r>
            <a:endParaRPr lang="en-AU"/>
          </a:p>
        </p:txBody>
      </p:sp>
      <p:sp>
        <p:nvSpPr>
          <p:cNvPr id="6" name="Content Placeholder 5">
            <a:extLst>
              <a:ext uri="{FF2B5EF4-FFF2-40B4-BE49-F238E27FC236}">
                <a16:creationId xmlns:a16="http://schemas.microsoft.com/office/drawing/2014/main" id="{AA5E1BC9-21BC-2BD5-4F04-8A4BF1E4A912}"/>
              </a:ext>
            </a:extLst>
          </p:cNvPr>
          <p:cNvSpPr>
            <a:spLocks noGrp="1"/>
          </p:cNvSpPr>
          <p:nvPr>
            <p:ph idx="1"/>
          </p:nvPr>
        </p:nvSpPr>
        <p:spPr/>
        <p:txBody>
          <a:bodyPr>
            <a:normAutofit lnSpcReduction="10000"/>
          </a:bodyPr>
          <a:lstStyle/>
          <a:p>
            <a:r>
              <a:rPr lang="en-US"/>
              <a:t>People with mental illnesses have higher* risk of:</a:t>
            </a:r>
          </a:p>
          <a:p>
            <a:pPr marL="457200" indent="-457200">
              <a:buFont typeface="Arial" panose="020B0604020202020204" pitchFamily="34" charset="0"/>
              <a:buChar char="•"/>
            </a:pPr>
            <a:r>
              <a:rPr lang="en-US" i="1"/>
              <a:t>Mortality</a:t>
            </a:r>
            <a:r>
              <a:rPr lang="en-US"/>
              <a:t>: 15-20 years younger</a:t>
            </a:r>
          </a:p>
          <a:p>
            <a:pPr marL="457200" indent="-457200">
              <a:buFont typeface="Arial" panose="020B0604020202020204" pitchFamily="34" charset="0"/>
              <a:buChar char="•"/>
            </a:pPr>
            <a:r>
              <a:rPr lang="en-US" i="1"/>
              <a:t>Chronic diseases at younger age</a:t>
            </a:r>
            <a:r>
              <a:rPr lang="en-US"/>
              <a:t>: obesity, diabetes, cardiovascular diseases, multimorbidity </a:t>
            </a:r>
          </a:p>
          <a:p>
            <a:pPr marL="457200" indent="-457200">
              <a:buFont typeface="Arial" panose="020B0604020202020204" pitchFamily="34" charset="0"/>
              <a:buChar char="•"/>
            </a:pPr>
            <a:r>
              <a:rPr lang="en-US" i="1"/>
              <a:t>Modifiable risk factors</a:t>
            </a:r>
            <a:r>
              <a:rPr lang="en-US"/>
              <a:t>: smoking, excessive alcohol consumption, sleep disturbance, physical inactivity, and dietary risks</a:t>
            </a:r>
          </a:p>
          <a:p>
            <a:pPr marL="457200" indent="-457200">
              <a:buFont typeface="Arial" panose="020B0604020202020204" pitchFamily="34" charset="0"/>
              <a:buChar char="•"/>
            </a:pPr>
            <a:r>
              <a:rPr lang="en-US"/>
              <a:t>Medications with side effects e.g. weight gain </a:t>
            </a:r>
          </a:p>
          <a:p>
            <a:pPr marL="457200" indent="-457200">
              <a:buFont typeface="Arial" panose="020B0604020202020204" pitchFamily="34" charset="0"/>
              <a:buChar char="•"/>
            </a:pPr>
            <a:r>
              <a:rPr lang="en-US"/>
              <a:t>Socio-economic disadvantage and discrimination</a:t>
            </a:r>
            <a:endParaRPr lang="en-AU"/>
          </a:p>
          <a:p>
            <a:pPr algn="r"/>
            <a:r>
              <a:rPr lang="en-US"/>
              <a:t>*relative to the general population</a:t>
            </a:r>
            <a:endParaRPr lang="en-AU"/>
          </a:p>
        </p:txBody>
      </p:sp>
    </p:spTree>
    <p:extLst>
      <p:ext uri="{BB962C8B-B14F-4D97-AF65-F5344CB8AC3E}">
        <p14:creationId xmlns:p14="http://schemas.microsoft.com/office/powerpoint/2010/main" val="364592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A5E1BC9-21BC-2BD5-4F04-8A4BF1E4A912}"/>
              </a:ext>
            </a:extLst>
          </p:cNvPr>
          <p:cNvSpPr>
            <a:spLocks noGrp="1"/>
          </p:cNvSpPr>
          <p:nvPr>
            <p:ph idx="1"/>
          </p:nvPr>
        </p:nvSpPr>
        <p:spPr>
          <a:xfrm>
            <a:off x="838199" y="1825625"/>
            <a:ext cx="10748963" cy="4262024"/>
          </a:xfrm>
        </p:spPr>
        <p:txBody>
          <a:bodyPr>
            <a:normAutofit fontScale="32500" lnSpcReduction="20000"/>
          </a:bodyPr>
          <a:lstStyle/>
          <a:p>
            <a:r>
              <a:rPr lang="en-US" sz="7400"/>
              <a:t>People with mental illnesses have less* access to:</a:t>
            </a:r>
          </a:p>
          <a:p>
            <a:pPr marL="457200" indent="-457200">
              <a:buFont typeface="Arial" panose="020B0604020202020204" pitchFamily="34" charset="0"/>
              <a:buChar char="•"/>
            </a:pPr>
            <a:r>
              <a:rPr lang="en-US" sz="7400"/>
              <a:t>Preventive health care e.g. screening</a:t>
            </a:r>
          </a:p>
          <a:p>
            <a:pPr marL="457200" indent="-457200">
              <a:buFont typeface="Arial" panose="020B0604020202020204" pitchFamily="34" charset="0"/>
              <a:buChar char="•"/>
            </a:pPr>
            <a:r>
              <a:rPr lang="en-US" sz="7400"/>
              <a:t>Lifestyle interventions e.g. dietary support, fitness professionals, smoking cessation</a:t>
            </a:r>
          </a:p>
          <a:p>
            <a:pPr marL="457200" indent="-457200">
              <a:buFont typeface="Arial" panose="020B0604020202020204" pitchFamily="34" charset="0"/>
              <a:buChar char="•"/>
            </a:pPr>
            <a:endParaRPr lang="en-US" sz="7400"/>
          </a:p>
          <a:p>
            <a:pPr>
              <a:buNone/>
            </a:pPr>
            <a:r>
              <a:rPr lang="en-US" sz="7400"/>
              <a:t>Primary care:</a:t>
            </a:r>
          </a:p>
          <a:p>
            <a:pPr marL="457200" indent="-457200">
              <a:buFont typeface="Arial" panose="020B0604020202020204" pitchFamily="34" charset="0"/>
              <a:buChar char="•"/>
            </a:pPr>
            <a:r>
              <a:rPr lang="en-US" sz="7400"/>
              <a:t>aims to provide equitable, </a:t>
            </a:r>
            <a:r>
              <a:rPr lang="en-AU" sz="7400"/>
              <a:t>person-centred</a:t>
            </a:r>
            <a:r>
              <a:rPr lang="en-US" sz="7400"/>
              <a:t> care </a:t>
            </a:r>
          </a:p>
          <a:p>
            <a:pPr marL="457200" indent="-457200">
              <a:buFont typeface="Arial" panose="020B0604020202020204" pitchFamily="34" charset="0"/>
              <a:buChar char="•"/>
            </a:pPr>
            <a:r>
              <a:rPr lang="en-US" sz="7400"/>
              <a:t>is optimal setting for addressing and coordinating prevention and management of complex chronic conditions</a:t>
            </a:r>
          </a:p>
          <a:p>
            <a:pPr>
              <a:buNone/>
            </a:pPr>
            <a:endParaRPr lang="en-AU"/>
          </a:p>
          <a:p>
            <a:r>
              <a:rPr lang="en-US" sz="7600">
                <a:solidFill>
                  <a:schemeClr val="bg1">
                    <a:lumMod val="50000"/>
                  </a:schemeClr>
                </a:solidFill>
              </a:rPr>
              <a:t>*relative to the general population</a:t>
            </a:r>
            <a:endParaRPr lang="en-AU" sz="7600">
              <a:solidFill>
                <a:schemeClr val="bg1">
                  <a:lumMod val="50000"/>
                </a:schemeClr>
              </a:solidFill>
            </a:endParaRPr>
          </a:p>
        </p:txBody>
      </p:sp>
    </p:spTree>
    <p:extLst>
      <p:ext uri="{BB962C8B-B14F-4D97-AF65-F5344CB8AC3E}">
        <p14:creationId xmlns:p14="http://schemas.microsoft.com/office/powerpoint/2010/main" val="164522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E9EDBD-FE03-7121-AAD2-CD8D459B27EA}"/>
              </a:ext>
            </a:extLst>
          </p:cNvPr>
          <p:cNvSpPr>
            <a:spLocks noGrp="1"/>
          </p:cNvSpPr>
          <p:nvPr>
            <p:ph type="title"/>
          </p:nvPr>
        </p:nvSpPr>
        <p:spPr>
          <a:xfrm>
            <a:off x="838200" y="365125"/>
            <a:ext cx="5257800" cy="1325563"/>
          </a:xfrm>
        </p:spPr>
        <p:txBody>
          <a:bodyPr>
            <a:normAutofit/>
          </a:bodyPr>
          <a:lstStyle/>
          <a:p>
            <a:r>
              <a:rPr lang="en-US"/>
              <a:t>Our journey so far</a:t>
            </a:r>
            <a:endParaRPr lang="en-AU"/>
          </a:p>
        </p:txBody>
      </p:sp>
      <p:pic>
        <p:nvPicPr>
          <p:cNvPr id="2" name="Picture 1">
            <a:extLst>
              <a:ext uri="{FF2B5EF4-FFF2-40B4-BE49-F238E27FC236}">
                <a16:creationId xmlns:a16="http://schemas.microsoft.com/office/drawing/2014/main" id="{E3C2BD8A-501F-65C4-90F3-BE8D26BADB8B}"/>
              </a:ext>
            </a:extLst>
          </p:cNvPr>
          <p:cNvPicPr>
            <a:picLocks noChangeAspect="1"/>
          </p:cNvPicPr>
          <p:nvPr/>
        </p:nvPicPr>
        <p:blipFill>
          <a:blip r:embed="rId3"/>
          <a:stretch>
            <a:fillRect/>
          </a:stretch>
        </p:blipFill>
        <p:spPr>
          <a:xfrm>
            <a:off x="0" y="2862127"/>
            <a:ext cx="12121433" cy="3283819"/>
          </a:xfrm>
          <a:prstGeom prst="rect">
            <a:avLst/>
          </a:prstGeom>
        </p:spPr>
      </p:pic>
      <p:sp>
        <p:nvSpPr>
          <p:cNvPr id="3" name="Rectangle 2">
            <a:extLst>
              <a:ext uri="{FF2B5EF4-FFF2-40B4-BE49-F238E27FC236}">
                <a16:creationId xmlns:a16="http://schemas.microsoft.com/office/drawing/2014/main" id="{C40F68A8-D4B4-5138-CED4-2C14095EB605}"/>
              </a:ext>
            </a:extLst>
          </p:cNvPr>
          <p:cNvSpPr/>
          <p:nvPr/>
        </p:nvSpPr>
        <p:spPr>
          <a:xfrm>
            <a:off x="329931" y="2898844"/>
            <a:ext cx="2013625" cy="1361872"/>
          </a:xfrm>
          <a:prstGeom prst="rect">
            <a:avLst/>
          </a:prstGeom>
          <a:solidFill>
            <a:schemeClr val="accent1">
              <a:lumMod val="20000"/>
              <a:lumOff val="8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Qualitative study with PWLE:</a:t>
            </a:r>
          </a:p>
          <a:p>
            <a:pPr algn="ctr"/>
            <a:r>
              <a:rPr lang="en-US">
                <a:solidFill>
                  <a:schemeClr val="tx1"/>
                </a:solidFill>
              </a:rPr>
              <a:t>What facilitates access to GPs in Sydney?</a:t>
            </a:r>
            <a:endParaRPr lang="en-AU">
              <a:solidFill>
                <a:schemeClr val="tx1"/>
              </a:solidFill>
            </a:endParaRPr>
          </a:p>
        </p:txBody>
      </p:sp>
      <p:sp>
        <p:nvSpPr>
          <p:cNvPr id="4" name="Rectangle 3">
            <a:extLst>
              <a:ext uri="{FF2B5EF4-FFF2-40B4-BE49-F238E27FC236}">
                <a16:creationId xmlns:a16="http://schemas.microsoft.com/office/drawing/2014/main" id="{3CDF7A31-4758-FE38-7B00-02E3FE42E698}"/>
              </a:ext>
            </a:extLst>
          </p:cNvPr>
          <p:cNvSpPr/>
          <p:nvPr/>
        </p:nvSpPr>
        <p:spPr>
          <a:xfrm>
            <a:off x="2769951" y="2506366"/>
            <a:ext cx="2013625" cy="1361872"/>
          </a:xfrm>
          <a:prstGeom prst="rect">
            <a:avLst/>
          </a:prstGeom>
          <a:ln w="222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solidFill>
                  <a:schemeClr val="tx1"/>
                </a:solidFill>
              </a:rPr>
              <a:t>2ndry data analysis:</a:t>
            </a:r>
          </a:p>
          <a:p>
            <a:pPr algn="ctr"/>
            <a:r>
              <a:rPr lang="en-US">
                <a:solidFill>
                  <a:schemeClr val="tx1"/>
                </a:solidFill>
              </a:rPr>
              <a:t>Health profile of PWLE in Australia</a:t>
            </a:r>
            <a:endParaRPr lang="en-AU">
              <a:solidFill>
                <a:schemeClr val="tx1"/>
              </a:solidFill>
            </a:endParaRPr>
          </a:p>
        </p:txBody>
      </p:sp>
      <p:sp>
        <p:nvSpPr>
          <p:cNvPr id="7" name="Rectangle 6">
            <a:extLst>
              <a:ext uri="{FF2B5EF4-FFF2-40B4-BE49-F238E27FC236}">
                <a16:creationId xmlns:a16="http://schemas.microsoft.com/office/drawing/2014/main" id="{FD5235B0-0A61-F66E-C6D3-4921D5D98D41}"/>
              </a:ext>
            </a:extLst>
          </p:cNvPr>
          <p:cNvSpPr/>
          <p:nvPr/>
        </p:nvSpPr>
        <p:spPr>
          <a:xfrm>
            <a:off x="7611081" y="2067128"/>
            <a:ext cx="2013625" cy="1361872"/>
          </a:xfrm>
          <a:prstGeom prst="rect">
            <a:avLst/>
          </a:prstGeom>
          <a:ln w="2222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solidFill>
                  <a:schemeClr val="tx1"/>
                </a:solidFill>
              </a:rPr>
              <a:t>Review:</a:t>
            </a:r>
          </a:p>
          <a:p>
            <a:pPr algn="ctr"/>
            <a:r>
              <a:rPr lang="en-US">
                <a:solidFill>
                  <a:schemeClr val="tx1"/>
                </a:solidFill>
              </a:rPr>
              <a:t>What helps GPs engage in shared care?</a:t>
            </a:r>
            <a:endParaRPr lang="en-AU">
              <a:solidFill>
                <a:schemeClr val="tx1"/>
              </a:solidFill>
            </a:endParaRPr>
          </a:p>
        </p:txBody>
      </p:sp>
      <p:sp>
        <p:nvSpPr>
          <p:cNvPr id="8" name="Rectangle 7">
            <a:extLst>
              <a:ext uri="{FF2B5EF4-FFF2-40B4-BE49-F238E27FC236}">
                <a16:creationId xmlns:a16="http://schemas.microsoft.com/office/drawing/2014/main" id="{586B1C8D-B52B-77EC-2A13-AA3C4CCF80C9}"/>
              </a:ext>
            </a:extLst>
          </p:cNvPr>
          <p:cNvSpPr/>
          <p:nvPr/>
        </p:nvSpPr>
        <p:spPr>
          <a:xfrm>
            <a:off x="5178355" y="2723988"/>
            <a:ext cx="2013625" cy="1361872"/>
          </a:xfrm>
          <a:prstGeom prst="rect">
            <a:avLst/>
          </a:prstGeom>
          <a:gradFill>
            <a:gsLst>
              <a:gs pos="0">
                <a:schemeClr val="accent3">
                  <a:lumMod val="110000"/>
                  <a:satMod val="105000"/>
                  <a:tint val="67000"/>
                </a:schemeClr>
              </a:gs>
              <a:gs pos="42000">
                <a:schemeClr val="accent3">
                  <a:lumMod val="105000"/>
                  <a:satMod val="103000"/>
                  <a:tint val="73000"/>
                  <a:alpha val="60000"/>
                </a:schemeClr>
              </a:gs>
              <a:gs pos="100000">
                <a:schemeClr val="accent3">
                  <a:lumMod val="105000"/>
                  <a:satMod val="109000"/>
                  <a:tint val="81000"/>
                  <a:alpha val="57000"/>
                </a:schemeClr>
              </a:gs>
            </a:gsLst>
          </a:gradFill>
          <a:ln w="2222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chemeClr val="tx1"/>
                </a:solidFill>
              </a:rPr>
              <a:t>Resource development: </a:t>
            </a:r>
          </a:p>
          <a:p>
            <a:pPr algn="ctr"/>
            <a:r>
              <a:rPr lang="en-AU">
                <a:solidFill>
                  <a:schemeClr val="tx1"/>
                </a:solidFill>
              </a:rPr>
              <a:t>Organisational</a:t>
            </a:r>
            <a:r>
              <a:rPr lang="en-US">
                <a:solidFill>
                  <a:schemeClr val="tx1"/>
                </a:solidFill>
              </a:rPr>
              <a:t> mental health literacy</a:t>
            </a:r>
            <a:endParaRPr lang="en-AU">
              <a:solidFill>
                <a:schemeClr val="tx1"/>
              </a:solidFill>
            </a:endParaRPr>
          </a:p>
        </p:txBody>
      </p:sp>
      <p:sp>
        <p:nvSpPr>
          <p:cNvPr id="9" name="Rectangle 8">
            <a:extLst>
              <a:ext uri="{FF2B5EF4-FFF2-40B4-BE49-F238E27FC236}">
                <a16:creationId xmlns:a16="http://schemas.microsoft.com/office/drawing/2014/main" id="{753FD694-620F-C29E-E3A3-03AFE335E1C2}"/>
              </a:ext>
            </a:extLst>
          </p:cNvPr>
          <p:cNvSpPr/>
          <p:nvPr/>
        </p:nvSpPr>
        <p:spPr>
          <a:xfrm>
            <a:off x="9768186" y="1576799"/>
            <a:ext cx="2232000" cy="1360800"/>
          </a:xfrm>
          <a:custGeom>
            <a:avLst/>
            <a:gdLst>
              <a:gd name="connsiteX0" fmla="*/ 0 w 2232000"/>
              <a:gd name="connsiteY0" fmla="*/ 0 h 1360800"/>
              <a:gd name="connsiteX1" fmla="*/ 513360 w 2232000"/>
              <a:gd name="connsiteY1" fmla="*/ 0 h 1360800"/>
              <a:gd name="connsiteX2" fmla="*/ 1116000 w 2232000"/>
              <a:gd name="connsiteY2" fmla="*/ 0 h 1360800"/>
              <a:gd name="connsiteX3" fmla="*/ 1674000 w 2232000"/>
              <a:gd name="connsiteY3" fmla="*/ 0 h 1360800"/>
              <a:gd name="connsiteX4" fmla="*/ 2232000 w 2232000"/>
              <a:gd name="connsiteY4" fmla="*/ 0 h 1360800"/>
              <a:gd name="connsiteX5" fmla="*/ 2232000 w 2232000"/>
              <a:gd name="connsiteY5" fmla="*/ 480816 h 1360800"/>
              <a:gd name="connsiteX6" fmla="*/ 2232000 w 2232000"/>
              <a:gd name="connsiteY6" fmla="*/ 907200 h 1360800"/>
              <a:gd name="connsiteX7" fmla="*/ 2232000 w 2232000"/>
              <a:gd name="connsiteY7" fmla="*/ 1360800 h 1360800"/>
              <a:gd name="connsiteX8" fmla="*/ 1651680 w 2232000"/>
              <a:gd name="connsiteY8" fmla="*/ 1360800 h 1360800"/>
              <a:gd name="connsiteX9" fmla="*/ 1160640 w 2232000"/>
              <a:gd name="connsiteY9" fmla="*/ 1360800 h 1360800"/>
              <a:gd name="connsiteX10" fmla="*/ 602640 w 2232000"/>
              <a:gd name="connsiteY10" fmla="*/ 1360800 h 1360800"/>
              <a:gd name="connsiteX11" fmla="*/ 0 w 2232000"/>
              <a:gd name="connsiteY11" fmla="*/ 1360800 h 1360800"/>
              <a:gd name="connsiteX12" fmla="*/ 0 w 2232000"/>
              <a:gd name="connsiteY12" fmla="*/ 920808 h 1360800"/>
              <a:gd name="connsiteX13" fmla="*/ 0 w 2232000"/>
              <a:gd name="connsiteY13" fmla="*/ 508032 h 1360800"/>
              <a:gd name="connsiteX14" fmla="*/ 0 w 2232000"/>
              <a:gd name="connsiteY14" fmla="*/ 0 h 13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000" h="1360800" fill="none" extrusionOk="0">
                <a:moveTo>
                  <a:pt x="0" y="0"/>
                </a:moveTo>
                <a:cubicBezTo>
                  <a:pt x="227107" y="-6518"/>
                  <a:pt x="276566" y="9725"/>
                  <a:pt x="513360" y="0"/>
                </a:cubicBezTo>
                <a:cubicBezTo>
                  <a:pt x="750154" y="-9725"/>
                  <a:pt x="887154" y="55574"/>
                  <a:pt x="1116000" y="0"/>
                </a:cubicBezTo>
                <a:cubicBezTo>
                  <a:pt x="1344846" y="-55574"/>
                  <a:pt x="1446443" y="12724"/>
                  <a:pt x="1674000" y="0"/>
                </a:cubicBezTo>
                <a:cubicBezTo>
                  <a:pt x="1901557" y="-12724"/>
                  <a:pt x="1967522" y="53585"/>
                  <a:pt x="2232000" y="0"/>
                </a:cubicBezTo>
                <a:cubicBezTo>
                  <a:pt x="2263323" y="193265"/>
                  <a:pt x="2195279" y="295139"/>
                  <a:pt x="2232000" y="480816"/>
                </a:cubicBezTo>
                <a:cubicBezTo>
                  <a:pt x="2268721" y="666493"/>
                  <a:pt x="2196002" y="757532"/>
                  <a:pt x="2232000" y="907200"/>
                </a:cubicBezTo>
                <a:cubicBezTo>
                  <a:pt x="2267998" y="1056868"/>
                  <a:pt x="2209684" y="1177232"/>
                  <a:pt x="2232000" y="1360800"/>
                </a:cubicBezTo>
                <a:cubicBezTo>
                  <a:pt x="2006732" y="1407204"/>
                  <a:pt x="1847455" y="1325333"/>
                  <a:pt x="1651680" y="1360800"/>
                </a:cubicBezTo>
                <a:cubicBezTo>
                  <a:pt x="1455905" y="1396267"/>
                  <a:pt x="1382923" y="1348638"/>
                  <a:pt x="1160640" y="1360800"/>
                </a:cubicBezTo>
                <a:cubicBezTo>
                  <a:pt x="938357" y="1372962"/>
                  <a:pt x="810437" y="1334633"/>
                  <a:pt x="602640" y="1360800"/>
                </a:cubicBezTo>
                <a:cubicBezTo>
                  <a:pt x="394843" y="1386967"/>
                  <a:pt x="268602" y="1301345"/>
                  <a:pt x="0" y="1360800"/>
                </a:cubicBezTo>
                <a:cubicBezTo>
                  <a:pt x="-28843" y="1159007"/>
                  <a:pt x="34470" y="1119212"/>
                  <a:pt x="0" y="920808"/>
                </a:cubicBezTo>
                <a:cubicBezTo>
                  <a:pt x="-34470" y="722404"/>
                  <a:pt x="7819" y="602059"/>
                  <a:pt x="0" y="508032"/>
                </a:cubicBezTo>
                <a:cubicBezTo>
                  <a:pt x="-7819" y="414005"/>
                  <a:pt x="52778" y="147913"/>
                  <a:pt x="0" y="0"/>
                </a:cubicBezTo>
                <a:close/>
              </a:path>
              <a:path w="2232000" h="1360800" stroke="0" extrusionOk="0">
                <a:moveTo>
                  <a:pt x="0" y="0"/>
                </a:moveTo>
                <a:cubicBezTo>
                  <a:pt x="125833" y="-58518"/>
                  <a:pt x="377859" y="1961"/>
                  <a:pt x="580320" y="0"/>
                </a:cubicBezTo>
                <a:cubicBezTo>
                  <a:pt x="782781" y="-1961"/>
                  <a:pt x="967052" y="7291"/>
                  <a:pt x="1138320" y="0"/>
                </a:cubicBezTo>
                <a:cubicBezTo>
                  <a:pt x="1309588" y="-7291"/>
                  <a:pt x="1438900" y="66370"/>
                  <a:pt x="1718640" y="0"/>
                </a:cubicBezTo>
                <a:cubicBezTo>
                  <a:pt x="1998380" y="-66370"/>
                  <a:pt x="2049321" y="16128"/>
                  <a:pt x="2232000" y="0"/>
                </a:cubicBezTo>
                <a:cubicBezTo>
                  <a:pt x="2270343" y="221275"/>
                  <a:pt x="2180864" y="294985"/>
                  <a:pt x="2232000" y="453600"/>
                </a:cubicBezTo>
                <a:cubicBezTo>
                  <a:pt x="2283136" y="612215"/>
                  <a:pt x="2191032" y="731356"/>
                  <a:pt x="2232000" y="866376"/>
                </a:cubicBezTo>
                <a:cubicBezTo>
                  <a:pt x="2272968" y="1001396"/>
                  <a:pt x="2214589" y="1135135"/>
                  <a:pt x="2232000" y="1360800"/>
                </a:cubicBezTo>
                <a:cubicBezTo>
                  <a:pt x="2087249" y="1400449"/>
                  <a:pt x="1931826" y="1349163"/>
                  <a:pt x="1696320" y="1360800"/>
                </a:cubicBezTo>
                <a:cubicBezTo>
                  <a:pt x="1460814" y="1372437"/>
                  <a:pt x="1320635" y="1319848"/>
                  <a:pt x="1160640" y="1360800"/>
                </a:cubicBezTo>
                <a:cubicBezTo>
                  <a:pt x="1000645" y="1401752"/>
                  <a:pt x="771185" y="1301671"/>
                  <a:pt x="602640" y="1360800"/>
                </a:cubicBezTo>
                <a:cubicBezTo>
                  <a:pt x="434095" y="1419929"/>
                  <a:pt x="255821" y="1323431"/>
                  <a:pt x="0" y="1360800"/>
                </a:cubicBezTo>
                <a:cubicBezTo>
                  <a:pt x="-4135" y="1236632"/>
                  <a:pt x="11606" y="1045895"/>
                  <a:pt x="0" y="879984"/>
                </a:cubicBezTo>
                <a:cubicBezTo>
                  <a:pt x="-11606" y="714073"/>
                  <a:pt x="12029" y="595390"/>
                  <a:pt x="0" y="399168"/>
                </a:cubicBezTo>
                <a:cubicBezTo>
                  <a:pt x="-12029" y="202946"/>
                  <a:pt x="15982" y="113121"/>
                  <a:pt x="0" y="0"/>
                </a:cubicBezTo>
                <a:close/>
              </a:path>
            </a:pathLst>
          </a:custGeom>
          <a:gradFill>
            <a:gsLst>
              <a:gs pos="0">
                <a:srgbClr val="00B0F0">
                  <a:alpha val="45000"/>
                </a:srgbClr>
              </a:gs>
              <a:gs pos="50000">
                <a:srgbClr val="00B0F0">
                  <a:alpha val="51000"/>
                </a:srgbClr>
              </a:gs>
              <a:gs pos="100000">
                <a:srgbClr val="00B0F0">
                  <a:alpha val="64000"/>
                </a:srgbClr>
              </a:gs>
            </a:gsLst>
            <a:lin ang="5400000" scaled="0"/>
          </a:gradFill>
          <a:ln>
            <a:solidFill>
              <a:schemeClr val="tx1"/>
            </a:solidFill>
            <a:extLst>
              <a:ext uri="{C807C97D-BFC1-408E-A445-0C87EB9F89A2}">
                <ask:lineSketchStyleProps xmlns:ask="http://schemas.microsoft.com/office/drawing/2018/sketchyshapes" sd="2636866291">
                  <a:prstGeom prst="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solidFill>
                  <a:schemeClr val="tx1"/>
                </a:solidFill>
              </a:rPr>
              <a:t>Two trials:</a:t>
            </a:r>
          </a:p>
          <a:p>
            <a:pPr algn="ctr"/>
            <a:r>
              <a:rPr lang="en-US">
                <a:solidFill>
                  <a:schemeClr val="tx1"/>
                </a:solidFill>
              </a:rPr>
              <a:t>Electronic tool for shared care with MHS</a:t>
            </a:r>
            <a:endParaRPr lang="en-AU">
              <a:solidFill>
                <a:schemeClr val="tx1"/>
              </a:solidFill>
            </a:endParaRPr>
          </a:p>
        </p:txBody>
      </p:sp>
      <p:sp>
        <p:nvSpPr>
          <p:cNvPr id="13" name="Callout: Line 12">
            <a:extLst>
              <a:ext uri="{FF2B5EF4-FFF2-40B4-BE49-F238E27FC236}">
                <a16:creationId xmlns:a16="http://schemas.microsoft.com/office/drawing/2014/main" id="{C0C95BA0-DEDA-0AF0-5F5F-1D5E8F7984CA}"/>
              </a:ext>
            </a:extLst>
          </p:cNvPr>
          <p:cNvSpPr/>
          <p:nvPr/>
        </p:nvSpPr>
        <p:spPr>
          <a:xfrm>
            <a:off x="4583416" y="5119160"/>
            <a:ext cx="7200000" cy="900000"/>
          </a:xfrm>
          <a:prstGeom prst="borderCallout1">
            <a:avLst>
              <a:gd name="adj1" fmla="val 376"/>
              <a:gd name="adj2" fmla="val 44"/>
              <a:gd name="adj3" fmla="val -97185"/>
              <a:gd name="adj4" fmla="val -30902"/>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PWLE need support to access preventive care and </a:t>
            </a:r>
            <a:br>
              <a:rPr lang="en-US">
                <a:solidFill>
                  <a:schemeClr val="tx1"/>
                </a:solidFill>
              </a:rPr>
            </a:br>
            <a:r>
              <a:rPr lang="en-US">
                <a:solidFill>
                  <a:schemeClr val="tx1"/>
                </a:solidFill>
              </a:rPr>
              <a:t>GPs need support to meet the needs of PWLE</a:t>
            </a:r>
            <a:endParaRPr lang="en-AU">
              <a:solidFill>
                <a:schemeClr val="tx1"/>
              </a:solidFill>
            </a:endParaRPr>
          </a:p>
        </p:txBody>
      </p:sp>
      <p:sp>
        <p:nvSpPr>
          <p:cNvPr id="14" name="Callout: Line 13">
            <a:extLst>
              <a:ext uri="{FF2B5EF4-FFF2-40B4-BE49-F238E27FC236}">
                <a16:creationId xmlns:a16="http://schemas.microsoft.com/office/drawing/2014/main" id="{ED91F668-DFB6-5C45-EC37-6AFE56FCFF3C}"/>
              </a:ext>
            </a:extLst>
          </p:cNvPr>
          <p:cNvSpPr/>
          <p:nvPr/>
        </p:nvSpPr>
        <p:spPr>
          <a:xfrm>
            <a:off x="4252282" y="5257096"/>
            <a:ext cx="7200000" cy="900000"/>
          </a:xfrm>
          <a:prstGeom prst="borderCallout1">
            <a:avLst>
              <a:gd name="adj1" fmla="val 1456"/>
              <a:gd name="adj2" fmla="val 719"/>
              <a:gd name="adj3" fmla="val -153389"/>
              <a:gd name="adj4" fmla="val -44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solidFill>
                  <a:schemeClr val="tx1"/>
                </a:solidFill>
              </a:rPr>
              <a:t>Confirms international patters: Higher prevalence of health risk factors and comorbidities among GP’s patients with mental illness</a:t>
            </a:r>
            <a:endParaRPr lang="en-AU">
              <a:solidFill>
                <a:schemeClr val="tx1"/>
              </a:solidFill>
            </a:endParaRPr>
          </a:p>
        </p:txBody>
      </p:sp>
      <p:sp>
        <p:nvSpPr>
          <p:cNvPr id="15" name="Callout: Line 14">
            <a:extLst>
              <a:ext uri="{FF2B5EF4-FFF2-40B4-BE49-F238E27FC236}">
                <a16:creationId xmlns:a16="http://schemas.microsoft.com/office/drawing/2014/main" id="{3692E727-B2D2-667C-2FB6-25BD04E5B7BB}"/>
              </a:ext>
            </a:extLst>
          </p:cNvPr>
          <p:cNvSpPr/>
          <p:nvPr/>
        </p:nvSpPr>
        <p:spPr>
          <a:xfrm>
            <a:off x="4083273" y="5439549"/>
            <a:ext cx="7200000" cy="907528"/>
          </a:xfrm>
          <a:prstGeom prst="borderCallout1">
            <a:avLst>
              <a:gd name="adj1" fmla="val 528"/>
              <a:gd name="adj2" fmla="val 28281"/>
              <a:gd name="adj3" fmla="val -143680"/>
              <a:gd name="adj4" fmla="val 28004"/>
            </a:avLst>
          </a:prstGeom>
          <a:gradFill>
            <a:gsLst>
              <a:gs pos="0">
                <a:schemeClr val="accent3">
                  <a:lumMod val="110000"/>
                  <a:satMod val="105000"/>
                  <a:tint val="67000"/>
                </a:schemeClr>
              </a:gs>
              <a:gs pos="42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chemeClr val="tx1"/>
                </a:solidFill>
              </a:rPr>
              <a:t>Multiple resources for PHNs developed – need local champions</a:t>
            </a:r>
            <a:endParaRPr lang="en-AU">
              <a:solidFill>
                <a:schemeClr val="tx1"/>
              </a:solidFill>
            </a:endParaRPr>
          </a:p>
        </p:txBody>
      </p:sp>
      <p:sp>
        <p:nvSpPr>
          <p:cNvPr id="16" name="Rectangle 15">
            <a:extLst>
              <a:ext uri="{FF2B5EF4-FFF2-40B4-BE49-F238E27FC236}">
                <a16:creationId xmlns:a16="http://schemas.microsoft.com/office/drawing/2014/main" id="{5DE7E48B-B291-B692-557E-AC3F8FDC8D0B}"/>
              </a:ext>
            </a:extLst>
          </p:cNvPr>
          <p:cNvSpPr/>
          <p:nvPr/>
        </p:nvSpPr>
        <p:spPr>
          <a:xfrm>
            <a:off x="9768186" y="44565"/>
            <a:ext cx="2232000" cy="1360800"/>
          </a:xfrm>
          <a:custGeom>
            <a:avLst/>
            <a:gdLst>
              <a:gd name="connsiteX0" fmla="*/ 0 w 2232000"/>
              <a:gd name="connsiteY0" fmla="*/ 0 h 1360800"/>
              <a:gd name="connsiteX1" fmla="*/ 580320 w 2232000"/>
              <a:gd name="connsiteY1" fmla="*/ 0 h 1360800"/>
              <a:gd name="connsiteX2" fmla="*/ 1093680 w 2232000"/>
              <a:gd name="connsiteY2" fmla="*/ 0 h 1360800"/>
              <a:gd name="connsiteX3" fmla="*/ 1607040 w 2232000"/>
              <a:gd name="connsiteY3" fmla="*/ 0 h 1360800"/>
              <a:gd name="connsiteX4" fmla="*/ 2232000 w 2232000"/>
              <a:gd name="connsiteY4" fmla="*/ 0 h 1360800"/>
              <a:gd name="connsiteX5" fmla="*/ 2232000 w 2232000"/>
              <a:gd name="connsiteY5" fmla="*/ 480816 h 1360800"/>
              <a:gd name="connsiteX6" fmla="*/ 2232000 w 2232000"/>
              <a:gd name="connsiteY6" fmla="*/ 948024 h 1360800"/>
              <a:gd name="connsiteX7" fmla="*/ 2232000 w 2232000"/>
              <a:gd name="connsiteY7" fmla="*/ 1360800 h 1360800"/>
              <a:gd name="connsiteX8" fmla="*/ 1740960 w 2232000"/>
              <a:gd name="connsiteY8" fmla="*/ 1360800 h 1360800"/>
              <a:gd name="connsiteX9" fmla="*/ 1249920 w 2232000"/>
              <a:gd name="connsiteY9" fmla="*/ 1360800 h 1360800"/>
              <a:gd name="connsiteX10" fmla="*/ 647280 w 2232000"/>
              <a:gd name="connsiteY10" fmla="*/ 1360800 h 1360800"/>
              <a:gd name="connsiteX11" fmla="*/ 0 w 2232000"/>
              <a:gd name="connsiteY11" fmla="*/ 1360800 h 1360800"/>
              <a:gd name="connsiteX12" fmla="*/ 0 w 2232000"/>
              <a:gd name="connsiteY12" fmla="*/ 920808 h 1360800"/>
              <a:gd name="connsiteX13" fmla="*/ 0 w 2232000"/>
              <a:gd name="connsiteY13" fmla="*/ 439992 h 1360800"/>
              <a:gd name="connsiteX14" fmla="*/ 0 w 2232000"/>
              <a:gd name="connsiteY14" fmla="*/ 0 h 13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2000" h="1360800" fill="none" extrusionOk="0">
                <a:moveTo>
                  <a:pt x="0" y="0"/>
                </a:moveTo>
                <a:cubicBezTo>
                  <a:pt x="173114" y="-1695"/>
                  <a:pt x="374455" y="51852"/>
                  <a:pt x="580320" y="0"/>
                </a:cubicBezTo>
                <a:cubicBezTo>
                  <a:pt x="786185" y="-51852"/>
                  <a:pt x="865244" y="53581"/>
                  <a:pt x="1093680" y="0"/>
                </a:cubicBezTo>
                <a:cubicBezTo>
                  <a:pt x="1322116" y="-53581"/>
                  <a:pt x="1472476" y="19990"/>
                  <a:pt x="1607040" y="0"/>
                </a:cubicBezTo>
                <a:cubicBezTo>
                  <a:pt x="1741604" y="-19990"/>
                  <a:pt x="2015236" y="52211"/>
                  <a:pt x="2232000" y="0"/>
                </a:cubicBezTo>
                <a:cubicBezTo>
                  <a:pt x="2242610" y="182552"/>
                  <a:pt x="2226770" y="273038"/>
                  <a:pt x="2232000" y="480816"/>
                </a:cubicBezTo>
                <a:cubicBezTo>
                  <a:pt x="2237230" y="688594"/>
                  <a:pt x="2192364" y="775262"/>
                  <a:pt x="2232000" y="948024"/>
                </a:cubicBezTo>
                <a:cubicBezTo>
                  <a:pt x="2271636" y="1120786"/>
                  <a:pt x="2214035" y="1275662"/>
                  <a:pt x="2232000" y="1360800"/>
                </a:cubicBezTo>
                <a:cubicBezTo>
                  <a:pt x="2029839" y="1416847"/>
                  <a:pt x="1882346" y="1349592"/>
                  <a:pt x="1740960" y="1360800"/>
                </a:cubicBezTo>
                <a:cubicBezTo>
                  <a:pt x="1599574" y="1372008"/>
                  <a:pt x="1448040" y="1323798"/>
                  <a:pt x="1249920" y="1360800"/>
                </a:cubicBezTo>
                <a:cubicBezTo>
                  <a:pt x="1051800" y="1397802"/>
                  <a:pt x="890483" y="1343727"/>
                  <a:pt x="647280" y="1360800"/>
                </a:cubicBezTo>
                <a:cubicBezTo>
                  <a:pt x="404077" y="1377873"/>
                  <a:pt x="288859" y="1349651"/>
                  <a:pt x="0" y="1360800"/>
                </a:cubicBezTo>
                <a:cubicBezTo>
                  <a:pt x="-16372" y="1149266"/>
                  <a:pt x="42959" y="1009604"/>
                  <a:pt x="0" y="920808"/>
                </a:cubicBezTo>
                <a:cubicBezTo>
                  <a:pt x="-42959" y="832012"/>
                  <a:pt x="10947" y="541765"/>
                  <a:pt x="0" y="439992"/>
                </a:cubicBezTo>
                <a:cubicBezTo>
                  <a:pt x="-10947" y="338219"/>
                  <a:pt x="11217" y="140658"/>
                  <a:pt x="0" y="0"/>
                </a:cubicBezTo>
                <a:close/>
              </a:path>
              <a:path w="2232000" h="1360800" stroke="0" extrusionOk="0">
                <a:moveTo>
                  <a:pt x="0" y="0"/>
                </a:moveTo>
                <a:cubicBezTo>
                  <a:pt x="182154" y="-28582"/>
                  <a:pt x="373575" y="44326"/>
                  <a:pt x="535680" y="0"/>
                </a:cubicBezTo>
                <a:cubicBezTo>
                  <a:pt x="697785" y="-44326"/>
                  <a:pt x="895341" y="29106"/>
                  <a:pt x="1093680" y="0"/>
                </a:cubicBezTo>
                <a:cubicBezTo>
                  <a:pt x="1292019" y="-29106"/>
                  <a:pt x="1364800" y="2946"/>
                  <a:pt x="1584720" y="0"/>
                </a:cubicBezTo>
                <a:cubicBezTo>
                  <a:pt x="1804640" y="-2946"/>
                  <a:pt x="1966599" y="14454"/>
                  <a:pt x="2232000" y="0"/>
                </a:cubicBezTo>
                <a:cubicBezTo>
                  <a:pt x="2272481" y="126461"/>
                  <a:pt x="2198162" y="284432"/>
                  <a:pt x="2232000" y="453600"/>
                </a:cubicBezTo>
                <a:cubicBezTo>
                  <a:pt x="2265838" y="622768"/>
                  <a:pt x="2219042" y="660698"/>
                  <a:pt x="2232000" y="866376"/>
                </a:cubicBezTo>
                <a:cubicBezTo>
                  <a:pt x="2244958" y="1072054"/>
                  <a:pt x="2220281" y="1172541"/>
                  <a:pt x="2232000" y="1360800"/>
                </a:cubicBezTo>
                <a:cubicBezTo>
                  <a:pt x="2023932" y="1365834"/>
                  <a:pt x="1898236" y="1357378"/>
                  <a:pt x="1718640" y="1360800"/>
                </a:cubicBezTo>
                <a:cubicBezTo>
                  <a:pt x="1539044" y="1364222"/>
                  <a:pt x="1378712" y="1297340"/>
                  <a:pt x="1160640" y="1360800"/>
                </a:cubicBezTo>
                <a:cubicBezTo>
                  <a:pt x="942568" y="1424260"/>
                  <a:pt x="788742" y="1355122"/>
                  <a:pt x="624960" y="1360800"/>
                </a:cubicBezTo>
                <a:cubicBezTo>
                  <a:pt x="461178" y="1366478"/>
                  <a:pt x="211672" y="1325467"/>
                  <a:pt x="0" y="1360800"/>
                </a:cubicBezTo>
                <a:cubicBezTo>
                  <a:pt x="-15461" y="1226329"/>
                  <a:pt x="22699" y="1131316"/>
                  <a:pt x="0" y="934416"/>
                </a:cubicBezTo>
                <a:cubicBezTo>
                  <a:pt x="-22699" y="737516"/>
                  <a:pt x="8387" y="620856"/>
                  <a:pt x="0" y="521640"/>
                </a:cubicBezTo>
                <a:cubicBezTo>
                  <a:pt x="-8387" y="422424"/>
                  <a:pt x="61060" y="233288"/>
                  <a:pt x="0" y="0"/>
                </a:cubicBezTo>
                <a:close/>
              </a:path>
            </a:pathLst>
          </a:custGeom>
          <a:gradFill>
            <a:gsLst>
              <a:gs pos="0">
                <a:schemeClr val="accent5">
                  <a:lumMod val="20000"/>
                  <a:lumOff val="80000"/>
                </a:schemeClr>
              </a:gs>
              <a:gs pos="42000">
                <a:schemeClr val="accent5">
                  <a:lumMod val="20000"/>
                  <a:lumOff val="80000"/>
                </a:schemeClr>
              </a:gs>
              <a:gs pos="100000">
                <a:schemeClr val="accent5">
                  <a:lumMod val="20000"/>
                  <a:lumOff val="80000"/>
                </a:schemeClr>
              </a:gs>
            </a:gsLst>
          </a:gradFill>
          <a:ln>
            <a:solidFill>
              <a:schemeClr val="tx1"/>
            </a:solidFill>
            <a:extLst>
              <a:ext uri="{C807C97D-BFC1-408E-A445-0C87EB9F89A2}">
                <ask:lineSketchStyleProps xmlns:ask="http://schemas.microsoft.com/office/drawing/2018/sketchyshapes" sd="2150988003">
                  <a:prstGeom prst="rect">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chemeClr val="tx1"/>
                </a:solidFill>
              </a:rPr>
              <a:t>Codesign: communication tool for PWLE &amp; GPs</a:t>
            </a:r>
            <a:endParaRPr lang="en-AU">
              <a:solidFill>
                <a:schemeClr val="tx1"/>
              </a:solidFill>
            </a:endParaRPr>
          </a:p>
        </p:txBody>
      </p:sp>
      <p:sp>
        <p:nvSpPr>
          <p:cNvPr id="18" name="Callout: Line 17">
            <a:extLst>
              <a:ext uri="{FF2B5EF4-FFF2-40B4-BE49-F238E27FC236}">
                <a16:creationId xmlns:a16="http://schemas.microsoft.com/office/drawing/2014/main" id="{12B0E610-9553-DA14-9E34-8CC6F546C29A}"/>
              </a:ext>
            </a:extLst>
          </p:cNvPr>
          <p:cNvSpPr/>
          <p:nvPr/>
        </p:nvSpPr>
        <p:spPr>
          <a:xfrm>
            <a:off x="3921147" y="5558398"/>
            <a:ext cx="7200000" cy="993755"/>
          </a:xfrm>
          <a:prstGeom prst="borderCallout1">
            <a:avLst>
              <a:gd name="adj1" fmla="val -4908"/>
              <a:gd name="adj2" fmla="val 65705"/>
              <a:gd name="adj3" fmla="val -223848"/>
              <a:gd name="adj4" fmla="val 65564"/>
            </a:avLst>
          </a:prstGeom>
          <a:ln w="12700"/>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tx1"/>
                </a:solidFill>
              </a:rPr>
              <a:t>Importance of </a:t>
            </a:r>
            <a:r>
              <a:rPr lang="en-GB" b="1" dirty="0">
                <a:solidFill>
                  <a:schemeClr val="tx1"/>
                </a:solidFill>
              </a:rPr>
              <a:t>relational coordination </a:t>
            </a:r>
            <a:r>
              <a:rPr lang="en-GB" dirty="0">
                <a:solidFill>
                  <a:schemeClr val="tx1"/>
                </a:solidFill>
              </a:rPr>
              <a:t>(shared goals, mutual respect, and problem-solving communication), supported by </a:t>
            </a:r>
            <a:r>
              <a:rPr lang="en-GB" b="1" dirty="0">
                <a:solidFill>
                  <a:schemeClr val="tx1"/>
                </a:solidFill>
              </a:rPr>
              <a:t>organisational</a:t>
            </a:r>
            <a:r>
              <a:rPr lang="en-GB" dirty="0">
                <a:solidFill>
                  <a:schemeClr val="tx1"/>
                </a:solidFill>
              </a:rPr>
              <a:t> </a:t>
            </a:r>
            <a:r>
              <a:rPr lang="en-GB" b="1" dirty="0">
                <a:solidFill>
                  <a:schemeClr val="tx1"/>
                </a:solidFill>
              </a:rPr>
              <a:t>structures</a:t>
            </a:r>
            <a:r>
              <a:rPr lang="en-GB" dirty="0">
                <a:solidFill>
                  <a:schemeClr val="tx1"/>
                </a:solidFill>
              </a:rPr>
              <a:t> such as shared information systems</a:t>
            </a:r>
            <a:endParaRPr lang="en-AU" dirty="0">
              <a:solidFill>
                <a:schemeClr val="tx1"/>
              </a:solidFill>
            </a:endParaRPr>
          </a:p>
        </p:txBody>
      </p:sp>
    </p:spTree>
    <p:extLst>
      <p:ext uri="{BB962C8B-B14F-4D97-AF65-F5344CB8AC3E}">
        <p14:creationId xmlns:p14="http://schemas.microsoft.com/office/powerpoint/2010/main" val="16515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animBg="1"/>
      <p:bldP spid="7" grpId="0" animBg="1"/>
      <p:bldP spid="8" grpId="0" animBg="1"/>
      <p:bldP spid="9" grpId="0" animBg="1"/>
      <p:bldP spid="13" grpId="0" animBg="1"/>
      <p:bldP spid="14" grpId="0" animBg="1"/>
      <p:bldP spid="15" grpId="0" animBg="1"/>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EFBF0A-30A0-462E-5730-697CF5A8941B}"/>
              </a:ext>
            </a:extLst>
          </p:cNvPr>
          <p:cNvSpPr>
            <a:spLocks noGrp="1"/>
          </p:cNvSpPr>
          <p:nvPr>
            <p:ph type="title"/>
          </p:nvPr>
        </p:nvSpPr>
        <p:spPr/>
        <p:txBody>
          <a:bodyPr/>
          <a:lstStyle/>
          <a:p>
            <a:r>
              <a:rPr lang="en-US"/>
              <a:t>SHAReD: Shared Health Arrangements Research &amp; Development</a:t>
            </a:r>
            <a:endParaRPr lang="en-AU"/>
          </a:p>
        </p:txBody>
      </p:sp>
      <p:sp>
        <p:nvSpPr>
          <p:cNvPr id="9" name="Content Placeholder 8">
            <a:extLst>
              <a:ext uri="{FF2B5EF4-FFF2-40B4-BE49-F238E27FC236}">
                <a16:creationId xmlns:a16="http://schemas.microsoft.com/office/drawing/2014/main" id="{CB412FDD-E2CD-8B22-AA33-B05856AD72E0}"/>
              </a:ext>
            </a:extLst>
          </p:cNvPr>
          <p:cNvSpPr>
            <a:spLocks noGrp="1"/>
          </p:cNvSpPr>
          <p:nvPr>
            <p:ph idx="1"/>
          </p:nvPr>
        </p:nvSpPr>
        <p:spPr>
          <a:xfrm>
            <a:off x="838200" y="1825625"/>
            <a:ext cx="5905500" cy="3879850"/>
          </a:xfrm>
        </p:spPr>
        <p:txBody>
          <a:bodyPr>
            <a:normAutofit lnSpcReduction="10000"/>
          </a:bodyPr>
          <a:lstStyle/>
          <a:p>
            <a:r>
              <a:rPr lang="en-US" b="1" dirty="0"/>
              <a:t>Question</a:t>
            </a:r>
            <a:r>
              <a:rPr lang="en-US" dirty="0"/>
              <a:t>: Does an online shared care plan improve preventive care received by consumers of mental health services?</a:t>
            </a:r>
          </a:p>
          <a:p>
            <a:r>
              <a:rPr lang="en-AU" b="1" dirty="0"/>
              <a:t>Design</a:t>
            </a:r>
            <a:r>
              <a:rPr lang="en-AU" dirty="0"/>
              <a:t>: Pragmatic randomised trial with mixed methods</a:t>
            </a:r>
          </a:p>
          <a:p>
            <a:r>
              <a:rPr lang="en-AU" b="1" dirty="0"/>
              <a:t>Setting</a:t>
            </a:r>
            <a:r>
              <a:rPr lang="en-AU" dirty="0"/>
              <a:t>: SLHD – existing shared care program</a:t>
            </a:r>
          </a:p>
          <a:p>
            <a:r>
              <a:rPr lang="en-AU" b="1" dirty="0"/>
              <a:t>Timing</a:t>
            </a:r>
            <a:r>
              <a:rPr lang="en-AU" dirty="0"/>
              <a:t>: Post COVID19</a:t>
            </a:r>
          </a:p>
        </p:txBody>
      </p:sp>
      <p:pic>
        <p:nvPicPr>
          <p:cNvPr id="11" name="Picture 10" descr="A map of different colored areas&#10;&#10;Description automatically generated">
            <a:extLst>
              <a:ext uri="{FF2B5EF4-FFF2-40B4-BE49-F238E27FC236}">
                <a16:creationId xmlns:a16="http://schemas.microsoft.com/office/drawing/2014/main" id="{A2E83BC6-1952-95BA-54F7-35786827A8EC}"/>
              </a:ext>
            </a:extLst>
          </p:cNvPr>
          <p:cNvPicPr>
            <a:picLocks noChangeAspect="1"/>
          </p:cNvPicPr>
          <p:nvPr/>
        </p:nvPicPr>
        <p:blipFill rotWithShape="1">
          <a:blip r:embed="rId3"/>
          <a:srcRect l="7301"/>
          <a:stretch/>
        </p:blipFill>
        <p:spPr>
          <a:xfrm>
            <a:off x="7067550" y="1825625"/>
            <a:ext cx="4861804" cy="3803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396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2672-2A5F-B619-5EF9-A4CBA4F72DC3}"/>
              </a:ext>
            </a:extLst>
          </p:cNvPr>
          <p:cNvSpPr>
            <a:spLocks noGrp="1"/>
          </p:cNvSpPr>
          <p:nvPr>
            <p:ph type="title"/>
          </p:nvPr>
        </p:nvSpPr>
        <p:spPr>
          <a:xfrm>
            <a:off x="6724650" y="365125"/>
            <a:ext cx="4629150" cy="1325563"/>
          </a:xfrm>
        </p:spPr>
        <p:txBody>
          <a:bodyPr/>
          <a:lstStyle/>
          <a:p>
            <a:r>
              <a:rPr lang="en-AU"/>
              <a:t>What happened?</a:t>
            </a:r>
          </a:p>
        </p:txBody>
      </p:sp>
      <p:sp>
        <p:nvSpPr>
          <p:cNvPr id="3" name="Content Placeholder 2">
            <a:extLst>
              <a:ext uri="{FF2B5EF4-FFF2-40B4-BE49-F238E27FC236}">
                <a16:creationId xmlns:a16="http://schemas.microsoft.com/office/drawing/2014/main" id="{C85323D3-D69A-9DD0-BAAA-6D4642C0390F}"/>
              </a:ext>
            </a:extLst>
          </p:cNvPr>
          <p:cNvSpPr>
            <a:spLocks noGrp="1"/>
          </p:cNvSpPr>
          <p:nvPr>
            <p:ph sz="half" idx="1"/>
          </p:nvPr>
        </p:nvSpPr>
        <p:spPr>
          <a:xfrm>
            <a:off x="6829425" y="3743325"/>
            <a:ext cx="5181600" cy="2117725"/>
          </a:xfrm>
        </p:spPr>
        <p:txBody>
          <a:bodyPr/>
          <a:lstStyle/>
          <a:p>
            <a:r>
              <a:rPr lang="en-AU"/>
              <a:t>For:</a:t>
            </a:r>
          </a:p>
          <a:p>
            <a:pPr marL="457200" indent="-457200">
              <a:buFont typeface="Arial" panose="020B0604020202020204" pitchFamily="34" charset="0"/>
              <a:buChar char="•"/>
            </a:pPr>
            <a:r>
              <a:rPr lang="en-AU"/>
              <a:t>GPs</a:t>
            </a:r>
          </a:p>
          <a:p>
            <a:pPr marL="457200" indent="-457200">
              <a:buFont typeface="Arial" panose="020B0604020202020204" pitchFamily="34" charset="0"/>
              <a:buChar char="•"/>
            </a:pPr>
            <a:r>
              <a:rPr lang="en-AU"/>
              <a:t>Mental health service</a:t>
            </a:r>
          </a:p>
          <a:p>
            <a:pPr marL="457200" indent="-457200">
              <a:buFont typeface="Arial" panose="020B0604020202020204" pitchFamily="34" charset="0"/>
              <a:buChar char="•"/>
            </a:pPr>
            <a:r>
              <a:rPr lang="en-AU"/>
              <a:t>Consumers</a:t>
            </a:r>
          </a:p>
        </p:txBody>
      </p:sp>
      <p:sp>
        <p:nvSpPr>
          <p:cNvPr id="4" name="Content Placeholder 3">
            <a:extLst>
              <a:ext uri="{FF2B5EF4-FFF2-40B4-BE49-F238E27FC236}">
                <a16:creationId xmlns:a16="http://schemas.microsoft.com/office/drawing/2014/main" id="{6D4ED0A0-EA42-6C2C-2FF7-76BCFE341AD5}"/>
              </a:ext>
            </a:extLst>
          </p:cNvPr>
          <p:cNvSpPr>
            <a:spLocks noGrp="1"/>
          </p:cNvSpPr>
          <p:nvPr>
            <p:ph sz="half" idx="2"/>
          </p:nvPr>
        </p:nvSpPr>
        <p:spPr>
          <a:xfrm>
            <a:off x="6829425" y="1625600"/>
            <a:ext cx="5181600" cy="2117725"/>
          </a:xfrm>
        </p:spPr>
        <p:txBody>
          <a:bodyPr/>
          <a:lstStyle/>
          <a:p>
            <a:r>
              <a:rPr lang="en-AU"/>
              <a:t>Barriers to:</a:t>
            </a:r>
          </a:p>
          <a:p>
            <a:pPr marL="457200" indent="-457200">
              <a:buFont typeface="Arial" panose="020B0604020202020204" pitchFamily="34" charset="0"/>
              <a:buChar char="•"/>
            </a:pPr>
            <a:r>
              <a:rPr lang="en-AU"/>
              <a:t>Research – recruitment</a:t>
            </a:r>
          </a:p>
          <a:p>
            <a:pPr marL="457200" indent="-457200">
              <a:buFont typeface="Arial" panose="020B0604020202020204" pitchFamily="34" charset="0"/>
              <a:buChar char="•"/>
            </a:pPr>
            <a:r>
              <a:rPr lang="en-AU"/>
              <a:t>Intervention implementation</a:t>
            </a:r>
          </a:p>
          <a:p>
            <a:pPr marL="457200" indent="-457200">
              <a:buFont typeface="Arial" panose="020B0604020202020204" pitchFamily="34" charset="0"/>
              <a:buChar char="•"/>
            </a:pPr>
            <a:r>
              <a:rPr lang="en-AU"/>
              <a:t>Both</a:t>
            </a:r>
          </a:p>
        </p:txBody>
      </p:sp>
      <p:sp>
        <p:nvSpPr>
          <p:cNvPr id="7" name="Oval 6">
            <a:extLst>
              <a:ext uri="{FF2B5EF4-FFF2-40B4-BE49-F238E27FC236}">
                <a16:creationId xmlns:a16="http://schemas.microsoft.com/office/drawing/2014/main" id="{DA66866A-94BB-B4E4-E82F-A1EB8C261AE2}"/>
              </a:ext>
            </a:extLst>
          </p:cNvPr>
          <p:cNvSpPr/>
          <p:nvPr/>
        </p:nvSpPr>
        <p:spPr>
          <a:xfrm>
            <a:off x="809625" y="365125"/>
            <a:ext cx="5286375" cy="2987675"/>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sz="3600" b="1">
                <a:solidFill>
                  <a:schemeClr val="accent1">
                    <a:lumMod val="60000"/>
                    <a:lumOff val="40000"/>
                  </a:schemeClr>
                </a:solidFill>
              </a:rPr>
              <a:t>Aim</a:t>
            </a:r>
          </a:p>
          <a:p>
            <a:pPr algn="ctr"/>
            <a:r>
              <a:rPr lang="en-AU" sz="3600" b="1"/>
              <a:t>500 consumers and their GPs</a:t>
            </a:r>
          </a:p>
        </p:txBody>
      </p:sp>
      <p:sp>
        <p:nvSpPr>
          <p:cNvPr id="8" name="Oval 7">
            <a:extLst>
              <a:ext uri="{FF2B5EF4-FFF2-40B4-BE49-F238E27FC236}">
                <a16:creationId xmlns:a16="http://schemas.microsoft.com/office/drawing/2014/main" id="{DF45E6AB-228B-7D14-6995-DC3F6BFDCFE7}"/>
              </a:ext>
            </a:extLst>
          </p:cNvPr>
          <p:cNvSpPr/>
          <p:nvPr/>
        </p:nvSpPr>
        <p:spPr>
          <a:xfrm>
            <a:off x="1690687" y="3648075"/>
            <a:ext cx="3524250" cy="236220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sz="2800" b="1">
                <a:solidFill>
                  <a:schemeClr val="accent1">
                    <a:lumMod val="60000"/>
                    <a:lumOff val="40000"/>
                  </a:schemeClr>
                </a:solidFill>
              </a:rPr>
              <a:t>Achieved</a:t>
            </a:r>
          </a:p>
          <a:p>
            <a:pPr algn="ctr"/>
            <a:r>
              <a:rPr lang="en-AU" sz="2800" b="1"/>
              <a:t>52 consumers</a:t>
            </a:r>
          </a:p>
          <a:p>
            <a:pPr algn="ctr"/>
            <a:r>
              <a:rPr lang="en-AU" sz="2800" b="1"/>
              <a:t>34 GPs</a:t>
            </a:r>
          </a:p>
        </p:txBody>
      </p:sp>
    </p:spTree>
    <p:extLst>
      <p:ext uri="{BB962C8B-B14F-4D97-AF65-F5344CB8AC3E}">
        <p14:creationId xmlns:p14="http://schemas.microsoft.com/office/powerpoint/2010/main" val="290478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603D-8B21-3F38-7351-B8335C7E1D2A}"/>
              </a:ext>
            </a:extLst>
          </p:cNvPr>
          <p:cNvSpPr>
            <a:spLocks noGrp="1"/>
          </p:cNvSpPr>
          <p:nvPr>
            <p:ph type="title"/>
          </p:nvPr>
        </p:nvSpPr>
        <p:spPr>
          <a:xfrm>
            <a:off x="1982533" y="232728"/>
            <a:ext cx="7899845" cy="635081"/>
          </a:xfrm>
        </p:spPr>
        <p:txBody>
          <a:bodyPr>
            <a:normAutofit/>
          </a:bodyPr>
          <a:lstStyle/>
          <a:p>
            <a:r>
              <a:rPr lang="en-AU" sz="3240" b="1">
                <a:solidFill>
                  <a:srgbClr val="3F61C4"/>
                </a:solidFill>
                <a:latin typeface="Open Sans" panose="020B0606030504020204" pitchFamily="34" charset="0"/>
                <a:ea typeface="Open Sans" panose="020B0606030504020204" pitchFamily="34" charset="0"/>
                <a:cs typeface="Open Sans" panose="020B0606030504020204" pitchFamily="34" charset="0"/>
              </a:rPr>
              <a:t>General practices &amp; GPs</a:t>
            </a:r>
          </a:p>
        </p:txBody>
      </p:sp>
      <p:graphicFrame>
        <p:nvGraphicFramePr>
          <p:cNvPr id="4" name="Table 4">
            <a:extLst>
              <a:ext uri="{FF2B5EF4-FFF2-40B4-BE49-F238E27FC236}">
                <a16:creationId xmlns:a16="http://schemas.microsoft.com/office/drawing/2014/main" id="{DC081545-A4AE-D789-E796-2D9AB105E168}"/>
              </a:ext>
            </a:extLst>
          </p:cNvPr>
          <p:cNvGraphicFramePr>
            <a:graphicFrameLocks noGrp="1"/>
          </p:cNvGraphicFramePr>
          <p:nvPr>
            <p:ph idx="1"/>
            <p:extLst>
              <p:ext uri="{D42A27DB-BD31-4B8C-83A1-F6EECF244321}">
                <p14:modId xmlns:p14="http://schemas.microsoft.com/office/powerpoint/2010/main" val="3931395694"/>
              </p:ext>
            </p:extLst>
          </p:nvPr>
        </p:nvGraphicFramePr>
        <p:xfrm>
          <a:off x="392934" y="865285"/>
          <a:ext cx="11042574" cy="5193792"/>
        </p:xfrm>
        <a:graphic>
          <a:graphicData uri="http://schemas.openxmlformats.org/drawingml/2006/table">
            <a:tbl>
              <a:tblPr firstRow="1" bandRow="1">
                <a:tableStyleId>{5C22544A-7EE6-4342-B048-85BDC9FD1C3A}</a:tableStyleId>
              </a:tblPr>
              <a:tblGrid>
                <a:gridCol w="2071440">
                  <a:extLst>
                    <a:ext uri="{9D8B030D-6E8A-4147-A177-3AD203B41FA5}">
                      <a16:colId xmlns:a16="http://schemas.microsoft.com/office/drawing/2014/main" val="3853707201"/>
                    </a:ext>
                  </a:extLst>
                </a:gridCol>
                <a:gridCol w="8971134">
                  <a:extLst>
                    <a:ext uri="{9D8B030D-6E8A-4147-A177-3AD203B41FA5}">
                      <a16:colId xmlns:a16="http://schemas.microsoft.com/office/drawing/2014/main" val="4076377313"/>
                    </a:ext>
                  </a:extLst>
                </a:gridCol>
              </a:tblGrid>
              <a:tr h="451071">
                <a:tc>
                  <a:txBody>
                    <a:bodyPr/>
                    <a:lstStyle/>
                    <a:p>
                      <a:endParaRPr lang="en-AU" sz="2400"/>
                    </a:p>
                  </a:txBody>
                  <a:tcPr marL="109728" marR="109728" marT="54864" marB="54864"/>
                </a:tc>
                <a:tc>
                  <a:txBody>
                    <a:bodyPr/>
                    <a:lstStyle/>
                    <a:p>
                      <a:r>
                        <a:rPr lang="en-AU" sz="2400">
                          <a:solidFill>
                            <a:schemeClr val="tx1"/>
                          </a:solidFill>
                        </a:rPr>
                        <a:t>Barriers</a:t>
                      </a:r>
                    </a:p>
                  </a:txBody>
                  <a:tcPr marL="109728" marR="109728" marT="54864" marB="54864"/>
                </a:tc>
                <a:extLst>
                  <a:ext uri="{0D108BD9-81ED-4DB2-BD59-A6C34878D82A}">
                    <a16:rowId xmlns:a16="http://schemas.microsoft.com/office/drawing/2014/main" val="3608951999"/>
                  </a:ext>
                </a:extLst>
              </a:tr>
              <a:tr h="3321523">
                <a:tc>
                  <a:txBody>
                    <a:bodyPr/>
                    <a:lstStyle/>
                    <a:p>
                      <a:r>
                        <a:rPr lang="en-AU" sz="2400" b="1"/>
                        <a:t>Both</a:t>
                      </a:r>
                    </a:p>
                  </a:txBody>
                  <a:tcPr marL="109728" marR="109728" marT="54864" marB="54864"/>
                </a:tc>
                <a:tc>
                  <a:txBody>
                    <a:bodyPr/>
                    <a:lstStyle/>
                    <a:p>
                      <a:pPr marL="285750" indent="-285750">
                        <a:buFont typeface="Arial" panose="020B0604020202020204" pitchFamily="34" charset="0"/>
                        <a:buChar char="•"/>
                      </a:pPr>
                      <a:r>
                        <a:rPr lang="en-AU" sz="2400"/>
                        <a:t>Workforce: </a:t>
                      </a:r>
                    </a:p>
                    <a:p>
                      <a:pPr marL="742950" lvl="1" indent="-285750">
                        <a:buFont typeface="Arial" panose="020B0604020202020204" pitchFamily="34" charset="0"/>
                        <a:buChar char="•"/>
                      </a:pPr>
                      <a:r>
                        <a:rPr lang="en-AU" sz="2400"/>
                        <a:t>Highly stressed and busy</a:t>
                      </a:r>
                    </a:p>
                    <a:p>
                      <a:pPr marL="742950" lvl="1" indent="-285750">
                        <a:buFont typeface="Arial" panose="020B0604020202020204" pitchFamily="34" charset="0"/>
                        <a:buChar char="•"/>
                      </a:pPr>
                      <a:r>
                        <a:rPr lang="en-AU" sz="2400"/>
                        <a:t>Workforce capacity</a:t>
                      </a:r>
                    </a:p>
                    <a:p>
                      <a:pPr marL="285750" indent="-285750">
                        <a:buFont typeface="Arial" panose="020B0604020202020204" pitchFamily="34" charset="0"/>
                        <a:buChar char="•"/>
                      </a:pPr>
                      <a:r>
                        <a:rPr lang="en-AU" sz="2400"/>
                        <a:t>Consumers:</a:t>
                      </a:r>
                    </a:p>
                    <a:p>
                      <a:pPr marL="742950" lvl="1" indent="-285750">
                        <a:buFont typeface="Arial" panose="020B0604020202020204" pitchFamily="34" charset="0"/>
                        <a:buChar char="•"/>
                      </a:pPr>
                      <a:r>
                        <a:rPr lang="en-AU" sz="2400"/>
                        <a:t>Consumers see multiple GPs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a:t>Lack relationship with consumer</a:t>
                      </a:r>
                    </a:p>
                    <a:p>
                      <a:pPr marL="285750" indent="-285750">
                        <a:buFont typeface="Arial" panose="020B0604020202020204" pitchFamily="34" charset="0"/>
                        <a:buChar char="•"/>
                      </a:pPr>
                      <a:r>
                        <a:rPr lang="en-AU" sz="2400"/>
                        <a:t>Software</a:t>
                      </a:r>
                    </a:p>
                    <a:p>
                      <a:pPr marL="742950" lvl="1" indent="-285750">
                        <a:buFont typeface="Arial" panose="020B0604020202020204" pitchFamily="34" charset="0"/>
                        <a:buChar char="•"/>
                      </a:pPr>
                      <a:r>
                        <a:rPr lang="en-AU" sz="2400"/>
                        <a:t>Concerns about the software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a:t>Approval from practice manager to install software needed</a:t>
                      </a:r>
                    </a:p>
                  </a:txBody>
                  <a:tcPr marL="109728" marR="109728" marT="54864" marB="54864"/>
                </a:tc>
                <a:extLst>
                  <a:ext uri="{0D108BD9-81ED-4DB2-BD59-A6C34878D82A}">
                    <a16:rowId xmlns:a16="http://schemas.microsoft.com/office/drawing/2014/main" val="3966878855"/>
                  </a:ext>
                </a:extLst>
              </a:tr>
              <a:tr h="451071">
                <a:tc>
                  <a:txBody>
                    <a:bodyPr/>
                    <a:lstStyle/>
                    <a:p>
                      <a:r>
                        <a:rPr lang="en-AU" sz="2400" b="1"/>
                        <a:t>Research</a:t>
                      </a:r>
                    </a:p>
                  </a:txBody>
                  <a:tcPr marL="109728" marR="109728" marT="54864" marB="54864"/>
                </a:tc>
                <a:tc>
                  <a:txBody>
                    <a:bodyPr/>
                    <a:lstStyle/>
                    <a:p>
                      <a:pPr marL="285750" indent="-285750">
                        <a:buFont typeface="Arial" panose="020B0604020202020204" pitchFamily="34" charset="0"/>
                        <a:buChar char="•"/>
                      </a:pPr>
                      <a:r>
                        <a:rPr lang="en-AU" sz="2400"/>
                        <a:t>Remuneration</a:t>
                      </a:r>
                    </a:p>
                  </a:txBody>
                  <a:tcPr marL="109728" marR="109728" marT="54864" marB="54864"/>
                </a:tc>
                <a:extLst>
                  <a:ext uri="{0D108BD9-81ED-4DB2-BD59-A6C34878D82A}">
                    <a16:rowId xmlns:a16="http://schemas.microsoft.com/office/drawing/2014/main" val="303401794"/>
                  </a:ext>
                </a:extLst>
              </a:tr>
              <a:tr h="684000">
                <a:tc>
                  <a:txBody>
                    <a:bodyPr/>
                    <a:lstStyle/>
                    <a:p>
                      <a:r>
                        <a:rPr lang="en-AU" sz="2400" b="1"/>
                        <a:t>Intervention</a:t>
                      </a:r>
                    </a:p>
                  </a:txBody>
                  <a:tcPr marL="109728" marR="109728" marT="54864" marB="54864"/>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a:t>Software</a:t>
                      </a:r>
                    </a:p>
                    <a:p>
                      <a:pPr marL="742950" lvl="1" indent="-285750">
                        <a:buFont typeface="Arial" panose="020B0604020202020204" pitchFamily="34" charset="0"/>
                        <a:buChar char="•"/>
                      </a:pPr>
                      <a:r>
                        <a:rPr lang="en-AU" sz="2400"/>
                        <a:t>Difficulties using the software</a:t>
                      </a:r>
                    </a:p>
                  </a:txBody>
                  <a:tcPr marL="109728" marR="109728" marT="54864" marB="54864"/>
                </a:tc>
                <a:extLst>
                  <a:ext uri="{0D108BD9-81ED-4DB2-BD59-A6C34878D82A}">
                    <a16:rowId xmlns:a16="http://schemas.microsoft.com/office/drawing/2014/main" val="2060535175"/>
                  </a:ext>
                </a:extLst>
              </a:tr>
            </a:tbl>
          </a:graphicData>
        </a:graphic>
      </p:graphicFrame>
    </p:spTree>
    <p:extLst>
      <p:ext uri="{BB962C8B-B14F-4D97-AF65-F5344CB8AC3E}">
        <p14:creationId xmlns:p14="http://schemas.microsoft.com/office/powerpoint/2010/main" val="3420417637"/>
      </p:ext>
    </p:extLst>
  </p:cSld>
  <p:clrMapOvr>
    <a:masterClrMapping/>
  </p:clrMapOvr>
</p:sld>
</file>

<file path=ppt/theme/theme1.xml><?xml version="1.0" encoding="utf-8"?>
<a:theme xmlns:a="http://schemas.openxmlformats.org/drawingml/2006/main" name="Office Theme">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_Accessible_Arial_PPT" id="{35D1416E-4DC4-DA42-A3DE-1B315CF266F1}" vid="{0EA36605-08ED-504A-A04C-54CB5DB3C297}"/>
    </a:ext>
  </a:extLst>
</a:theme>
</file>

<file path=ppt/theme/theme2.xml><?xml version="1.0" encoding="utf-8"?>
<a:theme xmlns:a="http://schemas.openxmlformats.org/drawingml/2006/main" name="1_Custom Design">
  <a:themeElements>
    <a:clrScheme name="Custom 1">
      <a:dk1>
        <a:srgbClr val="000000"/>
      </a:dk1>
      <a:lt1>
        <a:srgbClr val="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_Accessible_Arial_PPT" id="{35D1416E-4DC4-DA42-A3DE-1B315CF266F1}" vid="{C0A0CACF-EFAE-294A-BE0D-A9BAB598AD87}"/>
    </a:ext>
  </a:extLst>
</a:theme>
</file>

<file path=ppt/theme/theme3.xml><?xml version="1.0" encoding="utf-8"?>
<a:theme xmlns:a="http://schemas.openxmlformats.org/drawingml/2006/main" name="2_Custom Design">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_Accessible_Arial_PPT" id="{35D1416E-4DC4-DA42-A3DE-1B315CF266F1}" vid="{6EED41B3-9730-2E42-9E44-37EF66E49F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60F3DF0D7EC4EB2B54E7B4BA89595" ma:contentTypeVersion="17" ma:contentTypeDescription="Create a new document." ma:contentTypeScope="" ma:versionID="5a15ae2e893d248d85a3bc7893e41b1c">
  <xsd:schema xmlns:xsd="http://www.w3.org/2001/XMLSchema" xmlns:xs="http://www.w3.org/2001/XMLSchema" xmlns:p="http://schemas.microsoft.com/office/2006/metadata/properties" xmlns:ns2="7bda426c-ce87-4e30-b0b7-bd53851ebe65" xmlns:ns3="9b140ab8-5851-4480-97f9-c8047efe4da9" targetNamespace="http://schemas.microsoft.com/office/2006/metadata/properties" ma:root="true" ma:fieldsID="f3dad3c6b75d527f942fafa378ad8951" ns2:_="" ns3:_="">
    <xsd:import namespace="7bda426c-ce87-4e30-b0b7-bd53851ebe65"/>
    <xsd:import namespace="9b140ab8-5851-4480-97f9-c8047efe4d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a426c-ce87-4e30-b0b7-bd53851eb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b026aac-6b52-4d7e-a64d-f3ee90946f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140ab8-5851-4480-97f9-c8047efe4da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2001b5f-6fb0-4dd4-b521-93ae5d0c8fbc}" ma:internalName="TaxCatchAll" ma:showField="CatchAllData" ma:web="9b140ab8-5851-4480-97f9-c8047efe4da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140ab8-5851-4480-97f9-c8047efe4da9" xsi:nil="true"/>
    <lcf76f155ced4ddcb4097134ff3c332f xmlns="7bda426c-ce87-4e30-b0b7-bd53851ebe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9A762E-F110-4296-94B5-B053FE6C7F9F}">
  <ds:schemaRefs>
    <ds:schemaRef ds:uri="7bda426c-ce87-4e30-b0b7-bd53851ebe65"/>
    <ds:schemaRef ds:uri="9b140ab8-5851-4480-97f9-c8047efe4d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F36D4B-89AA-43AA-A4F8-41021B539501}">
  <ds:schemaRefs>
    <ds:schemaRef ds:uri="http://schemas.microsoft.com/sharepoint/v3/contenttype/forms"/>
  </ds:schemaRefs>
</ds:datastoreItem>
</file>

<file path=customXml/itemProps3.xml><?xml version="1.0" encoding="utf-8"?>
<ds:datastoreItem xmlns:ds="http://schemas.openxmlformats.org/officeDocument/2006/customXml" ds:itemID="{B4CE31FE-9010-4DD9-ACBF-74A5EE27FA83}">
  <ds:schemaRefs>
    <ds:schemaRef ds:uri="7bda426c-ce87-4e30-b0b7-bd53851ebe65"/>
    <ds:schemaRef ds:uri="9b140ab8-5851-4480-97f9-c8047efe4da9"/>
    <ds:schemaRef ds:uri="bcd4ad05-7b72-49c0-84c3-f6818afffb5e"/>
    <ds:schemaRef ds:uri="e5ae0f28-4a4b-4ce3-8865-e04682e8a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UNSW template_Arial_PPT</Template>
  <TotalTime>23</TotalTime>
  <Words>1524</Words>
  <Application>Microsoft Office PowerPoint</Application>
  <PresentationFormat>Widescreen</PresentationFormat>
  <Paragraphs>185</Paragraphs>
  <Slides>18</Slides>
  <Notes>15</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1_Custom Design</vt:lpstr>
      <vt:lpstr>2_Custom Design</vt:lpstr>
      <vt:lpstr>Electronic shared-care with mental-health services, consumers, and GPs</vt:lpstr>
      <vt:lpstr>Partners on our journey  (incomplete list)  People with lived experience of mental illness, mental health clinicians, GPs.  UNSW Sydney CPHCE C Spooner, M Harris, J Taggart, S Li, P O’Shea, S Parker, K Paine, K Thorburn. School of Population Health B Harris-Roxas B. Social Policy Research Centre K Fisher Centre for Big Data Research in Health J de Oliveira Costa . Local Health Districts Sydney LHD  A Simpson  B Lopez Portillo, A McDonald, K Searle, S Jun, L Parcsi, O Hutchins,  P Vasalo, R Tippett. South Eastern Sydney LHD P Bolton  Universities University of Sydney A Baillie, M Cunich. Swinburne University R Osborne  Central Eastern Sydney Primary Health Network M Moore, N Hansen.</vt:lpstr>
      <vt:lpstr>PowerPoint Presentation</vt:lpstr>
      <vt:lpstr>Why our concern with people with lived experience of mental illness?</vt:lpstr>
      <vt:lpstr>PowerPoint Presentation</vt:lpstr>
      <vt:lpstr>Our journey so far</vt:lpstr>
      <vt:lpstr>SHAReD: Shared Health Arrangements Research &amp; Development</vt:lpstr>
      <vt:lpstr>What happened?</vt:lpstr>
      <vt:lpstr>General practices &amp; GPs</vt:lpstr>
      <vt:lpstr>Mental Health Team</vt:lpstr>
      <vt:lpstr>Consumer</vt:lpstr>
      <vt:lpstr>Summary of barriers</vt:lpstr>
      <vt:lpstr>Our responses</vt:lpstr>
      <vt:lpstr>Impacts of challenges</vt:lpstr>
      <vt:lpstr>Implications</vt:lpstr>
      <vt:lpstr>Conclusions</vt:lpstr>
      <vt:lpstr>References</vt:lpstr>
      <vt:lpstr>Thank you for listening (or please wake up – the panel is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title1</dc:title>
  <dc:creator>Catherine Spooner</dc:creator>
  <cp:lastModifiedBy>Catherine Spooner</cp:lastModifiedBy>
  <cp:revision>2</cp:revision>
  <dcterms:created xsi:type="dcterms:W3CDTF">2023-08-23T06:02:34Z</dcterms:created>
  <dcterms:modified xsi:type="dcterms:W3CDTF">2023-11-21T04:44:52Z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0x010100AD360F3DF0D7EC4EB2B54E7B4BA89595</vt:lpwstr>
  </property>
  <property fmtid="{D5CDD505-2E9C-101B-9397-08002B2CF9AE}" pid="3" name="MediaServiceImageTags">
    <vt:lpwstr/>
  </property>
</Properties>
</file>