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1" r:id="rId6"/>
  </p:sldMasterIdLst>
  <p:notesMasterIdLst>
    <p:notesMasterId r:id="rId19"/>
  </p:notesMasterIdLst>
  <p:handoutMasterIdLst>
    <p:handoutMasterId r:id="rId20"/>
  </p:handoutMasterIdLst>
  <p:sldIdLst>
    <p:sldId id="280" r:id="rId7"/>
    <p:sldId id="636" r:id="rId8"/>
    <p:sldId id="634" r:id="rId9"/>
    <p:sldId id="637" r:id="rId10"/>
    <p:sldId id="643" r:id="rId11"/>
    <p:sldId id="644" r:id="rId12"/>
    <p:sldId id="647" r:id="rId13"/>
    <p:sldId id="648" r:id="rId14"/>
    <p:sldId id="650" r:id="rId15"/>
    <p:sldId id="652" r:id="rId16"/>
    <p:sldId id="653" r:id="rId17"/>
    <p:sldId id="6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84525" autoAdjust="0"/>
  </p:normalViewPr>
  <p:slideViewPr>
    <p:cSldViewPr snapToGrid="0" snapToObjects="1">
      <p:cViewPr varScale="1">
        <p:scale>
          <a:sx n="93" d="100"/>
          <a:sy n="93" d="100"/>
        </p:scale>
        <p:origin x="19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1B1B8-3719-804C-89BB-2E415EC9E6A3}"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n-GB"/>
        </a:p>
      </dgm:t>
    </dgm:pt>
    <dgm:pt modelId="{70590DD4-93B4-8E44-962E-7B96818C7937}">
      <dgm:prSet phldrT="[Text]" custT="1"/>
      <dgm:spPr/>
      <dgm:t>
        <a:bodyPr/>
        <a:lstStyle/>
        <a:p>
          <a:r>
            <a:rPr lang="en-GB" sz="1800" b="1" dirty="0" err="1">
              <a:solidFill>
                <a:schemeClr val="tx1"/>
              </a:solidFill>
            </a:rPr>
            <a:t>rpa</a:t>
          </a:r>
          <a:r>
            <a:rPr lang="en-GB" sz="1800" dirty="0" err="1">
              <a:solidFill>
                <a:schemeClr val="tx1"/>
              </a:solidFill>
            </a:rPr>
            <a:t>virtual</a:t>
          </a:r>
          <a:r>
            <a:rPr lang="en-GB" sz="1800" dirty="0">
              <a:solidFill>
                <a:schemeClr val="tx1"/>
              </a:solidFill>
            </a:rPr>
            <a:t>, SLHD </a:t>
          </a:r>
        </a:p>
      </dgm:t>
    </dgm:pt>
    <dgm:pt modelId="{80997CEB-776B-6C4C-9F0C-FB3501A447BD}" type="parTrans" cxnId="{1119FDD2-BA14-9649-9842-98DCE43E5F41}">
      <dgm:prSet/>
      <dgm:spPr/>
      <dgm:t>
        <a:bodyPr/>
        <a:lstStyle/>
        <a:p>
          <a:endParaRPr lang="en-GB"/>
        </a:p>
      </dgm:t>
    </dgm:pt>
    <dgm:pt modelId="{0C027C65-08F3-2947-864F-FC3B8681A19D}" type="sibTrans" cxnId="{1119FDD2-BA14-9649-9842-98DCE43E5F41}">
      <dgm:prSet/>
      <dgm:spPr>
        <a:solidFill>
          <a:schemeClr val="bg1"/>
        </a:solidFill>
      </dgm:spPr>
      <dgm:t>
        <a:bodyPr/>
        <a:lstStyle/>
        <a:p>
          <a:endParaRPr lang="en-GB"/>
        </a:p>
      </dgm:t>
    </dgm:pt>
    <dgm:pt modelId="{3CBCEE1B-14FE-8C49-9034-047EEE150DEF}">
      <dgm:prSet phldrT="[Text]" custT="1"/>
      <dgm:spPr/>
      <dgm:t>
        <a:bodyPr/>
        <a:lstStyle/>
        <a:p>
          <a:r>
            <a:rPr lang="en-GB" sz="1800" dirty="0">
              <a:solidFill>
                <a:schemeClr val="tx1"/>
              </a:solidFill>
            </a:rPr>
            <a:t>Homeless Health, SLHD</a:t>
          </a:r>
        </a:p>
      </dgm:t>
    </dgm:pt>
    <dgm:pt modelId="{F37C32CE-1C32-D440-BF95-8AE9FB26BC5E}" type="parTrans" cxnId="{0F973377-BBBC-6941-8DC9-9D150AC97CAC}">
      <dgm:prSet/>
      <dgm:spPr/>
      <dgm:t>
        <a:bodyPr/>
        <a:lstStyle/>
        <a:p>
          <a:endParaRPr lang="en-GB"/>
        </a:p>
      </dgm:t>
    </dgm:pt>
    <dgm:pt modelId="{37B88E4D-8BB1-6645-BA6B-7E0BA443FA13}" type="sibTrans" cxnId="{0F973377-BBBC-6941-8DC9-9D150AC97CAC}">
      <dgm:prSet/>
      <dgm:spPr/>
      <dgm:t>
        <a:bodyPr/>
        <a:lstStyle/>
        <a:p>
          <a:endParaRPr lang="en-GB"/>
        </a:p>
      </dgm:t>
    </dgm:pt>
    <dgm:pt modelId="{33B3CEBD-59DB-F347-8622-BD6DEE54A8A1}">
      <dgm:prSet phldrT="[Text]" custT="1"/>
      <dgm:spPr/>
      <dgm:t>
        <a:bodyPr/>
        <a:lstStyle/>
        <a:p>
          <a:endParaRPr lang="en-GB" sz="2000" dirty="0">
            <a:solidFill>
              <a:schemeClr val="tx1"/>
            </a:solidFill>
          </a:endParaRPr>
        </a:p>
      </dgm:t>
    </dgm:pt>
    <dgm:pt modelId="{FB88881A-0EB0-D64E-B289-0BE446884088}" type="sibTrans" cxnId="{D56051DC-853B-3544-A410-DE5303B4FCF5}">
      <dgm:prSet/>
      <dgm:spPr/>
      <dgm:t>
        <a:bodyPr/>
        <a:lstStyle/>
        <a:p>
          <a:endParaRPr lang="en-GB"/>
        </a:p>
      </dgm:t>
    </dgm:pt>
    <dgm:pt modelId="{A28EE4CC-E50D-DE4C-AA4B-834178EA9580}" type="parTrans" cxnId="{D56051DC-853B-3544-A410-DE5303B4FCF5}">
      <dgm:prSet/>
      <dgm:spPr/>
      <dgm:t>
        <a:bodyPr/>
        <a:lstStyle/>
        <a:p>
          <a:endParaRPr lang="en-GB"/>
        </a:p>
      </dgm:t>
    </dgm:pt>
    <dgm:pt modelId="{60705B9E-0FCE-5444-BAED-BDD632241E61}" type="pres">
      <dgm:prSet presAssocID="{0FA1B1B8-3719-804C-89BB-2E415EC9E6A3}" presName="Name0" presStyleCnt="0">
        <dgm:presLayoutVars>
          <dgm:dir/>
          <dgm:resizeHandles val="exact"/>
        </dgm:presLayoutVars>
      </dgm:prSet>
      <dgm:spPr/>
    </dgm:pt>
    <dgm:pt modelId="{6716FB4E-7789-914C-B38F-50ECD40A1CD2}" type="pres">
      <dgm:prSet presAssocID="{0FA1B1B8-3719-804C-89BB-2E415EC9E6A3}" presName="vNodes" presStyleCnt="0"/>
      <dgm:spPr/>
    </dgm:pt>
    <dgm:pt modelId="{8A9137C6-3000-624C-8A7D-BA345CBBA85C}" type="pres">
      <dgm:prSet presAssocID="{70590DD4-93B4-8E44-962E-7B96818C7937}" presName="node" presStyleLbl="node1" presStyleIdx="0" presStyleCnt="3" custScaleX="105163" custLinFactY="-1007" custLinFactNeighborX="-1445" custLinFactNeighborY="-100000">
        <dgm:presLayoutVars>
          <dgm:bulletEnabled val="1"/>
        </dgm:presLayoutVars>
      </dgm:prSet>
      <dgm:spPr/>
    </dgm:pt>
    <dgm:pt modelId="{2C9955D2-25F4-264A-9D79-9259E94781CF}" type="pres">
      <dgm:prSet presAssocID="{0C027C65-08F3-2947-864F-FC3B8681A19D}" presName="spacerT" presStyleCnt="0"/>
      <dgm:spPr/>
    </dgm:pt>
    <dgm:pt modelId="{C60A2F86-A1F4-E145-B4B2-0F0B8EF37191}" type="pres">
      <dgm:prSet presAssocID="{0C027C65-08F3-2947-864F-FC3B8681A19D}" presName="sibTrans" presStyleLbl="sibTrans2D1" presStyleIdx="0" presStyleCnt="2" custScaleX="96659" custScaleY="38175"/>
      <dgm:spPr/>
    </dgm:pt>
    <dgm:pt modelId="{0194CB6A-8ADD-BC46-BF27-AC088C22DA9D}" type="pres">
      <dgm:prSet presAssocID="{0C027C65-08F3-2947-864F-FC3B8681A19D}" presName="spacerB" presStyleCnt="0"/>
      <dgm:spPr/>
    </dgm:pt>
    <dgm:pt modelId="{F1C31CBA-A8F0-AA49-A670-47F500C0B850}" type="pres">
      <dgm:prSet presAssocID="{3CBCEE1B-14FE-8C49-9034-047EEE150DEF}" presName="node" presStyleLbl="node1" presStyleIdx="1" presStyleCnt="3" custScaleX="107321" custScaleY="100569">
        <dgm:presLayoutVars>
          <dgm:bulletEnabled val="1"/>
        </dgm:presLayoutVars>
      </dgm:prSet>
      <dgm:spPr/>
    </dgm:pt>
    <dgm:pt modelId="{6A63C292-AFBA-064E-A96E-A1E217DDC8FC}" type="pres">
      <dgm:prSet presAssocID="{0FA1B1B8-3719-804C-89BB-2E415EC9E6A3}" presName="sibTransLast" presStyleLbl="sibTrans2D1" presStyleIdx="1" presStyleCnt="2" custLinFactX="70685" custLinFactNeighborX="100000" custLinFactNeighborY="-69851"/>
      <dgm:spPr/>
    </dgm:pt>
    <dgm:pt modelId="{99AE99AA-C219-B142-A732-9FB535C3B0F2}" type="pres">
      <dgm:prSet presAssocID="{0FA1B1B8-3719-804C-89BB-2E415EC9E6A3}" presName="connectorText" presStyleLbl="sibTrans2D1" presStyleIdx="1" presStyleCnt="2"/>
      <dgm:spPr/>
    </dgm:pt>
    <dgm:pt modelId="{7A48A33D-73CB-BF4D-9E99-A712AB269779}" type="pres">
      <dgm:prSet presAssocID="{0FA1B1B8-3719-804C-89BB-2E415EC9E6A3}" presName="lastNode" presStyleLbl="node1" presStyleIdx="2" presStyleCnt="3" custScaleX="68841" custScaleY="108061" custLinFactNeighborX="99765" custLinFactNeighborY="-7703">
        <dgm:presLayoutVars>
          <dgm:bulletEnabled val="1"/>
        </dgm:presLayoutVars>
      </dgm:prSet>
      <dgm:spPr/>
    </dgm:pt>
  </dgm:ptLst>
  <dgm:cxnLst>
    <dgm:cxn modelId="{94545719-8758-3448-AB39-5A806D8B859D}" type="presOf" srcId="{37B88E4D-8BB1-6645-BA6B-7E0BA443FA13}" destId="{99AE99AA-C219-B142-A732-9FB535C3B0F2}" srcOrd="1" destOrd="0" presId="urn:microsoft.com/office/officeart/2005/8/layout/equation2"/>
    <dgm:cxn modelId="{A6292F2D-9A0A-5C46-97E9-9AE9A10A77B5}" type="presOf" srcId="{70590DD4-93B4-8E44-962E-7B96818C7937}" destId="{8A9137C6-3000-624C-8A7D-BA345CBBA85C}" srcOrd="0" destOrd="0" presId="urn:microsoft.com/office/officeart/2005/8/layout/equation2"/>
    <dgm:cxn modelId="{AC49BA30-C99B-6442-961D-624778BF6366}" type="presOf" srcId="{33B3CEBD-59DB-F347-8622-BD6DEE54A8A1}" destId="{7A48A33D-73CB-BF4D-9E99-A712AB269779}" srcOrd="0" destOrd="0" presId="urn:microsoft.com/office/officeart/2005/8/layout/equation2"/>
    <dgm:cxn modelId="{EE463C38-706F-FB46-9DF9-1627EA83E2E9}" type="presOf" srcId="{0FA1B1B8-3719-804C-89BB-2E415EC9E6A3}" destId="{60705B9E-0FCE-5444-BAED-BDD632241E61}" srcOrd="0" destOrd="0" presId="urn:microsoft.com/office/officeart/2005/8/layout/equation2"/>
    <dgm:cxn modelId="{4113B074-596D-0E4E-B1EC-01A68370A73F}" type="presOf" srcId="{37B88E4D-8BB1-6645-BA6B-7E0BA443FA13}" destId="{6A63C292-AFBA-064E-A96E-A1E217DDC8FC}" srcOrd="0" destOrd="0" presId="urn:microsoft.com/office/officeart/2005/8/layout/equation2"/>
    <dgm:cxn modelId="{0F973377-BBBC-6941-8DC9-9D150AC97CAC}" srcId="{0FA1B1B8-3719-804C-89BB-2E415EC9E6A3}" destId="{3CBCEE1B-14FE-8C49-9034-047EEE150DEF}" srcOrd="1" destOrd="0" parTransId="{F37C32CE-1C32-D440-BF95-8AE9FB26BC5E}" sibTransId="{37B88E4D-8BB1-6645-BA6B-7E0BA443FA13}"/>
    <dgm:cxn modelId="{1543FA79-F476-6243-83FC-2D279B8E9046}" type="presOf" srcId="{3CBCEE1B-14FE-8C49-9034-047EEE150DEF}" destId="{F1C31CBA-A8F0-AA49-A670-47F500C0B850}" srcOrd="0" destOrd="0" presId="urn:microsoft.com/office/officeart/2005/8/layout/equation2"/>
    <dgm:cxn modelId="{FA2488AD-E9B2-E24D-B636-F52DB5ACE0AB}" type="presOf" srcId="{0C027C65-08F3-2947-864F-FC3B8681A19D}" destId="{C60A2F86-A1F4-E145-B4B2-0F0B8EF37191}" srcOrd="0" destOrd="0" presId="urn:microsoft.com/office/officeart/2005/8/layout/equation2"/>
    <dgm:cxn modelId="{1119FDD2-BA14-9649-9842-98DCE43E5F41}" srcId="{0FA1B1B8-3719-804C-89BB-2E415EC9E6A3}" destId="{70590DD4-93B4-8E44-962E-7B96818C7937}" srcOrd="0" destOrd="0" parTransId="{80997CEB-776B-6C4C-9F0C-FB3501A447BD}" sibTransId="{0C027C65-08F3-2947-864F-FC3B8681A19D}"/>
    <dgm:cxn modelId="{D56051DC-853B-3544-A410-DE5303B4FCF5}" srcId="{0FA1B1B8-3719-804C-89BB-2E415EC9E6A3}" destId="{33B3CEBD-59DB-F347-8622-BD6DEE54A8A1}" srcOrd="2" destOrd="0" parTransId="{A28EE4CC-E50D-DE4C-AA4B-834178EA9580}" sibTransId="{FB88881A-0EB0-D64E-B289-0BE446884088}"/>
    <dgm:cxn modelId="{D7836462-58B3-4F4B-A508-39D56368E363}" type="presParOf" srcId="{60705B9E-0FCE-5444-BAED-BDD632241E61}" destId="{6716FB4E-7789-914C-B38F-50ECD40A1CD2}" srcOrd="0" destOrd="0" presId="urn:microsoft.com/office/officeart/2005/8/layout/equation2"/>
    <dgm:cxn modelId="{39BA2728-9116-D145-A5FF-E1990873F44E}" type="presParOf" srcId="{6716FB4E-7789-914C-B38F-50ECD40A1CD2}" destId="{8A9137C6-3000-624C-8A7D-BA345CBBA85C}" srcOrd="0" destOrd="0" presId="urn:microsoft.com/office/officeart/2005/8/layout/equation2"/>
    <dgm:cxn modelId="{888ADE47-68BF-424B-81CB-3307048BE5BD}" type="presParOf" srcId="{6716FB4E-7789-914C-B38F-50ECD40A1CD2}" destId="{2C9955D2-25F4-264A-9D79-9259E94781CF}" srcOrd="1" destOrd="0" presId="urn:microsoft.com/office/officeart/2005/8/layout/equation2"/>
    <dgm:cxn modelId="{E5283455-F483-F442-8C5F-646E10672F73}" type="presParOf" srcId="{6716FB4E-7789-914C-B38F-50ECD40A1CD2}" destId="{C60A2F86-A1F4-E145-B4B2-0F0B8EF37191}" srcOrd="2" destOrd="0" presId="urn:microsoft.com/office/officeart/2005/8/layout/equation2"/>
    <dgm:cxn modelId="{4C0A6C9A-C461-F948-BFDC-C70F7E098CF3}" type="presParOf" srcId="{6716FB4E-7789-914C-B38F-50ECD40A1CD2}" destId="{0194CB6A-8ADD-BC46-BF27-AC088C22DA9D}" srcOrd="3" destOrd="0" presId="urn:microsoft.com/office/officeart/2005/8/layout/equation2"/>
    <dgm:cxn modelId="{6EBD29B7-F01B-D14B-A886-F8E18F755D92}" type="presParOf" srcId="{6716FB4E-7789-914C-B38F-50ECD40A1CD2}" destId="{F1C31CBA-A8F0-AA49-A670-47F500C0B850}" srcOrd="4" destOrd="0" presId="urn:microsoft.com/office/officeart/2005/8/layout/equation2"/>
    <dgm:cxn modelId="{0AF70B99-551F-7E40-BE52-B126DA7F2C01}" type="presParOf" srcId="{60705B9E-0FCE-5444-BAED-BDD632241E61}" destId="{6A63C292-AFBA-064E-A96E-A1E217DDC8FC}" srcOrd="1" destOrd="0" presId="urn:microsoft.com/office/officeart/2005/8/layout/equation2"/>
    <dgm:cxn modelId="{A6855F89-EBA7-CB44-B65C-F1E6B38978F6}" type="presParOf" srcId="{6A63C292-AFBA-064E-A96E-A1E217DDC8FC}" destId="{99AE99AA-C219-B142-A732-9FB535C3B0F2}" srcOrd="0" destOrd="0" presId="urn:microsoft.com/office/officeart/2005/8/layout/equation2"/>
    <dgm:cxn modelId="{0286CF1D-DD9D-7B4A-8E4A-FBBADAF34912}" type="presParOf" srcId="{60705B9E-0FCE-5444-BAED-BDD632241E61}" destId="{7A48A33D-73CB-BF4D-9E99-A712AB269779}" srcOrd="2" destOrd="0" presId="urn:microsoft.com/office/officeart/2005/8/layout/equati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E0097-DD1E-4B98-BE18-C7E79349F73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773191-51AB-4ECC-A1E5-56EDE37BB2ED}">
      <dgm:prSet/>
      <dgm:spPr>
        <a:solidFill>
          <a:schemeClr val="accent6">
            <a:lumMod val="75000"/>
          </a:schemeClr>
        </a:solidFill>
      </dgm:spPr>
      <dgm:t>
        <a:bodyPr/>
        <a:lstStyle/>
        <a:p>
          <a:r>
            <a:rPr lang="en-AU" dirty="0"/>
            <a:t>Accessibility</a:t>
          </a:r>
          <a:endParaRPr lang="en-US" dirty="0"/>
        </a:p>
      </dgm:t>
    </dgm:pt>
    <dgm:pt modelId="{EF424303-3B54-4ECD-8687-0A8BE5D64789}" type="parTrans" cxnId="{5E4237DC-A05E-4BE4-A005-DCC20CDEC5BE}">
      <dgm:prSet/>
      <dgm:spPr/>
      <dgm:t>
        <a:bodyPr/>
        <a:lstStyle/>
        <a:p>
          <a:endParaRPr lang="en-US"/>
        </a:p>
      </dgm:t>
    </dgm:pt>
    <dgm:pt modelId="{5EDCF7AF-EEBE-423C-AE0D-736A7AF6FE84}" type="sibTrans" cxnId="{5E4237DC-A05E-4BE4-A005-DCC20CDEC5BE}">
      <dgm:prSet/>
      <dgm:spPr/>
      <dgm:t>
        <a:bodyPr/>
        <a:lstStyle/>
        <a:p>
          <a:endParaRPr lang="en-US"/>
        </a:p>
      </dgm:t>
    </dgm:pt>
    <dgm:pt modelId="{2AB98359-048D-4F34-BA53-FB769DA7AE77}">
      <dgm:prSet/>
      <dgm:spPr>
        <a:solidFill>
          <a:schemeClr val="accent5">
            <a:lumMod val="50000"/>
          </a:schemeClr>
        </a:solidFill>
      </dgm:spPr>
      <dgm:t>
        <a:bodyPr/>
        <a:lstStyle/>
        <a:p>
          <a:r>
            <a:rPr lang="en-AU" dirty="0"/>
            <a:t>Efficiency and cost-effectiveness</a:t>
          </a:r>
          <a:endParaRPr lang="en-US" dirty="0"/>
        </a:p>
      </dgm:t>
    </dgm:pt>
    <dgm:pt modelId="{6C44C847-9753-47A7-91B7-4A029679807C}" type="parTrans" cxnId="{B2412DEB-046F-4163-B92C-716C198E4725}">
      <dgm:prSet/>
      <dgm:spPr/>
      <dgm:t>
        <a:bodyPr/>
        <a:lstStyle/>
        <a:p>
          <a:endParaRPr lang="en-US"/>
        </a:p>
      </dgm:t>
    </dgm:pt>
    <dgm:pt modelId="{75996A79-7A39-4803-8D35-7D56FABD7DA1}" type="sibTrans" cxnId="{B2412DEB-046F-4163-B92C-716C198E4725}">
      <dgm:prSet/>
      <dgm:spPr/>
      <dgm:t>
        <a:bodyPr/>
        <a:lstStyle/>
        <a:p>
          <a:endParaRPr lang="en-US"/>
        </a:p>
      </dgm:t>
    </dgm:pt>
    <dgm:pt modelId="{957C50D4-53D8-48E1-83B7-1E24EA2194EE}">
      <dgm:prSet/>
      <dgm:spPr>
        <a:solidFill>
          <a:schemeClr val="accent3">
            <a:lumMod val="60000"/>
            <a:lumOff val="40000"/>
          </a:schemeClr>
        </a:solidFill>
      </dgm:spPr>
      <dgm:t>
        <a:bodyPr/>
        <a:lstStyle/>
        <a:p>
          <a:r>
            <a:rPr lang="en-AU"/>
            <a:t>Technological Infrastructure</a:t>
          </a:r>
          <a:endParaRPr lang="en-US"/>
        </a:p>
      </dgm:t>
    </dgm:pt>
    <dgm:pt modelId="{81546B3B-8F4C-4182-B84B-8AD7601F7275}" type="parTrans" cxnId="{0B913004-FF0A-4929-A9EF-4F03C1D02496}">
      <dgm:prSet/>
      <dgm:spPr/>
      <dgm:t>
        <a:bodyPr/>
        <a:lstStyle/>
        <a:p>
          <a:endParaRPr lang="en-US"/>
        </a:p>
      </dgm:t>
    </dgm:pt>
    <dgm:pt modelId="{B97EFB92-93EA-4E5A-A7AD-F56588BEA4BC}" type="sibTrans" cxnId="{0B913004-FF0A-4929-A9EF-4F03C1D02496}">
      <dgm:prSet/>
      <dgm:spPr/>
      <dgm:t>
        <a:bodyPr/>
        <a:lstStyle/>
        <a:p>
          <a:endParaRPr lang="en-US"/>
        </a:p>
      </dgm:t>
    </dgm:pt>
    <dgm:pt modelId="{1D27409A-F2E6-4A7B-8DAC-F5E854A0CE21}">
      <dgm:prSet/>
      <dgm:spPr/>
      <dgm:t>
        <a:bodyPr/>
        <a:lstStyle/>
        <a:p>
          <a:r>
            <a:rPr lang="en-AU"/>
            <a:t>Quality of Care</a:t>
          </a:r>
          <a:endParaRPr lang="en-US"/>
        </a:p>
      </dgm:t>
    </dgm:pt>
    <dgm:pt modelId="{68876AC0-E8A5-4BC3-B02E-0C1894A64A37}" type="parTrans" cxnId="{250DB714-8E62-4EDB-9CC4-A460EB27E1A7}">
      <dgm:prSet/>
      <dgm:spPr/>
      <dgm:t>
        <a:bodyPr/>
        <a:lstStyle/>
        <a:p>
          <a:endParaRPr lang="en-US"/>
        </a:p>
      </dgm:t>
    </dgm:pt>
    <dgm:pt modelId="{346CFAFF-6447-4CE2-BE1F-2AF811FDAF89}" type="sibTrans" cxnId="{250DB714-8E62-4EDB-9CC4-A460EB27E1A7}">
      <dgm:prSet/>
      <dgm:spPr/>
      <dgm:t>
        <a:bodyPr/>
        <a:lstStyle/>
        <a:p>
          <a:endParaRPr lang="en-US"/>
        </a:p>
      </dgm:t>
    </dgm:pt>
    <dgm:pt modelId="{D4849E5B-8DA2-4830-B21C-AE1C23683F42}">
      <dgm:prSet/>
      <dgm:spPr/>
      <dgm:t>
        <a:bodyPr/>
        <a:lstStyle/>
        <a:p>
          <a:r>
            <a:rPr lang="en-AU"/>
            <a:t>Stakeholder experiences</a:t>
          </a:r>
          <a:endParaRPr lang="en-US"/>
        </a:p>
      </dgm:t>
    </dgm:pt>
    <dgm:pt modelId="{888DB95C-3CCC-48F2-809D-F7149BAE6958}" type="parTrans" cxnId="{0EB026E2-5F1B-4AC7-BB0A-A721F845804D}">
      <dgm:prSet/>
      <dgm:spPr/>
      <dgm:t>
        <a:bodyPr/>
        <a:lstStyle/>
        <a:p>
          <a:endParaRPr lang="en-US"/>
        </a:p>
      </dgm:t>
    </dgm:pt>
    <dgm:pt modelId="{5A6DB927-0AD4-40D2-AA76-3AF9A61ABE41}" type="sibTrans" cxnId="{0EB026E2-5F1B-4AC7-BB0A-A721F845804D}">
      <dgm:prSet/>
      <dgm:spPr/>
      <dgm:t>
        <a:bodyPr/>
        <a:lstStyle/>
        <a:p>
          <a:endParaRPr lang="en-US"/>
        </a:p>
      </dgm:t>
    </dgm:pt>
    <dgm:pt modelId="{67D2E58C-D763-42CD-829F-2662E84C0DD1}">
      <dgm:prSet/>
      <dgm:spPr/>
      <dgm:t>
        <a:bodyPr/>
        <a:lstStyle/>
        <a:p>
          <a:r>
            <a:rPr lang="en-AU"/>
            <a:t>Outcomes and Impact</a:t>
          </a:r>
          <a:endParaRPr lang="en-US"/>
        </a:p>
      </dgm:t>
    </dgm:pt>
    <dgm:pt modelId="{7988D8B6-B588-4EDD-8DD5-CFEAD28B27CF}" type="parTrans" cxnId="{97030742-9868-4CBE-8751-68E52012FE74}">
      <dgm:prSet/>
      <dgm:spPr/>
      <dgm:t>
        <a:bodyPr/>
        <a:lstStyle/>
        <a:p>
          <a:endParaRPr lang="en-US"/>
        </a:p>
      </dgm:t>
    </dgm:pt>
    <dgm:pt modelId="{2218F4C0-3365-4995-B39A-0826567CA70F}" type="sibTrans" cxnId="{97030742-9868-4CBE-8751-68E52012FE74}">
      <dgm:prSet/>
      <dgm:spPr/>
      <dgm:t>
        <a:bodyPr/>
        <a:lstStyle/>
        <a:p>
          <a:endParaRPr lang="en-US"/>
        </a:p>
      </dgm:t>
    </dgm:pt>
    <dgm:pt modelId="{E5D75138-702E-1B47-8E0D-8CAA03427093}" type="pres">
      <dgm:prSet presAssocID="{C95E0097-DD1E-4B98-BE18-C7E79349F73C}" presName="diagram" presStyleCnt="0">
        <dgm:presLayoutVars>
          <dgm:dir/>
          <dgm:resizeHandles val="exact"/>
        </dgm:presLayoutVars>
      </dgm:prSet>
      <dgm:spPr/>
    </dgm:pt>
    <dgm:pt modelId="{71B8416B-4C52-5B46-92F8-21A09884E657}" type="pres">
      <dgm:prSet presAssocID="{99773191-51AB-4ECC-A1E5-56EDE37BB2ED}" presName="node" presStyleLbl="node1" presStyleIdx="0" presStyleCnt="6">
        <dgm:presLayoutVars>
          <dgm:bulletEnabled val="1"/>
        </dgm:presLayoutVars>
      </dgm:prSet>
      <dgm:spPr/>
    </dgm:pt>
    <dgm:pt modelId="{A8DB1A31-E745-6046-91EF-1AFA2CCD75CB}" type="pres">
      <dgm:prSet presAssocID="{5EDCF7AF-EEBE-423C-AE0D-736A7AF6FE84}" presName="sibTrans" presStyleCnt="0"/>
      <dgm:spPr/>
    </dgm:pt>
    <dgm:pt modelId="{0AAAFFAE-F191-2542-BE1D-95F25C210E7B}" type="pres">
      <dgm:prSet presAssocID="{2AB98359-048D-4F34-BA53-FB769DA7AE77}" presName="node" presStyleLbl="node1" presStyleIdx="1" presStyleCnt="6">
        <dgm:presLayoutVars>
          <dgm:bulletEnabled val="1"/>
        </dgm:presLayoutVars>
      </dgm:prSet>
      <dgm:spPr/>
    </dgm:pt>
    <dgm:pt modelId="{D9FCDFCB-AE6B-A444-A13C-4BFD010DA4F9}" type="pres">
      <dgm:prSet presAssocID="{75996A79-7A39-4803-8D35-7D56FABD7DA1}" presName="sibTrans" presStyleCnt="0"/>
      <dgm:spPr/>
    </dgm:pt>
    <dgm:pt modelId="{604621D6-230F-EF4F-BF3F-2F84448B8F4A}" type="pres">
      <dgm:prSet presAssocID="{957C50D4-53D8-48E1-83B7-1E24EA2194EE}" presName="node" presStyleLbl="node1" presStyleIdx="2" presStyleCnt="6">
        <dgm:presLayoutVars>
          <dgm:bulletEnabled val="1"/>
        </dgm:presLayoutVars>
      </dgm:prSet>
      <dgm:spPr/>
    </dgm:pt>
    <dgm:pt modelId="{9D335C2B-6623-9847-80E6-33A3670C3332}" type="pres">
      <dgm:prSet presAssocID="{B97EFB92-93EA-4E5A-A7AD-F56588BEA4BC}" presName="sibTrans" presStyleCnt="0"/>
      <dgm:spPr/>
    </dgm:pt>
    <dgm:pt modelId="{57BA91B9-F819-8C45-BE75-17D2215966FC}" type="pres">
      <dgm:prSet presAssocID="{1D27409A-F2E6-4A7B-8DAC-F5E854A0CE21}" presName="node" presStyleLbl="node1" presStyleIdx="3" presStyleCnt="6">
        <dgm:presLayoutVars>
          <dgm:bulletEnabled val="1"/>
        </dgm:presLayoutVars>
      </dgm:prSet>
      <dgm:spPr/>
    </dgm:pt>
    <dgm:pt modelId="{65D02A69-409C-7A41-89F4-B463B08C1B22}" type="pres">
      <dgm:prSet presAssocID="{346CFAFF-6447-4CE2-BE1F-2AF811FDAF89}" presName="sibTrans" presStyleCnt="0"/>
      <dgm:spPr/>
    </dgm:pt>
    <dgm:pt modelId="{038CB709-5EB8-E54C-B85E-5546954ACCA8}" type="pres">
      <dgm:prSet presAssocID="{D4849E5B-8DA2-4830-B21C-AE1C23683F42}" presName="node" presStyleLbl="node1" presStyleIdx="4" presStyleCnt="6">
        <dgm:presLayoutVars>
          <dgm:bulletEnabled val="1"/>
        </dgm:presLayoutVars>
      </dgm:prSet>
      <dgm:spPr/>
    </dgm:pt>
    <dgm:pt modelId="{2803FDFF-3C7E-8546-9145-C48BD45780E0}" type="pres">
      <dgm:prSet presAssocID="{5A6DB927-0AD4-40D2-AA76-3AF9A61ABE41}" presName="sibTrans" presStyleCnt="0"/>
      <dgm:spPr/>
    </dgm:pt>
    <dgm:pt modelId="{6A747A9F-65D0-C840-B365-395E907C27A6}" type="pres">
      <dgm:prSet presAssocID="{67D2E58C-D763-42CD-829F-2662E84C0DD1}" presName="node" presStyleLbl="node1" presStyleIdx="5" presStyleCnt="6">
        <dgm:presLayoutVars>
          <dgm:bulletEnabled val="1"/>
        </dgm:presLayoutVars>
      </dgm:prSet>
      <dgm:spPr/>
    </dgm:pt>
  </dgm:ptLst>
  <dgm:cxnLst>
    <dgm:cxn modelId="{0B913004-FF0A-4929-A9EF-4F03C1D02496}" srcId="{C95E0097-DD1E-4B98-BE18-C7E79349F73C}" destId="{957C50D4-53D8-48E1-83B7-1E24EA2194EE}" srcOrd="2" destOrd="0" parTransId="{81546B3B-8F4C-4182-B84B-8AD7601F7275}" sibTransId="{B97EFB92-93EA-4E5A-A7AD-F56588BEA4BC}"/>
    <dgm:cxn modelId="{250DB714-8E62-4EDB-9CC4-A460EB27E1A7}" srcId="{C95E0097-DD1E-4B98-BE18-C7E79349F73C}" destId="{1D27409A-F2E6-4A7B-8DAC-F5E854A0CE21}" srcOrd="3" destOrd="0" parTransId="{68876AC0-E8A5-4BC3-B02E-0C1894A64A37}" sibTransId="{346CFAFF-6447-4CE2-BE1F-2AF811FDAF89}"/>
    <dgm:cxn modelId="{50DB3327-AC07-F640-BD38-5A02E023259E}" type="presOf" srcId="{C95E0097-DD1E-4B98-BE18-C7E79349F73C}" destId="{E5D75138-702E-1B47-8E0D-8CAA03427093}" srcOrd="0" destOrd="0" presId="urn:microsoft.com/office/officeart/2005/8/layout/default"/>
    <dgm:cxn modelId="{7AE56C28-DA2D-144A-A5A3-6434BC2C7E7D}" type="presOf" srcId="{67D2E58C-D763-42CD-829F-2662E84C0DD1}" destId="{6A747A9F-65D0-C840-B365-395E907C27A6}" srcOrd="0" destOrd="0" presId="urn:microsoft.com/office/officeart/2005/8/layout/default"/>
    <dgm:cxn modelId="{97030742-9868-4CBE-8751-68E52012FE74}" srcId="{C95E0097-DD1E-4B98-BE18-C7E79349F73C}" destId="{67D2E58C-D763-42CD-829F-2662E84C0DD1}" srcOrd="5" destOrd="0" parTransId="{7988D8B6-B588-4EDD-8DD5-CFEAD28B27CF}" sibTransId="{2218F4C0-3365-4995-B39A-0826567CA70F}"/>
    <dgm:cxn modelId="{545E3E42-0E06-9547-A276-2C372B695304}" type="presOf" srcId="{2AB98359-048D-4F34-BA53-FB769DA7AE77}" destId="{0AAAFFAE-F191-2542-BE1D-95F25C210E7B}" srcOrd="0" destOrd="0" presId="urn:microsoft.com/office/officeart/2005/8/layout/default"/>
    <dgm:cxn modelId="{5A33CF74-CAC4-A847-95E2-FD95E1A8E94B}" type="presOf" srcId="{D4849E5B-8DA2-4830-B21C-AE1C23683F42}" destId="{038CB709-5EB8-E54C-B85E-5546954ACCA8}" srcOrd="0" destOrd="0" presId="urn:microsoft.com/office/officeart/2005/8/layout/default"/>
    <dgm:cxn modelId="{D0C53E9C-0AC3-9E4C-9D6D-0CACADFC8E3E}" type="presOf" srcId="{99773191-51AB-4ECC-A1E5-56EDE37BB2ED}" destId="{71B8416B-4C52-5B46-92F8-21A09884E657}" srcOrd="0" destOrd="0" presId="urn:microsoft.com/office/officeart/2005/8/layout/default"/>
    <dgm:cxn modelId="{BBB216B4-EFC0-AA47-8129-1488BFBCA727}" type="presOf" srcId="{957C50D4-53D8-48E1-83B7-1E24EA2194EE}" destId="{604621D6-230F-EF4F-BF3F-2F84448B8F4A}" srcOrd="0" destOrd="0" presId="urn:microsoft.com/office/officeart/2005/8/layout/default"/>
    <dgm:cxn modelId="{5E4237DC-A05E-4BE4-A005-DCC20CDEC5BE}" srcId="{C95E0097-DD1E-4B98-BE18-C7E79349F73C}" destId="{99773191-51AB-4ECC-A1E5-56EDE37BB2ED}" srcOrd="0" destOrd="0" parTransId="{EF424303-3B54-4ECD-8687-0A8BE5D64789}" sibTransId="{5EDCF7AF-EEBE-423C-AE0D-736A7AF6FE84}"/>
    <dgm:cxn modelId="{0EB026E2-5F1B-4AC7-BB0A-A721F845804D}" srcId="{C95E0097-DD1E-4B98-BE18-C7E79349F73C}" destId="{D4849E5B-8DA2-4830-B21C-AE1C23683F42}" srcOrd="4" destOrd="0" parTransId="{888DB95C-3CCC-48F2-809D-F7149BAE6958}" sibTransId="{5A6DB927-0AD4-40D2-AA76-3AF9A61ABE41}"/>
    <dgm:cxn modelId="{B2412DEB-046F-4163-B92C-716C198E4725}" srcId="{C95E0097-DD1E-4B98-BE18-C7E79349F73C}" destId="{2AB98359-048D-4F34-BA53-FB769DA7AE77}" srcOrd="1" destOrd="0" parTransId="{6C44C847-9753-47A7-91B7-4A029679807C}" sibTransId="{75996A79-7A39-4803-8D35-7D56FABD7DA1}"/>
    <dgm:cxn modelId="{E37E9AF2-74FC-9146-BB61-6931140DBCFE}" type="presOf" srcId="{1D27409A-F2E6-4A7B-8DAC-F5E854A0CE21}" destId="{57BA91B9-F819-8C45-BE75-17D2215966FC}" srcOrd="0" destOrd="0" presId="urn:microsoft.com/office/officeart/2005/8/layout/default"/>
    <dgm:cxn modelId="{FBC3EB3A-EEF4-1C42-B965-E3A1833B5B72}" type="presParOf" srcId="{E5D75138-702E-1B47-8E0D-8CAA03427093}" destId="{71B8416B-4C52-5B46-92F8-21A09884E657}" srcOrd="0" destOrd="0" presId="urn:microsoft.com/office/officeart/2005/8/layout/default"/>
    <dgm:cxn modelId="{D2736394-CD7C-F742-9C6D-7EDBCA239A70}" type="presParOf" srcId="{E5D75138-702E-1B47-8E0D-8CAA03427093}" destId="{A8DB1A31-E745-6046-91EF-1AFA2CCD75CB}" srcOrd="1" destOrd="0" presId="urn:microsoft.com/office/officeart/2005/8/layout/default"/>
    <dgm:cxn modelId="{4B5883F2-05C4-E744-9567-AFDA2D184779}" type="presParOf" srcId="{E5D75138-702E-1B47-8E0D-8CAA03427093}" destId="{0AAAFFAE-F191-2542-BE1D-95F25C210E7B}" srcOrd="2" destOrd="0" presId="urn:microsoft.com/office/officeart/2005/8/layout/default"/>
    <dgm:cxn modelId="{59BD57FE-5A61-B342-9285-1ED9F73A1C47}" type="presParOf" srcId="{E5D75138-702E-1B47-8E0D-8CAA03427093}" destId="{D9FCDFCB-AE6B-A444-A13C-4BFD010DA4F9}" srcOrd="3" destOrd="0" presId="urn:microsoft.com/office/officeart/2005/8/layout/default"/>
    <dgm:cxn modelId="{B3BAA07D-EDBD-F34A-8CED-77052F318341}" type="presParOf" srcId="{E5D75138-702E-1B47-8E0D-8CAA03427093}" destId="{604621D6-230F-EF4F-BF3F-2F84448B8F4A}" srcOrd="4" destOrd="0" presId="urn:microsoft.com/office/officeart/2005/8/layout/default"/>
    <dgm:cxn modelId="{56A43BA9-5185-524A-B4D4-7608BCC3FA18}" type="presParOf" srcId="{E5D75138-702E-1B47-8E0D-8CAA03427093}" destId="{9D335C2B-6623-9847-80E6-33A3670C3332}" srcOrd="5" destOrd="0" presId="urn:microsoft.com/office/officeart/2005/8/layout/default"/>
    <dgm:cxn modelId="{57077F8A-348B-D24A-9276-734C57EF220D}" type="presParOf" srcId="{E5D75138-702E-1B47-8E0D-8CAA03427093}" destId="{57BA91B9-F819-8C45-BE75-17D2215966FC}" srcOrd="6" destOrd="0" presId="urn:microsoft.com/office/officeart/2005/8/layout/default"/>
    <dgm:cxn modelId="{A510AA4C-7A75-654F-9199-5966518C99FF}" type="presParOf" srcId="{E5D75138-702E-1B47-8E0D-8CAA03427093}" destId="{65D02A69-409C-7A41-89F4-B463B08C1B22}" srcOrd="7" destOrd="0" presId="urn:microsoft.com/office/officeart/2005/8/layout/default"/>
    <dgm:cxn modelId="{D8FED054-8F0A-F44A-A4DC-566171EA37CC}" type="presParOf" srcId="{E5D75138-702E-1B47-8E0D-8CAA03427093}" destId="{038CB709-5EB8-E54C-B85E-5546954ACCA8}" srcOrd="8" destOrd="0" presId="urn:microsoft.com/office/officeart/2005/8/layout/default"/>
    <dgm:cxn modelId="{FB46A7AF-E15C-D948-871C-F0284B1410E0}" type="presParOf" srcId="{E5D75138-702E-1B47-8E0D-8CAA03427093}" destId="{2803FDFF-3C7E-8546-9145-C48BD45780E0}" srcOrd="9" destOrd="0" presId="urn:microsoft.com/office/officeart/2005/8/layout/default"/>
    <dgm:cxn modelId="{86ACEA8D-47E6-FB4D-8B2A-98CFBDC6AFD8}" type="presParOf" srcId="{E5D75138-702E-1B47-8E0D-8CAA03427093}" destId="{6A747A9F-65D0-C840-B365-395E907C27A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658B9-C6E4-479B-BF0F-98E2B84340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0169E71-0893-4AFD-B1E0-BB6D20EAB598}">
      <dgm:prSet/>
      <dgm:spPr>
        <a:solidFill>
          <a:schemeClr val="accent5">
            <a:lumMod val="50000"/>
          </a:schemeClr>
        </a:solidFill>
      </dgm:spPr>
      <dgm:t>
        <a:bodyPr/>
        <a:lstStyle/>
        <a:p>
          <a:pPr>
            <a:lnSpc>
              <a:spcPct val="100000"/>
            </a:lnSpc>
          </a:pPr>
          <a:r>
            <a:rPr lang="en-AU"/>
            <a:t>Literature review</a:t>
          </a:r>
          <a:endParaRPr lang="en-US"/>
        </a:p>
      </dgm:t>
    </dgm:pt>
    <dgm:pt modelId="{158740C8-A6DB-4C0F-903E-B60BFDB4E1BB}" type="parTrans" cxnId="{A62CB3C8-3770-4383-B3F2-BA3F0B82ABA8}">
      <dgm:prSet/>
      <dgm:spPr/>
      <dgm:t>
        <a:bodyPr/>
        <a:lstStyle/>
        <a:p>
          <a:endParaRPr lang="en-US"/>
        </a:p>
      </dgm:t>
    </dgm:pt>
    <dgm:pt modelId="{5AF795EF-AB38-469A-8EC2-1606D87C7A37}" type="sibTrans" cxnId="{A62CB3C8-3770-4383-B3F2-BA3F0B82ABA8}">
      <dgm:prSet/>
      <dgm:spPr/>
      <dgm:t>
        <a:bodyPr/>
        <a:lstStyle/>
        <a:p>
          <a:pPr>
            <a:lnSpc>
              <a:spcPct val="100000"/>
            </a:lnSpc>
          </a:pPr>
          <a:endParaRPr lang="en-US"/>
        </a:p>
      </dgm:t>
    </dgm:pt>
    <dgm:pt modelId="{3349AE34-BBC6-4B73-A473-6A6A81D4A905}">
      <dgm:prSet/>
      <dgm:spPr/>
      <dgm:t>
        <a:bodyPr/>
        <a:lstStyle/>
        <a:p>
          <a:pPr>
            <a:lnSpc>
              <a:spcPct val="100000"/>
            </a:lnSpc>
          </a:pPr>
          <a:r>
            <a:rPr lang="en-AU" dirty="0"/>
            <a:t>Stakeholder interviews (with partners)</a:t>
          </a:r>
          <a:endParaRPr lang="en-US" dirty="0"/>
        </a:p>
      </dgm:t>
    </dgm:pt>
    <dgm:pt modelId="{A9DB3765-FD5A-47AB-9A9E-FF75273D2E74}" type="parTrans" cxnId="{5492E322-604F-4311-ABA1-C2FF91C4DA9C}">
      <dgm:prSet/>
      <dgm:spPr/>
      <dgm:t>
        <a:bodyPr/>
        <a:lstStyle/>
        <a:p>
          <a:endParaRPr lang="en-US"/>
        </a:p>
      </dgm:t>
    </dgm:pt>
    <dgm:pt modelId="{F00D8A6B-1034-4912-AD99-5FD1B99DFB6D}" type="sibTrans" cxnId="{5492E322-604F-4311-ABA1-C2FF91C4DA9C}">
      <dgm:prSet/>
      <dgm:spPr/>
      <dgm:t>
        <a:bodyPr/>
        <a:lstStyle/>
        <a:p>
          <a:pPr>
            <a:lnSpc>
              <a:spcPct val="100000"/>
            </a:lnSpc>
          </a:pPr>
          <a:endParaRPr lang="en-US"/>
        </a:p>
      </dgm:t>
    </dgm:pt>
    <dgm:pt modelId="{B32389DC-AD63-4A04-8824-3C7B3F5FF2F0}">
      <dgm:prSet/>
      <dgm:spPr/>
      <dgm:t>
        <a:bodyPr/>
        <a:lstStyle/>
        <a:p>
          <a:pPr>
            <a:lnSpc>
              <a:spcPct val="100000"/>
            </a:lnSpc>
          </a:pPr>
          <a:r>
            <a:rPr lang="en-AU" dirty="0"/>
            <a:t>Access to Patient Reported Experience Measures (PREM) survey data</a:t>
          </a:r>
          <a:endParaRPr lang="en-US" dirty="0"/>
        </a:p>
      </dgm:t>
    </dgm:pt>
    <dgm:pt modelId="{15B5B5FD-4D25-40E1-AB2C-900BD9F32963}" type="parTrans" cxnId="{FFE86BFD-E2BC-411D-B8D8-6896E665EC06}">
      <dgm:prSet/>
      <dgm:spPr/>
      <dgm:t>
        <a:bodyPr/>
        <a:lstStyle/>
        <a:p>
          <a:endParaRPr lang="en-US"/>
        </a:p>
      </dgm:t>
    </dgm:pt>
    <dgm:pt modelId="{AA6780EF-EAF6-425E-9F9F-CB3BDCFA2F25}" type="sibTrans" cxnId="{FFE86BFD-E2BC-411D-B8D8-6896E665EC06}">
      <dgm:prSet/>
      <dgm:spPr/>
      <dgm:t>
        <a:bodyPr/>
        <a:lstStyle/>
        <a:p>
          <a:pPr>
            <a:lnSpc>
              <a:spcPct val="100000"/>
            </a:lnSpc>
          </a:pPr>
          <a:endParaRPr lang="en-US"/>
        </a:p>
      </dgm:t>
    </dgm:pt>
    <dgm:pt modelId="{F667ACF1-1F21-41C7-8B6B-F72FB9B7E36D}">
      <dgm:prSet/>
      <dgm:spPr>
        <a:solidFill>
          <a:schemeClr val="bg1">
            <a:lumMod val="50000"/>
          </a:schemeClr>
        </a:solidFill>
      </dgm:spPr>
      <dgm:t>
        <a:bodyPr/>
        <a:lstStyle/>
        <a:p>
          <a:pPr>
            <a:lnSpc>
              <a:spcPct val="100000"/>
            </a:lnSpc>
          </a:pPr>
          <a:r>
            <a:rPr lang="en-AU" dirty="0"/>
            <a:t>Overseen by a Working Party and people with lived experience</a:t>
          </a:r>
          <a:endParaRPr lang="en-US" dirty="0"/>
        </a:p>
      </dgm:t>
    </dgm:pt>
    <dgm:pt modelId="{8FDBED8B-65D8-4D13-B8F1-1784416AA13F}" type="parTrans" cxnId="{5519AD88-5CD6-4C0A-B80C-613764E91709}">
      <dgm:prSet/>
      <dgm:spPr/>
      <dgm:t>
        <a:bodyPr/>
        <a:lstStyle/>
        <a:p>
          <a:endParaRPr lang="en-US"/>
        </a:p>
      </dgm:t>
    </dgm:pt>
    <dgm:pt modelId="{308963D9-33D0-468A-8084-9FA19A0CD4A2}" type="sibTrans" cxnId="{5519AD88-5CD6-4C0A-B80C-613764E91709}">
      <dgm:prSet/>
      <dgm:spPr/>
      <dgm:t>
        <a:bodyPr/>
        <a:lstStyle/>
        <a:p>
          <a:pPr>
            <a:lnSpc>
              <a:spcPct val="100000"/>
            </a:lnSpc>
          </a:pPr>
          <a:endParaRPr lang="en-US"/>
        </a:p>
      </dgm:t>
    </dgm:pt>
    <dgm:pt modelId="{4C6D8941-72D0-4BB8-88CF-0C0FC598E53D}">
      <dgm:prSet/>
      <dgm:spPr/>
      <dgm:t>
        <a:bodyPr/>
        <a:lstStyle/>
        <a:p>
          <a:pPr>
            <a:lnSpc>
              <a:spcPct val="100000"/>
            </a:lnSpc>
          </a:pPr>
          <a:r>
            <a:rPr lang="en-AU" u="sng" dirty="0"/>
            <a:t>Analysis</a:t>
          </a:r>
        </a:p>
        <a:p>
          <a:pPr>
            <a:lnSpc>
              <a:spcPct val="100000"/>
            </a:lnSpc>
          </a:pPr>
          <a:r>
            <a:rPr lang="en-AU" u="none" dirty="0"/>
            <a:t>B</a:t>
          </a:r>
          <a:r>
            <a:rPr lang="en-AU" dirty="0"/>
            <a:t>oth qualitative and quantitative descriptive methods</a:t>
          </a:r>
          <a:endParaRPr lang="en-US" dirty="0"/>
        </a:p>
      </dgm:t>
    </dgm:pt>
    <dgm:pt modelId="{C6BDB184-CB27-4CCE-BEF0-1150CC77D8ED}" type="parTrans" cxnId="{F6CBF111-30BE-4BC6-B671-9E767EA9C5CF}">
      <dgm:prSet/>
      <dgm:spPr/>
      <dgm:t>
        <a:bodyPr/>
        <a:lstStyle/>
        <a:p>
          <a:endParaRPr lang="en-US"/>
        </a:p>
      </dgm:t>
    </dgm:pt>
    <dgm:pt modelId="{27FD15BA-397B-47F9-AD96-040C8A2136D0}" type="sibTrans" cxnId="{F6CBF111-30BE-4BC6-B671-9E767EA9C5CF}">
      <dgm:prSet/>
      <dgm:spPr/>
      <dgm:t>
        <a:bodyPr/>
        <a:lstStyle/>
        <a:p>
          <a:endParaRPr lang="en-US"/>
        </a:p>
      </dgm:t>
    </dgm:pt>
    <dgm:pt modelId="{72DE3AAB-6DD1-5443-BDD3-DD2B70E5432D}" type="pres">
      <dgm:prSet presAssocID="{C71658B9-C6E4-479B-BF0F-98E2B8434025}" presName="diagram" presStyleCnt="0">
        <dgm:presLayoutVars>
          <dgm:dir/>
          <dgm:resizeHandles val="exact"/>
        </dgm:presLayoutVars>
      </dgm:prSet>
      <dgm:spPr/>
    </dgm:pt>
    <dgm:pt modelId="{2DB51326-D9DC-D241-B731-75DCB82766FC}" type="pres">
      <dgm:prSet presAssocID="{D0169E71-0893-4AFD-B1E0-BB6D20EAB598}" presName="node" presStyleLbl="node1" presStyleIdx="0" presStyleCnt="5">
        <dgm:presLayoutVars>
          <dgm:bulletEnabled val="1"/>
        </dgm:presLayoutVars>
      </dgm:prSet>
      <dgm:spPr/>
    </dgm:pt>
    <dgm:pt modelId="{D0D3E89A-0504-F648-AED6-7AD17F55DBEB}" type="pres">
      <dgm:prSet presAssocID="{5AF795EF-AB38-469A-8EC2-1606D87C7A37}" presName="sibTrans" presStyleCnt="0"/>
      <dgm:spPr/>
    </dgm:pt>
    <dgm:pt modelId="{1DE78E81-D49C-D44D-9E3D-FE5D038E1BC9}" type="pres">
      <dgm:prSet presAssocID="{3349AE34-BBC6-4B73-A473-6A6A81D4A905}" presName="node" presStyleLbl="node1" presStyleIdx="1" presStyleCnt="5">
        <dgm:presLayoutVars>
          <dgm:bulletEnabled val="1"/>
        </dgm:presLayoutVars>
      </dgm:prSet>
      <dgm:spPr/>
    </dgm:pt>
    <dgm:pt modelId="{A8B4EEDC-D709-4D40-A989-A43633D1F03A}" type="pres">
      <dgm:prSet presAssocID="{F00D8A6B-1034-4912-AD99-5FD1B99DFB6D}" presName="sibTrans" presStyleCnt="0"/>
      <dgm:spPr/>
    </dgm:pt>
    <dgm:pt modelId="{F1A23E0E-16CE-5143-96A5-6623B3C3E397}" type="pres">
      <dgm:prSet presAssocID="{B32389DC-AD63-4A04-8824-3C7B3F5FF2F0}" presName="node" presStyleLbl="node1" presStyleIdx="2" presStyleCnt="5">
        <dgm:presLayoutVars>
          <dgm:bulletEnabled val="1"/>
        </dgm:presLayoutVars>
      </dgm:prSet>
      <dgm:spPr/>
    </dgm:pt>
    <dgm:pt modelId="{0EDF4D06-8E74-4D4D-87C1-8CFC9FBC7BB7}" type="pres">
      <dgm:prSet presAssocID="{AA6780EF-EAF6-425E-9F9F-CB3BDCFA2F25}" presName="sibTrans" presStyleCnt="0"/>
      <dgm:spPr/>
    </dgm:pt>
    <dgm:pt modelId="{403EFFE3-6366-1C4D-98CB-20900DCDBFAD}" type="pres">
      <dgm:prSet presAssocID="{F667ACF1-1F21-41C7-8B6B-F72FB9B7E36D}" presName="node" presStyleLbl="node1" presStyleIdx="3" presStyleCnt="5">
        <dgm:presLayoutVars>
          <dgm:bulletEnabled val="1"/>
        </dgm:presLayoutVars>
      </dgm:prSet>
      <dgm:spPr/>
    </dgm:pt>
    <dgm:pt modelId="{EF23C795-BC02-FA42-9FD0-D4A4A3B9C9EF}" type="pres">
      <dgm:prSet presAssocID="{308963D9-33D0-468A-8084-9FA19A0CD4A2}" presName="sibTrans" presStyleCnt="0"/>
      <dgm:spPr/>
    </dgm:pt>
    <dgm:pt modelId="{2DD14F80-6686-4A4A-83D9-015E8C24A532}" type="pres">
      <dgm:prSet presAssocID="{4C6D8941-72D0-4BB8-88CF-0C0FC598E53D}" presName="node" presStyleLbl="node1" presStyleIdx="4" presStyleCnt="5">
        <dgm:presLayoutVars>
          <dgm:bulletEnabled val="1"/>
        </dgm:presLayoutVars>
      </dgm:prSet>
      <dgm:spPr/>
    </dgm:pt>
  </dgm:ptLst>
  <dgm:cxnLst>
    <dgm:cxn modelId="{F6CBF111-30BE-4BC6-B671-9E767EA9C5CF}" srcId="{C71658B9-C6E4-479B-BF0F-98E2B8434025}" destId="{4C6D8941-72D0-4BB8-88CF-0C0FC598E53D}" srcOrd="4" destOrd="0" parTransId="{C6BDB184-CB27-4CCE-BEF0-1150CC77D8ED}" sibTransId="{27FD15BA-397B-47F9-AD96-040C8A2136D0}"/>
    <dgm:cxn modelId="{1B7E031D-09CD-FF4A-8775-AEA422840BA2}" type="presOf" srcId="{3349AE34-BBC6-4B73-A473-6A6A81D4A905}" destId="{1DE78E81-D49C-D44D-9E3D-FE5D038E1BC9}" srcOrd="0" destOrd="0" presId="urn:microsoft.com/office/officeart/2005/8/layout/default"/>
    <dgm:cxn modelId="{5492E322-604F-4311-ABA1-C2FF91C4DA9C}" srcId="{C71658B9-C6E4-479B-BF0F-98E2B8434025}" destId="{3349AE34-BBC6-4B73-A473-6A6A81D4A905}" srcOrd="1" destOrd="0" parTransId="{A9DB3765-FD5A-47AB-9A9E-FF75273D2E74}" sibTransId="{F00D8A6B-1034-4912-AD99-5FD1B99DFB6D}"/>
    <dgm:cxn modelId="{16496131-35A2-FC48-BF94-2D3A8B772427}" type="presOf" srcId="{C71658B9-C6E4-479B-BF0F-98E2B8434025}" destId="{72DE3AAB-6DD1-5443-BDD3-DD2B70E5432D}" srcOrd="0" destOrd="0" presId="urn:microsoft.com/office/officeart/2005/8/layout/default"/>
    <dgm:cxn modelId="{91C9A561-4CB7-044E-A4B6-65A315EA1690}" type="presOf" srcId="{4C6D8941-72D0-4BB8-88CF-0C0FC598E53D}" destId="{2DD14F80-6686-4A4A-83D9-015E8C24A532}" srcOrd="0" destOrd="0" presId="urn:microsoft.com/office/officeart/2005/8/layout/default"/>
    <dgm:cxn modelId="{5519AD88-5CD6-4C0A-B80C-613764E91709}" srcId="{C71658B9-C6E4-479B-BF0F-98E2B8434025}" destId="{F667ACF1-1F21-41C7-8B6B-F72FB9B7E36D}" srcOrd="3" destOrd="0" parTransId="{8FDBED8B-65D8-4D13-B8F1-1784416AA13F}" sibTransId="{308963D9-33D0-468A-8084-9FA19A0CD4A2}"/>
    <dgm:cxn modelId="{71A2DD9F-DD37-F143-BBF7-ADD80F8946F6}" type="presOf" srcId="{F667ACF1-1F21-41C7-8B6B-F72FB9B7E36D}" destId="{403EFFE3-6366-1C4D-98CB-20900DCDBFAD}" srcOrd="0" destOrd="0" presId="urn:microsoft.com/office/officeart/2005/8/layout/default"/>
    <dgm:cxn modelId="{F8B39BC7-1834-8448-964D-00EF72850EA1}" type="presOf" srcId="{D0169E71-0893-4AFD-B1E0-BB6D20EAB598}" destId="{2DB51326-D9DC-D241-B731-75DCB82766FC}" srcOrd="0" destOrd="0" presId="urn:microsoft.com/office/officeart/2005/8/layout/default"/>
    <dgm:cxn modelId="{A62CB3C8-3770-4383-B3F2-BA3F0B82ABA8}" srcId="{C71658B9-C6E4-479B-BF0F-98E2B8434025}" destId="{D0169E71-0893-4AFD-B1E0-BB6D20EAB598}" srcOrd="0" destOrd="0" parTransId="{158740C8-A6DB-4C0F-903E-B60BFDB4E1BB}" sibTransId="{5AF795EF-AB38-469A-8EC2-1606D87C7A37}"/>
    <dgm:cxn modelId="{8633B7DD-3731-524F-B4A1-319EBA418FED}" type="presOf" srcId="{B32389DC-AD63-4A04-8824-3C7B3F5FF2F0}" destId="{F1A23E0E-16CE-5143-96A5-6623B3C3E397}" srcOrd="0" destOrd="0" presId="urn:microsoft.com/office/officeart/2005/8/layout/default"/>
    <dgm:cxn modelId="{FFE86BFD-E2BC-411D-B8D8-6896E665EC06}" srcId="{C71658B9-C6E4-479B-BF0F-98E2B8434025}" destId="{B32389DC-AD63-4A04-8824-3C7B3F5FF2F0}" srcOrd="2" destOrd="0" parTransId="{15B5B5FD-4D25-40E1-AB2C-900BD9F32963}" sibTransId="{AA6780EF-EAF6-425E-9F9F-CB3BDCFA2F25}"/>
    <dgm:cxn modelId="{3057C097-C251-5E45-AA00-A8C38B395BC0}" type="presParOf" srcId="{72DE3AAB-6DD1-5443-BDD3-DD2B70E5432D}" destId="{2DB51326-D9DC-D241-B731-75DCB82766FC}" srcOrd="0" destOrd="0" presId="urn:microsoft.com/office/officeart/2005/8/layout/default"/>
    <dgm:cxn modelId="{BEBD5FD0-DFCD-0C43-9675-24222EFBBCC6}" type="presParOf" srcId="{72DE3AAB-6DD1-5443-BDD3-DD2B70E5432D}" destId="{D0D3E89A-0504-F648-AED6-7AD17F55DBEB}" srcOrd="1" destOrd="0" presId="urn:microsoft.com/office/officeart/2005/8/layout/default"/>
    <dgm:cxn modelId="{6AA8F9B3-80CF-5846-B781-6C08053C9934}" type="presParOf" srcId="{72DE3AAB-6DD1-5443-BDD3-DD2B70E5432D}" destId="{1DE78E81-D49C-D44D-9E3D-FE5D038E1BC9}" srcOrd="2" destOrd="0" presId="urn:microsoft.com/office/officeart/2005/8/layout/default"/>
    <dgm:cxn modelId="{0B5A3E84-BC2B-E645-8E3A-E9CDB92FC292}" type="presParOf" srcId="{72DE3AAB-6DD1-5443-BDD3-DD2B70E5432D}" destId="{A8B4EEDC-D709-4D40-A989-A43633D1F03A}" srcOrd="3" destOrd="0" presId="urn:microsoft.com/office/officeart/2005/8/layout/default"/>
    <dgm:cxn modelId="{B1E13E0E-C2BD-BF49-93F7-0F778D659DE9}" type="presParOf" srcId="{72DE3AAB-6DD1-5443-BDD3-DD2B70E5432D}" destId="{F1A23E0E-16CE-5143-96A5-6623B3C3E397}" srcOrd="4" destOrd="0" presId="urn:microsoft.com/office/officeart/2005/8/layout/default"/>
    <dgm:cxn modelId="{5867AD02-EA1C-8846-A44D-2FE7F3CFAB75}" type="presParOf" srcId="{72DE3AAB-6DD1-5443-BDD3-DD2B70E5432D}" destId="{0EDF4D06-8E74-4D4D-87C1-8CFC9FBC7BB7}" srcOrd="5" destOrd="0" presId="urn:microsoft.com/office/officeart/2005/8/layout/default"/>
    <dgm:cxn modelId="{DF0F0857-CDA8-614F-B454-A52292308C68}" type="presParOf" srcId="{72DE3AAB-6DD1-5443-BDD3-DD2B70E5432D}" destId="{403EFFE3-6366-1C4D-98CB-20900DCDBFAD}" srcOrd="6" destOrd="0" presId="urn:microsoft.com/office/officeart/2005/8/layout/default"/>
    <dgm:cxn modelId="{2CBDEDB1-A090-AF43-BEA9-1EFED0227D62}" type="presParOf" srcId="{72DE3AAB-6DD1-5443-BDD3-DD2B70E5432D}" destId="{EF23C795-BC02-FA42-9FD0-D4A4A3B9C9EF}" srcOrd="7" destOrd="0" presId="urn:microsoft.com/office/officeart/2005/8/layout/default"/>
    <dgm:cxn modelId="{6014903E-A684-224D-ABA6-104577B3BC46}" type="presParOf" srcId="{72DE3AAB-6DD1-5443-BDD3-DD2B70E5432D}" destId="{2DD14F80-6686-4A4A-83D9-015E8C24A53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F8BE70-EB63-4F5B-BA47-2BDC08DB574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E18E183-8E6B-4DB5-AC01-9005539EA2AC}">
      <dgm:prSet custT="1"/>
      <dgm:spPr/>
      <dgm:t>
        <a:bodyPr/>
        <a:lstStyle/>
        <a:p>
          <a:r>
            <a:rPr lang="en-AU" sz="3600" dirty="0">
              <a:latin typeface="Calibri" panose="020F0502020204030204" pitchFamily="34" charset="0"/>
              <a:ea typeface="Calibri" panose="020F0502020204030204" pitchFamily="34" charset="0"/>
              <a:cs typeface="Calibri" panose="020F0502020204030204" pitchFamily="34" charset="0"/>
            </a:rPr>
            <a:t>Maintaining consistency of evaluation approaches </a:t>
          </a:r>
          <a:endParaRPr lang="en-US" sz="3600" dirty="0">
            <a:latin typeface="Calibri" panose="020F0502020204030204" pitchFamily="34" charset="0"/>
            <a:ea typeface="Calibri" panose="020F0502020204030204" pitchFamily="34" charset="0"/>
            <a:cs typeface="Calibri" panose="020F0502020204030204" pitchFamily="34" charset="0"/>
          </a:endParaRPr>
        </a:p>
      </dgm:t>
    </dgm:pt>
    <dgm:pt modelId="{5D2BC579-1732-4186-B976-2828325BFC4E}" type="parTrans" cxnId="{18B0265C-BE7B-4022-98B9-001E33B2E741}">
      <dgm:prSet/>
      <dgm:spPr/>
      <dgm:t>
        <a:bodyPr/>
        <a:lstStyle/>
        <a:p>
          <a:endParaRPr lang="en-US"/>
        </a:p>
      </dgm:t>
    </dgm:pt>
    <dgm:pt modelId="{9D5BA789-32B3-4661-9F60-7E01D748A06B}" type="sibTrans" cxnId="{18B0265C-BE7B-4022-98B9-001E33B2E741}">
      <dgm:prSet/>
      <dgm:spPr/>
      <dgm:t>
        <a:bodyPr/>
        <a:lstStyle/>
        <a:p>
          <a:endParaRPr lang="en-US"/>
        </a:p>
      </dgm:t>
    </dgm:pt>
    <dgm:pt modelId="{2825C488-27F8-49E0-B0DB-6A950738E16E}">
      <dgm:prSet custT="1"/>
      <dgm:spPr/>
      <dgm:t>
        <a:bodyPr/>
        <a:lstStyle/>
        <a:p>
          <a:r>
            <a:rPr lang="en-AU" sz="3600" dirty="0">
              <a:latin typeface="Calibri" panose="020F0502020204030204" pitchFamily="34" charset="0"/>
              <a:ea typeface="Calibri" panose="020F0502020204030204" pitchFamily="34" charset="0"/>
              <a:cs typeface="Calibri" panose="020F0502020204030204" pitchFamily="34" charset="0"/>
            </a:rPr>
            <a:t>Access to PREMS data when the population is transient</a:t>
          </a:r>
          <a:endParaRPr lang="en-US" sz="3600" dirty="0">
            <a:latin typeface="Calibri" panose="020F0502020204030204" pitchFamily="34" charset="0"/>
            <a:ea typeface="Calibri" panose="020F0502020204030204" pitchFamily="34" charset="0"/>
            <a:cs typeface="Calibri" panose="020F0502020204030204" pitchFamily="34" charset="0"/>
          </a:endParaRPr>
        </a:p>
      </dgm:t>
    </dgm:pt>
    <dgm:pt modelId="{7C08C558-842F-4C42-BCFE-EFE35620EF07}" type="parTrans" cxnId="{5BB903DD-EEF0-4A43-9581-D3E03D1B0E78}">
      <dgm:prSet/>
      <dgm:spPr/>
      <dgm:t>
        <a:bodyPr/>
        <a:lstStyle/>
        <a:p>
          <a:endParaRPr lang="en-US"/>
        </a:p>
      </dgm:t>
    </dgm:pt>
    <dgm:pt modelId="{42DBB686-C041-4F28-9CFF-941B220DF8A7}" type="sibTrans" cxnId="{5BB903DD-EEF0-4A43-9581-D3E03D1B0E78}">
      <dgm:prSet/>
      <dgm:spPr/>
      <dgm:t>
        <a:bodyPr/>
        <a:lstStyle/>
        <a:p>
          <a:endParaRPr lang="en-US"/>
        </a:p>
      </dgm:t>
    </dgm:pt>
    <dgm:pt modelId="{7008AA40-F786-4F82-A09C-DD37FD1A753F}">
      <dgm:prSet custT="1"/>
      <dgm:spPr/>
      <dgm:t>
        <a:bodyPr/>
        <a:lstStyle/>
        <a:p>
          <a:r>
            <a:rPr lang="en-AU" sz="3600" dirty="0">
              <a:latin typeface="Calibri" panose="020F0502020204030204" pitchFamily="34" charset="0"/>
              <a:ea typeface="Calibri" panose="020F0502020204030204" pitchFamily="34" charset="0"/>
              <a:cs typeface="Calibri" panose="020F0502020204030204" pitchFamily="34" charset="0"/>
            </a:rPr>
            <a:t>Whether virtual care is as good as face-to-face consultation</a:t>
          </a:r>
          <a:endParaRPr lang="en-US" sz="3600" dirty="0">
            <a:latin typeface="Calibri" panose="020F0502020204030204" pitchFamily="34" charset="0"/>
            <a:ea typeface="Calibri" panose="020F0502020204030204" pitchFamily="34" charset="0"/>
            <a:cs typeface="Calibri" panose="020F0502020204030204" pitchFamily="34" charset="0"/>
          </a:endParaRPr>
        </a:p>
      </dgm:t>
    </dgm:pt>
    <dgm:pt modelId="{05D2C62C-AA7E-4A8E-A576-8221C804D082}" type="parTrans" cxnId="{F44930C5-5CC5-49B0-B230-6C6E35F4E72C}">
      <dgm:prSet/>
      <dgm:spPr/>
      <dgm:t>
        <a:bodyPr/>
        <a:lstStyle/>
        <a:p>
          <a:endParaRPr lang="en-US"/>
        </a:p>
      </dgm:t>
    </dgm:pt>
    <dgm:pt modelId="{12D1DED1-D865-4A1B-8461-AA2CF4BBAEB7}" type="sibTrans" cxnId="{F44930C5-5CC5-49B0-B230-6C6E35F4E72C}">
      <dgm:prSet/>
      <dgm:spPr/>
      <dgm:t>
        <a:bodyPr/>
        <a:lstStyle/>
        <a:p>
          <a:endParaRPr lang="en-US"/>
        </a:p>
      </dgm:t>
    </dgm:pt>
    <dgm:pt modelId="{FA0ADAA0-84F1-491F-AD3F-95E62560E93A}">
      <dgm:prSet custT="1"/>
      <dgm:spPr/>
      <dgm:t>
        <a:bodyPr/>
        <a:lstStyle/>
        <a:p>
          <a:r>
            <a:rPr lang="en-AU" sz="3600" dirty="0">
              <a:latin typeface="Calibri" panose="020F0502020204030204" pitchFamily="34" charset="0"/>
              <a:ea typeface="Calibri" panose="020F0502020204030204" pitchFamily="34" charset="0"/>
              <a:cs typeface="Calibri" panose="020F0502020204030204" pitchFamily="34" charset="0"/>
            </a:rPr>
            <a:t>Lack of data reduces the ability to assess program success</a:t>
          </a:r>
        </a:p>
        <a:p>
          <a:endParaRPr lang="en-US" sz="2500" dirty="0"/>
        </a:p>
      </dgm:t>
    </dgm:pt>
    <dgm:pt modelId="{481F0D6F-E15D-433C-9823-6240A609FC6D}" type="parTrans" cxnId="{EC0EDCEF-25C8-4514-85F3-4F07A825C8B8}">
      <dgm:prSet/>
      <dgm:spPr/>
      <dgm:t>
        <a:bodyPr/>
        <a:lstStyle/>
        <a:p>
          <a:endParaRPr lang="en-US"/>
        </a:p>
      </dgm:t>
    </dgm:pt>
    <dgm:pt modelId="{B6A0DE8C-DD9D-4B7D-841C-6D55E20F8F6D}" type="sibTrans" cxnId="{EC0EDCEF-25C8-4514-85F3-4F07A825C8B8}">
      <dgm:prSet/>
      <dgm:spPr/>
      <dgm:t>
        <a:bodyPr/>
        <a:lstStyle/>
        <a:p>
          <a:endParaRPr lang="en-US"/>
        </a:p>
      </dgm:t>
    </dgm:pt>
    <dgm:pt modelId="{D34963D1-CB71-794F-9B94-55513CCD0CBC}" type="pres">
      <dgm:prSet presAssocID="{C4F8BE70-EB63-4F5B-BA47-2BDC08DB574B}" presName="vert0" presStyleCnt="0">
        <dgm:presLayoutVars>
          <dgm:dir/>
          <dgm:animOne val="branch"/>
          <dgm:animLvl val="lvl"/>
        </dgm:presLayoutVars>
      </dgm:prSet>
      <dgm:spPr/>
    </dgm:pt>
    <dgm:pt modelId="{B41EC05B-7A74-1449-9B7D-70487333E3D9}" type="pres">
      <dgm:prSet presAssocID="{BE18E183-8E6B-4DB5-AC01-9005539EA2AC}" presName="thickLine" presStyleLbl="alignNode1" presStyleIdx="0" presStyleCnt="4"/>
      <dgm:spPr/>
    </dgm:pt>
    <dgm:pt modelId="{7175259E-0639-824D-9FD5-B79EF25F2A62}" type="pres">
      <dgm:prSet presAssocID="{BE18E183-8E6B-4DB5-AC01-9005539EA2AC}" presName="horz1" presStyleCnt="0"/>
      <dgm:spPr/>
    </dgm:pt>
    <dgm:pt modelId="{EA9294C2-D843-084D-85A1-20E00E8706B4}" type="pres">
      <dgm:prSet presAssocID="{BE18E183-8E6B-4DB5-AC01-9005539EA2AC}" presName="tx1" presStyleLbl="revTx" presStyleIdx="0" presStyleCnt="4"/>
      <dgm:spPr/>
    </dgm:pt>
    <dgm:pt modelId="{504BF2F5-E454-E848-9FA7-F7B62B18BAB9}" type="pres">
      <dgm:prSet presAssocID="{BE18E183-8E6B-4DB5-AC01-9005539EA2AC}" presName="vert1" presStyleCnt="0"/>
      <dgm:spPr/>
    </dgm:pt>
    <dgm:pt modelId="{6C103284-9DA8-D240-A605-F0B85A38096F}" type="pres">
      <dgm:prSet presAssocID="{2825C488-27F8-49E0-B0DB-6A950738E16E}" presName="thickLine" presStyleLbl="alignNode1" presStyleIdx="1" presStyleCnt="4"/>
      <dgm:spPr/>
    </dgm:pt>
    <dgm:pt modelId="{AB46DBEF-3575-D342-BAEE-18A7E8FB0113}" type="pres">
      <dgm:prSet presAssocID="{2825C488-27F8-49E0-B0DB-6A950738E16E}" presName="horz1" presStyleCnt="0"/>
      <dgm:spPr/>
    </dgm:pt>
    <dgm:pt modelId="{1C1F5296-38BC-7C42-91FD-8EC859E00838}" type="pres">
      <dgm:prSet presAssocID="{2825C488-27F8-49E0-B0DB-6A950738E16E}" presName="tx1" presStyleLbl="revTx" presStyleIdx="1" presStyleCnt="4"/>
      <dgm:spPr/>
    </dgm:pt>
    <dgm:pt modelId="{DF32D509-7F14-404F-B2AD-B68232C4D5F4}" type="pres">
      <dgm:prSet presAssocID="{2825C488-27F8-49E0-B0DB-6A950738E16E}" presName="vert1" presStyleCnt="0"/>
      <dgm:spPr/>
    </dgm:pt>
    <dgm:pt modelId="{3A4AABDB-5A38-0F41-B5D5-39CBE1E0CB24}" type="pres">
      <dgm:prSet presAssocID="{7008AA40-F786-4F82-A09C-DD37FD1A753F}" presName="thickLine" presStyleLbl="alignNode1" presStyleIdx="2" presStyleCnt="4"/>
      <dgm:spPr/>
    </dgm:pt>
    <dgm:pt modelId="{8AA0B389-CDA9-414C-910C-CE0FA44245D3}" type="pres">
      <dgm:prSet presAssocID="{7008AA40-F786-4F82-A09C-DD37FD1A753F}" presName="horz1" presStyleCnt="0"/>
      <dgm:spPr/>
    </dgm:pt>
    <dgm:pt modelId="{C2513EC9-3A2C-8C41-919F-0E606C8FDD91}" type="pres">
      <dgm:prSet presAssocID="{7008AA40-F786-4F82-A09C-DD37FD1A753F}" presName="tx1" presStyleLbl="revTx" presStyleIdx="2" presStyleCnt="4"/>
      <dgm:spPr/>
    </dgm:pt>
    <dgm:pt modelId="{421F31C7-64F4-2248-98B0-75608C287DA8}" type="pres">
      <dgm:prSet presAssocID="{7008AA40-F786-4F82-A09C-DD37FD1A753F}" presName="vert1" presStyleCnt="0"/>
      <dgm:spPr/>
    </dgm:pt>
    <dgm:pt modelId="{621A4638-0060-ED44-B960-CED160167671}" type="pres">
      <dgm:prSet presAssocID="{FA0ADAA0-84F1-491F-AD3F-95E62560E93A}" presName="thickLine" presStyleLbl="alignNode1" presStyleIdx="3" presStyleCnt="4"/>
      <dgm:spPr/>
    </dgm:pt>
    <dgm:pt modelId="{599234D3-5F2F-3B47-BD67-1924B9AA97AA}" type="pres">
      <dgm:prSet presAssocID="{FA0ADAA0-84F1-491F-AD3F-95E62560E93A}" presName="horz1" presStyleCnt="0"/>
      <dgm:spPr/>
    </dgm:pt>
    <dgm:pt modelId="{930705B4-A5ED-6648-9C19-DA280E800572}" type="pres">
      <dgm:prSet presAssocID="{FA0ADAA0-84F1-491F-AD3F-95E62560E93A}" presName="tx1" presStyleLbl="revTx" presStyleIdx="3" presStyleCnt="4"/>
      <dgm:spPr/>
    </dgm:pt>
    <dgm:pt modelId="{784ADFD1-1CE0-3F48-814A-2C7E12FEAAC2}" type="pres">
      <dgm:prSet presAssocID="{FA0ADAA0-84F1-491F-AD3F-95E62560E93A}" presName="vert1" presStyleCnt="0"/>
      <dgm:spPr/>
    </dgm:pt>
  </dgm:ptLst>
  <dgm:cxnLst>
    <dgm:cxn modelId="{4EE40506-034E-AD4A-A098-FC6DEC098BAD}" type="presOf" srcId="{7008AA40-F786-4F82-A09C-DD37FD1A753F}" destId="{C2513EC9-3A2C-8C41-919F-0E606C8FDD91}" srcOrd="0" destOrd="0" presId="urn:microsoft.com/office/officeart/2008/layout/LinedList"/>
    <dgm:cxn modelId="{18B0265C-BE7B-4022-98B9-001E33B2E741}" srcId="{C4F8BE70-EB63-4F5B-BA47-2BDC08DB574B}" destId="{BE18E183-8E6B-4DB5-AC01-9005539EA2AC}" srcOrd="0" destOrd="0" parTransId="{5D2BC579-1732-4186-B976-2828325BFC4E}" sibTransId="{9D5BA789-32B3-4661-9F60-7E01D748A06B}"/>
    <dgm:cxn modelId="{340AEC4D-9539-F149-BBCD-3A1956E2E352}" type="presOf" srcId="{FA0ADAA0-84F1-491F-AD3F-95E62560E93A}" destId="{930705B4-A5ED-6648-9C19-DA280E800572}" srcOrd="0" destOrd="0" presId="urn:microsoft.com/office/officeart/2008/layout/LinedList"/>
    <dgm:cxn modelId="{55E34DA4-6C2D-1042-AD7E-E0A8D8999D05}" type="presOf" srcId="{BE18E183-8E6B-4DB5-AC01-9005539EA2AC}" destId="{EA9294C2-D843-084D-85A1-20E00E8706B4}" srcOrd="0" destOrd="0" presId="urn:microsoft.com/office/officeart/2008/layout/LinedList"/>
    <dgm:cxn modelId="{80EE78BF-D0FC-D245-8D50-E443CF9E00DF}" type="presOf" srcId="{C4F8BE70-EB63-4F5B-BA47-2BDC08DB574B}" destId="{D34963D1-CB71-794F-9B94-55513CCD0CBC}" srcOrd="0" destOrd="0" presId="urn:microsoft.com/office/officeart/2008/layout/LinedList"/>
    <dgm:cxn modelId="{F44930C5-5CC5-49B0-B230-6C6E35F4E72C}" srcId="{C4F8BE70-EB63-4F5B-BA47-2BDC08DB574B}" destId="{7008AA40-F786-4F82-A09C-DD37FD1A753F}" srcOrd="2" destOrd="0" parTransId="{05D2C62C-AA7E-4A8E-A576-8221C804D082}" sibTransId="{12D1DED1-D865-4A1B-8461-AA2CF4BBAEB7}"/>
    <dgm:cxn modelId="{AA5F02CF-4554-BD4A-A478-A65571E571AA}" type="presOf" srcId="{2825C488-27F8-49E0-B0DB-6A950738E16E}" destId="{1C1F5296-38BC-7C42-91FD-8EC859E00838}" srcOrd="0" destOrd="0" presId="urn:microsoft.com/office/officeart/2008/layout/LinedList"/>
    <dgm:cxn modelId="{5BB903DD-EEF0-4A43-9581-D3E03D1B0E78}" srcId="{C4F8BE70-EB63-4F5B-BA47-2BDC08DB574B}" destId="{2825C488-27F8-49E0-B0DB-6A950738E16E}" srcOrd="1" destOrd="0" parTransId="{7C08C558-842F-4C42-BCFE-EFE35620EF07}" sibTransId="{42DBB686-C041-4F28-9CFF-941B220DF8A7}"/>
    <dgm:cxn modelId="{EC0EDCEF-25C8-4514-85F3-4F07A825C8B8}" srcId="{C4F8BE70-EB63-4F5B-BA47-2BDC08DB574B}" destId="{FA0ADAA0-84F1-491F-AD3F-95E62560E93A}" srcOrd="3" destOrd="0" parTransId="{481F0D6F-E15D-433C-9823-6240A609FC6D}" sibTransId="{B6A0DE8C-DD9D-4B7D-841C-6D55E20F8F6D}"/>
    <dgm:cxn modelId="{3ED0D777-0BB1-A24F-86A2-D3BB4FA0BAED}" type="presParOf" srcId="{D34963D1-CB71-794F-9B94-55513CCD0CBC}" destId="{B41EC05B-7A74-1449-9B7D-70487333E3D9}" srcOrd="0" destOrd="0" presId="urn:microsoft.com/office/officeart/2008/layout/LinedList"/>
    <dgm:cxn modelId="{41778690-FA31-8F4B-820E-5DFAAC4DD04D}" type="presParOf" srcId="{D34963D1-CB71-794F-9B94-55513CCD0CBC}" destId="{7175259E-0639-824D-9FD5-B79EF25F2A62}" srcOrd="1" destOrd="0" presId="urn:microsoft.com/office/officeart/2008/layout/LinedList"/>
    <dgm:cxn modelId="{BEAB67A7-55EC-BD40-8F21-84B23857FF35}" type="presParOf" srcId="{7175259E-0639-824D-9FD5-B79EF25F2A62}" destId="{EA9294C2-D843-084D-85A1-20E00E8706B4}" srcOrd="0" destOrd="0" presId="urn:microsoft.com/office/officeart/2008/layout/LinedList"/>
    <dgm:cxn modelId="{116CB0A7-3861-0146-B3CD-515455DD0CF0}" type="presParOf" srcId="{7175259E-0639-824D-9FD5-B79EF25F2A62}" destId="{504BF2F5-E454-E848-9FA7-F7B62B18BAB9}" srcOrd="1" destOrd="0" presId="urn:microsoft.com/office/officeart/2008/layout/LinedList"/>
    <dgm:cxn modelId="{75FB3E63-FB06-4149-BF45-63D91E5DA30D}" type="presParOf" srcId="{D34963D1-CB71-794F-9B94-55513CCD0CBC}" destId="{6C103284-9DA8-D240-A605-F0B85A38096F}" srcOrd="2" destOrd="0" presId="urn:microsoft.com/office/officeart/2008/layout/LinedList"/>
    <dgm:cxn modelId="{BC645811-34FC-CE41-915C-E1B58D860449}" type="presParOf" srcId="{D34963D1-CB71-794F-9B94-55513CCD0CBC}" destId="{AB46DBEF-3575-D342-BAEE-18A7E8FB0113}" srcOrd="3" destOrd="0" presId="urn:microsoft.com/office/officeart/2008/layout/LinedList"/>
    <dgm:cxn modelId="{88CFCA17-CE8A-474B-A2FF-07BAC17DE3D5}" type="presParOf" srcId="{AB46DBEF-3575-D342-BAEE-18A7E8FB0113}" destId="{1C1F5296-38BC-7C42-91FD-8EC859E00838}" srcOrd="0" destOrd="0" presId="urn:microsoft.com/office/officeart/2008/layout/LinedList"/>
    <dgm:cxn modelId="{4FEDFC7A-ED30-1140-9BE9-09DE35B352B3}" type="presParOf" srcId="{AB46DBEF-3575-D342-BAEE-18A7E8FB0113}" destId="{DF32D509-7F14-404F-B2AD-B68232C4D5F4}" srcOrd="1" destOrd="0" presId="urn:microsoft.com/office/officeart/2008/layout/LinedList"/>
    <dgm:cxn modelId="{3086F036-3925-274E-81D3-4EDE89FD05E9}" type="presParOf" srcId="{D34963D1-CB71-794F-9B94-55513CCD0CBC}" destId="{3A4AABDB-5A38-0F41-B5D5-39CBE1E0CB24}" srcOrd="4" destOrd="0" presId="urn:microsoft.com/office/officeart/2008/layout/LinedList"/>
    <dgm:cxn modelId="{098CE1EC-AF4A-2941-842D-989931511B01}" type="presParOf" srcId="{D34963D1-CB71-794F-9B94-55513CCD0CBC}" destId="{8AA0B389-CDA9-414C-910C-CE0FA44245D3}" srcOrd="5" destOrd="0" presId="urn:microsoft.com/office/officeart/2008/layout/LinedList"/>
    <dgm:cxn modelId="{A9CA3C9F-EFFC-B44E-8576-42282E6B5D6C}" type="presParOf" srcId="{8AA0B389-CDA9-414C-910C-CE0FA44245D3}" destId="{C2513EC9-3A2C-8C41-919F-0E606C8FDD91}" srcOrd="0" destOrd="0" presId="urn:microsoft.com/office/officeart/2008/layout/LinedList"/>
    <dgm:cxn modelId="{6D23F6EE-90F7-2D4F-8F08-683CECED89F4}" type="presParOf" srcId="{8AA0B389-CDA9-414C-910C-CE0FA44245D3}" destId="{421F31C7-64F4-2248-98B0-75608C287DA8}" srcOrd="1" destOrd="0" presId="urn:microsoft.com/office/officeart/2008/layout/LinedList"/>
    <dgm:cxn modelId="{FC50C35A-C079-D64C-95C8-9B40E86F27D7}" type="presParOf" srcId="{D34963D1-CB71-794F-9B94-55513CCD0CBC}" destId="{621A4638-0060-ED44-B960-CED160167671}" srcOrd="6" destOrd="0" presId="urn:microsoft.com/office/officeart/2008/layout/LinedList"/>
    <dgm:cxn modelId="{7EDFD73D-F43D-8B41-A491-395FC50FD33C}" type="presParOf" srcId="{D34963D1-CB71-794F-9B94-55513CCD0CBC}" destId="{599234D3-5F2F-3B47-BD67-1924B9AA97AA}" srcOrd="7" destOrd="0" presId="urn:microsoft.com/office/officeart/2008/layout/LinedList"/>
    <dgm:cxn modelId="{28275AFD-B21F-B448-B284-76C662B5D424}" type="presParOf" srcId="{599234D3-5F2F-3B47-BD67-1924B9AA97AA}" destId="{930705B4-A5ED-6648-9C19-DA280E800572}" srcOrd="0" destOrd="0" presId="urn:microsoft.com/office/officeart/2008/layout/LinedList"/>
    <dgm:cxn modelId="{C1C4745B-0D86-664F-8F8D-934C21013D6F}" type="presParOf" srcId="{599234D3-5F2F-3B47-BD67-1924B9AA97AA}" destId="{784ADFD1-1CE0-3F48-814A-2C7E12FEAA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BBA2EE-B3C2-4279-995D-F9ED9D3DC041}"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0562A6E-F7F5-4667-92D7-179599ED1F4E}">
      <dgm:prSet/>
      <dgm:spPr/>
      <dgm:t>
        <a:bodyPr/>
        <a:lstStyle/>
        <a:p>
          <a:pPr>
            <a:lnSpc>
              <a:spcPct val="100000"/>
            </a:lnSpc>
          </a:pPr>
          <a:r>
            <a:rPr lang="en-AU"/>
            <a:t>Need for mental health treatment is high</a:t>
          </a:r>
          <a:endParaRPr lang="en-US"/>
        </a:p>
      </dgm:t>
    </dgm:pt>
    <dgm:pt modelId="{B0398340-1BB1-4709-8DC0-96CB14CD81FF}" type="parTrans" cxnId="{BF2CC94A-E045-4683-A956-CD221728A251}">
      <dgm:prSet/>
      <dgm:spPr/>
      <dgm:t>
        <a:bodyPr/>
        <a:lstStyle/>
        <a:p>
          <a:endParaRPr lang="en-US"/>
        </a:p>
      </dgm:t>
    </dgm:pt>
    <dgm:pt modelId="{67C6BCE8-07E7-42A7-9780-3F1BE8A9FD56}" type="sibTrans" cxnId="{BF2CC94A-E045-4683-A956-CD221728A251}">
      <dgm:prSet/>
      <dgm:spPr/>
      <dgm:t>
        <a:bodyPr/>
        <a:lstStyle/>
        <a:p>
          <a:endParaRPr lang="en-US"/>
        </a:p>
      </dgm:t>
    </dgm:pt>
    <dgm:pt modelId="{9C043A04-13C4-42AB-9627-2EE6BA7C563A}">
      <dgm:prSet/>
      <dgm:spPr/>
      <dgm:t>
        <a:bodyPr/>
        <a:lstStyle/>
        <a:p>
          <a:pPr>
            <a:lnSpc>
              <a:spcPct val="100000"/>
            </a:lnSpc>
          </a:pPr>
          <a:r>
            <a:rPr lang="en-AU"/>
            <a:t>After evaluation - expansion into new clinics</a:t>
          </a:r>
          <a:endParaRPr lang="en-US"/>
        </a:p>
      </dgm:t>
    </dgm:pt>
    <dgm:pt modelId="{C2C97E5D-C03F-4F6F-BCB7-7D0962A56D62}" type="parTrans" cxnId="{59158987-C897-43D8-944E-D83958EAC26D}">
      <dgm:prSet/>
      <dgm:spPr/>
      <dgm:t>
        <a:bodyPr/>
        <a:lstStyle/>
        <a:p>
          <a:endParaRPr lang="en-US"/>
        </a:p>
      </dgm:t>
    </dgm:pt>
    <dgm:pt modelId="{635A6079-7E34-4B91-AE02-AE6405F5A27D}" type="sibTrans" cxnId="{59158987-C897-43D8-944E-D83958EAC26D}">
      <dgm:prSet/>
      <dgm:spPr/>
      <dgm:t>
        <a:bodyPr/>
        <a:lstStyle/>
        <a:p>
          <a:endParaRPr lang="en-US"/>
        </a:p>
      </dgm:t>
    </dgm:pt>
    <dgm:pt modelId="{1112FC79-F51D-42EA-BEC5-A22E0C26918E}">
      <dgm:prSet/>
      <dgm:spPr/>
      <dgm:t>
        <a:bodyPr/>
        <a:lstStyle/>
        <a:p>
          <a:pPr>
            <a:lnSpc>
              <a:spcPct val="100000"/>
            </a:lnSpc>
          </a:pPr>
          <a:r>
            <a:rPr lang="en-AU"/>
            <a:t>Competency in filling out PREMs</a:t>
          </a:r>
          <a:endParaRPr lang="en-US"/>
        </a:p>
      </dgm:t>
    </dgm:pt>
    <dgm:pt modelId="{1547A33A-5DB6-4A2F-A1D3-EDC8ECA3C27B}" type="sibTrans" cxnId="{9874D864-2FA8-4166-A463-40CE1599BB08}">
      <dgm:prSet/>
      <dgm:spPr/>
      <dgm:t>
        <a:bodyPr/>
        <a:lstStyle/>
        <a:p>
          <a:endParaRPr lang="en-US"/>
        </a:p>
      </dgm:t>
    </dgm:pt>
    <dgm:pt modelId="{CE59090B-E41B-4E1C-ADEE-4828DC0D8EF0}" type="parTrans" cxnId="{9874D864-2FA8-4166-A463-40CE1599BB08}">
      <dgm:prSet/>
      <dgm:spPr/>
      <dgm:t>
        <a:bodyPr/>
        <a:lstStyle/>
        <a:p>
          <a:endParaRPr lang="en-US"/>
        </a:p>
      </dgm:t>
    </dgm:pt>
    <dgm:pt modelId="{4C6B4C08-0988-454D-BD3B-8F9FBB87F006}" type="pres">
      <dgm:prSet presAssocID="{E0BBA2EE-B3C2-4279-995D-F9ED9D3DC041}" presName="root" presStyleCnt="0">
        <dgm:presLayoutVars>
          <dgm:dir/>
          <dgm:resizeHandles val="exact"/>
        </dgm:presLayoutVars>
      </dgm:prSet>
      <dgm:spPr/>
    </dgm:pt>
    <dgm:pt modelId="{FD30CE57-ADD7-45A2-BAF7-BBBF432BE37D}" type="pres">
      <dgm:prSet presAssocID="{40562A6E-F7F5-4667-92D7-179599ED1F4E}" presName="compNode" presStyleCnt="0"/>
      <dgm:spPr/>
    </dgm:pt>
    <dgm:pt modelId="{3556B011-6ACF-4334-AF53-0084EC28058A}" type="pres">
      <dgm:prSet presAssocID="{40562A6E-F7F5-4667-92D7-179599ED1F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C35C8BCE-B692-4CAF-AD88-C5D590BCDFA3}" type="pres">
      <dgm:prSet presAssocID="{40562A6E-F7F5-4667-92D7-179599ED1F4E}" presName="spaceRect" presStyleCnt="0"/>
      <dgm:spPr/>
    </dgm:pt>
    <dgm:pt modelId="{22F4098D-3B1F-460E-A6D8-485FD681BB74}" type="pres">
      <dgm:prSet presAssocID="{40562A6E-F7F5-4667-92D7-179599ED1F4E}" presName="textRect" presStyleLbl="revTx" presStyleIdx="0" presStyleCnt="3">
        <dgm:presLayoutVars>
          <dgm:chMax val="1"/>
          <dgm:chPref val="1"/>
        </dgm:presLayoutVars>
      </dgm:prSet>
      <dgm:spPr/>
    </dgm:pt>
    <dgm:pt modelId="{E872AF88-C4C3-40D7-AB94-B05B912BFE99}" type="pres">
      <dgm:prSet presAssocID="{67C6BCE8-07E7-42A7-9780-3F1BE8A9FD56}" presName="sibTrans" presStyleCnt="0"/>
      <dgm:spPr/>
    </dgm:pt>
    <dgm:pt modelId="{1E660500-03CF-4899-91DB-AC0EE8ADCA23}" type="pres">
      <dgm:prSet presAssocID="{1112FC79-F51D-42EA-BEC5-A22E0C26918E}" presName="compNode" presStyleCnt="0"/>
      <dgm:spPr/>
    </dgm:pt>
    <dgm:pt modelId="{20F3E605-BE28-475C-8DF0-2BBFF2B9E0C0}" type="pres">
      <dgm:prSet presAssocID="{1112FC79-F51D-42EA-BEC5-A22E0C2691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7570431-8700-4C57-860C-880F1C207984}" type="pres">
      <dgm:prSet presAssocID="{1112FC79-F51D-42EA-BEC5-A22E0C26918E}" presName="spaceRect" presStyleCnt="0"/>
      <dgm:spPr/>
    </dgm:pt>
    <dgm:pt modelId="{F911A869-20DE-4D01-85C8-7746876C2369}" type="pres">
      <dgm:prSet presAssocID="{1112FC79-F51D-42EA-BEC5-A22E0C26918E}" presName="textRect" presStyleLbl="revTx" presStyleIdx="1" presStyleCnt="3">
        <dgm:presLayoutVars>
          <dgm:chMax val="1"/>
          <dgm:chPref val="1"/>
        </dgm:presLayoutVars>
      </dgm:prSet>
      <dgm:spPr/>
    </dgm:pt>
    <dgm:pt modelId="{36995F3E-368A-4E5A-A9EA-48EE9CED42F9}" type="pres">
      <dgm:prSet presAssocID="{1547A33A-5DB6-4A2F-A1D3-EDC8ECA3C27B}" presName="sibTrans" presStyleCnt="0"/>
      <dgm:spPr/>
    </dgm:pt>
    <dgm:pt modelId="{0E4E33F0-3D9D-4ABF-B281-DD628237DED5}" type="pres">
      <dgm:prSet presAssocID="{9C043A04-13C4-42AB-9627-2EE6BA7C563A}" presName="compNode" presStyleCnt="0"/>
      <dgm:spPr/>
    </dgm:pt>
    <dgm:pt modelId="{FF7C4614-B805-4689-BA82-7827A38BE704}" type="pres">
      <dgm:prSet presAssocID="{9C043A04-13C4-42AB-9627-2EE6BA7C56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FCA56AE-0097-4263-8E81-551207395212}" type="pres">
      <dgm:prSet presAssocID="{9C043A04-13C4-42AB-9627-2EE6BA7C563A}" presName="spaceRect" presStyleCnt="0"/>
      <dgm:spPr/>
    </dgm:pt>
    <dgm:pt modelId="{E5103206-1C99-4100-A128-B748F22179E9}" type="pres">
      <dgm:prSet presAssocID="{9C043A04-13C4-42AB-9627-2EE6BA7C563A}" presName="textRect" presStyleLbl="revTx" presStyleIdx="2" presStyleCnt="3">
        <dgm:presLayoutVars>
          <dgm:chMax val="1"/>
          <dgm:chPref val="1"/>
        </dgm:presLayoutVars>
      </dgm:prSet>
      <dgm:spPr/>
    </dgm:pt>
  </dgm:ptLst>
  <dgm:cxnLst>
    <dgm:cxn modelId="{32C2241A-EC35-434E-812F-D29AFD53D92A}" type="presOf" srcId="{9C043A04-13C4-42AB-9627-2EE6BA7C563A}" destId="{E5103206-1C99-4100-A128-B748F22179E9}" srcOrd="0" destOrd="0" presId="urn:microsoft.com/office/officeart/2018/2/layout/IconLabelList"/>
    <dgm:cxn modelId="{B8D28343-9D3A-40CB-B0D3-06F91791A274}" type="presOf" srcId="{40562A6E-F7F5-4667-92D7-179599ED1F4E}" destId="{22F4098D-3B1F-460E-A6D8-485FD681BB74}" srcOrd="0" destOrd="0" presId="urn:microsoft.com/office/officeart/2018/2/layout/IconLabelList"/>
    <dgm:cxn modelId="{9874D864-2FA8-4166-A463-40CE1599BB08}" srcId="{E0BBA2EE-B3C2-4279-995D-F9ED9D3DC041}" destId="{1112FC79-F51D-42EA-BEC5-A22E0C26918E}" srcOrd="1" destOrd="0" parTransId="{CE59090B-E41B-4E1C-ADEE-4828DC0D8EF0}" sibTransId="{1547A33A-5DB6-4A2F-A1D3-EDC8ECA3C27B}"/>
    <dgm:cxn modelId="{E43E9D49-6F87-40E4-864C-3C19DAC444B7}" type="presOf" srcId="{E0BBA2EE-B3C2-4279-995D-F9ED9D3DC041}" destId="{4C6B4C08-0988-454D-BD3B-8F9FBB87F006}" srcOrd="0" destOrd="0" presId="urn:microsoft.com/office/officeart/2018/2/layout/IconLabelList"/>
    <dgm:cxn modelId="{BF2CC94A-E045-4683-A956-CD221728A251}" srcId="{E0BBA2EE-B3C2-4279-995D-F9ED9D3DC041}" destId="{40562A6E-F7F5-4667-92D7-179599ED1F4E}" srcOrd="0" destOrd="0" parTransId="{B0398340-1BB1-4709-8DC0-96CB14CD81FF}" sibTransId="{67C6BCE8-07E7-42A7-9780-3F1BE8A9FD56}"/>
    <dgm:cxn modelId="{59158987-C897-43D8-944E-D83958EAC26D}" srcId="{E0BBA2EE-B3C2-4279-995D-F9ED9D3DC041}" destId="{9C043A04-13C4-42AB-9627-2EE6BA7C563A}" srcOrd="2" destOrd="0" parTransId="{C2C97E5D-C03F-4F6F-BCB7-7D0962A56D62}" sibTransId="{635A6079-7E34-4B91-AE02-AE6405F5A27D}"/>
    <dgm:cxn modelId="{8FA53FB5-0930-4160-BF71-448C91EA2BA1}" type="presOf" srcId="{1112FC79-F51D-42EA-BEC5-A22E0C26918E}" destId="{F911A869-20DE-4D01-85C8-7746876C2369}" srcOrd="0" destOrd="0" presId="urn:microsoft.com/office/officeart/2018/2/layout/IconLabelList"/>
    <dgm:cxn modelId="{CDFA6D3F-068F-4DEF-9242-22A3411494A2}" type="presParOf" srcId="{4C6B4C08-0988-454D-BD3B-8F9FBB87F006}" destId="{FD30CE57-ADD7-45A2-BAF7-BBBF432BE37D}" srcOrd="0" destOrd="0" presId="urn:microsoft.com/office/officeart/2018/2/layout/IconLabelList"/>
    <dgm:cxn modelId="{9904CC13-D3C1-4654-BE1C-41B9EC009503}" type="presParOf" srcId="{FD30CE57-ADD7-45A2-BAF7-BBBF432BE37D}" destId="{3556B011-6ACF-4334-AF53-0084EC28058A}" srcOrd="0" destOrd="0" presId="urn:microsoft.com/office/officeart/2018/2/layout/IconLabelList"/>
    <dgm:cxn modelId="{8091E90D-390C-4F91-881C-635F02EF6718}" type="presParOf" srcId="{FD30CE57-ADD7-45A2-BAF7-BBBF432BE37D}" destId="{C35C8BCE-B692-4CAF-AD88-C5D590BCDFA3}" srcOrd="1" destOrd="0" presId="urn:microsoft.com/office/officeart/2018/2/layout/IconLabelList"/>
    <dgm:cxn modelId="{1BC92510-F269-47AB-8DB8-772E74192160}" type="presParOf" srcId="{FD30CE57-ADD7-45A2-BAF7-BBBF432BE37D}" destId="{22F4098D-3B1F-460E-A6D8-485FD681BB74}" srcOrd="2" destOrd="0" presId="urn:microsoft.com/office/officeart/2018/2/layout/IconLabelList"/>
    <dgm:cxn modelId="{6DB96CE5-B77A-45C5-8A0E-A731A2E33C7B}" type="presParOf" srcId="{4C6B4C08-0988-454D-BD3B-8F9FBB87F006}" destId="{E872AF88-C4C3-40D7-AB94-B05B912BFE99}" srcOrd="1" destOrd="0" presId="urn:microsoft.com/office/officeart/2018/2/layout/IconLabelList"/>
    <dgm:cxn modelId="{A64F563E-6599-4487-9934-0AB467F02D70}" type="presParOf" srcId="{4C6B4C08-0988-454D-BD3B-8F9FBB87F006}" destId="{1E660500-03CF-4899-91DB-AC0EE8ADCA23}" srcOrd="2" destOrd="0" presId="urn:microsoft.com/office/officeart/2018/2/layout/IconLabelList"/>
    <dgm:cxn modelId="{47B684CE-F764-4E2C-B237-FC9EC7CE07E5}" type="presParOf" srcId="{1E660500-03CF-4899-91DB-AC0EE8ADCA23}" destId="{20F3E605-BE28-475C-8DF0-2BBFF2B9E0C0}" srcOrd="0" destOrd="0" presId="urn:microsoft.com/office/officeart/2018/2/layout/IconLabelList"/>
    <dgm:cxn modelId="{93ADD4D5-147D-4A56-B229-938FFD44A5DB}" type="presParOf" srcId="{1E660500-03CF-4899-91DB-AC0EE8ADCA23}" destId="{07570431-8700-4C57-860C-880F1C207984}" srcOrd="1" destOrd="0" presId="urn:microsoft.com/office/officeart/2018/2/layout/IconLabelList"/>
    <dgm:cxn modelId="{579758F5-22AF-4DE4-878D-DAED59042124}" type="presParOf" srcId="{1E660500-03CF-4899-91DB-AC0EE8ADCA23}" destId="{F911A869-20DE-4D01-85C8-7746876C2369}" srcOrd="2" destOrd="0" presId="urn:microsoft.com/office/officeart/2018/2/layout/IconLabelList"/>
    <dgm:cxn modelId="{7F75D0CD-C577-449E-93E4-19EBF09E0F5D}" type="presParOf" srcId="{4C6B4C08-0988-454D-BD3B-8F9FBB87F006}" destId="{36995F3E-368A-4E5A-A9EA-48EE9CED42F9}" srcOrd="3" destOrd="0" presId="urn:microsoft.com/office/officeart/2018/2/layout/IconLabelList"/>
    <dgm:cxn modelId="{DEF265CA-401B-4748-9108-F9B5DA9873A5}" type="presParOf" srcId="{4C6B4C08-0988-454D-BD3B-8F9FBB87F006}" destId="{0E4E33F0-3D9D-4ABF-B281-DD628237DED5}" srcOrd="4" destOrd="0" presId="urn:microsoft.com/office/officeart/2018/2/layout/IconLabelList"/>
    <dgm:cxn modelId="{2817B490-3F25-426A-8746-4E875E29133D}" type="presParOf" srcId="{0E4E33F0-3D9D-4ABF-B281-DD628237DED5}" destId="{FF7C4614-B805-4689-BA82-7827A38BE704}" srcOrd="0" destOrd="0" presId="urn:microsoft.com/office/officeart/2018/2/layout/IconLabelList"/>
    <dgm:cxn modelId="{A466D0B7-315D-422A-9415-F85B6E66D5FD}" type="presParOf" srcId="{0E4E33F0-3D9D-4ABF-B281-DD628237DED5}" destId="{3FCA56AE-0097-4263-8E81-551207395212}" srcOrd="1" destOrd="0" presId="urn:microsoft.com/office/officeart/2018/2/layout/IconLabelList"/>
    <dgm:cxn modelId="{27CA6866-D149-45F9-9D95-CBB24EB8F6A1}" type="presParOf" srcId="{0E4E33F0-3D9D-4ABF-B281-DD628237DED5}" destId="{E5103206-1C99-4100-A128-B748F22179E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137C6-3000-624C-8A7D-BA345CBBA85C}">
      <dsp:nvSpPr>
        <dsp:cNvPr id="0" name=""/>
        <dsp:cNvSpPr/>
      </dsp:nvSpPr>
      <dsp:spPr>
        <a:xfrm>
          <a:off x="698938" y="0"/>
          <a:ext cx="1789603" cy="17017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chemeClr val="tx1"/>
              </a:solidFill>
            </a:rPr>
            <a:t>rpa</a:t>
          </a:r>
          <a:r>
            <a:rPr lang="en-GB" sz="1800" kern="1200" dirty="0" err="1">
              <a:solidFill>
                <a:schemeClr val="tx1"/>
              </a:solidFill>
            </a:rPr>
            <a:t>virtual</a:t>
          </a:r>
          <a:r>
            <a:rPr lang="en-GB" sz="1800" kern="1200" dirty="0">
              <a:solidFill>
                <a:schemeClr val="tx1"/>
              </a:solidFill>
            </a:rPr>
            <a:t>, SLHD </a:t>
          </a:r>
        </a:p>
      </dsp:txBody>
      <dsp:txXfrm>
        <a:off x="961019" y="249214"/>
        <a:ext cx="1265441" cy="1203314"/>
      </dsp:txXfrm>
    </dsp:sp>
    <dsp:sp modelId="{C60A2F86-A1F4-E145-B4B2-0F0B8EF37191}">
      <dsp:nvSpPr>
        <dsp:cNvPr id="0" name=""/>
        <dsp:cNvSpPr/>
      </dsp:nvSpPr>
      <dsp:spPr>
        <a:xfrm>
          <a:off x="1141312" y="1840672"/>
          <a:ext cx="954034" cy="376791"/>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1267769" y="1984757"/>
        <a:ext cx="701120" cy="88621"/>
      </dsp:txXfrm>
    </dsp:sp>
    <dsp:sp modelId="{F1C31CBA-A8F0-AA49-A670-47F500C0B850}">
      <dsp:nvSpPr>
        <dsp:cNvPr id="0" name=""/>
        <dsp:cNvSpPr/>
      </dsp:nvSpPr>
      <dsp:spPr>
        <a:xfrm>
          <a:off x="705166" y="2355645"/>
          <a:ext cx="1826327" cy="17114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Homeless Health, SLHD</a:t>
          </a:r>
        </a:p>
      </dsp:txBody>
      <dsp:txXfrm>
        <a:off x="972625" y="2606277"/>
        <a:ext cx="1291409" cy="1210161"/>
      </dsp:txXfrm>
    </dsp:sp>
    <dsp:sp modelId="{6A63C292-AFBA-064E-A96E-A1E217DDC8FC}">
      <dsp:nvSpPr>
        <dsp:cNvPr id="0" name=""/>
        <dsp:cNvSpPr/>
      </dsp:nvSpPr>
      <dsp:spPr>
        <a:xfrm rot="21424735">
          <a:off x="4526782" y="1182687"/>
          <a:ext cx="916410" cy="633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4526905" y="1314136"/>
        <a:ext cx="726496" cy="379828"/>
      </dsp:txXfrm>
    </dsp:sp>
    <dsp:sp modelId="{7A48A33D-73CB-BF4D-9E99-A712AB269779}">
      <dsp:nvSpPr>
        <dsp:cNvPr id="0" name=""/>
        <dsp:cNvSpPr/>
      </dsp:nvSpPr>
      <dsp:spPr>
        <a:xfrm>
          <a:off x="4257706" y="0"/>
          <a:ext cx="2342993" cy="3677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tx1"/>
            </a:solidFill>
          </a:endParaRPr>
        </a:p>
      </dsp:txBody>
      <dsp:txXfrm>
        <a:off x="4600829" y="538607"/>
        <a:ext cx="1656747" cy="2600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8416B-4C52-5B46-92F8-21A09884E657}">
      <dsp:nvSpPr>
        <dsp:cNvPr id="0" name=""/>
        <dsp:cNvSpPr/>
      </dsp:nvSpPr>
      <dsp:spPr>
        <a:xfrm>
          <a:off x="545672" y="1800"/>
          <a:ext cx="2766269" cy="165976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dirty="0"/>
            <a:t>Accessibility</a:t>
          </a:r>
          <a:endParaRPr lang="en-US" sz="3100" kern="1200" dirty="0"/>
        </a:p>
      </dsp:txBody>
      <dsp:txXfrm>
        <a:off x="545672" y="1800"/>
        <a:ext cx="2766269" cy="1659761"/>
      </dsp:txXfrm>
    </dsp:sp>
    <dsp:sp modelId="{0AAAFFAE-F191-2542-BE1D-95F25C210E7B}">
      <dsp:nvSpPr>
        <dsp:cNvPr id="0" name=""/>
        <dsp:cNvSpPr/>
      </dsp:nvSpPr>
      <dsp:spPr>
        <a:xfrm>
          <a:off x="3588569" y="1800"/>
          <a:ext cx="2766269" cy="1659761"/>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dirty="0"/>
            <a:t>Efficiency and cost-effectiveness</a:t>
          </a:r>
          <a:endParaRPr lang="en-US" sz="3100" kern="1200" dirty="0"/>
        </a:p>
      </dsp:txBody>
      <dsp:txXfrm>
        <a:off x="3588569" y="1800"/>
        <a:ext cx="2766269" cy="1659761"/>
      </dsp:txXfrm>
    </dsp:sp>
    <dsp:sp modelId="{604621D6-230F-EF4F-BF3F-2F84448B8F4A}">
      <dsp:nvSpPr>
        <dsp:cNvPr id="0" name=""/>
        <dsp:cNvSpPr/>
      </dsp:nvSpPr>
      <dsp:spPr>
        <a:xfrm>
          <a:off x="545672" y="1938189"/>
          <a:ext cx="2766269" cy="1659761"/>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Technological Infrastructure</a:t>
          </a:r>
          <a:endParaRPr lang="en-US" sz="3100" kern="1200"/>
        </a:p>
      </dsp:txBody>
      <dsp:txXfrm>
        <a:off x="545672" y="1938189"/>
        <a:ext cx="2766269" cy="1659761"/>
      </dsp:txXfrm>
    </dsp:sp>
    <dsp:sp modelId="{57BA91B9-F819-8C45-BE75-17D2215966FC}">
      <dsp:nvSpPr>
        <dsp:cNvPr id="0" name=""/>
        <dsp:cNvSpPr/>
      </dsp:nvSpPr>
      <dsp:spPr>
        <a:xfrm>
          <a:off x="3588569" y="1938189"/>
          <a:ext cx="2766269" cy="1659761"/>
        </a:xfrm>
        <a:prstGeom prst="rect">
          <a:avLst/>
        </a:prstGeom>
        <a:solidFill>
          <a:schemeClr val="accent2">
            <a:hueOff val="8007837"/>
            <a:satOff val="-28208"/>
            <a:lumOff val="-10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Quality of Care</a:t>
          </a:r>
          <a:endParaRPr lang="en-US" sz="3100" kern="1200"/>
        </a:p>
      </dsp:txBody>
      <dsp:txXfrm>
        <a:off x="3588569" y="1938189"/>
        <a:ext cx="2766269" cy="1659761"/>
      </dsp:txXfrm>
    </dsp:sp>
    <dsp:sp modelId="{038CB709-5EB8-E54C-B85E-5546954ACCA8}">
      <dsp:nvSpPr>
        <dsp:cNvPr id="0" name=""/>
        <dsp:cNvSpPr/>
      </dsp:nvSpPr>
      <dsp:spPr>
        <a:xfrm>
          <a:off x="545672" y="3874578"/>
          <a:ext cx="2766269" cy="1659761"/>
        </a:xfrm>
        <a:prstGeom prst="rect">
          <a:avLst/>
        </a:prstGeom>
        <a:solidFill>
          <a:schemeClr val="accent2">
            <a:hueOff val="10677115"/>
            <a:satOff val="-37610"/>
            <a:lumOff val="-13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Stakeholder experiences</a:t>
          </a:r>
          <a:endParaRPr lang="en-US" sz="3100" kern="1200"/>
        </a:p>
      </dsp:txBody>
      <dsp:txXfrm>
        <a:off x="545672" y="3874578"/>
        <a:ext cx="2766269" cy="1659761"/>
      </dsp:txXfrm>
    </dsp:sp>
    <dsp:sp modelId="{6A747A9F-65D0-C840-B365-395E907C27A6}">
      <dsp:nvSpPr>
        <dsp:cNvPr id="0" name=""/>
        <dsp:cNvSpPr/>
      </dsp:nvSpPr>
      <dsp:spPr>
        <a:xfrm>
          <a:off x="3588569" y="3874578"/>
          <a:ext cx="2766269" cy="1659761"/>
        </a:xfrm>
        <a:prstGeom prst="rect">
          <a:avLst/>
        </a:prstGeom>
        <a:solidFill>
          <a:schemeClr val="accent2">
            <a:hueOff val="13346394"/>
            <a:satOff val="-47013"/>
            <a:lumOff val="-17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Outcomes and Impact</a:t>
          </a:r>
          <a:endParaRPr lang="en-US" sz="3100" kern="1200"/>
        </a:p>
      </dsp:txBody>
      <dsp:txXfrm>
        <a:off x="3588569" y="3874578"/>
        <a:ext cx="2766269" cy="1659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51326-D9DC-D241-B731-75DCB82766FC}">
      <dsp:nvSpPr>
        <dsp:cNvPr id="0" name=""/>
        <dsp:cNvSpPr/>
      </dsp:nvSpPr>
      <dsp:spPr>
        <a:xfrm>
          <a:off x="433337" y="1518"/>
          <a:ext cx="3195866" cy="1917520"/>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AU" sz="2500" kern="1200"/>
            <a:t>Literature review</a:t>
          </a:r>
          <a:endParaRPr lang="en-US" sz="2500" kern="1200"/>
        </a:p>
      </dsp:txBody>
      <dsp:txXfrm>
        <a:off x="433337" y="1518"/>
        <a:ext cx="3195866" cy="1917520"/>
      </dsp:txXfrm>
    </dsp:sp>
    <dsp:sp modelId="{1DE78E81-D49C-D44D-9E3D-FE5D038E1BC9}">
      <dsp:nvSpPr>
        <dsp:cNvPr id="0" name=""/>
        <dsp:cNvSpPr/>
      </dsp:nvSpPr>
      <dsp:spPr>
        <a:xfrm>
          <a:off x="3948791" y="1518"/>
          <a:ext cx="3195866" cy="19175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AU" sz="2500" kern="1200" dirty="0"/>
            <a:t>Stakeholder interviews (with partners)</a:t>
          </a:r>
          <a:endParaRPr lang="en-US" sz="2500" kern="1200" dirty="0"/>
        </a:p>
      </dsp:txBody>
      <dsp:txXfrm>
        <a:off x="3948791" y="1518"/>
        <a:ext cx="3195866" cy="1917520"/>
      </dsp:txXfrm>
    </dsp:sp>
    <dsp:sp modelId="{F1A23E0E-16CE-5143-96A5-6623B3C3E397}">
      <dsp:nvSpPr>
        <dsp:cNvPr id="0" name=""/>
        <dsp:cNvSpPr/>
      </dsp:nvSpPr>
      <dsp:spPr>
        <a:xfrm>
          <a:off x="7464245" y="1518"/>
          <a:ext cx="3195866" cy="19175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AU" sz="2500" kern="1200" dirty="0"/>
            <a:t>Access to Patient Reported Experience Measures (PREM) survey data</a:t>
          </a:r>
          <a:endParaRPr lang="en-US" sz="2500" kern="1200" dirty="0"/>
        </a:p>
      </dsp:txBody>
      <dsp:txXfrm>
        <a:off x="7464245" y="1518"/>
        <a:ext cx="3195866" cy="1917520"/>
      </dsp:txXfrm>
    </dsp:sp>
    <dsp:sp modelId="{403EFFE3-6366-1C4D-98CB-20900DCDBFAD}">
      <dsp:nvSpPr>
        <dsp:cNvPr id="0" name=""/>
        <dsp:cNvSpPr/>
      </dsp:nvSpPr>
      <dsp:spPr>
        <a:xfrm>
          <a:off x="2191064" y="2238625"/>
          <a:ext cx="3195866" cy="1917520"/>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AU" sz="2500" kern="1200" dirty="0"/>
            <a:t>Overseen by a Working Party and people with lived experience</a:t>
          </a:r>
          <a:endParaRPr lang="en-US" sz="2500" kern="1200" dirty="0"/>
        </a:p>
      </dsp:txBody>
      <dsp:txXfrm>
        <a:off x="2191064" y="2238625"/>
        <a:ext cx="3195866" cy="1917520"/>
      </dsp:txXfrm>
    </dsp:sp>
    <dsp:sp modelId="{2DD14F80-6686-4A4A-83D9-015E8C24A532}">
      <dsp:nvSpPr>
        <dsp:cNvPr id="0" name=""/>
        <dsp:cNvSpPr/>
      </dsp:nvSpPr>
      <dsp:spPr>
        <a:xfrm>
          <a:off x="5706518" y="2238625"/>
          <a:ext cx="3195866" cy="19175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AU" sz="2500" u="sng" kern="1200" dirty="0"/>
            <a:t>Analysis</a:t>
          </a:r>
        </a:p>
        <a:p>
          <a:pPr marL="0" lvl="0" indent="0" algn="ctr" defTabSz="1111250">
            <a:lnSpc>
              <a:spcPct val="100000"/>
            </a:lnSpc>
            <a:spcBef>
              <a:spcPct val="0"/>
            </a:spcBef>
            <a:spcAft>
              <a:spcPct val="35000"/>
            </a:spcAft>
            <a:buNone/>
          </a:pPr>
          <a:r>
            <a:rPr lang="en-AU" sz="2500" u="none" kern="1200" dirty="0"/>
            <a:t>B</a:t>
          </a:r>
          <a:r>
            <a:rPr lang="en-AU" sz="2500" kern="1200" dirty="0"/>
            <a:t>oth qualitative and quantitative descriptive methods</a:t>
          </a:r>
          <a:endParaRPr lang="en-US" sz="2500" kern="1200" dirty="0"/>
        </a:p>
      </dsp:txBody>
      <dsp:txXfrm>
        <a:off x="5706518" y="2238625"/>
        <a:ext cx="3195866" cy="1917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C05B-7A74-1449-9B7D-70487333E3D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294C2-D843-084D-85A1-20E00E8706B4}">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dirty="0">
              <a:latin typeface="Calibri" panose="020F0502020204030204" pitchFamily="34" charset="0"/>
              <a:ea typeface="Calibri" panose="020F0502020204030204" pitchFamily="34" charset="0"/>
              <a:cs typeface="Calibri" panose="020F0502020204030204" pitchFamily="34" charset="0"/>
            </a:rPr>
            <a:t>Maintaining consistency of evaluation approaches </a:t>
          </a:r>
          <a:endParaRPr lang="en-US" sz="3600" kern="1200" dirty="0">
            <a:latin typeface="Calibri" panose="020F0502020204030204" pitchFamily="34" charset="0"/>
            <a:ea typeface="Calibri" panose="020F0502020204030204" pitchFamily="34" charset="0"/>
            <a:cs typeface="Calibri" panose="020F0502020204030204" pitchFamily="34" charset="0"/>
          </a:endParaRPr>
        </a:p>
      </dsp:txBody>
      <dsp:txXfrm>
        <a:off x="0" y="0"/>
        <a:ext cx="6900512" cy="1384035"/>
      </dsp:txXfrm>
    </dsp:sp>
    <dsp:sp modelId="{6C103284-9DA8-D240-A605-F0B85A38096F}">
      <dsp:nvSpPr>
        <dsp:cNvPr id="0" name=""/>
        <dsp:cNvSpPr/>
      </dsp:nvSpPr>
      <dsp:spPr>
        <a:xfrm>
          <a:off x="0" y="1384035"/>
          <a:ext cx="6900512" cy="0"/>
        </a:xfrm>
        <a:prstGeom prst="line">
          <a:avLst/>
        </a:prstGeom>
        <a:solidFill>
          <a:schemeClr val="accent2">
            <a:hueOff val="4448798"/>
            <a:satOff val="-15671"/>
            <a:lumOff val="-5817"/>
            <a:alphaOff val="0"/>
          </a:schemeClr>
        </a:solidFill>
        <a:ln w="12700" cap="flat" cmpd="sng" algn="ctr">
          <a:solidFill>
            <a:schemeClr val="accent2">
              <a:hueOff val="4448798"/>
              <a:satOff val="-15671"/>
              <a:lumOff val="-58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F5296-38BC-7C42-91FD-8EC859E0083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dirty="0">
              <a:latin typeface="Calibri" panose="020F0502020204030204" pitchFamily="34" charset="0"/>
              <a:ea typeface="Calibri" panose="020F0502020204030204" pitchFamily="34" charset="0"/>
              <a:cs typeface="Calibri" panose="020F0502020204030204" pitchFamily="34" charset="0"/>
            </a:rPr>
            <a:t>Access to PREMS data when the population is transient</a:t>
          </a:r>
          <a:endParaRPr lang="en-US" sz="3600" kern="1200" dirty="0">
            <a:latin typeface="Calibri" panose="020F0502020204030204" pitchFamily="34" charset="0"/>
            <a:ea typeface="Calibri" panose="020F0502020204030204" pitchFamily="34" charset="0"/>
            <a:cs typeface="Calibri" panose="020F0502020204030204" pitchFamily="34" charset="0"/>
          </a:endParaRPr>
        </a:p>
      </dsp:txBody>
      <dsp:txXfrm>
        <a:off x="0" y="1384035"/>
        <a:ext cx="6900512" cy="1384035"/>
      </dsp:txXfrm>
    </dsp:sp>
    <dsp:sp modelId="{3A4AABDB-5A38-0F41-B5D5-39CBE1E0CB24}">
      <dsp:nvSpPr>
        <dsp:cNvPr id="0" name=""/>
        <dsp:cNvSpPr/>
      </dsp:nvSpPr>
      <dsp:spPr>
        <a:xfrm>
          <a:off x="0" y="2768070"/>
          <a:ext cx="6900512" cy="0"/>
        </a:xfrm>
        <a:prstGeom prst="line">
          <a:avLst/>
        </a:prstGeom>
        <a:solidFill>
          <a:schemeClr val="accent2">
            <a:hueOff val="8897596"/>
            <a:satOff val="-31342"/>
            <a:lumOff val="-11633"/>
            <a:alphaOff val="0"/>
          </a:schemeClr>
        </a:solidFill>
        <a:ln w="12700" cap="flat" cmpd="sng" algn="ctr">
          <a:solidFill>
            <a:schemeClr val="accent2">
              <a:hueOff val="8897596"/>
              <a:satOff val="-31342"/>
              <a:lumOff val="-116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13EC9-3A2C-8C41-919F-0E606C8FDD9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dirty="0">
              <a:latin typeface="Calibri" panose="020F0502020204030204" pitchFamily="34" charset="0"/>
              <a:ea typeface="Calibri" panose="020F0502020204030204" pitchFamily="34" charset="0"/>
              <a:cs typeface="Calibri" panose="020F0502020204030204" pitchFamily="34" charset="0"/>
            </a:rPr>
            <a:t>Whether virtual care is as good as face-to-face consultation</a:t>
          </a:r>
          <a:endParaRPr lang="en-US" sz="3600" kern="1200" dirty="0">
            <a:latin typeface="Calibri" panose="020F0502020204030204" pitchFamily="34" charset="0"/>
            <a:ea typeface="Calibri" panose="020F0502020204030204" pitchFamily="34" charset="0"/>
            <a:cs typeface="Calibri" panose="020F0502020204030204" pitchFamily="34" charset="0"/>
          </a:endParaRPr>
        </a:p>
      </dsp:txBody>
      <dsp:txXfrm>
        <a:off x="0" y="2768070"/>
        <a:ext cx="6900512" cy="1384035"/>
      </dsp:txXfrm>
    </dsp:sp>
    <dsp:sp modelId="{621A4638-0060-ED44-B960-CED160167671}">
      <dsp:nvSpPr>
        <dsp:cNvPr id="0" name=""/>
        <dsp:cNvSpPr/>
      </dsp:nvSpPr>
      <dsp:spPr>
        <a:xfrm>
          <a:off x="0" y="4152105"/>
          <a:ext cx="6900512" cy="0"/>
        </a:xfrm>
        <a:prstGeom prst="line">
          <a:avLst/>
        </a:prstGeom>
        <a:solidFill>
          <a:schemeClr val="accent2">
            <a:hueOff val="13346394"/>
            <a:satOff val="-47013"/>
            <a:lumOff val="-17450"/>
            <a:alphaOff val="0"/>
          </a:schemeClr>
        </a:solidFill>
        <a:ln w="12700" cap="flat" cmpd="sng" algn="ctr">
          <a:solidFill>
            <a:schemeClr val="accent2">
              <a:hueOff val="13346394"/>
              <a:satOff val="-47013"/>
              <a:lumOff val="-174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705B4-A5ED-6648-9C19-DA280E80057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dirty="0">
              <a:latin typeface="Calibri" panose="020F0502020204030204" pitchFamily="34" charset="0"/>
              <a:ea typeface="Calibri" panose="020F0502020204030204" pitchFamily="34" charset="0"/>
              <a:cs typeface="Calibri" panose="020F0502020204030204" pitchFamily="34" charset="0"/>
            </a:rPr>
            <a:t>Lack of data reduces the ability to assess program success</a:t>
          </a:r>
        </a:p>
        <a:p>
          <a:pPr marL="0" lvl="0" indent="0" algn="l" defTabSz="1600200">
            <a:lnSpc>
              <a:spcPct val="90000"/>
            </a:lnSpc>
            <a:spcBef>
              <a:spcPct val="0"/>
            </a:spcBef>
            <a:spcAft>
              <a:spcPct val="35000"/>
            </a:spcAft>
            <a:buNone/>
          </a:pPr>
          <a:endParaRPr lang="en-US" sz="2500" kern="1200" dirty="0"/>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6B011-6ACF-4334-AF53-0084EC28058A}">
      <dsp:nvSpPr>
        <dsp:cNvPr id="0" name=""/>
        <dsp:cNvSpPr/>
      </dsp:nvSpPr>
      <dsp:spPr>
        <a:xfrm>
          <a:off x="448129" y="1277950"/>
          <a:ext cx="733271" cy="733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F4098D-3B1F-460E-A6D8-485FD681BB74}">
      <dsp:nvSpPr>
        <dsp:cNvPr id="0" name=""/>
        <dsp:cNvSpPr/>
      </dsp:nvSpPr>
      <dsp:spPr>
        <a:xfrm>
          <a:off x="19" y="2262772"/>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AU" sz="1400" kern="1200"/>
            <a:t>Need for mental health treatment is high</a:t>
          </a:r>
          <a:endParaRPr lang="en-US" sz="1400" kern="1200"/>
        </a:p>
      </dsp:txBody>
      <dsp:txXfrm>
        <a:off x="19" y="2262772"/>
        <a:ext cx="1629492" cy="651796"/>
      </dsp:txXfrm>
    </dsp:sp>
    <dsp:sp modelId="{20F3E605-BE28-475C-8DF0-2BBFF2B9E0C0}">
      <dsp:nvSpPr>
        <dsp:cNvPr id="0" name=""/>
        <dsp:cNvSpPr/>
      </dsp:nvSpPr>
      <dsp:spPr>
        <a:xfrm>
          <a:off x="2362783" y="1277950"/>
          <a:ext cx="733271" cy="733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1A869-20DE-4D01-85C8-7746876C2369}">
      <dsp:nvSpPr>
        <dsp:cNvPr id="0" name=""/>
        <dsp:cNvSpPr/>
      </dsp:nvSpPr>
      <dsp:spPr>
        <a:xfrm>
          <a:off x="1914672" y="2262772"/>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AU" sz="1400" kern="1200"/>
            <a:t>Competency in filling out PREMs</a:t>
          </a:r>
          <a:endParaRPr lang="en-US" sz="1400" kern="1200"/>
        </a:p>
      </dsp:txBody>
      <dsp:txXfrm>
        <a:off x="1914672" y="2262772"/>
        <a:ext cx="1629492" cy="651796"/>
      </dsp:txXfrm>
    </dsp:sp>
    <dsp:sp modelId="{FF7C4614-B805-4689-BA82-7827A38BE704}">
      <dsp:nvSpPr>
        <dsp:cNvPr id="0" name=""/>
        <dsp:cNvSpPr/>
      </dsp:nvSpPr>
      <dsp:spPr>
        <a:xfrm>
          <a:off x="4277436" y="1277950"/>
          <a:ext cx="733271" cy="733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03206-1C99-4100-A128-B748F22179E9}">
      <dsp:nvSpPr>
        <dsp:cNvPr id="0" name=""/>
        <dsp:cNvSpPr/>
      </dsp:nvSpPr>
      <dsp:spPr>
        <a:xfrm>
          <a:off x="3829326" y="2262772"/>
          <a:ext cx="1629492" cy="6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AU" sz="1400" kern="1200"/>
            <a:t>After evaluation - expansion into new clinics</a:t>
          </a:r>
          <a:endParaRPr lang="en-US" sz="1400" kern="1200"/>
        </a:p>
      </dsp:txBody>
      <dsp:txXfrm>
        <a:off x="3829326" y="2262772"/>
        <a:ext cx="1629492" cy="65179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11/20/2023</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utlook.office.com/mail/?version=20231013005.12#x__ftn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utlook.office.com/mail/?version=20231013005.12#x__ftn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1</a:t>
            </a:fld>
            <a:endParaRPr lang="en-US"/>
          </a:p>
        </p:txBody>
      </p:sp>
    </p:spTree>
    <p:extLst>
      <p:ext uri="{BB962C8B-B14F-4D97-AF65-F5344CB8AC3E}">
        <p14:creationId xmlns:p14="http://schemas.microsoft.com/office/powerpoint/2010/main" val="417249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46ACD0-BE8A-3D4B-8E89-B0E6ACFF594E}" type="slidenum">
              <a:rPr lang="en-US" smtClean="0"/>
              <a:t>12</a:t>
            </a:fld>
            <a:endParaRPr lang="en-US"/>
          </a:p>
        </p:txBody>
      </p:sp>
    </p:spTree>
    <p:extLst>
      <p:ext uri="{BB962C8B-B14F-4D97-AF65-F5344CB8AC3E}">
        <p14:creationId xmlns:p14="http://schemas.microsoft.com/office/powerpoint/2010/main" val="29679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None/>
            </a:pPr>
            <a:endParaRPr lang="en-AU" sz="1200" dirty="0">
              <a:latin typeface="Calibri"/>
              <a:ea typeface="Roboto"/>
              <a:cs typeface="Arial"/>
            </a:endParaRPr>
          </a:p>
          <a:p>
            <a:pPr>
              <a:spcAft>
                <a:spcPts val="600"/>
              </a:spcAft>
              <a:buNone/>
            </a:pPr>
            <a:r>
              <a:rPr lang="en-US" sz="1200" dirty="0"/>
              <a:t>- Better fairer health</a:t>
            </a:r>
          </a:p>
          <a:p>
            <a:pPr>
              <a:spcAft>
                <a:spcPts val="600"/>
              </a:spcAft>
              <a:buNone/>
            </a:pPr>
            <a:r>
              <a:rPr lang="en-US" sz="1200" dirty="0"/>
              <a:t>- Primary health care and equity research, development, evaluation and training</a:t>
            </a:r>
          </a:p>
          <a:p>
            <a:pPr>
              <a:spcAft>
                <a:spcPts val="600"/>
              </a:spcAft>
              <a:buNone/>
            </a:pPr>
            <a:r>
              <a:rPr lang="en-US" sz="1200" dirty="0"/>
              <a:t>–</a:t>
            </a:r>
            <a:r>
              <a:rPr lang="en-AU" sz="1200" dirty="0"/>
              <a:t>Promoting equity for all groups especially most disadvantaged – Miller community, Waterloo public housing, </a:t>
            </a:r>
            <a:endParaRPr lang="en-AU" sz="1200" dirty="0">
              <a:effectLst/>
              <a:latin typeface="Calibri"/>
              <a:ea typeface="Roboto"/>
              <a:cs typeface="Arial"/>
            </a:endParaRP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2</a:t>
            </a:fld>
            <a:endParaRPr lang="en-US"/>
          </a:p>
        </p:txBody>
      </p:sp>
    </p:spTree>
    <p:extLst>
      <p:ext uri="{BB962C8B-B14F-4D97-AF65-F5344CB8AC3E}">
        <p14:creationId xmlns:p14="http://schemas.microsoft.com/office/powerpoint/2010/main" val="53191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AU" sz="2000" b="0" i="0" u="none" strike="noStrike" dirty="0">
                <a:solidFill>
                  <a:srgbClr val="242424"/>
                </a:solidFill>
                <a:effectLst/>
                <a:latin typeface="Calibri" panose="020F0502020204030204" pitchFamily="34" charset="0"/>
              </a:rPr>
              <a:t>Definition of homelessness.</a:t>
            </a:r>
          </a:p>
          <a:p>
            <a:pPr algn="l">
              <a:spcAft>
                <a:spcPts val="0"/>
              </a:spcAft>
            </a:pPr>
            <a:r>
              <a:rPr lang="en-AU" sz="2000" b="0" i="1" u="none" strike="noStrike" dirty="0">
                <a:solidFill>
                  <a:srgbClr val="242424"/>
                </a:solidFill>
                <a:effectLst/>
                <a:latin typeface="Calibri" panose="020F0502020204030204" pitchFamily="34" charset="0"/>
              </a:rPr>
              <a:t>“When a person does not have suitable accommodation alternatives, they are considered homeless if their current living arrangement:</a:t>
            </a:r>
            <a:endParaRPr lang="en-AU" sz="2000" b="0" i="0" u="none" strike="noStrike" dirty="0">
              <a:solidFill>
                <a:srgbClr val="242424"/>
              </a:solidFill>
              <a:effectLst/>
              <a:latin typeface="Calibri" panose="020F0502020204030204" pitchFamily="34" charset="0"/>
            </a:endParaRPr>
          </a:p>
          <a:p>
            <a:pPr marL="457200" indent="-228600" algn="l">
              <a:spcAft>
                <a:spcPts val="0"/>
              </a:spcAft>
            </a:pPr>
            <a:r>
              <a:rPr lang="en-AU" sz="2000" b="0" i="0" u="none" strike="noStrike" dirty="0">
                <a:solidFill>
                  <a:srgbClr val="242424"/>
                </a:solidFill>
                <a:effectLst/>
                <a:latin typeface="inherit"/>
              </a:rPr>
              <a:t>•</a:t>
            </a:r>
            <a:r>
              <a:rPr lang="en-AU" sz="2000" b="0" i="0" u="none" strike="noStrike" dirty="0">
                <a:solidFill>
                  <a:srgbClr val="242424"/>
                </a:solidFill>
                <a:effectLst/>
                <a:latin typeface="Times New Roman" panose="02020603050405020304" pitchFamily="18" charset="0"/>
              </a:rPr>
              <a:t>        </a:t>
            </a:r>
            <a:r>
              <a:rPr lang="en-AU" sz="2000" b="0" i="1" u="none" strike="noStrike" dirty="0">
                <a:solidFill>
                  <a:srgbClr val="242424"/>
                </a:solidFill>
                <a:effectLst/>
                <a:latin typeface="Calibri" panose="020F0502020204030204" pitchFamily="34" charset="0"/>
              </a:rPr>
              <a:t>Is in a dwelling that is inadequate.</a:t>
            </a:r>
            <a:endParaRPr lang="en-AU" sz="2000" b="0" i="0" u="none" strike="noStrike" dirty="0">
              <a:solidFill>
                <a:srgbClr val="242424"/>
              </a:solidFill>
              <a:effectLst/>
              <a:latin typeface="Calibri" panose="020F0502020204030204" pitchFamily="34" charset="0"/>
            </a:endParaRPr>
          </a:p>
          <a:p>
            <a:pPr marL="457200" indent="-228600" algn="l">
              <a:spcAft>
                <a:spcPts val="0"/>
              </a:spcAft>
            </a:pPr>
            <a:r>
              <a:rPr lang="en-AU" sz="2000" b="0" i="0" u="none" strike="noStrike" dirty="0">
                <a:solidFill>
                  <a:srgbClr val="242424"/>
                </a:solidFill>
                <a:effectLst/>
                <a:latin typeface="inherit"/>
              </a:rPr>
              <a:t>•</a:t>
            </a:r>
            <a:r>
              <a:rPr lang="en-AU" sz="2000" b="0" i="0" u="none" strike="noStrike" dirty="0">
                <a:solidFill>
                  <a:srgbClr val="242424"/>
                </a:solidFill>
                <a:effectLst/>
                <a:latin typeface="Times New Roman" panose="02020603050405020304" pitchFamily="18" charset="0"/>
              </a:rPr>
              <a:t>        </a:t>
            </a:r>
            <a:r>
              <a:rPr lang="en-AU" sz="2000" b="0" i="1" u="none" strike="noStrike" dirty="0">
                <a:solidFill>
                  <a:srgbClr val="242424"/>
                </a:solidFill>
                <a:effectLst/>
                <a:latin typeface="Calibri" panose="020F0502020204030204" pitchFamily="34" charset="0"/>
              </a:rPr>
              <a:t>Has no tenure, or if their initial tenure is short and not extendable.</a:t>
            </a:r>
            <a:endParaRPr lang="en-AU" sz="2000" b="0" i="0" u="none" strike="noStrike" dirty="0">
              <a:solidFill>
                <a:srgbClr val="242424"/>
              </a:solidFill>
              <a:effectLst/>
              <a:latin typeface="Calibri" panose="020F0502020204030204" pitchFamily="34" charset="0"/>
            </a:endParaRPr>
          </a:p>
          <a:p>
            <a:pPr marL="457200" indent="-228600" algn="l">
              <a:spcAft>
                <a:spcPts val="0"/>
              </a:spcAft>
            </a:pPr>
            <a:r>
              <a:rPr lang="en-AU" sz="2000" b="0" i="0" u="none" strike="noStrike" dirty="0">
                <a:solidFill>
                  <a:srgbClr val="242424"/>
                </a:solidFill>
                <a:effectLst/>
                <a:latin typeface="inherit"/>
              </a:rPr>
              <a:t>•</a:t>
            </a:r>
            <a:r>
              <a:rPr lang="en-AU" sz="2000" b="0" i="0" u="none" strike="noStrike" dirty="0">
                <a:solidFill>
                  <a:srgbClr val="242424"/>
                </a:solidFill>
                <a:effectLst/>
                <a:latin typeface="Times New Roman" panose="02020603050405020304" pitchFamily="18" charset="0"/>
              </a:rPr>
              <a:t>        </a:t>
            </a:r>
            <a:r>
              <a:rPr lang="en-AU" sz="2000" b="0" i="1" u="none" strike="noStrike" dirty="0">
                <a:solidFill>
                  <a:srgbClr val="242424"/>
                </a:solidFill>
                <a:effectLst/>
                <a:latin typeface="Calibri" panose="020F0502020204030204" pitchFamily="34" charset="0"/>
              </a:rPr>
              <a:t>Does not allow them to have control of, and access to space for social relations.”</a:t>
            </a:r>
            <a:r>
              <a:rPr lang="en-AU" sz="2000" b="1" i="1" u="sng" strike="noStrike" baseline="30000" dirty="0">
                <a:solidFill>
                  <a:srgbClr val="954F72"/>
                </a:solidFill>
                <a:effectLst/>
                <a:latin typeface="Calibri" panose="020F0502020204030204" pitchFamily="34" charset="0"/>
                <a:hlinkClick r:id="rId3"/>
              </a:rPr>
              <a:t>[2]</a:t>
            </a:r>
            <a:endParaRPr lang="en-AU" sz="2000" b="0" i="0" u="none" strike="noStrike" dirty="0">
              <a:solidFill>
                <a:srgbClr val="242424"/>
              </a:solidFill>
              <a:effectLst/>
              <a:latin typeface="Calibri" panose="020F0502020204030204" pitchFamily="34" charset="0"/>
            </a:endParaRPr>
          </a:p>
          <a:p>
            <a:pPr algn="l">
              <a:spcAft>
                <a:spcPts val="0"/>
              </a:spcAft>
            </a:pPr>
            <a:endParaRPr lang="en-AU" sz="2000" b="0" i="0" u="none" strike="noStrike" dirty="0">
              <a:solidFill>
                <a:srgbClr val="242424"/>
              </a:solidFill>
              <a:effectLst/>
              <a:latin typeface="Calibri" panose="020F0502020204030204" pitchFamily="34" charset="0"/>
            </a:endParaRPr>
          </a:p>
          <a:p>
            <a:pPr algn="l">
              <a:spcAft>
                <a:spcPts val="0"/>
              </a:spcAft>
            </a:pPr>
            <a:r>
              <a:rPr lang="en-AU" sz="2000" b="0" i="0" u="none" strike="noStrike" dirty="0">
                <a:solidFill>
                  <a:srgbClr val="242424"/>
                </a:solidFill>
                <a:effectLst/>
                <a:latin typeface="Calibri" panose="020F0502020204030204" pitchFamily="34" charset="0"/>
              </a:rPr>
              <a:t>Using this definition, the ABS categorises people experiencing homelessness as those:</a:t>
            </a:r>
          </a:p>
          <a:p>
            <a:pPr marL="90805" indent="-342900">
              <a:buFont typeface="Wingdings" pitchFamily="2" charset="2"/>
              <a:buChar char="Ø"/>
            </a:pPr>
            <a:endParaRPr lang="en-AU" sz="2000" dirty="0">
              <a:latin typeface="Calibri"/>
              <a:ea typeface="Roboto"/>
              <a:cs typeface="Arial"/>
            </a:endParaRPr>
          </a:p>
          <a:p>
            <a:pPr marL="90805" indent="-342900">
              <a:buFont typeface="Wingdings" pitchFamily="2" charset="2"/>
              <a:buChar char="Ø"/>
            </a:pPr>
            <a:r>
              <a:rPr lang="en-AU" sz="2000" b="1" dirty="0">
                <a:latin typeface="Calibri"/>
                <a:ea typeface="Roboto"/>
                <a:cs typeface="Arial"/>
              </a:rPr>
              <a:t>People experiencing homelessness</a:t>
            </a:r>
          </a:p>
          <a:p>
            <a:pPr marL="90805" indent="-342900">
              <a:buFont typeface="Wingdings" pitchFamily="2" charset="2"/>
              <a:buChar char="Ø"/>
            </a:pPr>
            <a:r>
              <a:rPr lang="en-AU" sz="2000" dirty="0">
                <a:latin typeface="Calibri"/>
                <a:ea typeface="Roboto"/>
                <a:cs typeface="Arial"/>
              </a:rPr>
              <a:t>improvised dwellings, tents, or sleeping out</a:t>
            </a:r>
            <a:endParaRPr lang="en-AU" sz="2000" dirty="0"/>
          </a:p>
          <a:p>
            <a:pPr marL="90805" indent="-342900">
              <a:buFont typeface="Wingdings" pitchFamily="2" charset="2"/>
              <a:buChar char="Ø"/>
            </a:pPr>
            <a:r>
              <a:rPr lang="en-AU" sz="2000" dirty="0">
                <a:latin typeface="Calibri"/>
                <a:ea typeface="Roboto"/>
                <a:cs typeface="Arial"/>
              </a:rPr>
              <a:t>boarding houses</a:t>
            </a:r>
          </a:p>
          <a:p>
            <a:pPr marL="90805" indent="-342900">
              <a:buFont typeface="Wingdings" pitchFamily="2" charset="2"/>
              <a:buChar char="Ø"/>
            </a:pPr>
            <a:r>
              <a:rPr lang="en-AU" sz="2000" dirty="0">
                <a:latin typeface="Calibri"/>
                <a:ea typeface="Roboto"/>
                <a:cs typeface="Arial"/>
              </a:rPr>
              <a:t>“severely” crowded dwellings</a:t>
            </a:r>
          </a:p>
          <a:p>
            <a:pPr marL="90805" indent="-342900">
              <a:buFont typeface="Wingdings" pitchFamily="2" charset="2"/>
              <a:buChar char="Ø"/>
            </a:pPr>
            <a:r>
              <a:rPr lang="en-AU" sz="2000" dirty="0">
                <a:latin typeface="Calibri"/>
                <a:ea typeface="Roboto"/>
                <a:cs typeface="Arial"/>
              </a:rPr>
              <a:t>supported accommodation for the homeless</a:t>
            </a:r>
          </a:p>
          <a:p>
            <a:pPr marL="90805" indent="-342900">
              <a:buFont typeface="Wingdings" pitchFamily="2" charset="2"/>
              <a:buChar char="Ø"/>
            </a:pPr>
            <a:r>
              <a:rPr lang="en-AU" sz="2000" dirty="0">
                <a:latin typeface="Calibri"/>
                <a:ea typeface="Roboto"/>
                <a:cs typeface="Arial"/>
              </a:rPr>
              <a:t>other households</a:t>
            </a:r>
          </a:p>
          <a:p>
            <a:pPr marL="90805" indent="-342900">
              <a:buFont typeface="Wingdings" pitchFamily="2" charset="2"/>
              <a:buChar char="Ø"/>
            </a:pPr>
            <a:r>
              <a:rPr lang="en-AU" sz="2000" dirty="0">
                <a:latin typeface="Calibri"/>
                <a:ea typeface="Roboto"/>
                <a:cs typeface="Arial"/>
              </a:rPr>
              <a:t>temporary lodgings</a:t>
            </a:r>
          </a:p>
          <a:p>
            <a:pPr marL="90805" indent="-342900">
              <a:buFont typeface="Wingdings" pitchFamily="2" charset="2"/>
              <a:buChar char="Ø"/>
            </a:pPr>
            <a:endParaRPr lang="en-AU" sz="2000" dirty="0">
              <a:latin typeface="Calibri"/>
              <a:ea typeface="Roboto"/>
              <a:cs typeface="Arial"/>
            </a:endParaRPr>
          </a:p>
          <a:p>
            <a:pPr marL="457200" indent="-228600" algn="l">
              <a:spcAft>
                <a:spcPts val="800"/>
              </a:spcAft>
            </a:pPr>
            <a:r>
              <a:rPr lang="en-AU" sz="2000" dirty="0">
                <a:latin typeface="Calibri"/>
                <a:ea typeface="Roboto"/>
                <a:cs typeface="Arial"/>
              </a:rPr>
              <a:t>Demographics - </a:t>
            </a:r>
            <a:r>
              <a:rPr lang="en-AU" sz="2000" b="0" i="0" u="none" strike="noStrike" dirty="0">
                <a:solidFill>
                  <a:srgbClr val="242424"/>
                </a:solidFill>
                <a:effectLst/>
                <a:latin typeface="Calibri" panose="020F0502020204030204" pitchFamily="34" charset="0"/>
              </a:rPr>
              <a:t>Street count shows 225 people sleeping on streets in Sydney metropolitan area</a:t>
            </a:r>
          </a:p>
          <a:p>
            <a:pPr marL="890905" lvl="2" indent="0">
              <a:spcBef>
                <a:spcPts val="0"/>
              </a:spcBef>
              <a:buNone/>
            </a:pPr>
            <a:endParaRPr lang="en-AU" sz="2000" dirty="0">
              <a:latin typeface="Calibri"/>
              <a:ea typeface="Roboto"/>
              <a:cs typeface="Arial"/>
            </a:endParaRPr>
          </a:p>
          <a:p>
            <a:pPr>
              <a:spcAft>
                <a:spcPts val="800"/>
              </a:spcAft>
            </a:pPr>
            <a:r>
              <a:rPr lang="en-GB" sz="2000" dirty="0">
                <a:latin typeface="Calibri"/>
                <a:ea typeface="Calibri" panose="020F0502020204030204" pitchFamily="34" charset="0"/>
                <a:cs typeface="Times New Roman"/>
              </a:rPr>
              <a:t>Homelessness is associated with and contributes to poor health</a:t>
            </a:r>
          </a:p>
          <a:p>
            <a:pPr marL="0" marR="0" lvl="0" indent="0" algn="l" defTabSz="914363" rtl="0" eaLnBrk="1" fontAlgn="auto" latinLnBrk="0" hangingPunct="1">
              <a:lnSpc>
                <a:spcPct val="107000"/>
              </a:lnSpc>
              <a:spcBef>
                <a:spcPts val="0"/>
              </a:spcBef>
              <a:spcAft>
                <a:spcPts val="800"/>
              </a:spcAft>
              <a:buClrTx/>
              <a:buSzTx/>
              <a:buFontTx/>
              <a:buNone/>
              <a:tabLs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63" rtl="0" eaLnBrk="1" fontAlgn="auto" latinLnBrk="0" hangingPunct="1">
              <a:lnSpc>
                <a:spcPct val="107000"/>
              </a:lnSpc>
              <a:spcBef>
                <a:spcPts val="0"/>
              </a:spcBef>
              <a:spcAft>
                <a:spcPts val="80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P</a:t>
            </a:r>
            <a:r>
              <a:rPr lang="en-GB" sz="1200" dirty="0">
                <a:effectLst/>
                <a:latin typeface="Calibri" panose="020F0502020204030204" pitchFamily="34" charset="0"/>
                <a:ea typeface="Calibri" panose="020F0502020204030204" pitchFamily="34" charset="0"/>
                <a:cs typeface="Times New Roman" panose="02020603050405020304" pitchFamily="18" charset="0"/>
              </a:rPr>
              <a:t>eople experiencing </a:t>
            </a:r>
            <a:r>
              <a:rPr lang="en-GB" sz="1200" dirty="0">
                <a:latin typeface="Calibri" panose="020F0502020204030204" pitchFamily="34" charset="0"/>
                <a:ea typeface="Calibri" panose="020F0502020204030204" pitchFamily="34" charset="0"/>
                <a:cs typeface="Times New Roman" panose="02020603050405020304" pitchFamily="18" charset="0"/>
              </a:rPr>
              <a:t>homelessness have a range of unique and complex health needs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accessing and receiving necessary medical services.</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Needs – no fixed address, lack of continuity of care, access to equipment and technology, inconvenience, low literacy</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Solutions – support worker, carer</a:t>
            </a:r>
            <a:endParaRPr lang="en-AU" sz="1800" b="0" i="0" u="none" strike="noStrike" dirty="0">
              <a:solidFill>
                <a:srgbClr val="242424"/>
              </a:solidFill>
              <a:effectLst/>
              <a:latin typeface="Calibri" panose="020F0502020204030204" pitchFamily="34" charset="0"/>
            </a:endParaRPr>
          </a:p>
          <a:p>
            <a:pPr marL="457200" indent="-228600" algn="l">
              <a:spcAft>
                <a:spcPts val="800"/>
              </a:spcAft>
            </a:pPr>
            <a:endParaRPr lang="en-AU" sz="1800" b="0" i="0" u="none" strike="noStrike" dirty="0">
              <a:solidFill>
                <a:srgbClr val="24242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3</a:t>
            </a:fld>
            <a:endParaRPr lang="en-US"/>
          </a:p>
        </p:txBody>
      </p:sp>
    </p:spTree>
    <p:extLst>
      <p:ext uri="{BB962C8B-B14F-4D97-AF65-F5344CB8AC3E}">
        <p14:creationId xmlns:p14="http://schemas.microsoft.com/office/powerpoint/2010/main" val="415285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2000" dirty="0">
                <a:latin typeface="Calibri"/>
                <a:ea typeface="Calibri" panose="020F0502020204030204" pitchFamily="34" charset="0"/>
                <a:cs typeface="Times New Roman"/>
              </a:rPr>
              <a:t>- Virtual care (or telehealth) is a way for patients to connect to their doctor, nurse or specialist online or over the phone.</a:t>
            </a:r>
          </a:p>
          <a:p>
            <a:pPr>
              <a:spcAft>
                <a:spcPts val="800"/>
              </a:spcAft>
            </a:pPr>
            <a:r>
              <a:rPr lang="en-GB" sz="2000" dirty="0">
                <a:latin typeface="Calibri"/>
                <a:ea typeface="Calibri" panose="020F0502020204030204" pitchFamily="34" charset="0"/>
                <a:cs typeface="Times New Roman"/>
              </a:rPr>
              <a:t>The model has proved successful in Australia and internationally with the potential to: </a:t>
            </a:r>
            <a:endParaRPr lang="en-GB" sz="2000" dirty="0">
              <a:latin typeface="Calibri"/>
              <a:ea typeface="Calibri" panose="020F0502020204030204" pitchFamily="34" charset="0"/>
              <a:cs typeface="Times New Roman" panose="02020603050405020304" pitchFamily="18" charset="0"/>
            </a:endParaRPr>
          </a:p>
          <a:p>
            <a:pPr lvl="1">
              <a:spcAft>
                <a:spcPts val="800"/>
              </a:spcAft>
            </a:pPr>
            <a:r>
              <a:rPr lang="en-GB" sz="2000" dirty="0">
                <a:latin typeface="Calibri"/>
                <a:ea typeface="Calibri" panose="020F0502020204030204" pitchFamily="34" charset="0"/>
                <a:cs typeface="Times New Roman"/>
              </a:rPr>
              <a:t>address access and availability of services for different populations</a:t>
            </a:r>
          </a:p>
          <a:p>
            <a:pPr lvl="1">
              <a:spcAft>
                <a:spcPts val="800"/>
              </a:spcAft>
            </a:pPr>
            <a:r>
              <a:rPr lang="en-GB" sz="2000" dirty="0">
                <a:latin typeface="Calibri"/>
                <a:ea typeface="Calibri" panose="020F0502020204030204" pitchFamily="34" charset="0"/>
                <a:cs typeface="Times New Roman"/>
              </a:rPr>
              <a:t>reduce health equity concerns.</a:t>
            </a:r>
          </a:p>
          <a:p>
            <a:pPr>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(inventive methods after COVID)</a:t>
            </a:r>
          </a:p>
          <a:p>
            <a:pPr>
              <a:spcAft>
                <a:spcPts val="800"/>
              </a:spcAft>
            </a:pPr>
            <a:r>
              <a:rPr lang="en-GB" sz="2000" dirty="0">
                <a:latin typeface="Calibri"/>
                <a:ea typeface="Calibri" panose="020F0502020204030204" pitchFamily="34" charset="0"/>
                <a:cs typeface="Times New Roman"/>
              </a:rPr>
              <a:t>However disparities still exist.</a:t>
            </a:r>
            <a:r>
              <a:rPr lang="en-GB" sz="2000" baseline="30000" dirty="0">
                <a:latin typeface="Calibri"/>
                <a:ea typeface="Calibri" panose="020F0502020204030204" pitchFamily="34" charset="0"/>
                <a:cs typeface="Times New Roman"/>
              </a:rPr>
              <a:t>1</a:t>
            </a:r>
            <a:r>
              <a:rPr lang="en-GB" sz="2000" dirty="0">
                <a:latin typeface="Calibri"/>
                <a:ea typeface="Calibri" panose="020F0502020204030204" pitchFamily="34" charset="0"/>
                <a:cs typeface="Times New Roman"/>
              </a:rPr>
              <a:t> </a:t>
            </a:r>
            <a:endParaRPr lang="en-GB" sz="2000" dirty="0">
              <a:latin typeface="Calibri"/>
              <a:ea typeface="Calibri" panose="020F0502020204030204" pitchFamily="34" charset="0"/>
              <a:cs typeface="Times New Roman" panose="02020603050405020304" pitchFamily="18" charset="0"/>
            </a:endParaRPr>
          </a:p>
          <a:p>
            <a:pPr>
              <a:spcAft>
                <a:spcPts val="800"/>
              </a:spcAft>
            </a:pPr>
            <a:r>
              <a:rPr lang="en-GB" sz="2000" dirty="0">
                <a:latin typeface="Calibri"/>
                <a:ea typeface="Calibri" panose="020F0502020204030204" pitchFamily="34" charset="0"/>
                <a:cs typeface="Times New Roman"/>
              </a:rPr>
              <a:t>Partnerships are important in the delivery of virtual care in different settings.  </a:t>
            </a:r>
            <a:endParaRPr lang="en-GB" sz="2000" dirty="0">
              <a:latin typeface="Calibri"/>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4</a:t>
            </a:fld>
            <a:endParaRPr lang="en-US"/>
          </a:p>
        </p:txBody>
      </p:sp>
    </p:spTree>
    <p:extLst>
      <p:ext uri="{BB962C8B-B14F-4D97-AF65-F5344CB8AC3E}">
        <p14:creationId xmlns:p14="http://schemas.microsoft.com/office/powerpoint/2010/main" val="342653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Telehealth is used less in homeless populations </a:t>
            </a:r>
            <a:r>
              <a:rPr lang="en-AU" sz="1100" u="sng" baseline="30000" dirty="0">
                <a:solidFill>
                  <a:srgbClr val="5B9BD5"/>
                </a:solidFill>
                <a:latin typeface="Calibri" panose="020F0502020204030204" pitchFamily="34" charset="0"/>
                <a:hlinkClick r:id="rId3"/>
              </a:rPr>
              <a:t>[3]</a:t>
            </a:r>
            <a:endParaRPr lang="en-AU" sz="1100" b="0" i="0" u="none" strike="noStrike" dirty="0">
              <a:solidFill>
                <a:srgbClr val="242424"/>
              </a:solidFill>
              <a:effectLst/>
              <a:latin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Outreach </a:t>
            </a:r>
            <a:r>
              <a:rPr lang="en-GB" sz="1200" dirty="0">
                <a:latin typeface="Calibri" panose="020F0502020204030204" pitchFamily="34" charset="0"/>
                <a:ea typeface="Calibri" panose="020F0502020204030204" pitchFamily="34" charset="0"/>
                <a:cs typeface="Times New Roman" panose="02020603050405020304" pitchFamily="18" charset="0"/>
              </a:rPr>
              <a:t>to people sleeping rough and living in boarding houses is challenging</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Solutions need to be multi-faceted – rough sleepers on the street are usually known to services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Digital health for vulnerable populations is difficult due to digital literacy, access to mobile phones/tablets, data and private area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Needs – no fixed address, lack of continuity of care, access to equipment and technology, inconvenience</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Solutions – support worker, carer</a:t>
            </a:r>
          </a:p>
          <a:p>
            <a:pPr marL="457200" indent="-228600" algn="l">
              <a:spcAft>
                <a:spcPts val="800"/>
              </a:spcAft>
            </a:pPr>
            <a:endParaRPr lang="en-GB" sz="1200" b="0" i="0" u="none" strike="noStrike"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46ACD0-BE8A-3D4B-8E89-B0E6ACFF594E}" type="slidenum">
              <a:rPr lang="en-US" smtClean="0"/>
              <a:t>5</a:t>
            </a:fld>
            <a:endParaRPr lang="en-US"/>
          </a:p>
        </p:txBody>
      </p:sp>
    </p:spTree>
    <p:extLst>
      <p:ext uri="{BB962C8B-B14F-4D97-AF65-F5344CB8AC3E}">
        <p14:creationId xmlns:p14="http://schemas.microsoft.com/office/powerpoint/2010/main" val="166354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RPA Virtual Hospital (</a:t>
            </a:r>
            <a:r>
              <a:rPr lang="en-GB" sz="1200" b="1" dirty="0" err="1">
                <a:latin typeface="Calibri" panose="020F0502020204030204" pitchFamily="34" charset="0"/>
                <a:ea typeface="Calibri" panose="020F0502020204030204" pitchFamily="34" charset="0"/>
                <a:cs typeface="Times New Roman" panose="02020603050405020304" pitchFamily="18" charset="0"/>
              </a:rPr>
              <a:t>rpa.</a:t>
            </a:r>
            <a:r>
              <a:rPr lang="en-GB" sz="1200" dirty="0" err="1">
                <a:latin typeface="Calibri" panose="020F0502020204030204" pitchFamily="34" charset="0"/>
                <a:ea typeface="Calibri" panose="020F0502020204030204" pitchFamily="34" charset="0"/>
                <a:cs typeface="Times New Roman" panose="02020603050405020304" pitchFamily="18" charset="0"/>
              </a:rPr>
              <a:t>virtual</a:t>
            </a:r>
            <a:r>
              <a:rPr lang="en-GB" sz="1200" dirty="0">
                <a:latin typeface="Calibri" panose="020F0502020204030204" pitchFamily="34" charset="0"/>
                <a:ea typeface="Calibri" panose="020F0502020204030204" pitchFamily="34" charset="0"/>
                <a:cs typeface="Times New Roman" panose="02020603050405020304" pitchFamily="18" charset="0"/>
              </a:rPr>
              <a:t>) was introduced in 2020 in SLHD to provide a new way to deliver care to people in different settings</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dirty="0">
                <a:effectLst/>
                <a:latin typeface="Calibri"/>
                <a:ea typeface="Calibri" panose="020F0502020204030204" pitchFamily="34" charset="0"/>
                <a:cs typeface="Times New Roman"/>
              </a:rPr>
              <a:t>SLHD have developed the Virtual Health Hub Model of Care using RPA Virtual to ensure better access to and continuity of comprehensive health care for these populations.</a:t>
            </a:r>
            <a:r>
              <a:rPr lang="en-GB" sz="1200" dirty="0">
                <a:latin typeface="Calibri"/>
                <a:ea typeface="Calibri" panose="020F0502020204030204" pitchFamily="34" charset="0"/>
                <a:cs typeface="Times New Roman"/>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Consists of a multidisciplinary team of nurses, doctors and allied health</a:t>
            </a:r>
          </a:p>
          <a:p>
            <a:pPr marL="171450" indent="-171450">
              <a:lnSpc>
                <a:spcPct val="107000"/>
              </a:lnSpc>
              <a:spcAft>
                <a:spcPts val="800"/>
              </a:spcAft>
              <a:buFont typeface="Arial" panose="020B060402020202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Integrated care model – right care at the right time at the right place</a:t>
            </a:r>
          </a:p>
          <a:p>
            <a:pPr marL="171450" indent="-171450">
              <a:lnSpc>
                <a:spcPct val="107000"/>
              </a:lnSpc>
              <a:spcAft>
                <a:spcPts val="800"/>
              </a:spcAft>
              <a:buFont typeface="Arial" panose="020B0604020202020204" pitchFamily="34" charset="0"/>
              <a:buChar char="•"/>
            </a:pPr>
            <a:r>
              <a:rPr lang="en-GB" sz="1200" dirty="0">
                <a:effectLst/>
                <a:latin typeface="Calibri"/>
                <a:ea typeface="Calibri" panose="020F0502020204030204" pitchFamily="34" charset="0"/>
                <a:cs typeface="Times New Roman"/>
              </a:rPr>
              <a:t>The service will be trialled in a short-term accommodation model</a:t>
            </a:r>
            <a:r>
              <a:rPr lang="en-GB" sz="1200" dirty="0">
                <a:latin typeface="Calibri"/>
                <a:ea typeface="Calibri" panose="020F0502020204030204" pitchFamily="34" charset="0"/>
                <a:cs typeface="Times New Roman"/>
              </a:rPr>
              <a:t> at the Haymarket</a:t>
            </a:r>
            <a:r>
              <a:rPr lang="en-GB" sz="1200" dirty="0">
                <a:effectLst/>
                <a:latin typeface="Calibri"/>
                <a:ea typeface="Calibri" panose="020F0502020204030204" pitchFamily="34" charset="0"/>
                <a:cs typeface="Times New Roman"/>
              </a:rPr>
              <a:t> Foundation</a:t>
            </a:r>
          </a:p>
          <a:p>
            <a:pPr>
              <a:lnSpc>
                <a:spcPct val="107000"/>
              </a:lnSpc>
              <a:spcAft>
                <a:spcPts val="800"/>
              </a:spcAft>
            </a:pPr>
            <a:r>
              <a:rPr lang="en-GB" sz="1200" dirty="0">
                <a:effectLst/>
                <a:latin typeface="Calibri"/>
                <a:cs typeface="Times New Roman"/>
              </a:rPr>
              <a:t>Notes: </a:t>
            </a:r>
            <a:endParaRPr lang="en-GB" sz="1200" dirty="0">
              <a:latin typeface="Calibri"/>
              <a:cs typeface="Times New Roman"/>
            </a:endParaRP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By leveraging virtual health technologies, the model aims to bridge the gap and provide essential medical </a:t>
            </a:r>
            <a:r>
              <a:rPr lang="en-AU" sz="1200" dirty="0">
                <a:effectLst/>
                <a:latin typeface="Calibri" panose="020F0502020204030204" pitchFamily="34" charset="0"/>
                <a:ea typeface="Calibri" panose="020F0502020204030204" pitchFamily="34" charset="0"/>
                <a:cs typeface="Calibri" panose="020F0502020204030204" pitchFamily="34" charset="0"/>
              </a:rPr>
              <a:t>services directly to these communities.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Those experiencing homelessness in SLHD number 8348. </a:t>
            </a:r>
            <a:r>
              <a:rPr lang="en-AU" sz="800" b="0" i="0" u="none" strike="noStrike" baseline="0" dirty="0">
                <a:solidFill>
                  <a:srgbClr val="5B9BD5"/>
                </a:solidFill>
                <a:effectLst/>
                <a:latin typeface="Calibri" panose="020F0502020204030204" pitchFamily="34" charset="0"/>
              </a:rPr>
              <a:t>SLHD has 44% of boarding house population in </a:t>
            </a:r>
            <a:r>
              <a:rPr lang="en-AU" sz="800" b="0" i="0" u="none" strike="noStrike" baseline="0" dirty="0" err="1">
                <a:solidFill>
                  <a:srgbClr val="5B9BD5"/>
                </a:solidFill>
                <a:effectLst/>
                <a:latin typeface="Calibri" panose="020F0502020204030204" pitchFamily="34" charset="0"/>
              </a:rPr>
              <a:t>nsw</a:t>
            </a:r>
            <a:r>
              <a:rPr lang="en-AU" sz="800" b="0" i="0" u="none" strike="noStrike" baseline="0" dirty="0">
                <a:solidFill>
                  <a:srgbClr val="5B9BD5"/>
                </a:solidFill>
                <a:effectLst/>
                <a:latin typeface="Calibri" panose="020F0502020204030204" pitchFamily="34" charset="0"/>
              </a:rPr>
              <a:t> with over 3500 resident</a:t>
            </a:r>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a:solidFill>
                  <a:srgbClr val="000000"/>
                </a:solidFill>
                <a:effectLst/>
                <a:latin typeface="Calibri" panose="020F0502020204030204" pitchFamily="34" charset="0"/>
                <a:ea typeface="Calibri" panose="020F0502020204030204" pitchFamily="34" charset="0"/>
              </a:rPr>
              <a:t>The Virtual Health Hub Model of Care will be utilised to provide solutions to promote accessible and comprehensive healthcare services for this population. </a:t>
            </a:r>
            <a:endParaRPr lang="en-AU" sz="800" dirty="0"/>
          </a:p>
          <a:p>
            <a:endParaRPr lang="en-US" dirty="0"/>
          </a:p>
          <a:p>
            <a:r>
              <a:rPr lang="en-US" dirty="0"/>
              <a:t>Early days</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objectives of the Virtual Health Hub include to:</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Improve access to health care, including multidisciplinary support, for people who experience homelessness when access to traditional primary care is limited.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Better engagement and more collaborative care with partners who work with people who experience homelessness.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Develop a cross-service framework for delivery of care in a culturally safe manner for people who experience homelessness.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Symbol"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Commit to the provision of virtual health care and the required Information and Communications Technology (ICT) infrastructure.</a:t>
            </a:r>
          </a:p>
          <a:p>
            <a:pPr>
              <a:spcAft>
                <a:spcPts val="800"/>
              </a:spcAft>
              <a:buNone/>
            </a:pPr>
            <a:endParaRPr lang="en-GB" sz="2000" dirty="0">
              <a:latin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6</a:t>
            </a:fld>
            <a:endParaRPr lang="en-US"/>
          </a:p>
        </p:txBody>
      </p:sp>
    </p:spTree>
    <p:extLst>
      <p:ext uri="{BB962C8B-B14F-4D97-AF65-F5344CB8AC3E}">
        <p14:creationId xmlns:p14="http://schemas.microsoft.com/office/powerpoint/2010/main" val="399489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7</a:t>
            </a:fld>
            <a:endParaRPr lang="en-US"/>
          </a:p>
        </p:txBody>
      </p:sp>
    </p:spTree>
    <p:extLst>
      <p:ext uri="{BB962C8B-B14F-4D97-AF65-F5344CB8AC3E}">
        <p14:creationId xmlns:p14="http://schemas.microsoft.com/office/powerpoint/2010/main" val="97631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GB" sz="1200" dirty="0">
                <a:solidFill>
                  <a:srgbClr val="000000"/>
                </a:solidFill>
                <a:effectLst/>
                <a:latin typeface="Calibri" panose="020F0502020204030204" pitchFamily="34" charset="0"/>
                <a:ea typeface="Calibri" panose="020F0502020204030204" pitchFamily="34" charset="0"/>
              </a:rPr>
              <a:t>SLHD enlisted </a:t>
            </a:r>
            <a:r>
              <a:rPr lang="en-GB" sz="1200" dirty="0">
                <a:effectLst/>
                <a:latin typeface="Calibri" panose="020F0502020204030204" pitchFamily="34" charset="0"/>
                <a:ea typeface="Calibri" panose="020F0502020204030204" pitchFamily="34" charset="0"/>
                <a:cs typeface="Times New Roman" panose="02020603050405020304" pitchFamily="18" charset="0"/>
              </a:rPr>
              <a:t>CPHCE at UNSW to support the evaluation of the virtual model in the first pilot location of Haymarket. </a:t>
            </a:r>
          </a:p>
          <a:p>
            <a:pPr marL="342900" lvl="0" indent="-342900">
              <a:lnSpc>
                <a:spcPct val="107000"/>
              </a:lnSpc>
              <a:buFont typeface="+mj-lt"/>
              <a:buAutoNum type="arabicPeriod"/>
            </a:pPr>
            <a:endPar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Accessibility: Analysing the extent to which the virtual outpatient hubs or centres effectively reach and serve the target population, overcoming barriers to healthcare access.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Efficiency and cost-effectiveness: Assessing the efficiency of the Virtual Health Hub Model in terms of resource utilization, appointment management, and other aspects that may inform cost-effectiveness of the telehealth solution.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Infrastructure: Reviewing the technological setup, connectivity, and reliability of the virtual platform, ensuring its suitability for delivering seamless telehealth services, and ability of all service users to use the systems.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of Care: Evaluating the standard of service delivered through the telehealth platform, including the patient satisfaction, stakeholder and partner experiences; range of services provided, clinical procedures and guidelines developed;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Stakeholder Experiences: Examining the level of engagement and collaboration among stakeholders, including healthcare providers, partner organizations, and the target population, to identify opportunities for improvement.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 and Impact: Identifying and or measuring outcomes and impact of the Virtual Health Hub Model in terms of health outcomes, reduction in healthcare disparities, and overall improvement in the well-being.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8</a:t>
            </a:fld>
            <a:endParaRPr lang="en-US"/>
          </a:p>
        </p:txBody>
      </p:sp>
    </p:spTree>
    <p:extLst>
      <p:ext uri="{BB962C8B-B14F-4D97-AF65-F5344CB8AC3E}">
        <p14:creationId xmlns:p14="http://schemas.microsoft.com/office/powerpoint/2010/main" val="85443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AU" sz="2000" dirty="0">
                <a:latin typeface="Calibri" panose="020F0502020204030204" pitchFamily="34" charset="0"/>
                <a:ea typeface="Calibri" panose="020F0502020204030204" pitchFamily="34" charset="0"/>
                <a:cs typeface="Calibri" panose="020F0502020204030204" pitchFamily="34" charset="0"/>
              </a:rPr>
              <a:t>Maintaining consistency of evaluation approaches from</a:t>
            </a:r>
            <a:r>
              <a:rPr lang="en-AU" sz="2000" b="1" dirty="0">
                <a:latin typeface="Calibri" panose="020F0502020204030204" pitchFamily="34" charset="0"/>
                <a:ea typeface="Calibri" panose="020F0502020204030204" pitchFamily="34" charset="0"/>
                <a:cs typeface="Calibri" panose="020F0502020204030204" pitchFamily="34" charset="0"/>
              </a:rPr>
              <a:t> </a:t>
            </a:r>
            <a:r>
              <a:rPr lang="en-AU" sz="2000" b="1" dirty="0" err="1">
                <a:latin typeface="Calibri" panose="020F0502020204030204" pitchFamily="34" charset="0"/>
                <a:ea typeface="Calibri" panose="020F0502020204030204" pitchFamily="34" charset="0"/>
                <a:cs typeface="Calibri" panose="020F0502020204030204" pitchFamily="34" charset="0"/>
              </a:rPr>
              <a:t>rpa</a:t>
            </a:r>
            <a:r>
              <a:rPr lang="en-AU" sz="2000" dirty="0" err="1">
                <a:latin typeface="Calibri" panose="020F0502020204030204" pitchFamily="34" charset="0"/>
                <a:ea typeface="Calibri" panose="020F0502020204030204" pitchFamily="34" charset="0"/>
                <a:cs typeface="Calibri" panose="020F0502020204030204" pitchFamily="34" charset="0"/>
              </a:rPr>
              <a:t>virtual</a:t>
            </a:r>
            <a:r>
              <a:rPr lang="en-AU" sz="2000" dirty="0">
                <a:latin typeface="Calibri" panose="020F0502020204030204" pitchFamily="34" charset="0"/>
                <a:ea typeface="Calibri" panose="020F0502020204030204" pitchFamily="34" charset="0"/>
                <a:cs typeface="Calibri" panose="020F0502020204030204" pitchFamily="34" charset="0"/>
              </a:rPr>
              <a:t> to a unique population group of people who experience homelessness including to demonstrate the success of such approaches</a:t>
            </a:r>
          </a:p>
          <a:p>
            <a:pPr marL="914382" lvl="1" indent="-457200">
              <a:buFont typeface="Wingdings" pitchFamily="2" charset="2"/>
              <a:buChar char="Ø"/>
            </a:pPr>
            <a:r>
              <a:rPr lang="en-AU" sz="2000" dirty="0">
                <a:latin typeface="Calibri" panose="020F0502020204030204" pitchFamily="34" charset="0"/>
                <a:ea typeface="Calibri" panose="020F0502020204030204" pitchFamily="34" charset="0"/>
                <a:cs typeface="Calibri" panose="020F0502020204030204" pitchFamily="34" charset="0"/>
              </a:rPr>
              <a:t>Access to PREMS/PROMs when the population is transient</a:t>
            </a:r>
          </a:p>
          <a:p>
            <a:pPr marL="914382" lvl="1" indent="-457200">
              <a:buFont typeface="Wingdings" pitchFamily="2" charset="2"/>
              <a:buChar char="Ø"/>
            </a:pPr>
            <a:r>
              <a:rPr lang="en-AU" sz="2000" dirty="0">
                <a:effectLst/>
                <a:latin typeface="Calibri" panose="020F0502020204030204" pitchFamily="34" charset="0"/>
                <a:ea typeface="Calibri" panose="020F0502020204030204" pitchFamily="34" charset="0"/>
                <a:cs typeface="Calibri" panose="020F0502020204030204" pitchFamily="34" charset="0"/>
              </a:rPr>
              <a:t>Whether care is as </a:t>
            </a:r>
            <a:r>
              <a:rPr lang="en-AU" sz="2000" dirty="0">
                <a:latin typeface="Calibri" panose="020F0502020204030204" pitchFamily="34" charset="0"/>
                <a:ea typeface="Calibri" panose="020F0502020204030204" pitchFamily="34" charset="0"/>
                <a:cs typeface="Calibri" panose="020F0502020204030204" pitchFamily="34" charset="0"/>
              </a:rPr>
              <a:t>good as face-to-face consultation</a:t>
            </a:r>
          </a:p>
          <a:p>
            <a:pPr marL="914382" lvl="1" indent="-457200">
              <a:buFont typeface="Arial" panose="020B0604020202020204" pitchFamily="34" charset="0"/>
              <a:buChar char="•"/>
            </a:pPr>
            <a:endParaRPr lang="en-AU" sz="2000" dirty="0">
              <a:latin typeface="Calibri" panose="020F0502020204030204" pitchFamily="34" charset="0"/>
              <a:ea typeface="Calibri" panose="020F0502020204030204" pitchFamily="34" charset="0"/>
              <a:cs typeface="Calibri" panose="020F0502020204030204" pitchFamily="34" charset="0"/>
            </a:endParaRPr>
          </a:p>
          <a:p>
            <a:pPr marL="914382" lvl="1" indent="-457200">
              <a:buFont typeface="Arial" panose="020B0604020202020204" pitchFamily="34" charset="0"/>
              <a:buChar char="•"/>
            </a:pPr>
            <a:endParaRPr lang="en-AU" sz="2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000" dirty="0">
                <a:latin typeface="Calibri" panose="020F0502020204030204" pitchFamily="34" charset="0"/>
                <a:ea typeface="Calibri" panose="020F0502020204030204" pitchFamily="34" charset="0"/>
                <a:cs typeface="Calibri" panose="020F0502020204030204" pitchFamily="34" charset="0"/>
              </a:rPr>
              <a:t>Lack of data reduces the ability to assess program success</a:t>
            </a:r>
          </a:p>
          <a:p>
            <a:endParaRPr lang="en-US" dirty="0"/>
          </a:p>
        </p:txBody>
      </p:sp>
      <p:sp>
        <p:nvSpPr>
          <p:cNvPr id="4" name="Slide Number Placeholder 3"/>
          <p:cNvSpPr>
            <a:spLocks noGrp="1"/>
          </p:cNvSpPr>
          <p:nvPr>
            <p:ph type="sldNum" sz="quarter" idx="5"/>
          </p:nvPr>
        </p:nvSpPr>
        <p:spPr/>
        <p:txBody>
          <a:bodyPr/>
          <a:lstStyle/>
          <a:p>
            <a:fld id="{6246ACD0-BE8A-3D4B-8E89-B0E6ACFF594E}" type="slidenum">
              <a:rPr lang="en-US" smtClean="0"/>
              <a:t>10</a:t>
            </a:fld>
            <a:endParaRPr lang="en-US"/>
          </a:p>
        </p:txBody>
      </p:sp>
    </p:spTree>
    <p:extLst>
      <p:ext uri="{BB962C8B-B14F-4D97-AF65-F5344CB8AC3E}">
        <p14:creationId xmlns:p14="http://schemas.microsoft.com/office/powerpoint/2010/main" val="3585514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976E31-1EA1-274A-A1AD-5915E61D3EEC}"/>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SW Sydney Logo">
            <a:extLst>
              <a:ext uri="{FF2B5EF4-FFF2-40B4-BE49-F238E27FC236}">
                <a16:creationId xmlns:a16="http://schemas.microsoft.com/office/drawing/2014/main" id="{F0BF8575-4955-BC4A-80DE-4BF637C59C7B}"/>
              </a:ext>
            </a:extLst>
          </p:cNvPr>
          <p:cNvPicPr>
            <a:picLocks noChangeAspect="1"/>
          </p:cNvPicPr>
          <p:nvPr userDrawn="1"/>
        </p:nvPicPr>
        <p:blipFill>
          <a:blip r:embed="rId2"/>
          <a:srcRect/>
          <a:stretch/>
        </p:blipFill>
        <p:spPr>
          <a:xfrm>
            <a:off x="10593240" y="522000"/>
            <a:ext cx="1188000" cy="1240241"/>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stStyle>
          <a:p>
            <a:pPr lvl="0"/>
            <a:r>
              <a:rPr lang="en-GB" dirty="0"/>
              <a:t>Secondary details go here</a:t>
            </a:r>
          </a:p>
        </p:txBody>
      </p:sp>
    </p:spTree>
    <p:extLst>
      <p:ext uri="{BB962C8B-B14F-4D97-AF65-F5344CB8AC3E}">
        <p14:creationId xmlns:p14="http://schemas.microsoft.com/office/powerpoint/2010/main" val="33196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174817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dirty="0"/>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93220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descr="Click to edit body text styles on the left side of slide">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descr="Click to edit body text styles on the right side of slide">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221480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dirty="0"/>
              <a:t>Click to edit Master title style</a:t>
            </a:r>
            <a:endParaRPr lang="en-AU" dirty="0"/>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dirty="0"/>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378129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903AC5B-4BEF-3F81-2082-0A3885418190}"/>
              </a:ext>
            </a:extLst>
          </p:cNvPr>
          <p:cNvPicPr>
            <a:picLocks noChangeAspect="1"/>
          </p:cNvPicPr>
          <p:nvPr userDrawn="1"/>
        </p:nvPicPr>
        <p:blipFill rotWithShape="1">
          <a:blip r:embed="rId2">
            <a:alphaModFix amt="70000"/>
          </a:blip>
          <a:srcRect l="30378"/>
          <a:stretch/>
        </p:blipFill>
        <p:spPr>
          <a:xfrm rot="10800000">
            <a:off x="8269200" y="-1"/>
            <a:ext cx="3922800" cy="6069303"/>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337548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9CBF6-C8D2-D434-2431-716520CF91B6}"/>
              </a:ext>
            </a:extLst>
          </p:cNvPr>
          <p:cNvPicPr>
            <a:picLocks noChangeAspect="1"/>
          </p:cNvPicPr>
          <p:nvPr userDrawn="1"/>
        </p:nvPicPr>
        <p:blipFill>
          <a:blip r:embed="rId2"/>
          <a:stretch>
            <a:fillRect/>
          </a:stretch>
        </p:blipFill>
        <p:spPr>
          <a:xfrm rot="5635519">
            <a:off x="2259148" y="-16679"/>
            <a:ext cx="5763303" cy="6208123"/>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421259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59604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74554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969491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dirty="0"/>
              <a:t>Click to edit Master title style</a:t>
            </a:r>
            <a:endParaRPr lang="en-US" dirty="0"/>
          </a:p>
        </p:txBody>
      </p:sp>
    </p:spTree>
    <p:extLst>
      <p:ext uri="{BB962C8B-B14F-4D97-AF65-F5344CB8AC3E}">
        <p14:creationId xmlns:p14="http://schemas.microsoft.com/office/powerpoint/2010/main" val="171658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61725" y="-859599"/>
            <a:ext cx="7756149" cy="8354779"/>
          </a:xfrm>
          <a:prstGeom prst="rect">
            <a:avLst/>
          </a:prstGeom>
        </p:spPr>
      </p:pic>
      <p:sp>
        <p:nvSpPr>
          <p:cNvPr id="7" name="Rectangle 6">
            <a:extLst>
              <a:ext uri="{FF2B5EF4-FFF2-40B4-BE49-F238E27FC236}">
                <a16:creationId xmlns:a16="http://schemas.microsoft.com/office/drawing/2014/main" id="{8FBC9DD3-2081-9D4A-BCDD-FD7DDC635932}"/>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16367954-2926-486A-95D7-D57A05D0A1ED}"/>
              </a:ext>
            </a:extLst>
          </p:cNvPr>
          <p:cNvPicPr>
            <a:picLocks noChangeAspect="1"/>
          </p:cNvPicPr>
          <p:nvPr userDrawn="1"/>
        </p:nvPicPr>
        <p:blipFill>
          <a:blip r:embed="rId3"/>
          <a:srcRect/>
          <a:stretch/>
        </p:blipFill>
        <p:spPr>
          <a:xfrm>
            <a:off x="10667151" y="5261593"/>
            <a:ext cx="1188000" cy="1240241"/>
          </a:xfrm>
          <a:prstGeom prst="rect">
            <a:avLst/>
          </a:prstGeom>
        </p:spPr>
      </p:pic>
    </p:spTree>
    <p:extLst>
      <p:ext uri="{BB962C8B-B14F-4D97-AF65-F5344CB8AC3E}">
        <p14:creationId xmlns:p14="http://schemas.microsoft.com/office/powerpoint/2010/main" val="3186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98858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244045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2259148" y="-16679"/>
            <a:ext cx="5763303" cy="6208123"/>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501145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2"/>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149835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26321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396323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3707742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dirty="0"/>
              <a:t>Click to edit Master title style</a:t>
            </a:r>
            <a:endParaRPr lang="en-AU" dirty="0"/>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399738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903AC5B-4BEF-3F81-2082-0A3885418190}"/>
              </a:ext>
            </a:extLst>
          </p:cNvPr>
          <p:cNvPicPr>
            <a:picLocks noChangeAspect="1"/>
          </p:cNvPicPr>
          <p:nvPr userDrawn="1"/>
        </p:nvPicPr>
        <p:blipFill rotWithShape="1">
          <a:blip r:embed="rId2">
            <a:alphaModFix amt="70000"/>
          </a:blip>
          <a:srcRect t="5321" r="1116" b="5321"/>
          <a:stretch/>
        </p:blipFill>
        <p:spPr>
          <a:xfrm>
            <a:off x="4339800" y="1"/>
            <a:ext cx="7045376" cy="6858000"/>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18196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174910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4"/>
            <a:ext cx="1189685" cy="1242000"/>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48136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050700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46050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505129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121868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8384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1022820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59381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1478803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1884117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5077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40525" y="1"/>
            <a:ext cx="5453294"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FF675AE0-8F62-485C-BF3D-6598839BADFF}"/>
              </a:ext>
            </a:extLst>
          </p:cNvPr>
          <p:cNvPicPr>
            <a:picLocks noChangeAspect="1"/>
          </p:cNvPicPr>
          <p:nvPr userDrawn="1"/>
        </p:nvPicPr>
        <p:blipFill>
          <a:blip r:embed="rId2"/>
          <a:srcRect/>
          <a:stretch/>
        </p:blipFill>
        <p:spPr>
          <a:xfrm>
            <a:off x="10735975" y="5300921"/>
            <a:ext cx="1188000" cy="1240241"/>
          </a:xfrm>
          <a:prstGeom prst="rect">
            <a:avLst/>
          </a:prstGeom>
        </p:spPr>
      </p:pic>
    </p:spTree>
    <p:extLst>
      <p:ext uri="{BB962C8B-B14F-4D97-AF65-F5344CB8AC3E}">
        <p14:creationId xmlns:p14="http://schemas.microsoft.com/office/powerpoint/2010/main" val="3619429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231688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260468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E16058-FC97-C34C-A94D-1AEBA1319CEF}"/>
              </a:ext>
            </a:extLst>
          </p:cNvPr>
          <p:cNvSpPr/>
          <p:nvPr userDrawn="1"/>
        </p:nvSpPr>
        <p:spPr>
          <a:xfrm>
            <a:off x="1" y="0"/>
            <a:ext cx="12191999" cy="50006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B927EE41-A83A-A9AD-F2C3-0827F1440F60}"/>
              </a:ext>
            </a:extLst>
          </p:cNvPr>
          <p:cNvPicPr>
            <a:picLocks noChangeAspect="1"/>
          </p:cNvPicPr>
          <p:nvPr userDrawn="1"/>
        </p:nvPicPr>
        <p:blipFill>
          <a:blip r:embed="rId2"/>
          <a:stretch>
            <a:fillRect/>
          </a:stretch>
        </p:blipFill>
        <p:spPr>
          <a:xfrm rot="3024056">
            <a:off x="3583339" y="-257331"/>
            <a:ext cx="6243723" cy="7372662"/>
          </a:xfrm>
          <a:prstGeom prst="rect">
            <a:avLst/>
          </a:prstGeom>
        </p:spPr>
      </p:pic>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21B83991-6CB1-46A6-A70E-59562F1A4541}"/>
              </a:ext>
            </a:extLst>
          </p:cNvPr>
          <p:cNvPicPr>
            <a:picLocks noChangeAspect="1"/>
          </p:cNvPicPr>
          <p:nvPr userDrawn="1"/>
        </p:nvPicPr>
        <p:blipFill>
          <a:blip r:embed="rId3"/>
          <a:srcRect/>
          <a:stretch/>
        </p:blipFill>
        <p:spPr>
          <a:xfrm>
            <a:off x="10735975" y="5300921"/>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325985" y="3515321"/>
            <a:ext cx="11268000" cy="1785600"/>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67865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40767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GB"/>
              <a:t>Click to edit Master title style</a:t>
            </a:r>
            <a:endParaRPr lang="en-AU" dirty="0"/>
          </a:p>
        </p:txBody>
      </p:sp>
      <p:sp>
        <p:nvSpPr>
          <p:cNvPr id="3" name="Content Placeholder 2" descr="Click to edit body text styles">
            <a:extLst>
              <a:ext uri="{FF2B5EF4-FFF2-40B4-BE49-F238E27FC236}">
                <a16:creationId xmlns:a16="http://schemas.microsoft.com/office/drawing/2014/main" id="{9F9B1106-1747-47C6-AD4D-1ED872037F93}"/>
              </a:ext>
            </a:extLst>
          </p:cNvPr>
          <p:cNvSpPr>
            <a:spLocks noGrp="1"/>
          </p:cNvSpPr>
          <p:nvPr>
            <p:ph idx="1"/>
          </p:nvPr>
        </p:nvSpPr>
        <p:spPr>
          <a:xfrm>
            <a:off x="410400" y="4017488"/>
            <a:ext cx="4730400" cy="370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endParaRPr lang="en-AU" dirty="0"/>
          </a:p>
        </p:txBody>
      </p:sp>
    </p:spTree>
    <p:extLst>
      <p:ext uri="{BB962C8B-B14F-4D97-AF65-F5344CB8AC3E}">
        <p14:creationId xmlns:p14="http://schemas.microsoft.com/office/powerpoint/2010/main" val="151668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22818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47612" y="1428645"/>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dirty="0"/>
          </a:p>
        </p:txBody>
      </p:sp>
    </p:spTree>
    <p:extLst>
      <p:ext uri="{BB962C8B-B14F-4D97-AF65-F5344CB8AC3E}">
        <p14:creationId xmlns:p14="http://schemas.microsoft.com/office/powerpoint/2010/main" val="267076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
            <a:extLst>
              <a:ext uri="{FF2B5EF4-FFF2-40B4-BE49-F238E27FC236}">
                <a16:creationId xmlns:a16="http://schemas.microsoft.com/office/drawing/2014/main" id="{70841D79-9C5E-1449-B506-564E0213A8C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dirty="0"/>
              <a:t>Title goes here</a:t>
            </a:r>
            <a:endParaRPr lang="en-US" dirty="0"/>
          </a:p>
        </p:txBody>
      </p:sp>
      <p:sp>
        <p:nvSpPr>
          <p:cNvPr id="3" name="Text Placeholder 2" descr="Click to add secondary details&#10;">
            <a:extLst>
              <a:ext uri="{FF2B5EF4-FFF2-40B4-BE49-F238E27FC236}">
                <a16:creationId xmlns:a16="http://schemas.microsoft.com/office/drawing/2014/main" id="{4A50093E-B476-CE4A-816B-226988C60D31}"/>
              </a:ext>
            </a:extLst>
          </p:cNvPr>
          <p:cNvSpPr>
            <a:spLocks noGrp="1"/>
          </p:cNvSpPr>
          <p:nvPr>
            <p:ph type="body" idx="1"/>
          </p:nvPr>
        </p:nvSpPr>
        <p:spPr>
          <a:xfrm>
            <a:off x="410400" y="6289200"/>
            <a:ext cx="4730400" cy="370800"/>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180392561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0" r:id="rId6"/>
    <p:sldLayoutId id="2147483732" r:id="rId7"/>
    <p:sldLayoutId id="2147483762" r:id="rId8"/>
    <p:sldLayoutId id="2147483764" r:id="rId9"/>
  </p:sldLayoutIdLst>
  <p:txStyles>
    <p:titleStyle>
      <a:lvl1pPr marL="0" indent="0" algn="l" defTabSz="914400" rtl="0" eaLnBrk="1" latinLnBrk="0" hangingPunct="1">
        <a:lnSpc>
          <a:spcPct val="100000"/>
        </a:lnSpc>
        <a:spcBef>
          <a:spcPct val="0"/>
        </a:spcBef>
        <a:buNone/>
        <a:defRPr sz="11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descr="Click to edit body text styles">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0FF-0D07-44EF-BE91-92BA9AB775B9}" type="datetimeFigureOut">
              <a:rPr lang="en-AU" smtClean="0"/>
              <a:t>20/11/2023</a:t>
            </a:fld>
            <a:endParaRPr lang="en-AU"/>
          </a:p>
        </p:txBody>
      </p:sp>
      <p:sp>
        <p:nvSpPr>
          <p:cNvPr id="5" name="Footer Placeholder 4">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75D7-070A-4959-9224-FB5E66F2B1B3}" type="slidenum">
              <a:rPr lang="en-AU" smtClean="0"/>
              <a:t>‹#›</a:t>
            </a:fld>
            <a:endParaRPr lang="en-AU"/>
          </a:p>
        </p:txBody>
      </p:sp>
      <p:sp>
        <p:nvSpPr>
          <p:cNvPr id="8" name="Rectangle 7">
            <a:extLst>
              <a:ext uri="{FF2B5EF4-FFF2-40B4-BE49-F238E27FC236}">
                <a16:creationId xmlns:a16="http://schemas.microsoft.com/office/drawing/2014/main" id="{FA7CA2B4-C8AB-4F09-B260-BA7609DF079D}"/>
              </a:ext>
            </a:extLst>
          </p:cNvPr>
          <p:cNvSpPr/>
          <p:nvPr userDrawn="1"/>
        </p:nvSpPr>
        <p:spPr>
          <a:xfrm rot="5400000">
            <a:off x="5706290" y="372291"/>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SW Sydney Logo">
            <a:extLst>
              <a:ext uri="{FF2B5EF4-FFF2-40B4-BE49-F238E27FC236}">
                <a16:creationId xmlns:a16="http://schemas.microsoft.com/office/drawing/2014/main" id="{84EF7EA2-D124-438C-BF7A-68B3D6878301}"/>
              </a:ext>
            </a:extLst>
          </p:cNvPr>
          <p:cNvPicPr>
            <a:picLocks noChangeAspect="1"/>
          </p:cNvPicPr>
          <p:nvPr userDrawn="1"/>
        </p:nvPicPr>
        <p:blipFill>
          <a:blip r:embed="rId16"/>
          <a:srcRect/>
          <a:stretch/>
        </p:blipFill>
        <p:spPr>
          <a:xfrm>
            <a:off x="11526898" y="6196827"/>
            <a:ext cx="540000" cy="563746"/>
          </a:xfrm>
          <a:prstGeom prst="rect">
            <a:avLst/>
          </a:prstGeom>
        </p:spPr>
      </p:pic>
    </p:spTree>
    <p:extLst>
      <p:ext uri="{BB962C8B-B14F-4D97-AF65-F5344CB8AC3E}">
        <p14:creationId xmlns:p14="http://schemas.microsoft.com/office/powerpoint/2010/main" val="362388571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88" r:id="rId5"/>
    <p:sldLayoutId id="2147483689" r:id="rId6"/>
    <p:sldLayoutId id="2147483690" r:id="rId7"/>
    <p:sldLayoutId id="2147483691" r:id="rId8"/>
    <p:sldLayoutId id="2147483692" r:id="rId9"/>
    <p:sldLayoutId id="2147483693" r:id="rId10"/>
    <p:sldLayoutId id="2147483745" r:id="rId11"/>
    <p:sldLayoutId id="2147483746" r:id="rId12"/>
    <p:sldLayoutId id="2147483747" r:id="rId13"/>
    <p:sldLayoutId id="2147483748"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descr="Click to add date Day/Month/Year">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2A3090FF-0D07-44EF-BE91-92BA9AB775B9}" type="datetimeFigureOut">
              <a:rPr lang="en-AU" smtClean="0"/>
              <a:pPr/>
              <a:t>20/11/2023</a:t>
            </a:fld>
            <a:endParaRPr lang="en-AU" dirty="0"/>
          </a:p>
        </p:txBody>
      </p:sp>
      <p:sp>
        <p:nvSpPr>
          <p:cNvPr id="5" name="Footer Placeholder 4" descr="Click to add a footer">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AU" dirty="0"/>
          </a:p>
        </p:txBody>
      </p:sp>
      <p:sp>
        <p:nvSpPr>
          <p:cNvPr id="6" name="Slide Number Placeholder 5" descr="Click to add page number">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09375D7-070A-4959-9224-FB5E66F2B1B3}" type="slidenum">
              <a:rPr lang="en-AU" smtClean="0"/>
              <a:pPr/>
              <a:t>‹#›</a:t>
            </a:fld>
            <a:endParaRPr lang="en-AU"/>
          </a:p>
        </p:txBody>
      </p:sp>
      <p:sp>
        <p:nvSpPr>
          <p:cNvPr id="7" name="Rectangle 6">
            <a:extLst>
              <a:ext uri="{FF2B5EF4-FFF2-40B4-BE49-F238E27FC236}">
                <a16:creationId xmlns:a16="http://schemas.microsoft.com/office/drawing/2014/main" id="{07FD9B66-E5D8-458F-B15F-FCAE5CAD781F}"/>
              </a:ext>
            </a:extLst>
          </p:cNvPr>
          <p:cNvSpPr/>
          <p:nvPr userDrawn="1"/>
        </p:nvSpPr>
        <p:spPr>
          <a:xfrm rot="5400000">
            <a:off x="8353696" y="3019698"/>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SW Sydney Logo">
            <a:extLst>
              <a:ext uri="{FF2B5EF4-FFF2-40B4-BE49-F238E27FC236}">
                <a16:creationId xmlns:a16="http://schemas.microsoft.com/office/drawing/2014/main" id="{725B2B7F-7BA2-426B-BEF7-9C26ECD9179C}"/>
              </a:ext>
            </a:extLst>
          </p:cNvPr>
          <p:cNvPicPr>
            <a:picLocks noChangeAspect="1"/>
          </p:cNvPicPr>
          <p:nvPr userDrawn="1"/>
        </p:nvPicPr>
        <p:blipFill>
          <a:blip r:embed="rId20"/>
          <a:srcRect/>
          <a:stretch/>
        </p:blipFill>
        <p:spPr>
          <a:xfrm>
            <a:off x="11526898" y="6196827"/>
            <a:ext cx="540000" cy="563746"/>
          </a:xfrm>
          <a:prstGeom prst="rect">
            <a:avLst/>
          </a:prstGeom>
        </p:spPr>
      </p:pic>
    </p:spTree>
    <p:extLst>
      <p:ext uri="{BB962C8B-B14F-4D97-AF65-F5344CB8AC3E}">
        <p14:creationId xmlns:p14="http://schemas.microsoft.com/office/powerpoint/2010/main" val="299215454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94" r:id="rId5"/>
    <p:sldLayoutId id="2147483695" r:id="rId6"/>
    <p:sldLayoutId id="2147483696" r:id="rId7"/>
    <p:sldLayoutId id="2147483697" r:id="rId8"/>
    <p:sldLayoutId id="2147483698" r:id="rId9"/>
    <p:sldLayoutId id="2147483699" r:id="rId10"/>
    <p:sldLayoutId id="2147483712" r:id="rId11"/>
    <p:sldLayoutId id="2147483713" r:id="rId12"/>
    <p:sldLayoutId id="2147483714" r:id="rId13"/>
    <p:sldLayoutId id="2147483715" r:id="rId14"/>
    <p:sldLayoutId id="2147483728" r:id="rId15"/>
    <p:sldLayoutId id="2147483729" r:id="rId16"/>
    <p:sldLayoutId id="2147483730" r:id="rId17"/>
    <p:sldLayoutId id="2147483731" r:id="rId1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8.svg"/><Relationship Id="rId5" Type="http://schemas.openxmlformats.org/officeDocument/2006/relationships/diagramQuickStyle" Target="../diagrams/quickStyle1.xml"/><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diagramLayout" Target="../diagrams/layout1.xml"/><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279DFD-CE20-B762-008B-FEF036071144}"/>
              </a:ext>
            </a:extLst>
          </p:cNvPr>
          <p:cNvPicPr>
            <a:picLocks noChangeAspect="1"/>
          </p:cNvPicPr>
          <p:nvPr/>
        </p:nvPicPr>
        <p:blipFill>
          <a:blip r:embed="rId3"/>
          <a:stretch>
            <a:fillRect/>
          </a:stretch>
        </p:blipFill>
        <p:spPr>
          <a:xfrm>
            <a:off x="10211266" y="3188724"/>
            <a:ext cx="1813534" cy="880356"/>
          </a:xfrm>
          <a:prstGeom prst="rect">
            <a:avLst/>
          </a:prstGeom>
        </p:spPr>
      </p:pic>
      <p:sp>
        <p:nvSpPr>
          <p:cNvPr id="4" name="Title 3">
            <a:extLst>
              <a:ext uri="{FF2B5EF4-FFF2-40B4-BE49-F238E27FC236}">
                <a16:creationId xmlns:a16="http://schemas.microsoft.com/office/drawing/2014/main" id="{BB3DB0B4-723F-452D-B6F7-124821BAD925}"/>
              </a:ext>
            </a:extLst>
          </p:cNvPr>
          <p:cNvSpPr>
            <a:spLocks noGrp="1"/>
          </p:cNvSpPr>
          <p:nvPr>
            <p:ph type="title"/>
          </p:nvPr>
        </p:nvSpPr>
        <p:spPr>
          <a:xfrm>
            <a:off x="410399" y="760890"/>
            <a:ext cx="9481745" cy="6097110"/>
          </a:xfrm>
        </p:spPr>
        <p:txBody>
          <a:bodyPr/>
          <a:lstStyle/>
          <a:p>
            <a:r>
              <a:rPr lang="en-AU" sz="4400" i="0" u="none" strike="noStrike" dirty="0">
                <a:solidFill>
                  <a:srgbClr val="242424"/>
                </a:solidFill>
                <a:effectLst/>
                <a:latin typeface="Arial"/>
                <a:cs typeface="Arial"/>
              </a:rPr>
              <a:t>Evaluation of the Virtual Health Hub for People Experiencing Homelessness</a:t>
            </a:r>
            <a:br>
              <a:rPr lang="en-AU" sz="4400" i="0" u="none" strike="noStrike" dirty="0">
                <a:solidFill>
                  <a:srgbClr val="242424"/>
                </a:solidFill>
                <a:effectLst/>
                <a:latin typeface="Arial"/>
                <a:cs typeface="Arial"/>
              </a:rPr>
            </a:br>
            <a:br>
              <a:rPr lang="en-AU" sz="2000" i="0" u="none" strike="noStrike" dirty="0">
                <a:solidFill>
                  <a:srgbClr val="242424"/>
                </a:solidFill>
                <a:effectLst/>
                <a:latin typeface="Arial"/>
                <a:cs typeface="Arial"/>
              </a:rPr>
            </a:br>
            <a:br>
              <a:rPr lang="en-US" sz="2000" dirty="0">
                <a:latin typeface="Arial" panose="020B0604020202020204" pitchFamily="34" charset="0"/>
                <a:cs typeface="Arial" panose="020B0604020202020204" pitchFamily="34" charset="0"/>
              </a:rPr>
            </a:br>
            <a:r>
              <a:rPr lang="en-US" sz="2000" dirty="0">
                <a:latin typeface="Arial"/>
                <a:cs typeface="Arial"/>
              </a:rPr>
              <a:t>Presented by Dr Cathy O’Callaghan, UNSW</a:t>
            </a:r>
            <a:br>
              <a:rPr lang="en-US" sz="2000" dirty="0">
                <a:latin typeface="Arial"/>
                <a:cs typeface="Arial"/>
              </a:rPr>
            </a:br>
            <a:br>
              <a:rPr lang="en-US" sz="2000" dirty="0">
                <a:latin typeface="Arial"/>
                <a:cs typeface="Arial"/>
              </a:rPr>
            </a:br>
            <a:r>
              <a:rPr lang="en-US" sz="2000" dirty="0">
                <a:cs typeface="Arial"/>
              </a:rPr>
              <a:t>Team: </a:t>
            </a:r>
            <a:br>
              <a:rPr lang="en-US" sz="2000" dirty="0">
                <a:cs typeface="Arial"/>
              </a:rPr>
            </a:br>
            <a:r>
              <a:rPr lang="en-AU" sz="2000" kern="100" dirty="0">
                <a:ea typeface="Calibri" panose="020F0502020204030204" pitchFamily="34" charset="0"/>
                <a:cs typeface="Calibri"/>
              </a:rPr>
              <a:t>Cathy O’Callaghan, Margo Barr and</a:t>
            </a:r>
            <a:r>
              <a:rPr lang="en-AU" sz="2000" kern="100" dirty="0">
                <a:effectLst/>
                <a:ea typeface="Calibri" panose="020F0502020204030204" pitchFamily="34" charset="0"/>
                <a:cs typeface="Calibri"/>
              </a:rPr>
              <a:t> Fiona Haigh</a:t>
            </a:r>
            <a:br>
              <a:rPr lang="en-AU" sz="2000" kern="100" dirty="0">
                <a:effectLst/>
                <a:ea typeface="Calibri" panose="020F0502020204030204" pitchFamily="34" charset="0"/>
                <a:cs typeface="Calibri"/>
              </a:rPr>
            </a:br>
            <a:r>
              <a:rPr lang="en-AU" sz="2000" kern="100" dirty="0">
                <a:effectLst/>
                <a:ea typeface="Calibri" panose="020F0502020204030204" pitchFamily="34" charset="0"/>
                <a:cs typeface="Calibri"/>
              </a:rPr>
              <a:t>University of New South Wales (UNSW)</a:t>
            </a:r>
            <a:br>
              <a:rPr lang="en-AU" sz="2000" kern="100" dirty="0">
                <a:ea typeface="Calibri" panose="020F0502020204030204" pitchFamily="34" charset="0"/>
                <a:cs typeface="Calibri"/>
              </a:rPr>
            </a:br>
            <a:br>
              <a:rPr lang="en-AU" sz="800" kern="100" dirty="0">
                <a:latin typeface="Calibri" panose="020F0502020204030204" pitchFamily="34" charset="0"/>
                <a:ea typeface="Calibri" panose="020F0502020204030204" pitchFamily="34" charset="0"/>
                <a:cs typeface="Calibri" panose="020F0502020204030204" pitchFamily="34" charset="0"/>
              </a:rPr>
            </a:br>
            <a:r>
              <a:rPr lang="en-AU" sz="2000" kern="100" dirty="0">
                <a:effectLst/>
                <a:ea typeface="Calibri" panose="020F0502020204030204" pitchFamily="34" charset="0"/>
                <a:cs typeface="Calibri"/>
              </a:rPr>
              <a:t>Paul </a:t>
            </a:r>
            <a:r>
              <a:rPr lang="en-AU" sz="2000" kern="100" dirty="0" err="1">
                <a:effectLst/>
                <a:ea typeface="Calibri" panose="020F0502020204030204" pitchFamily="34" charset="0"/>
                <a:cs typeface="Calibri"/>
              </a:rPr>
              <a:t>Clenaghan</a:t>
            </a:r>
            <a:r>
              <a:rPr lang="en-AU" sz="2000" kern="100" dirty="0">
                <a:ea typeface="Calibri" panose="020F0502020204030204" pitchFamily="34" charset="0"/>
                <a:cs typeface="Calibri"/>
              </a:rPr>
              <a:t>, Nicole Lynch and Jude Page</a:t>
            </a:r>
            <a:br>
              <a:rPr lang="en-AU" sz="2000" kern="100" dirty="0">
                <a:ea typeface="Calibri" panose="020F0502020204030204" pitchFamily="34" charset="0"/>
                <a:cs typeface="Calibri"/>
              </a:rPr>
            </a:br>
            <a:r>
              <a:rPr lang="en-AU" sz="2000" kern="100" dirty="0">
                <a:ea typeface="Calibri" panose="020F0502020204030204" pitchFamily="34" charset="0"/>
                <a:cs typeface="Calibri"/>
              </a:rPr>
              <a:t>Clinical Services Integration and Population Health, Sydney Local Health District (SLHD)</a:t>
            </a:r>
            <a:br>
              <a:rPr lang="en-AU" sz="2000" kern="100" dirty="0">
                <a:ea typeface="Calibri" panose="020F0502020204030204" pitchFamily="34" charset="0"/>
                <a:cs typeface="Calibri"/>
              </a:rPr>
            </a:br>
            <a:br>
              <a:rPr lang="en-AU" sz="800" kern="100" dirty="0">
                <a:ea typeface="Calibri" panose="020F0502020204030204" pitchFamily="34" charset="0"/>
                <a:cs typeface="Calibri"/>
              </a:rPr>
            </a:br>
            <a:r>
              <a:rPr lang="en-AU" sz="2000" kern="100" dirty="0">
                <a:ea typeface="Calibri" panose="020F0502020204030204" pitchFamily="34" charset="0"/>
                <a:cs typeface="Calibri"/>
              </a:rPr>
              <a:t>Freya </a:t>
            </a:r>
            <a:r>
              <a:rPr lang="en-AU" sz="2000" kern="100" dirty="0" err="1">
                <a:ea typeface="Calibri" panose="020F0502020204030204" pitchFamily="34" charset="0"/>
                <a:cs typeface="Calibri"/>
              </a:rPr>
              <a:t>Raftan</a:t>
            </a:r>
            <a:r>
              <a:rPr lang="en-AU" sz="2000" kern="100" dirty="0">
                <a:ea typeface="Calibri" panose="020F0502020204030204" pitchFamily="34" charset="0"/>
                <a:cs typeface="Calibri"/>
              </a:rPr>
              <a:t>, Sue </a:t>
            </a:r>
            <a:r>
              <a:rPr lang="en-AU" sz="2000" kern="100" dirty="0" err="1">
                <a:ea typeface="Calibri" panose="020F0502020204030204" pitchFamily="34" charset="0"/>
                <a:cs typeface="Calibri"/>
              </a:rPr>
              <a:t>Amanatidis</a:t>
            </a:r>
            <a:br>
              <a:rPr lang="en-AU" sz="2000" kern="100" dirty="0">
                <a:ea typeface="Calibri" panose="020F0502020204030204" pitchFamily="34" charset="0"/>
                <a:cs typeface="Calibri"/>
              </a:rPr>
            </a:br>
            <a:r>
              <a:rPr lang="en-AU" sz="2000" b="1" kern="100" dirty="0" err="1">
                <a:ea typeface="Calibri" panose="020F0502020204030204" pitchFamily="34" charset="0"/>
                <a:cs typeface="Calibri"/>
              </a:rPr>
              <a:t>rpa</a:t>
            </a:r>
            <a:r>
              <a:rPr lang="en-AU" sz="2000" kern="100" dirty="0" err="1">
                <a:ea typeface="Calibri" panose="020F0502020204030204" pitchFamily="34" charset="0"/>
                <a:cs typeface="Calibri"/>
              </a:rPr>
              <a:t>virtual</a:t>
            </a:r>
            <a:r>
              <a:rPr lang="en-AU" sz="2000" kern="100" dirty="0">
                <a:ea typeface="Calibri" panose="020F0502020204030204" pitchFamily="34" charset="0"/>
                <a:cs typeface="Calibri"/>
              </a:rPr>
              <a:t>, SLHD</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br>
              <a:rPr lang="en-AU" sz="9600" dirty="0">
                <a:effectLst/>
                <a:latin typeface="Calibri" panose="020F0502020204030204" pitchFamily="34" charset="0"/>
                <a:ea typeface="Calibri" panose="020F0502020204030204" pitchFamily="34" charset="0"/>
                <a:cs typeface="Times New Roman" panose="02020603050405020304" pitchFamily="18" charset="0"/>
              </a:rPr>
            </a:br>
            <a:endParaRPr lang="en-AU" sz="9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black background with blue text&#10;&#10;Description automatically generated">
            <a:extLst>
              <a:ext uri="{FF2B5EF4-FFF2-40B4-BE49-F238E27FC236}">
                <a16:creationId xmlns:a16="http://schemas.microsoft.com/office/drawing/2014/main" id="{68F5E9CD-2E44-A89E-9C5A-FCBA8DA315F3}"/>
              </a:ext>
            </a:extLst>
          </p:cNvPr>
          <p:cNvPicPr>
            <a:picLocks noChangeAspect="1"/>
          </p:cNvPicPr>
          <p:nvPr/>
        </p:nvPicPr>
        <p:blipFill>
          <a:blip r:embed="rId4"/>
          <a:stretch>
            <a:fillRect/>
          </a:stretch>
        </p:blipFill>
        <p:spPr>
          <a:xfrm>
            <a:off x="10211266" y="2183236"/>
            <a:ext cx="1813534" cy="491157"/>
          </a:xfrm>
          <a:prstGeom prst="rect">
            <a:avLst/>
          </a:prstGeom>
        </p:spPr>
      </p:pic>
    </p:spTree>
    <p:extLst>
      <p:ext uri="{BB962C8B-B14F-4D97-AF65-F5344CB8AC3E}">
        <p14:creationId xmlns:p14="http://schemas.microsoft.com/office/powerpoint/2010/main" val="342618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AD418-92E4-5D31-14B5-65341FFE47D2}"/>
              </a:ext>
            </a:extLst>
          </p:cNvPr>
          <p:cNvSpPr>
            <a:spLocks noGrp="1"/>
          </p:cNvSpPr>
          <p:nvPr>
            <p:ph type="title"/>
          </p:nvPr>
        </p:nvSpPr>
        <p:spPr>
          <a:xfrm>
            <a:off x="635000" y="640823"/>
            <a:ext cx="3418659" cy="5583148"/>
          </a:xfrm>
        </p:spPr>
        <p:txBody>
          <a:bodyPr anchor="ctr">
            <a:normAutofit/>
          </a:bodyPr>
          <a:lstStyle/>
          <a:p>
            <a:r>
              <a:rPr lang="en-US" sz="4200">
                <a:latin typeface="Arial"/>
                <a:ea typeface="Roboto"/>
                <a:cs typeface="Arial"/>
              </a:rPr>
              <a:t>Challenges / opportunities</a:t>
            </a:r>
            <a:endParaRPr lang="en-US" sz="4200"/>
          </a:p>
        </p:txBody>
      </p:sp>
      <p:sp>
        <p:nvSpPr>
          <p:cNvPr id="4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ontent Placeholder 2">
            <a:extLst>
              <a:ext uri="{FF2B5EF4-FFF2-40B4-BE49-F238E27FC236}">
                <a16:creationId xmlns:a16="http://schemas.microsoft.com/office/drawing/2014/main" id="{35B39E4F-01B8-B50F-DDD7-FB6495AB24D9}"/>
              </a:ext>
            </a:extLst>
          </p:cNvPr>
          <p:cNvGraphicFramePr>
            <a:graphicFrameLocks noGrp="1"/>
          </p:cNvGraphicFramePr>
          <p:nvPr>
            <p:ph idx="1"/>
            <p:extLst>
              <p:ext uri="{D42A27DB-BD31-4B8C-83A1-F6EECF244321}">
                <p14:modId xmlns:p14="http://schemas.microsoft.com/office/powerpoint/2010/main" val="18155239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15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3" name="Arc 20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2F980-FC3C-C02B-F23D-FBA023985505}"/>
              </a:ext>
            </a:extLst>
          </p:cNvPr>
          <p:cNvSpPr>
            <a:spLocks noGrp="1"/>
          </p:cNvSpPr>
          <p:nvPr>
            <p:ph type="title"/>
          </p:nvPr>
        </p:nvSpPr>
        <p:spPr>
          <a:xfrm>
            <a:off x="5894962" y="479493"/>
            <a:ext cx="5458838" cy="1325563"/>
          </a:xfrm>
        </p:spPr>
        <p:txBody>
          <a:bodyPr>
            <a:normAutofit/>
          </a:bodyPr>
          <a:lstStyle/>
          <a:p>
            <a:pPr>
              <a:lnSpc>
                <a:spcPct val="90000"/>
              </a:lnSpc>
            </a:pPr>
            <a:r>
              <a:rPr lang="en-US" sz="6100"/>
              <a:t>Results so far</a:t>
            </a:r>
            <a:endParaRPr lang="en-AU" sz="6100"/>
          </a:p>
        </p:txBody>
      </p:sp>
      <p:sp>
        <p:nvSpPr>
          <p:cNvPr id="2074" name="Freeform: Shape 207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Modern refugee taking his new individual documents from hands of social worker in the center of support">
            <a:extLst>
              <a:ext uri="{FF2B5EF4-FFF2-40B4-BE49-F238E27FC236}">
                <a16:creationId xmlns:a16="http://schemas.microsoft.com/office/drawing/2014/main" id="{0C9A0E14-38E9-D8A6-F900-453CEA60F7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51668"/>
            <a:ext cx="4777381" cy="31849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Content Placeholder 2">
            <a:extLst>
              <a:ext uri="{FF2B5EF4-FFF2-40B4-BE49-F238E27FC236}">
                <a16:creationId xmlns:a16="http://schemas.microsoft.com/office/drawing/2014/main" id="{A366952D-EB00-544E-2EF0-6E9910D52487}"/>
              </a:ext>
            </a:extLst>
          </p:cNvPr>
          <p:cNvGraphicFramePr>
            <a:graphicFrameLocks/>
          </p:cNvGraphicFramePr>
          <p:nvPr>
            <p:extLst>
              <p:ext uri="{D42A27DB-BD31-4B8C-83A1-F6EECF244321}">
                <p14:modId xmlns:p14="http://schemas.microsoft.com/office/powerpoint/2010/main" val="1955973462"/>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64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AD2DC1F-86C3-5D44-4238-5537008F1E67}"/>
              </a:ext>
            </a:extLst>
          </p:cNvPr>
          <p:cNvPicPr>
            <a:picLocks noChangeAspect="1"/>
          </p:cNvPicPr>
          <p:nvPr/>
        </p:nvPicPr>
        <p:blipFill rotWithShape="1">
          <a:blip r:embed="rId3"/>
          <a:srcRect l="5701" r="15454"/>
          <a:stretch/>
        </p:blipFill>
        <p:spPr>
          <a:xfrm>
            <a:off x="6784800" y="-2"/>
            <a:ext cx="5407200" cy="6858001"/>
          </a:xfrm>
          <a:prstGeom prst="rect">
            <a:avLst/>
          </a:prstGeom>
          <a:noFill/>
        </p:spPr>
      </p:pic>
      <p:sp>
        <p:nvSpPr>
          <p:cNvPr id="15" name="TextBox 14">
            <a:extLst>
              <a:ext uri="{FF2B5EF4-FFF2-40B4-BE49-F238E27FC236}">
                <a16:creationId xmlns:a16="http://schemas.microsoft.com/office/drawing/2014/main" id="{6967D2CA-358A-A933-8FB6-E448649942C6}"/>
              </a:ext>
            </a:extLst>
          </p:cNvPr>
          <p:cNvSpPr txBox="1"/>
          <p:nvPr/>
        </p:nvSpPr>
        <p:spPr>
          <a:xfrm>
            <a:off x="1923393" y="4635062"/>
            <a:ext cx="1692165" cy="369332"/>
          </a:xfrm>
          <a:prstGeom prst="rect">
            <a:avLst/>
          </a:prstGeom>
          <a:noFill/>
        </p:spPr>
        <p:txBody>
          <a:bodyPr wrap="square" rtlCol="0">
            <a:spAutoFit/>
          </a:bodyPr>
          <a:lstStyle/>
          <a:p>
            <a:r>
              <a:rPr lang="en-US" dirty="0"/>
              <a:t>Thank you</a:t>
            </a:r>
            <a:endParaRPr lang="en-AU" dirty="0"/>
          </a:p>
        </p:txBody>
      </p:sp>
    </p:spTree>
    <p:extLst>
      <p:ext uri="{BB962C8B-B14F-4D97-AF65-F5344CB8AC3E}">
        <p14:creationId xmlns:p14="http://schemas.microsoft.com/office/powerpoint/2010/main" val="132547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4A926-F571-2ACB-BE8D-87FFADE00418}"/>
              </a:ext>
            </a:extLst>
          </p:cNvPr>
          <p:cNvSpPr>
            <a:spLocks noGrp="1"/>
          </p:cNvSpPr>
          <p:nvPr>
            <p:ph type="title"/>
          </p:nvPr>
        </p:nvSpPr>
        <p:spPr>
          <a:xfrm>
            <a:off x="630936" y="639520"/>
            <a:ext cx="3429000" cy="1719072"/>
          </a:xfrm>
        </p:spPr>
        <p:txBody>
          <a:bodyPr anchor="b">
            <a:normAutofit/>
          </a:bodyPr>
          <a:lstStyle/>
          <a:p>
            <a:pPr>
              <a:lnSpc>
                <a:spcPct val="90000"/>
              </a:lnSpc>
            </a:pPr>
            <a:r>
              <a:rPr lang="en-US" sz="4200"/>
              <a:t>Health equity at the Centre</a:t>
            </a:r>
          </a:p>
        </p:txBody>
      </p:sp>
      <p:sp>
        <p:nvSpPr>
          <p:cNvPr id="105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6DB7A5-7563-8AE9-AB82-6E8B570DA137}"/>
              </a:ext>
            </a:extLst>
          </p:cNvPr>
          <p:cNvSpPr>
            <a:spLocks noGrp="1"/>
          </p:cNvSpPr>
          <p:nvPr>
            <p:ph idx="1"/>
          </p:nvPr>
        </p:nvSpPr>
        <p:spPr>
          <a:xfrm>
            <a:off x="630936" y="2807208"/>
            <a:ext cx="3429000" cy="3410712"/>
          </a:xfrm>
        </p:spPr>
        <p:txBody>
          <a:bodyPr anchor="t">
            <a:normAutofit/>
          </a:bodyPr>
          <a:lstStyle/>
          <a:p>
            <a:pPr>
              <a:lnSpc>
                <a:spcPct val="90000"/>
              </a:lnSpc>
              <a:spcAft>
                <a:spcPts val="600"/>
              </a:spcAft>
              <a:buNone/>
            </a:pPr>
            <a:endParaRPr lang="en-AU"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None/>
            </a:pPr>
            <a:r>
              <a:rPr lang="en-US" sz="2400" dirty="0">
                <a:latin typeface="Calibri" panose="020F0502020204030204" pitchFamily="34" charset="0"/>
                <a:ea typeface="Calibri" panose="020F0502020204030204" pitchFamily="34" charset="0"/>
                <a:cs typeface="Calibri" panose="020F0502020204030204" pitchFamily="34" charset="0"/>
              </a:rPr>
              <a:t>- Better fairer health.</a:t>
            </a:r>
          </a:p>
          <a:p>
            <a:pPr>
              <a:lnSpc>
                <a:spcPct val="90000"/>
              </a:lnSpc>
              <a:spcAft>
                <a:spcPts val="600"/>
              </a:spcAft>
              <a:buNone/>
            </a:pPr>
            <a:r>
              <a:rPr lang="en-US" sz="2400" dirty="0">
                <a:latin typeface="Calibri" panose="020F0502020204030204" pitchFamily="34" charset="0"/>
                <a:ea typeface="Calibri" panose="020F0502020204030204" pitchFamily="34" charset="0"/>
                <a:cs typeface="Calibri" panose="020F0502020204030204" pitchFamily="34" charset="0"/>
              </a:rPr>
              <a:t>- Primary health care and equity research, development, evaluation and training.</a:t>
            </a:r>
          </a:p>
          <a:p>
            <a:pPr>
              <a:lnSpc>
                <a:spcPct val="90000"/>
              </a:lnSpc>
              <a:spcAft>
                <a:spcPts val="600"/>
              </a:spcAft>
              <a:buNone/>
            </a:pPr>
            <a:r>
              <a:rPr lang="en-US" sz="2400" dirty="0">
                <a:latin typeface="Calibri" panose="020F0502020204030204" pitchFamily="34" charset="0"/>
                <a:ea typeface="Calibri" panose="020F0502020204030204" pitchFamily="34" charset="0"/>
                <a:cs typeface="Calibri" panose="020F0502020204030204" pitchFamily="34" charset="0"/>
              </a:rPr>
              <a:t>- </a:t>
            </a:r>
            <a:r>
              <a:rPr lang="en-AU" sz="2400" dirty="0">
                <a:latin typeface="Calibri" panose="020F0502020204030204" pitchFamily="34" charset="0"/>
                <a:ea typeface="Calibri" panose="020F0502020204030204" pitchFamily="34" charset="0"/>
                <a:cs typeface="Calibri" panose="020F0502020204030204" pitchFamily="34" charset="0"/>
              </a:rPr>
              <a:t>Promoting equity for all groups especially the most disadvantaged.</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buNone/>
            </a:pPr>
            <a:endParaRPr lang="en-GB" sz="2200" dirty="0">
              <a:effectLst/>
              <a:latin typeface="Calibri"/>
              <a:ea typeface="Calibri" panose="020F0502020204030204" pitchFamily="34" charset="0"/>
              <a:cs typeface="Times New Roman"/>
            </a:endParaRPr>
          </a:p>
          <a:p>
            <a:pPr>
              <a:lnSpc>
                <a:spcPct val="90000"/>
              </a:lnSpc>
              <a:spcAft>
                <a:spcPts val="600"/>
              </a:spcAft>
            </a:pPr>
            <a:endParaRPr lang="en-US" sz="2200" dirty="0"/>
          </a:p>
        </p:txBody>
      </p:sp>
      <p:pic>
        <p:nvPicPr>
          <p:cNvPr id="1028" name="Picture 4" descr="Health equity and balance compared with medical equality tiny person concept. Justice and fair availability system for all society and community vector illustration. Society healthcare solution.">
            <a:extLst>
              <a:ext uri="{FF2B5EF4-FFF2-40B4-BE49-F238E27FC236}">
                <a16:creationId xmlns:a16="http://schemas.microsoft.com/office/drawing/2014/main" id="{0D1323E4-1CCF-170E-2B1C-91E82019B7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625403"/>
            <a:ext cx="6903720" cy="360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1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4A926-F571-2ACB-BE8D-87FFADE00418}"/>
              </a:ext>
            </a:extLst>
          </p:cNvPr>
          <p:cNvSpPr>
            <a:spLocks noGrp="1"/>
          </p:cNvSpPr>
          <p:nvPr>
            <p:ph type="title"/>
          </p:nvPr>
        </p:nvSpPr>
        <p:spPr>
          <a:xfrm>
            <a:off x="640080" y="325369"/>
            <a:ext cx="4368602" cy="1956841"/>
          </a:xfrm>
        </p:spPr>
        <p:txBody>
          <a:bodyPr anchor="b">
            <a:normAutofit/>
          </a:bodyPr>
          <a:lstStyle/>
          <a:p>
            <a:r>
              <a:rPr lang="en-US" sz="5000"/>
              <a:t>Homelessness and health</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6DB7A5-7563-8AE9-AB82-6E8B570DA137}"/>
              </a:ext>
            </a:extLst>
          </p:cNvPr>
          <p:cNvSpPr>
            <a:spLocks noGrp="1"/>
          </p:cNvSpPr>
          <p:nvPr>
            <p:ph idx="1"/>
          </p:nvPr>
        </p:nvSpPr>
        <p:spPr>
          <a:xfrm>
            <a:off x="640080" y="2872899"/>
            <a:ext cx="4243589" cy="3320668"/>
          </a:xfrm>
        </p:spPr>
        <p:txBody>
          <a:bodyPr>
            <a:normAutofit fontScale="70000" lnSpcReduction="20000"/>
          </a:bodyPr>
          <a:lstStyle/>
          <a:p>
            <a:pPr marL="342900" indent="-342900">
              <a:spcAft>
                <a:spcPts val="6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Who are people experiencing homelessness?</a:t>
            </a:r>
          </a:p>
          <a:p>
            <a:pPr marL="342900" indent="-342900">
              <a:spcAft>
                <a:spcPts val="6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Homelessness is associated with and contributes to poor health.</a:t>
            </a:r>
          </a:p>
          <a:p>
            <a:pPr marL="342900" indent="-342900">
              <a:spcAft>
                <a:spcPts val="600"/>
              </a:spcAft>
              <a:buFont typeface="Arial" panose="020B0604020202020204" pitchFamily="34" charset="0"/>
              <a:buChar char="•"/>
            </a:pPr>
            <a:r>
              <a:rPr lang="en-GB" sz="3600" dirty="0">
                <a:latin typeface="Calibri" panose="020F0502020204030204" pitchFamily="34" charset="0"/>
                <a:ea typeface="Calibri" panose="020F0502020204030204" pitchFamily="34" charset="0"/>
                <a:cs typeface="Calibri" panose="020F0502020204030204" pitchFamily="34" charset="0"/>
              </a:rPr>
              <a:t>Population has complex health needs </a:t>
            </a:r>
            <a:r>
              <a:rPr lang="en-GB" sz="3600" dirty="0">
                <a:effectLst/>
                <a:latin typeface="Calibri" panose="020F0502020204030204" pitchFamily="34" charset="0"/>
                <a:ea typeface="Calibri" panose="020F0502020204030204" pitchFamily="34" charset="0"/>
                <a:cs typeface="Calibri" panose="020F0502020204030204" pitchFamily="34" charset="0"/>
              </a:rPr>
              <a:t>in accessing and receiving necessary medical services.</a:t>
            </a:r>
            <a:endParaRPr lang="en-US" sz="3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6A5E2031-C70C-478E-3FD0-5DC1863AFA99}"/>
              </a:ext>
            </a:extLst>
          </p:cNvPr>
          <p:cNvPicPr>
            <a:picLocks noChangeAspect="1"/>
          </p:cNvPicPr>
          <p:nvPr/>
        </p:nvPicPr>
        <p:blipFill>
          <a:blip r:embed="rId3"/>
          <a:stretch>
            <a:fillRect/>
          </a:stretch>
        </p:blipFill>
        <p:spPr>
          <a:xfrm>
            <a:off x="7457998" y="3516011"/>
            <a:ext cx="4093921" cy="2888972"/>
          </a:xfrm>
          <a:prstGeom prst="rect">
            <a:avLst/>
          </a:prstGeom>
        </p:spPr>
      </p:pic>
      <p:pic>
        <p:nvPicPr>
          <p:cNvPr id="13" name="Picture 12">
            <a:extLst>
              <a:ext uri="{FF2B5EF4-FFF2-40B4-BE49-F238E27FC236}">
                <a16:creationId xmlns:a16="http://schemas.microsoft.com/office/drawing/2014/main" id="{18A74C41-7A98-2550-1018-0F2E18BD14E7}"/>
              </a:ext>
            </a:extLst>
          </p:cNvPr>
          <p:cNvPicPr>
            <a:picLocks noChangeAspect="1"/>
          </p:cNvPicPr>
          <p:nvPr/>
        </p:nvPicPr>
        <p:blipFill>
          <a:blip r:embed="rId4"/>
          <a:stretch>
            <a:fillRect/>
          </a:stretch>
        </p:blipFill>
        <p:spPr>
          <a:xfrm>
            <a:off x="7457998" y="575640"/>
            <a:ext cx="4093921" cy="2766349"/>
          </a:xfrm>
          <a:prstGeom prst="rect">
            <a:avLst/>
          </a:prstGeom>
        </p:spPr>
      </p:pic>
    </p:spTree>
    <p:extLst>
      <p:ext uri="{BB962C8B-B14F-4D97-AF65-F5344CB8AC3E}">
        <p14:creationId xmlns:p14="http://schemas.microsoft.com/office/powerpoint/2010/main" val="5961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28B0-B531-7CDE-CCCB-A1A3A1A16FB7}"/>
              </a:ext>
            </a:extLst>
          </p:cNvPr>
          <p:cNvSpPr>
            <a:spLocks noGrp="1"/>
          </p:cNvSpPr>
          <p:nvPr>
            <p:ph type="title"/>
          </p:nvPr>
        </p:nvSpPr>
        <p:spPr>
          <a:xfrm>
            <a:off x="630936" y="640080"/>
            <a:ext cx="4818888" cy="1481328"/>
          </a:xfrm>
        </p:spPr>
        <p:txBody>
          <a:bodyPr anchor="b">
            <a:normAutofit/>
          </a:bodyPr>
          <a:lstStyle/>
          <a:p>
            <a:pPr>
              <a:lnSpc>
                <a:spcPct val="90000"/>
              </a:lnSpc>
            </a:pPr>
            <a:r>
              <a:rPr lang="en-US" sz="5000"/>
              <a:t>Virtual health care</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5B114-0657-C045-AB81-0F68A1412DB3}"/>
              </a:ext>
            </a:extLst>
          </p:cNvPr>
          <p:cNvSpPr>
            <a:spLocks noGrp="1"/>
          </p:cNvSpPr>
          <p:nvPr>
            <p:ph idx="1"/>
          </p:nvPr>
        </p:nvSpPr>
        <p:spPr>
          <a:xfrm>
            <a:off x="630936" y="2660904"/>
            <a:ext cx="4818888" cy="3547872"/>
          </a:xfrm>
        </p:spPr>
        <p:txBody>
          <a:bodyPr anchor="t">
            <a:normAutofit/>
          </a:bodyPr>
          <a:lstStyle/>
          <a:p>
            <a:pPr>
              <a:lnSpc>
                <a:spcPct val="90000"/>
              </a:lnSpc>
              <a:spcAft>
                <a:spcPts val="800"/>
              </a:spcAft>
            </a:pPr>
            <a:r>
              <a:rPr lang="en-GB" sz="2400" dirty="0">
                <a:latin typeface="Calibri"/>
                <a:ea typeface="Calibri" panose="020F0502020204030204" pitchFamily="34" charset="0"/>
                <a:cs typeface="Times New Roman"/>
              </a:rPr>
              <a:t>Virtual care (including telehealth) is healthcare provided online or over the phone.</a:t>
            </a:r>
          </a:p>
          <a:p>
            <a:pPr>
              <a:lnSpc>
                <a:spcPct val="90000"/>
              </a:lnSpc>
              <a:spcAft>
                <a:spcPts val="800"/>
              </a:spcAft>
            </a:pPr>
            <a:r>
              <a:rPr lang="en-GB" sz="2400" dirty="0">
                <a:latin typeface="Calibri"/>
                <a:ea typeface="Calibri" panose="020F0502020204030204" pitchFamily="34" charset="0"/>
                <a:cs typeface="Times New Roman"/>
              </a:rPr>
              <a:t>The model has proved successful in Australia and internationally.</a:t>
            </a:r>
          </a:p>
          <a:p>
            <a:pPr>
              <a:lnSpc>
                <a:spcPct val="90000"/>
              </a:lnSpc>
              <a:spcAft>
                <a:spcPts val="800"/>
              </a:spcAft>
            </a:pPr>
            <a:r>
              <a:rPr lang="en-GB" sz="2400" dirty="0">
                <a:latin typeface="Calibri"/>
                <a:ea typeface="Calibri" panose="020F0502020204030204" pitchFamily="34" charset="0"/>
                <a:cs typeface="Times New Roman"/>
              </a:rPr>
              <a:t>It has the potential to address access barriers and reduce health equity. However, disparities still exist.</a:t>
            </a:r>
            <a:r>
              <a:rPr lang="en-GB" sz="2400" baseline="30000" dirty="0">
                <a:latin typeface="Calibri"/>
                <a:ea typeface="Calibri" panose="020F0502020204030204" pitchFamily="34" charset="0"/>
                <a:cs typeface="Times New Roman"/>
              </a:rPr>
              <a:t>1</a:t>
            </a:r>
            <a:r>
              <a:rPr lang="en-GB" sz="2400" dirty="0">
                <a:latin typeface="Calibri"/>
                <a:ea typeface="Calibri" panose="020F0502020204030204" pitchFamily="34" charset="0"/>
                <a:cs typeface="Times New Roman"/>
              </a:rPr>
              <a:t> </a:t>
            </a:r>
            <a:endParaRPr lang="en-GB" sz="2400" dirty="0">
              <a:latin typeface="Calibri"/>
              <a:ea typeface="Calibri" panose="020F0502020204030204" pitchFamily="34" charset="0"/>
              <a:cs typeface="Times New Roman" panose="02020603050405020304" pitchFamily="18" charset="0"/>
            </a:endParaRPr>
          </a:p>
          <a:p>
            <a:pPr>
              <a:lnSpc>
                <a:spcPct val="90000"/>
              </a:lnSpc>
              <a:spcAft>
                <a:spcPts val="800"/>
              </a:spcAft>
            </a:pPr>
            <a:r>
              <a:rPr lang="en-GB" sz="2400" dirty="0">
                <a:latin typeface="Calibri"/>
                <a:ea typeface="Calibri" panose="020F0502020204030204" pitchFamily="34" charset="0"/>
                <a:cs typeface="Times New Roman"/>
              </a:rPr>
              <a:t>Partnerships are important.</a:t>
            </a:r>
            <a:endParaRPr lang="en-GB" sz="2400" dirty="0">
              <a:latin typeface="Calibri"/>
              <a:ea typeface="Calibri" panose="020F0502020204030204" pitchFamily="34" charset="0"/>
              <a:cs typeface="Times New Roman" panose="02020603050405020304" pitchFamily="18" charset="0"/>
            </a:endParaRPr>
          </a:p>
          <a:p>
            <a:pPr marL="0" indent="0">
              <a:lnSpc>
                <a:spcPct val="90000"/>
              </a:lnSpc>
              <a:spcAft>
                <a:spcPts val="800"/>
              </a:spcAft>
              <a:buNone/>
            </a:pPr>
            <a:endParaRPr lang="en-GB" sz="2000" dirty="0">
              <a:latin typeface="Arial"/>
              <a:ea typeface="Calibri" panose="020F0502020204030204" pitchFamily="34" charset="0"/>
              <a:cs typeface="Arial"/>
            </a:endParaRPr>
          </a:p>
          <a:p>
            <a:pPr>
              <a:lnSpc>
                <a:spcPct val="90000"/>
              </a:lnSpc>
            </a:pPr>
            <a:endParaRPr lang="en-US" sz="2000" dirty="0"/>
          </a:p>
        </p:txBody>
      </p:sp>
      <p:pic>
        <p:nvPicPr>
          <p:cNvPr id="4" name="Picture 3">
            <a:extLst>
              <a:ext uri="{FF2B5EF4-FFF2-40B4-BE49-F238E27FC236}">
                <a16:creationId xmlns:a16="http://schemas.microsoft.com/office/drawing/2014/main" id="{DD3B4A55-745E-62C2-8AA4-2D664D2236CB}"/>
              </a:ext>
            </a:extLst>
          </p:cNvPr>
          <p:cNvPicPr>
            <a:picLocks noChangeAspect="1"/>
          </p:cNvPicPr>
          <p:nvPr/>
        </p:nvPicPr>
        <p:blipFill rotWithShape="1">
          <a:blip r:embed="rId3"/>
          <a:srcRect l="19583" r="14999" b="2"/>
          <a:stretch/>
        </p:blipFill>
        <p:spPr>
          <a:xfrm>
            <a:off x="6145454" y="640080"/>
            <a:ext cx="5366155" cy="5577840"/>
          </a:xfrm>
          <a:prstGeom prst="rect">
            <a:avLst/>
          </a:prstGeom>
        </p:spPr>
      </p:pic>
      <p:sp>
        <p:nvSpPr>
          <p:cNvPr id="5" name="TextBox 4">
            <a:extLst>
              <a:ext uri="{FF2B5EF4-FFF2-40B4-BE49-F238E27FC236}">
                <a16:creationId xmlns:a16="http://schemas.microsoft.com/office/drawing/2014/main" id="{3538F338-B459-BF7B-3275-84B61279AF39}"/>
              </a:ext>
            </a:extLst>
          </p:cNvPr>
          <p:cNvSpPr txBox="1"/>
          <p:nvPr/>
        </p:nvSpPr>
        <p:spPr>
          <a:xfrm>
            <a:off x="630936" y="6568232"/>
            <a:ext cx="7749237" cy="276999"/>
          </a:xfrm>
          <a:prstGeom prst="rect">
            <a:avLst/>
          </a:prstGeom>
          <a:noFill/>
        </p:spPr>
        <p:txBody>
          <a:bodyPr wrap="none" rtlCol="0">
            <a:spAutoFit/>
          </a:bodyPr>
          <a:lstStyle/>
          <a:p>
            <a:pPr>
              <a:spcAft>
                <a:spcPts val="600"/>
              </a:spcAft>
            </a:pPr>
            <a:r>
              <a:rPr lang="en-US" sz="1200" dirty="0"/>
              <a:t>1. Mistry et al (2021) </a:t>
            </a:r>
            <a:r>
              <a:rPr lang="en-US" sz="1200" i="1" dirty="0"/>
              <a:t>Virtual care and health equity: A rapid literature review</a:t>
            </a:r>
            <a:r>
              <a:rPr lang="en-US" sz="1200" dirty="0"/>
              <a:t>. RPA Virtual Hospital, SLHD, Sydney</a:t>
            </a:r>
          </a:p>
        </p:txBody>
      </p:sp>
    </p:spTree>
    <p:extLst>
      <p:ext uri="{BB962C8B-B14F-4D97-AF65-F5344CB8AC3E}">
        <p14:creationId xmlns:p14="http://schemas.microsoft.com/office/powerpoint/2010/main" val="14405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28B0-B531-7CDE-CCCB-A1A3A1A16FB7}"/>
              </a:ext>
            </a:extLst>
          </p:cNvPr>
          <p:cNvSpPr>
            <a:spLocks noGrp="1"/>
          </p:cNvSpPr>
          <p:nvPr>
            <p:ph type="title"/>
          </p:nvPr>
        </p:nvSpPr>
        <p:spPr>
          <a:xfrm>
            <a:off x="876693" y="741391"/>
            <a:ext cx="3455821" cy="1616203"/>
          </a:xfrm>
        </p:spPr>
        <p:txBody>
          <a:bodyPr anchor="b">
            <a:normAutofit/>
          </a:bodyPr>
          <a:lstStyle/>
          <a:p>
            <a:pPr>
              <a:lnSpc>
                <a:spcPct val="90000"/>
              </a:lnSpc>
            </a:pPr>
            <a:r>
              <a:rPr lang="en-AU" sz="2700">
                <a:latin typeface="Arial"/>
                <a:ea typeface="Roboto"/>
                <a:cs typeface="Arial"/>
              </a:rPr>
              <a:t>Virtual care for people experiencing homelessness</a:t>
            </a:r>
            <a:endParaRPr lang="en-US" sz="2700"/>
          </a:p>
        </p:txBody>
      </p:sp>
      <p:sp>
        <p:nvSpPr>
          <p:cNvPr id="3" name="Content Placeholder 2">
            <a:extLst>
              <a:ext uri="{FF2B5EF4-FFF2-40B4-BE49-F238E27FC236}">
                <a16:creationId xmlns:a16="http://schemas.microsoft.com/office/drawing/2014/main" id="{B865B114-0657-C045-AB81-0F68A1412DB3}"/>
              </a:ext>
            </a:extLst>
          </p:cNvPr>
          <p:cNvSpPr>
            <a:spLocks noGrp="1"/>
          </p:cNvSpPr>
          <p:nvPr>
            <p:ph idx="1"/>
          </p:nvPr>
        </p:nvSpPr>
        <p:spPr>
          <a:xfrm>
            <a:off x="876693" y="2533476"/>
            <a:ext cx="3455821" cy="3447832"/>
          </a:xfrm>
        </p:spPr>
        <p:txBody>
          <a:bodyPr anchor="t">
            <a:normAutofit/>
          </a:bodyPr>
          <a:lstStyle/>
          <a:p>
            <a:pPr>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Telehealth is used less often in populations experiencing homelessness. </a:t>
            </a:r>
            <a:r>
              <a:rPr lang="en-GB" sz="2000" baseline="30000" dirty="0">
                <a:effectLst/>
                <a:latin typeface="Calibri" panose="020F0502020204030204" pitchFamily="34" charset="0"/>
                <a:ea typeface="Calibri" panose="020F0502020204030204" pitchFamily="34" charset="0"/>
                <a:cs typeface="Calibri" panose="020F0502020204030204" pitchFamily="34" charset="0"/>
              </a:rPr>
              <a:t>2</a:t>
            </a:r>
          </a:p>
          <a:p>
            <a:pPr>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Virtual health care outreach </a:t>
            </a:r>
            <a:r>
              <a:rPr lang="en-GB" sz="2000" dirty="0">
                <a:latin typeface="Calibri" panose="020F0502020204030204" pitchFamily="34" charset="0"/>
                <a:ea typeface="Calibri" panose="020F0502020204030204" pitchFamily="34" charset="0"/>
                <a:cs typeface="Calibri" panose="020F0502020204030204" pitchFamily="34" charset="0"/>
              </a:rPr>
              <a:t>is important but can be challenging.</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erson sitting at a desk with a headset on&#10;&#10;Description automatically generated">
            <a:extLst>
              <a:ext uri="{FF2B5EF4-FFF2-40B4-BE49-F238E27FC236}">
                <a16:creationId xmlns:a16="http://schemas.microsoft.com/office/drawing/2014/main" id="{C5139A1F-4C37-162F-68AA-FC134F9AC1F0}"/>
              </a:ext>
            </a:extLst>
          </p:cNvPr>
          <p:cNvPicPr>
            <a:picLocks noChangeAspect="1"/>
          </p:cNvPicPr>
          <p:nvPr/>
        </p:nvPicPr>
        <p:blipFill rotWithShape="1">
          <a:blip r:embed="rId3"/>
          <a:srcRect l="7402" r="31026"/>
          <a:stretch/>
        </p:blipFill>
        <p:spPr>
          <a:xfrm>
            <a:off x="5592220" y="741391"/>
            <a:ext cx="5180250" cy="5384528"/>
          </a:xfrm>
          <a:prstGeom prst="rect">
            <a:avLst/>
          </a:prstGeom>
        </p:spPr>
      </p:pic>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1C7D23B-1BE6-21D8-5070-DEFE742F61AC}"/>
              </a:ext>
            </a:extLst>
          </p:cNvPr>
          <p:cNvSpPr txBox="1"/>
          <p:nvPr/>
        </p:nvSpPr>
        <p:spPr>
          <a:xfrm>
            <a:off x="572493" y="6480961"/>
            <a:ext cx="7148111" cy="276999"/>
          </a:xfrm>
          <a:prstGeom prst="rect">
            <a:avLst/>
          </a:prstGeom>
          <a:noFill/>
        </p:spPr>
        <p:txBody>
          <a:bodyPr wrap="none" rtlCol="0">
            <a:spAutoFit/>
          </a:bodyPr>
          <a:lstStyle/>
          <a:p>
            <a:pPr>
              <a:spcAft>
                <a:spcPts val="600"/>
              </a:spcAft>
            </a:pPr>
            <a:r>
              <a:rPr lang="en-US" sz="1200" dirty="0"/>
              <a:t>2. Bekasi (2022) Telemedicine in Community Shelters, International Journal for Equity in Health, 21, 181 </a:t>
            </a:r>
          </a:p>
        </p:txBody>
      </p:sp>
    </p:spTree>
    <p:extLst>
      <p:ext uri="{BB962C8B-B14F-4D97-AF65-F5344CB8AC3E}">
        <p14:creationId xmlns:p14="http://schemas.microsoft.com/office/powerpoint/2010/main" val="404868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E28B0-B531-7CDE-CCCB-A1A3A1A16FB7}"/>
              </a:ext>
            </a:extLst>
          </p:cNvPr>
          <p:cNvSpPr>
            <a:spLocks noGrp="1"/>
          </p:cNvSpPr>
          <p:nvPr>
            <p:ph type="title"/>
          </p:nvPr>
        </p:nvSpPr>
        <p:spPr>
          <a:xfrm>
            <a:off x="630936" y="639520"/>
            <a:ext cx="3429000" cy="1719072"/>
          </a:xfrm>
        </p:spPr>
        <p:txBody>
          <a:bodyPr anchor="b">
            <a:normAutofit/>
          </a:bodyPr>
          <a:lstStyle/>
          <a:p>
            <a:pPr>
              <a:lnSpc>
                <a:spcPct val="90000"/>
              </a:lnSpc>
            </a:pPr>
            <a:r>
              <a:rPr lang="en-US" sz="2600" dirty="0"/>
              <a:t>Virtual Health Hub for people experiencing homelessness in SLHD project</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5B114-0657-C045-AB81-0F68A1412DB3}"/>
              </a:ext>
            </a:extLst>
          </p:cNvPr>
          <p:cNvSpPr>
            <a:spLocks noGrp="1"/>
          </p:cNvSpPr>
          <p:nvPr>
            <p:ph idx="1"/>
          </p:nvPr>
        </p:nvSpPr>
        <p:spPr>
          <a:xfrm>
            <a:off x="630936" y="2807208"/>
            <a:ext cx="3429000" cy="3410712"/>
          </a:xfrm>
        </p:spPr>
        <p:txBody>
          <a:bodyPr anchor="t">
            <a:normAutofit fontScale="92500" lnSpcReduction="10000"/>
          </a:bodyPr>
          <a:lstStyle/>
          <a:p>
            <a:pPr marL="342900" lvl="0" indent="-342900">
              <a:lnSpc>
                <a:spcPct val="90000"/>
              </a:lnSpc>
              <a:spcAft>
                <a:spcPts val="600"/>
              </a:spcAft>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Improve access to multidisciplinary support.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600"/>
              </a:spcAft>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Better engagement and more collaborative care with partners. </a:t>
            </a:r>
          </a:p>
          <a:p>
            <a:pPr marL="342900" lvl="0" indent="-342900">
              <a:lnSpc>
                <a:spcPct val="90000"/>
              </a:lnSpc>
              <a:spcAft>
                <a:spcPts val="600"/>
              </a:spcAft>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Develop a cross-service framework for delivery of care in a culturally safe manner.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600"/>
              </a:spcAft>
              <a:buFont typeface="Symbol"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Commit to virtual health care and Communications Technology (ICT) infrastructure.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700" dirty="0"/>
          </a:p>
        </p:txBody>
      </p:sp>
      <p:graphicFrame>
        <p:nvGraphicFramePr>
          <p:cNvPr id="8" name="Content Placeholder 3">
            <a:extLst>
              <a:ext uri="{FF2B5EF4-FFF2-40B4-BE49-F238E27FC236}">
                <a16:creationId xmlns:a16="http://schemas.microsoft.com/office/drawing/2014/main" id="{5DEF5D07-D886-5FB7-9714-2774F761594E}"/>
              </a:ext>
            </a:extLst>
          </p:cNvPr>
          <p:cNvGraphicFramePr>
            <a:graphicFrameLocks/>
          </p:cNvGraphicFramePr>
          <p:nvPr>
            <p:extLst>
              <p:ext uri="{D42A27DB-BD31-4B8C-83A1-F6EECF244321}">
                <p14:modId xmlns:p14="http://schemas.microsoft.com/office/powerpoint/2010/main" val="3019208484"/>
              </p:ext>
            </p:extLst>
          </p:nvPr>
        </p:nvGraphicFramePr>
        <p:xfrm>
          <a:off x="4703214" y="1951614"/>
          <a:ext cx="6600700" cy="4067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A6F7880-DE2B-D0A5-4D9B-4DE261E09B0D}"/>
              </a:ext>
            </a:extLst>
          </p:cNvPr>
          <p:cNvSpPr txBox="1"/>
          <p:nvPr/>
        </p:nvSpPr>
        <p:spPr>
          <a:xfrm>
            <a:off x="5352178" y="3838240"/>
            <a:ext cx="1787435" cy="294568"/>
          </a:xfrm>
          <a:prstGeom prst="rect">
            <a:avLst/>
          </a:prstGeom>
          <a:noFill/>
        </p:spPr>
        <p:txBody>
          <a:bodyPr wrap="square" rtlCol="0">
            <a:spAutoFit/>
          </a:bodyPr>
          <a:lstStyle/>
          <a:p>
            <a:pPr defTabSz="667512">
              <a:spcAft>
                <a:spcPts val="600"/>
              </a:spcAft>
            </a:pPr>
            <a:r>
              <a:rPr lang="en-US" sz="1314" kern="1200" dirty="0">
                <a:solidFill>
                  <a:schemeClr val="tx1"/>
                </a:solidFill>
                <a:latin typeface="+mn-lt"/>
                <a:ea typeface="+mn-ea"/>
                <a:cs typeface="+mn-cs"/>
              </a:rPr>
              <a:t>Doctor/ psychologist</a:t>
            </a:r>
            <a:endParaRPr lang="en-US" dirty="0"/>
          </a:p>
        </p:txBody>
      </p:sp>
      <p:pic>
        <p:nvPicPr>
          <p:cNvPr id="11" name="Graphic 10" descr="Doctor female with solid fill">
            <a:extLst>
              <a:ext uri="{FF2B5EF4-FFF2-40B4-BE49-F238E27FC236}">
                <a16:creationId xmlns:a16="http://schemas.microsoft.com/office/drawing/2014/main" id="{D75D2A7B-D450-2852-0356-987E8B7831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7196" y="3092468"/>
            <a:ext cx="673064" cy="673064"/>
          </a:xfrm>
          <a:prstGeom prst="rect">
            <a:avLst/>
          </a:prstGeom>
        </p:spPr>
      </p:pic>
      <p:sp>
        <p:nvSpPr>
          <p:cNvPr id="13" name="TextBox 12">
            <a:extLst>
              <a:ext uri="{FF2B5EF4-FFF2-40B4-BE49-F238E27FC236}">
                <a16:creationId xmlns:a16="http://schemas.microsoft.com/office/drawing/2014/main" id="{DCDD5E58-8A1F-3AEA-ACC1-E18BFEA4FC42}"/>
              </a:ext>
            </a:extLst>
          </p:cNvPr>
          <p:cNvSpPr txBox="1"/>
          <p:nvPr/>
        </p:nvSpPr>
        <p:spPr>
          <a:xfrm>
            <a:off x="9299973" y="5241970"/>
            <a:ext cx="1787435" cy="294568"/>
          </a:xfrm>
          <a:prstGeom prst="rect">
            <a:avLst/>
          </a:prstGeom>
          <a:noFill/>
        </p:spPr>
        <p:txBody>
          <a:bodyPr wrap="square" rtlCol="0">
            <a:spAutoFit/>
          </a:bodyPr>
          <a:lstStyle/>
          <a:p>
            <a:pPr defTabSz="667512">
              <a:spcAft>
                <a:spcPts val="600"/>
              </a:spcAft>
            </a:pPr>
            <a:r>
              <a:rPr lang="en-US" sz="1314" kern="1200" dirty="0">
                <a:solidFill>
                  <a:schemeClr val="tx1"/>
                </a:solidFill>
                <a:latin typeface="+mn-lt"/>
                <a:ea typeface="+mn-ea"/>
                <a:cs typeface="+mn-cs"/>
              </a:rPr>
              <a:t>Doctor/ psychologist</a:t>
            </a:r>
            <a:endParaRPr lang="en-US" dirty="0"/>
          </a:p>
        </p:txBody>
      </p:sp>
      <p:pic>
        <p:nvPicPr>
          <p:cNvPr id="14" name="Graphic 13" descr="Doctor female with solid fill">
            <a:extLst>
              <a:ext uri="{FF2B5EF4-FFF2-40B4-BE49-F238E27FC236}">
                <a16:creationId xmlns:a16="http://schemas.microsoft.com/office/drawing/2014/main" id="{87BA9479-223B-DC58-992E-D7D7FB328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20546" y="4464943"/>
            <a:ext cx="673064" cy="673064"/>
          </a:xfrm>
          <a:prstGeom prst="rect">
            <a:avLst/>
          </a:prstGeom>
        </p:spPr>
      </p:pic>
      <p:cxnSp>
        <p:nvCxnSpPr>
          <p:cNvPr id="15" name="Straight Arrow Connector 14">
            <a:extLst>
              <a:ext uri="{FF2B5EF4-FFF2-40B4-BE49-F238E27FC236}">
                <a16:creationId xmlns:a16="http://schemas.microsoft.com/office/drawing/2014/main" id="{34592A81-F7C1-F4F2-7618-20D31995DD79}"/>
              </a:ext>
            </a:extLst>
          </p:cNvPr>
          <p:cNvCxnSpPr>
            <a:cxnSpLocks/>
          </p:cNvCxnSpPr>
          <p:nvPr/>
        </p:nvCxnSpPr>
        <p:spPr>
          <a:xfrm>
            <a:off x="6945426" y="3406322"/>
            <a:ext cx="2340000" cy="158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FB66AE-869B-B732-3827-4545B799F7C4}"/>
              </a:ext>
            </a:extLst>
          </p:cNvPr>
          <p:cNvSpPr txBox="1"/>
          <p:nvPr/>
        </p:nvSpPr>
        <p:spPr>
          <a:xfrm>
            <a:off x="9121234" y="3130320"/>
            <a:ext cx="2071687" cy="923330"/>
          </a:xfrm>
          <a:prstGeom prst="rect">
            <a:avLst/>
          </a:prstGeom>
          <a:noFill/>
        </p:spPr>
        <p:txBody>
          <a:bodyPr wrap="square">
            <a:spAutoFit/>
          </a:bodyPr>
          <a:lstStyle/>
          <a:p>
            <a:pPr lvl="0" algn="ctr"/>
            <a:r>
              <a:rPr lang="en-GB" sz="1800" dirty="0">
                <a:solidFill>
                  <a:schemeClr val="tx1"/>
                </a:solidFill>
              </a:rPr>
              <a:t>Virtual Health Hub at Haymarket Centre</a:t>
            </a:r>
          </a:p>
        </p:txBody>
      </p:sp>
      <p:sp>
        <p:nvSpPr>
          <p:cNvPr id="20" name="TextBox 19">
            <a:extLst>
              <a:ext uri="{FF2B5EF4-FFF2-40B4-BE49-F238E27FC236}">
                <a16:creationId xmlns:a16="http://schemas.microsoft.com/office/drawing/2014/main" id="{49301E12-B5CB-2004-C4E2-D615811DA5DF}"/>
              </a:ext>
            </a:extLst>
          </p:cNvPr>
          <p:cNvSpPr txBox="1"/>
          <p:nvPr/>
        </p:nvSpPr>
        <p:spPr>
          <a:xfrm>
            <a:off x="9722620" y="6114070"/>
            <a:ext cx="770990" cy="294568"/>
          </a:xfrm>
          <a:prstGeom prst="rect">
            <a:avLst/>
          </a:prstGeom>
          <a:noFill/>
        </p:spPr>
        <p:txBody>
          <a:bodyPr wrap="square" rtlCol="0">
            <a:spAutoFit/>
          </a:bodyPr>
          <a:lstStyle/>
          <a:p>
            <a:pPr algn="ctr" defTabSz="667512">
              <a:spcAft>
                <a:spcPts val="600"/>
              </a:spcAft>
            </a:pPr>
            <a:r>
              <a:rPr lang="en-US" sz="1314" kern="1200" dirty="0">
                <a:solidFill>
                  <a:schemeClr val="tx1"/>
                </a:solidFill>
                <a:latin typeface="+mn-lt"/>
                <a:ea typeface="+mn-ea"/>
                <a:cs typeface="+mn-cs"/>
              </a:rPr>
              <a:t>Patient</a:t>
            </a:r>
            <a:endParaRPr lang="en-US" dirty="0"/>
          </a:p>
        </p:txBody>
      </p:sp>
      <p:pic>
        <p:nvPicPr>
          <p:cNvPr id="21" name="Graphic 20" descr="Sling with solid fill">
            <a:extLst>
              <a:ext uri="{FF2B5EF4-FFF2-40B4-BE49-F238E27FC236}">
                <a16:creationId xmlns:a16="http://schemas.microsoft.com/office/drawing/2014/main" id="{BEEE1AE1-B3E6-C712-D1CB-96FB4AF34B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20546" y="5506132"/>
            <a:ext cx="673064" cy="673064"/>
          </a:xfrm>
          <a:prstGeom prst="rect">
            <a:avLst/>
          </a:prstGeom>
        </p:spPr>
      </p:pic>
      <p:sp>
        <p:nvSpPr>
          <p:cNvPr id="22" name="TextBox 21">
            <a:extLst>
              <a:ext uri="{FF2B5EF4-FFF2-40B4-BE49-F238E27FC236}">
                <a16:creationId xmlns:a16="http://schemas.microsoft.com/office/drawing/2014/main" id="{4DB7CE65-9287-FA9A-870A-90515F8218B9}"/>
              </a:ext>
            </a:extLst>
          </p:cNvPr>
          <p:cNvSpPr txBox="1"/>
          <p:nvPr/>
        </p:nvSpPr>
        <p:spPr>
          <a:xfrm>
            <a:off x="8750808" y="5657096"/>
            <a:ext cx="770991" cy="294568"/>
          </a:xfrm>
          <a:prstGeom prst="rect">
            <a:avLst/>
          </a:prstGeom>
          <a:noFill/>
        </p:spPr>
        <p:txBody>
          <a:bodyPr wrap="square" rtlCol="0">
            <a:spAutoFit/>
          </a:bodyPr>
          <a:lstStyle/>
          <a:p>
            <a:pPr algn="ctr" defTabSz="667512">
              <a:spcAft>
                <a:spcPts val="600"/>
              </a:spcAft>
            </a:pPr>
            <a:r>
              <a:rPr lang="en-US" sz="1314" kern="1200" dirty="0">
                <a:solidFill>
                  <a:schemeClr val="tx1"/>
                </a:solidFill>
                <a:latin typeface="+mn-lt"/>
                <a:ea typeface="+mn-ea"/>
                <a:cs typeface="+mn-cs"/>
              </a:rPr>
              <a:t>Nurse</a:t>
            </a:r>
            <a:endParaRPr lang="en-US" dirty="0"/>
          </a:p>
        </p:txBody>
      </p:sp>
      <p:pic>
        <p:nvPicPr>
          <p:cNvPr id="23" name="Graphic 22" descr="Doctor male outline">
            <a:extLst>
              <a:ext uri="{FF2B5EF4-FFF2-40B4-BE49-F238E27FC236}">
                <a16:creationId xmlns:a16="http://schemas.microsoft.com/office/drawing/2014/main" id="{D5834B00-EE36-A547-F2CF-765C396C04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15473" y="5064148"/>
            <a:ext cx="673064" cy="673064"/>
          </a:xfrm>
          <a:prstGeom prst="rect">
            <a:avLst/>
          </a:prstGeom>
        </p:spPr>
      </p:pic>
      <p:sp>
        <p:nvSpPr>
          <p:cNvPr id="24" name="TextBox 23">
            <a:extLst>
              <a:ext uri="{FF2B5EF4-FFF2-40B4-BE49-F238E27FC236}">
                <a16:creationId xmlns:a16="http://schemas.microsoft.com/office/drawing/2014/main" id="{4233A01C-7828-605F-D1DA-9B5831945271}"/>
              </a:ext>
            </a:extLst>
          </p:cNvPr>
          <p:cNvSpPr txBox="1"/>
          <p:nvPr/>
        </p:nvSpPr>
        <p:spPr>
          <a:xfrm>
            <a:off x="10503335" y="4214041"/>
            <a:ext cx="1127638" cy="496803"/>
          </a:xfrm>
          <a:prstGeom prst="rect">
            <a:avLst/>
          </a:prstGeom>
          <a:noFill/>
        </p:spPr>
        <p:txBody>
          <a:bodyPr wrap="square" rtlCol="0">
            <a:spAutoFit/>
          </a:bodyPr>
          <a:lstStyle/>
          <a:p>
            <a:pPr algn="ctr" defTabSz="667512">
              <a:spcAft>
                <a:spcPts val="600"/>
              </a:spcAft>
            </a:pPr>
            <a:r>
              <a:rPr lang="en-US" sz="1314" dirty="0"/>
              <a:t>C</a:t>
            </a:r>
            <a:r>
              <a:rPr lang="en-US" sz="1314" kern="1200" dirty="0">
                <a:solidFill>
                  <a:schemeClr val="tx1"/>
                </a:solidFill>
                <a:latin typeface="+mn-lt"/>
                <a:ea typeface="+mn-ea"/>
                <a:cs typeface="+mn-cs"/>
              </a:rPr>
              <a:t>ase manager</a:t>
            </a:r>
            <a:endParaRPr lang="en-US" dirty="0"/>
          </a:p>
        </p:txBody>
      </p:sp>
      <p:pic>
        <p:nvPicPr>
          <p:cNvPr id="25" name="Graphic 24" descr="Male profile outline">
            <a:extLst>
              <a:ext uri="{FF2B5EF4-FFF2-40B4-BE49-F238E27FC236}">
                <a16:creationId xmlns:a16="http://schemas.microsoft.com/office/drawing/2014/main" id="{D2F4701E-849C-B7CE-FEB0-E1628A3CD9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12747" y="3765532"/>
            <a:ext cx="549321" cy="592948"/>
          </a:xfrm>
          <a:prstGeom prst="rect">
            <a:avLst/>
          </a:prstGeom>
        </p:spPr>
      </p:pic>
      <p:pic>
        <p:nvPicPr>
          <p:cNvPr id="34" name="Graphic 33" descr="Monitor with solid fill">
            <a:extLst>
              <a:ext uri="{FF2B5EF4-FFF2-40B4-BE49-F238E27FC236}">
                <a16:creationId xmlns:a16="http://schemas.microsoft.com/office/drawing/2014/main" id="{65A84255-9883-9A8F-D028-B6EEC50EF17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80327" y="4339334"/>
            <a:ext cx="1123496" cy="1123496"/>
          </a:xfrm>
          <a:prstGeom prst="rect">
            <a:avLst/>
          </a:prstGeom>
        </p:spPr>
      </p:pic>
      <p:pic>
        <p:nvPicPr>
          <p:cNvPr id="12" name="Graphic 11" descr="Web cam outline">
            <a:extLst>
              <a:ext uri="{FF2B5EF4-FFF2-40B4-BE49-F238E27FC236}">
                <a16:creationId xmlns:a16="http://schemas.microsoft.com/office/drawing/2014/main" id="{32AC8499-0F32-6A08-2069-05956D99D2B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29834" y="3020130"/>
            <a:ext cx="602151" cy="602151"/>
          </a:xfrm>
          <a:prstGeom prst="rect">
            <a:avLst/>
          </a:prstGeom>
        </p:spPr>
      </p:pic>
    </p:spTree>
    <p:extLst>
      <p:ext uri="{BB962C8B-B14F-4D97-AF65-F5344CB8AC3E}">
        <p14:creationId xmlns:p14="http://schemas.microsoft.com/office/powerpoint/2010/main" val="72565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28B0-B531-7CDE-CCCB-A1A3A1A16FB7}"/>
              </a:ext>
            </a:extLst>
          </p:cNvPr>
          <p:cNvSpPr>
            <a:spLocks noGrp="1"/>
          </p:cNvSpPr>
          <p:nvPr>
            <p:ph type="title"/>
          </p:nvPr>
        </p:nvSpPr>
        <p:spPr>
          <a:xfrm>
            <a:off x="846454" y="5364975"/>
            <a:ext cx="2082800" cy="610857"/>
          </a:xfrm>
        </p:spPr>
        <p:txBody>
          <a:bodyPr/>
          <a:lstStyle/>
          <a:p>
            <a:pPr algn="ctr"/>
            <a:r>
              <a:rPr lang="en-US" sz="2000" dirty="0"/>
              <a:t>People experiencing homelessness</a:t>
            </a:r>
          </a:p>
        </p:txBody>
      </p:sp>
      <p:sp>
        <p:nvSpPr>
          <p:cNvPr id="9" name="Circular Arrow 8">
            <a:extLst>
              <a:ext uri="{FF2B5EF4-FFF2-40B4-BE49-F238E27FC236}">
                <a16:creationId xmlns:a16="http://schemas.microsoft.com/office/drawing/2014/main" id="{3D2960B8-24E4-A338-3BE6-DC3DBEDF44A9}"/>
              </a:ext>
            </a:extLst>
          </p:cNvPr>
          <p:cNvSpPr/>
          <p:nvPr/>
        </p:nvSpPr>
        <p:spPr>
          <a:xfrm>
            <a:off x="1276707" y="1253614"/>
            <a:ext cx="4280607" cy="302672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0" name="Circular Arrow 9">
            <a:extLst>
              <a:ext uri="{FF2B5EF4-FFF2-40B4-BE49-F238E27FC236}">
                <a16:creationId xmlns:a16="http://schemas.microsoft.com/office/drawing/2014/main" id="{5FA7461B-BB7F-40EC-8028-66E6B91AB657}"/>
              </a:ext>
            </a:extLst>
          </p:cNvPr>
          <p:cNvSpPr/>
          <p:nvPr/>
        </p:nvSpPr>
        <p:spPr>
          <a:xfrm flipH="1">
            <a:off x="6594761" y="1253613"/>
            <a:ext cx="4320531" cy="2975302"/>
          </a:xfrm>
          <a:prstGeom prst="circularArrow">
            <a:avLst>
              <a:gd name="adj1" fmla="val 12500"/>
              <a:gd name="adj2" fmla="val 1142322"/>
              <a:gd name="adj3" fmla="val 20457678"/>
              <a:gd name="adj4" fmla="val 10800000"/>
              <a:gd name="adj5" fmla="val 12500"/>
            </a:avLst>
          </a:prstGeom>
          <a:pattFill prst="ltHorz">
            <a:fgClr>
              <a:schemeClr val="accent3">
                <a:lumMod val="75000"/>
              </a:schemeClr>
            </a:fgClr>
            <a:bgClr>
              <a:schemeClr val="bg1"/>
            </a:bgClr>
          </a:pattFill>
          <a:ln>
            <a:solidFill>
              <a:schemeClr val="accent1">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B257B435-7F12-8AD0-DCFF-901B957B3420}"/>
              </a:ext>
            </a:extLst>
          </p:cNvPr>
          <p:cNvSpPr txBox="1"/>
          <p:nvPr/>
        </p:nvSpPr>
        <p:spPr>
          <a:xfrm>
            <a:off x="4446679" y="3389483"/>
            <a:ext cx="2981417"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Virtual health care at the Haymarket Centre</a:t>
            </a:r>
          </a:p>
        </p:txBody>
      </p:sp>
      <p:sp>
        <p:nvSpPr>
          <p:cNvPr id="15" name="TextBox 14">
            <a:extLst>
              <a:ext uri="{FF2B5EF4-FFF2-40B4-BE49-F238E27FC236}">
                <a16:creationId xmlns:a16="http://schemas.microsoft.com/office/drawing/2014/main" id="{6E526775-8ABB-B304-1BC0-7EABED9ACA3D}"/>
              </a:ext>
            </a:extLst>
          </p:cNvPr>
          <p:cNvSpPr txBox="1"/>
          <p:nvPr/>
        </p:nvSpPr>
        <p:spPr>
          <a:xfrm>
            <a:off x="9153393" y="5791166"/>
            <a:ext cx="1761901" cy="369332"/>
          </a:xfrm>
          <a:prstGeom prst="rect">
            <a:avLst/>
          </a:prstGeom>
          <a:noFill/>
        </p:spPr>
        <p:txBody>
          <a:bodyPr wrap="square">
            <a:spAutoFit/>
          </a:bodyPr>
          <a:lstStyle/>
          <a:p>
            <a:pPr algn="ctr"/>
            <a:r>
              <a:rPr lang="en-US" sz="1800" dirty="0"/>
              <a:t>Remote doctor</a:t>
            </a:r>
            <a:endParaRPr lang="en-US" dirty="0"/>
          </a:p>
        </p:txBody>
      </p:sp>
      <p:pic>
        <p:nvPicPr>
          <p:cNvPr id="17" name="Picture 16">
            <a:extLst>
              <a:ext uri="{FF2B5EF4-FFF2-40B4-BE49-F238E27FC236}">
                <a16:creationId xmlns:a16="http://schemas.microsoft.com/office/drawing/2014/main" id="{C297362C-E6D7-9960-5C99-EE7CF8DE4F34}"/>
              </a:ext>
            </a:extLst>
          </p:cNvPr>
          <p:cNvPicPr>
            <a:picLocks noChangeAspect="1"/>
          </p:cNvPicPr>
          <p:nvPr/>
        </p:nvPicPr>
        <p:blipFill>
          <a:blip r:embed="rId3"/>
          <a:stretch>
            <a:fillRect/>
          </a:stretch>
        </p:blipFill>
        <p:spPr>
          <a:xfrm>
            <a:off x="4088660" y="4097369"/>
            <a:ext cx="3247223" cy="2264806"/>
          </a:xfrm>
          <a:prstGeom prst="rect">
            <a:avLst/>
          </a:prstGeom>
        </p:spPr>
      </p:pic>
      <p:pic>
        <p:nvPicPr>
          <p:cNvPr id="3080" name="Picture 8" descr=" a person sitting on a bench in a park at night with lights in the background and a person in a hooded jacket looking at the trees. Generative AI">
            <a:extLst>
              <a:ext uri="{FF2B5EF4-FFF2-40B4-BE49-F238E27FC236}">
                <a16:creationId xmlns:a16="http://schemas.microsoft.com/office/drawing/2014/main" id="{D0CDC724-7882-F4DD-67D5-50300A7DD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59" y="3092855"/>
            <a:ext cx="3408181" cy="2272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ng Asia lady doctor in white medical uniform with stethoscope using computer laptop talking video conference call with patient at desk in health clinic or hospital. Consulting and therapy concept.">
            <a:extLst>
              <a:ext uri="{FF2B5EF4-FFF2-40B4-BE49-F238E27FC236}">
                <a16:creationId xmlns:a16="http://schemas.microsoft.com/office/drawing/2014/main" id="{07F3B48E-A83D-6924-1784-21C482E67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115" y="3009545"/>
            <a:ext cx="40671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6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09329-CCB6-113C-4608-3689E4E2F565}"/>
              </a:ext>
            </a:extLst>
          </p:cNvPr>
          <p:cNvSpPr>
            <a:spLocks noGrp="1"/>
          </p:cNvSpPr>
          <p:nvPr>
            <p:ph type="title"/>
          </p:nvPr>
        </p:nvSpPr>
        <p:spPr>
          <a:xfrm>
            <a:off x="635000" y="640823"/>
            <a:ext cx="3418659" cy="3291097"/>
          </a:xfrm>
        </p:spPr>
        <p:txBody>
          <a:bodyPr anchor="ctr">
            <a:normAutofit fontScale="90000"/>
          </a:bodyPr>
          <a:lstStyle/>
          <a:p>
            <a:r>
              <a:rPr lang="en-US" sz="5400" dirty="0"/>
              <a:t>Virtual Health Hub evaluation</a:t>
            </a:r>
          </a:p>
        </p:txBody>
      </p:sp>
      <p:sp>
        <p:nvSpPr>
          <p:cNvPr id="2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8F3F3F30-F2FB-550C-A174-57E1A37FDC8B}"/>
              </a:ext>
            </a:extLst>
          </p:cNvPr>
          <p:cNvGraphicFramePr>
            <a:graphicFrameLocks noGrp="1"/>
          </p:cNvGraphicFramePr>
          <p:nvPr>
            <p:ph idx="1"/>
            <p:extLst>
              <p:ext uri="{D42A27DB-BD31-4B8C-83A1-F6EECF244321}">
                <p14:modId xmlns:p14="http://schemas.microsoft.com/office/powerpoint/2010/main" val="26727082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BDBF601-11D8-C48B-9F23-61C31070EA78}"/>
              </a:ext>
            </a:extLst>
          </p:cNvPr>
          <p:cNvSpPr txBox="1"/>
          <p:nvPr/>
        </p:nvSpPr>
        <p:spPr>
          <a:xfrm>
            <a:off x="555736" y="4646136"/>
            <a:ext cx="3127248" cy="1477328"/>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Project partners</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CPHCE, UNSW</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Homeless Health, SLHD</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 RPA </a:t>
            </a:r>
            <a:r>
              <a:rPr lang="en-GB" sz="1800" dirty="0">
                <a:effectLst/>
                <a:latin typeface="Calibri" panose="020F0502020204030204" pitchFamily="34" charset="0"/>
                <a:ea typeface="Calibri" panose="020F0502020204030204" pitchFamily="34" charset="0"/>
                <a:cs typeface="Times New Roman" panose="02020603050405020304" pitchFamily="18" charset="0"/>
              </a:rPr>
              <a:t>Virtual Hospital, SLHD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Haymarket Foundation</a:t>
            </a:r>
            <a:endParaRPr lang="en-US" dirty="0"/>
          </a:p>
        </p:txBody>
      </p:sp>
    </p:spTree>
    <p:extLst>
      <p:ext uri="{BB962C8B-B14F-4D97-AF65-F5344CB8AC3E}">
        <p14:creationId xmlns:p14="http://schemas.microsoft.com/office/powerpoint/2010/main" val="317127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6EE4DDC-0C4B-A899-5ED4-B300DE64ED11}"/>
              </a:ext>
            </a:extLst>
          </p:cNvPr>
          <p:cNvSpPr>
            <a:spLocks noGrp="1"/>
          </p:cNvSpPr>
          <p:nvPr>
            <p:ph type="title"/>
          </p:nvPr>
        </p:nvSpPr>
        <p:spPr>
          <a:xfrm>
            <a:off x="550863" y="365125"/>
            <a:ext cx="11090274" cy="1325563"/>
          </a:xfrm>
        </p:spPr>
        <p:txBody>
          <a:bodyPr>
            <a:normAutofit/>
          </a:bodyPr>
          <a:lstStyle/>
          <a:p>
            <a:r>
              <a:rPr lang="en-US" sz="4000">
                <a:latin typeface="Arial"/>
                <a:ea typeface="Roboto"/>
                <a:cs typeface="Arial"/>
              </a:rPr>
              <a:t>Mixed method approach to analysis</a:t>
            </a:r>
            <a:endParaRPr lang="en-US" sz="4000"/>
          </a:p>
        </p:txBody>
      </p:sp>
      <p:graphicFrame>
        <p:nvGraphicFramePr>
          <p:cNvPr id="5" name="Content Placeholder 2">
            <a:extLst>
              <a:ext uri="{FF2B5EF4-FFF2-40B4-BE49-F238E27FC236}">
                <a16:creationId xmlns:a16="http://schemas.microsoft.com/office/drawing/2014/main" id="{84ABF8CA-37F6-256D-2DD0-0BFA53A65200}"/>
              </a:ext>
            </a:extLst>
          </p:cNvPr>
          <p:cNvGraphicFramePr>
            <a:graphicFrameLocks noGrp="1"/>
          </p:cNvGraphicFramePr>
          <p:nvPr>
            <p:ph idx="1"/>
            <p:extLst>
              <p:ext uri="{D42A27DB-BD31-4B8C-83A1-F6EECF244321}">
                <p14:modId xmlns:p14="http://schemas.microsoft.com/office/powerpoint/2010/main" val="3503725725"/>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5163"/>
      </p:ext>
    </p:extLst>
  </p:cSld>
  <p:clrMapOvr>
    <a:masterClrMapping/>
  </p:clrMapOvr>
</p:sld>
</file>

<file path=ppt/theme/theme1.xml><?xml version="1.0" encoding="utf-8"?>
<a:theme xmlns:a="http://schemas.openxmlformats.org/drawingml/2006/main" name="Office Theme">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0EA36605-08ED-504A-A04C-54CB5DB3C297}"/>
    </a:ext>
  </a:extLst>
</a:theme>
</file>

<file path=ppt/theme/theme2.xml><?xml version="1.0" encoding="utf-8"?>
<a:theme xmlns:a="http://schemas.openxmlformats.org/drawingml/2006/main" name="1_Custom Design">
  <a:themeElements>
    <a:clrScheme name="Custom 1">
      <a:dk1>
        <a:srgbClr val="000000"/>
      </a:dk1>
      <a:lt1>
        <a:srgbClr val="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C0A0CACF-EFAE-294A-BE0D-A9BAB598AD87}"/>
    </a:ext>
  </a:extLst>
</a:theme>
</file>

<file path=ppt/theme/theme3.xml><?xml version="1.0" encoding="utf-8"?>
<a:theme xmlns:a="http://schemas.openxmlformats.org/drawingml/2006/main" name="2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6EED41B3-9730-2E42-9E44-37EF66E49F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25E81B-B6A1-42E7-A572-D43012062458}">
  <we:reference id="b0430364-2ab6-47cd-907e-f8b72239b204" version="3.19.222.0" store="EXCatalog" storeType="EXCatalog"/>
  <we:alternateReferences>
    <we:reference id="WA200000729" version="3.19.222.0" store="en-AU"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140ab8-5851-4480-97f9-c8047efe4da9" xsi:nil="true"/>
    <lcf76f155ced4ddcb4097134ff3c332f xmlns="7bda426c-ce87-4e30-b0b7-bd53851ebe6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360F3DF0D7EC4EB2B54E7B4BA89595" ma:contentTypeVersion="17" ma:contentTypeDescription="Create a new document." ma:contentTypeScope="" ma:versionID="5a15ae2e893d248d85a3bc7893e41b1c">
  <xsd:schema xmlns:xsd="http://www.w3.org/2001/XMLSchema" xmlns:xs="http://www.w3.org/2001/XMLSchema" xmlns:p="http://schemas.microsoft.com/office/2006/metadata/properties" xmlns:ns2="7bda426c-ce87-4e30-b0b7-bd53851ebe65" xmlns:ns3="9b140ab8-5851-4480-97f9-c8047efe4da9" targetNamespace="http://schemas.microsoft.com/office/2006/metadata/properties" ma:root="true" ma:fieldsID="f3dad3c6b75d527f942fafa378ad8951" ns2:_="" ns3:_="">
    <xsd:import namespace="7bda426c-ce87-4e30-b0b7-bd53851ebe65"/>
    <xsd:import namespace="9b140ab8-5851-4480-97f9-c8047efe4d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426c-ce87-4e30-b0b7-bd53851eb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140ab8-5851-4480-97f9-c8047efe4da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001b5f-6fb0-4dd4-b521-93ae5d0c8fbc}" ma:internalName="TaxCatchAll" ma:showField="CatchAllData" ma:web="9b140ab8-5851-4480-97f9-c8047efe4da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36D4B-89AA-43AA-A4F8-41021B539501}">
  <ds:schemaRefs>
    <ds:schemaRef ds:uri="http://schemas.microsoft.com/sharepoint/v3/contenttype/forms"/>
  </ds:schemaRefs>
</ds:datastoreItem>
</file>

<file path=customXml/itemProps2.xml><?xml version="1.0" encoding="utf-8"?>
<ds:datastoreItem xmlns:ds="http://schemas.openxmlformats.org/officeDocument/2006/customXml" ds:itemID="{B4CE31FE-9010-4DD9-ACBF-74A5EE27FA83}">
  <ds:schemaRefs>
    <ds:schemaRef ds:uri="http://schemas.microsoft.com/office/infopath/2007/PartnerControls"/>
    <ds:schemaRef ds:uri="http://schemas.openxmlformats.org/package/2006/metadata/core-properties"/>
    <ds:schemaRef ds:uri="http://purl.org/dc/terms/"/>
    <ds:schemaRef ds:uri="http://purl.org/dc/elements/1.1/"/>
    <ds:schemaRef ds:uri="3e861e5c-b9b4-4f4a-a39d-d4f58c595d50"/>
    <ds:schemaRef ds:uri="http://schemas.microsoft.com/office/2006/documentManagement/types"/>
    <ds:schemaRef ds:uri="http://purl.org/dc/dcmitype/"/>
    <ds:schemaRef ds:uri="3d8a2230-54d9-4525-a072-aaf2ad3921af"/>
    <ds:schemaRef ds:uri="http://schemas.microsoft.com/office/2006/metadata/properties"/>
    <ds:schemaRef ds:uri="http://www.w3.org/XML/1998/namespace"/>
    <ds:schemaRef ds:uri="9b140ab8-5851-4480-97f9-c8047efe4da9"/>
    <ds:schemaRef ds:uri="7bda426c-ce87-4e30-b0b7-bd53851ebe65"/>
  </ds:schemaRefs>
</ds:datastoreItem>
</file>

<file path=customXml/itemProps3.xml><?xml version="1.0" encoding="utf-8"?>
<ds:datastoreItem xmlns:ds="http://schemas.openxmlformats.org/officeDocument/2006/customXml" ds:itemID="{3AE8C5A3-0C95-4C9F-97FA-36DF302A3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a426c-ce87-4e30-b0b7-bd53851ebe65"/>
    <ds:schemaRef ds:uri="9b140ab8-5851-4480-97f9-c8047efe4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1389</TotalTime>
  <Words>1426</Words>
  <Application>Microsoft Office PowerPoint</Application>
  <PresentationFormat>Widescreen</PresentationFormat>
  <Paragraphs>145</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1_Custom Design</vt:lpstr>
      <vt:lpstr>2_Custom Design</vt:lpstr>
      <vt:lpstr>Evaluation of the Virtual Health Hub for People Experiencing Homelessness   Presented by Dr Cathy O’Callaghan, UNSW  Team:  Cathy O’Callaghan, Margo Barr and Fiona Haigh University of New South Wales (UNSW)  Paul Clenaghan, Nicole Lynch and Jude Page Clinical Services Integration and Population Health, Sydney Local Health District (SLHD)  Freya Raftan, Sue Amanatidis rpavirtual, SLHD  </vt:lpstr>
      <vt:lpstr>Health equity at the Centre</vt:lpstr>
      <vt:lpstr>Homelessness and health</vt:lpstr>
      <vt:lpstr>Virtual health care</vt:lpstr>
      <vt:lpstr>Virtual care for people experiencing homelessness</vt:lpstr>
      <vt:lpstr>Virtual Health Hub for people experiencing homelessness in SLHD project</vt:lpstr>
      <vt:lpstr>People experiencing homelessness</vt:lpstr>
      <vt:lpstr>Virtual Health Hub evaluation</vt:lpstr>
      <vt:lpstr>Mixed method approach to analysis</vt:lpstr>
      <vt:lpstr>Challenges / opportunities</vt:lpstr>
      <vt:lpstr>Results so far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Virtual Health Hub for People Experiencing Homelessness  Presented by Dr Cathy O’Callaghan Team includes Cathy O’Callaghan, Margo Barr, Paul Clenaghan, Freya Raftan, Sue Amanatidis, Jude Page, Nicole Lynch, and Fiona Haigh  Project partners Centre for Primary Health Care and Equity (CPHCE), University of New South Wales Homelessness and Rough Sleepers, Clinical Services Integration and Population Health, Sydney Local Health District (SLHD) RPA Virtual Hospital, SLHD Haymarket Foundation (Homelessness NGO)  Sponsor SLHD</dc:title>
  <dc:creator>Cathy O'Callaghan</dc:creator>
  <cp:lastModifiedBy>Cathy O'Callaghan</cp:lastModifiedBy>
  <cp:revision>13</cp:revision>
  <dcterms:created xsi:type="dcterms:W3CDTF">2023-10-26T23:21:56Z</dcterms:created>
  <dcterms:modified xsi:type="dcterms:W3CDTF">2023-11-21T04:41:21Z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0x010100AD360F3DF0D7EC4EB2B54E7B4BA89595</vt:lpwstr>
  </property>
  <property fmtid="{D5CDD505-2E9C-101B-9397-08002B2CF9AE}" pid="3" name="MediaServiceImageTags">
    <vt:lpwstr/>
  </property>
</Properties>
</file>