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363" r:id="rId5"/>
    <p:sldId id="296" r:id="rId6"/>
    <p:sldId id="347" r:id="rId7"/>
    <p:sldId id="361" r:id="rId8"/>
    <p:sldId id="280" r:id="rId9"/>
    <p:sldId id="324" r:id="rId10"/>
    <p:sldId id="307" r:id="rId11"/>
    <p:sldId id="348" r:id="rId12"/>
    <p:sldId id="260" r:id="rId13"/>
    <p:sldId id="262" r:id="rId14"/>
    <p:sldId id="268" r:id="rId15"/>
    <p:sldId id="331" r:id="rId16"/>
    <p:sldId id="352" r:id="rId17"/>
    <p:sldId id="351" r:id="rId18"/>
    <p:sldId id="336" r:id="rId19"/>
    <p:sldId id="362" r:id="rId20"/>
    <p:sldId id="344" r:id="rId21"/>
    <p:sldId id="356"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0"/>
    <a:srgbClr val="F6FCFF"/>
    <a:srgbClr val="F6FFFF"/>
    <a:srgbClr val="E88B33"/>
    <a:srgbClr val="89E0FF"/>
    <a:srgbClr val="8CAB4A"/>
    <a:srgbClr val="AEA3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13" autoAdjust="0"/>
  </p:normalViewPr>
  <p:slideViewPr>
    <p:cSldViewPr snapToGrid="0">
      <p:cViewPr varScale="1">
        <p:scale>
          <a:sx n="67" d="100"/>
          <a:sy n="67"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C4096-41C2-499D-A3D6-9027865506CA}"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AU"/>
        </a:p>
      </dgm:t>
    </dgm:pt>
    <dgm:pt modelId="{9A450462-2974-4252-8846-0CF38742966F}">
      <dgm:prSet phldrT="[Text]" custT="1"/>
      <dgm:spPr/>
      <dgm:t>
        <a:bodyPr/>
        <a:lstStyle/>
        <a:p>
          <a:r>
            <a:rPr lang="en-US" sz="2000" b="1" dirty="0"/>
            <a:t>Consultation</a:t>
          </a:r>
          <a:endParaRPr lang="en-AU" sz="2000" b="1" dirty="0"/>
        </a:p>
      </dgm:t>
    </dgm:pt>
    <dgm:pt modelId="{EC926C54-2C67-4DDD-9022-A5B0A051FEBE}" type="parTrans" cxnId="{B2E20B6B-D601-46D1-9A06-647D17D864FA}">
      <dgm:prSet/>
      <dgm:spPr/>
      <dgm:t>
        <a:bodyPr/>
        <a:lstStyle/>
        <a:p>
          <a:endParaRPr lang="en-AU"/>
        </a:p>
      </dgm:t>
    </dgm:pt>
    <dgm:pt modelId="{4C7DCF0D-2ECC-4A6E-AC3D-1F369DFB7216}" type="sibTrans" cxnId="{B2E20B6B-D601-46D1-9A06-647D17D864FA}">
      <dgm:prSet/>
      <dgm:spPr/>
      <dgm:t>
        <a:bodyPr/>
        <a:lstStyle/>
        <a:p>
          <a:endParaRPr lang="en-AU"/>
        </a:p>
      </dgm:t>
    </dgm:pt>
    <dgm:pt modelId="{C6170595-29D6-48AF-9F94-C9C9004B09F7}">
      <dgm:prSet phldrT="[Text]" custT="1"/>
      <dgm:spPr/>
      <dgm:t>
        <a:bodyPr/>
        <a:lstStyle/>
        <a:p>
          <a:r>
            <a:rPr lang="en-US" sz="2000" dirty="0"/>
            <a:t>Stakeholders</a:t>
          </a:r>
          <a:endParaRPr lang="en-AU" sz="2000" dirty="0"/>
        </a:p>
      </dgm:t>
    </dgm:pt>
    <dgm:pt modelId="{358A09C9-63EE-4949-8810-BE121941FF59}" type="parTrans" cxnId="{E237F11A-C55B-48A2-AC79-8E9B6D8CC6F0}">
      <dgm:prSet/>
      <dgm:spPr/>
      <dgm:t>
        <a:bodyPr/>
        <a:lstStyle/>
        <a:p>
          <a:endParaRPr lang="en-AU"/>
        </a:p>
      </dgm:t>
    </dgm:pt>
    <dgm:pt modelId="{C1DA4BEF-7484-4D07-AFA9-3D03AF985FF2}" type="sibTrans" cxnId="{E237F11A-C55B-48A2-AC79-8E9B6D8CC6F0}">
      <dgm:prSet/>
      <dgm:spPr/>
      <dgm:t>
        <a:bodyPr/>
        <a:lstStyle/>
        <a:p>
          <a:endParaRPr lang="en-AU"/>
        </a:p>
      </dgm:t>
    </dgm:pt>
    <dgm:pt modelId="{49BA0CDD-2253-4B4F-80D7-F6B0C796F4DC}">
      <dgm:prSet phldrT="[Text]" custT="1"/>
      <dgm:spPr/>
      <dgm:t>
        <a:bodyPr/>
        <a:lstStyle/>
        <a:p>
          <a:r>
            <a:rPr lang="en-US" sz="2000" b="1"/>
            <a:t>Workshop</a:t>
          </a:r>
          <a:endParaRPr lang="en-AU" sz="2000" b="1"/>
        </a:p>
      </dgm:t>
    </dgm:pt>
    <dgm:pt modelId="{81E79673-0F25-4004-A9DF-CB461F85FCFF}" type="parTrans" cxnId="{9C1B13EA-926D-4AB3-A816-63D393FABB39}">
      <dgm:prSet/>
      <dgm:spPr/>
      <dgm:t>
        <a:bodyPr/>
        <a:lstStyle/>
        <a:p>
          <a:endParaRPr lang="en-AU"/>
        </a:p>
      </dgm:t>
    </dgm:pt>
    <dgm:pt modelId="{43B54C57-FEF6-4E7A-B925-6CE0023430C9}" type="sibTrans" cxnId="{9C1B13EA-926D-4AB3-A816-63D393FABB39}">
      <dgm:prSet/>
      <dgm:spPr/>
      <dgm:t>
        <a:bodyPr/>
        <a:lstStyle/>
        <a:p>
          <a:endParaRPr lang="en-AU"/>
        </a:p>
      </dgm:t>
    </dgm:pt>
    <dgm:pt modelId="{0B1535F1-7F92-4112-A3F3-AE555FA68F42}">
      <dgm:prSet phldrT="[Text]" custT="1"/>
      <dgm:spPr/>
      <dgm:t>
        <a:bodyPr/>
        <a:lstStyle/>
        <a:p>
          <a:r>
            <a:rPr lang="en-US" sz="2000"/>
            <a:t>Consensus</a:t>
          </a:r>
          <a:endParaRPr lang="en-AU" sz="2000"/>
        </a:p>
      </dgm:t>
    </dgm:pt>
    <dgm:pt modelId="{43DE8329-3D32-4AA8-A476-592DC425B494}" type="parTrans" cxnId="{817B98F5-3CF1-4546-B070-CD22848DFE2C}">
      <dgm:prSet/>
      <dgm:spPr/>
      <dgm:t>
        <a:bodyPr/>
        <a:lstStyle/>
        <a:p>
          <a:endParaRPr lang="en-AU"/>
        </a:p>
      </dgm:t>
    </dgm:pt>
    <dgm:pt modelId="{49096679-09EE-44D2-B809-EF4E48B3DB48}" type="sibTrans" cxnId="{817B98F5-3CF1-4546-B070-CD22848DFE2C}">
      <dgm:prSet/>
      <dgm:spPr/>
      <dgm:t>
        <a:bodyPr/>
        <a:lstStyle/>
        <a:p>
          <a:endParaRPr lang="en-AU"/>
        </a:p>
      </dgm:t>
    </dgm:pt>
    <dgm:pt modelId="{080CFE85-9F68-4FB0-91C1-524F491380D8}">
      <dgm:prSet phldrT="[Text]" custT="1"/>
      <dgm:spPr/>
      <dgm:t>
        <a:bodyPr/>
        <a:lstStyle/>
        <a:p>
          <a:r>
            <a:rPr lang="en-US" sz="2000" b="1" dirty="0"/>
            <a:t>Tools</a:t>
          </a:r>
          <a:endParaRPr lang="en-AU" sz="2000" b="1" dirty="0"/>
        </a:p>
      </dgm:t>
    </dgm:pt>
    <dgm:pt modelId="{8CA377E9-633B-4911-8D47-208C898C5CA2}" type="parTrans" cxnId="{E439EEC2-5484-48A8-B195-CB8CFD6036EA}">
      <dgm:prSet/>
      <dgm:spPr/>
      <dgm:t>
        <a:bodyPr/>
        <a:lstStyle/>
        <a:p>
          <a:endParaRPr lang="en-AU"/>
        </a:p>
      </dgm:t>
    </dgm:pt>
    <dgm:pt modelId="{4762A42C-8530-436F-BBEB-F1F149393E4E}" type="sibTrans" cxnId="{E439EEC2-5484-48A8-B195-CB8CFD6036EA}">
      <dgm:prSet/>
      <dgm:spPr/>
      <dgm:t>
        <a:bodyPr/>
        <a:lstStyle/>
        <a:p>
          <a:endParaRPr lang="en-AU"/>
        </a:p>
      </dgm:t>
    </dgm:pt>
    <dgm:pt modelId="{5A77929D-7D59-493A-BFC1-054F3790C5B5}">
      <dgm:prSet phldrT="[Text]" custT="1"/>
      <dgm:spPr/>
      <dgm:t>
        <a:bodyPr/>
        <a:lstStyle/>
        <a:p>
          <a:r>
            <a:rPr lang="en-US" sz="2000" dirty="0"/>
            <a:t>Care pathway</a:t>
          </a:r>
          <a:endParaRPr lang="en-AU" sz="2000" dirty="0"/>
        </a:p>
      </dgm:t>
    </dgm:pt>
    <dgm:pt modelId="{A4DABF65-1DCB-497F-ADA6-5799841D430A}" type="parTrans" cxnId="{3EAAB749-6187-4AE2-8086-29CF8A09D3B6}">
      <dgm:prSet/>
      <dgm:spPr/>
      <dgm:t>
        <a:bodyPr/>
        <a:lstStyle/>
        <a:p>
          <a:endParaRPr lang="en-AU"/>
        </a:p>
      </dgm:t>
    </dgm:pt>
    <dgm:pt modelId="{20208859-7CAE-40C0-97B1-A33D8DACE0F8}" type="sibTrans" cxnId="{3EAAB749-6187-4AE2-8086-29CF8A09D3B6}">
      <dgm:prSet/>
      <dgm:spPr/>
      <dgm:t>
        <a:bodyPr/>
        <a:lstStyle/>
        <a:p>
          <a:endParaRPr lang="en-AU"/>
        </a:p>
      </dgm:t>
    </dgm:pt>
    <dgm:pt modelId="{18F8461D-9F81-4B9C-90BA-567C242AB121}">
      <dgm:prSet phldrT="[Text]" custT="1"/>
      <dgm:spPr/>
      <dgm:t>
        <a:bodyPr/>
        <a:lstStyle/>
        <a:p>
          <a:r>
            <a:rPr lang="en-US" sz="2000" dirty="0"/>
            <a:t>GP e-care plan</a:t>
          </a:r>
          <a:endParaRPr lang="en-AU" sz="2000" dirty="0"/>
        </a:p>
      </dgm:t>
    </dgm:pt>
    <dgm:pt modelId="{05558909-906E-4BE9-9A46-8BD33C80551B}" type="parTrans" cxnId="{A2E133C1-F6BE-4D16-AAE4-04641F90570B}">
      <dgm:prSet/>
      <dgm:spPr/>
      <dgm:t>
        <a:bodyPr/>
        <a:lstStyle/>
        <a:p>
          <a:endParaRPr lang="en-AU"/>
        </a:p>
      </dgm:t>
    </dgm:pt>
    <dgm:pt modelId="{3A855C1C-07BD-4EB3-9F8F-BC9FA3512888}" type="sibTrans" cxnId="{A2E133C1-F6BE-4D16-AAE4-04641F90570B}">
      <dgm:prSet/>
      <dgm:spPr/>
      <dgm:t>
        <a:bodyPr/>
        <a:lstStyle/>
        <a:p>
          <a:endParaRPr lang="en-AU"/>
        </a:p>
      </dgm:t>
    </dgm:pt>
    <dgm:pt modelId="{A2109B65-0FC4-491E-98BC-04B1CF70EE32}">
      <dgm:prSet phldrT="[Text]" custT="1"/>
      <dgm:spPr/>
      <dgm:t>
        <a:bodyPr/>
        <a:lstStyle/>
        <a:p>
          <a:pPr>
            <a:buNone/>
          </a:pPr>
          <a:r>
            <a:rPr lang="en-US" sz="2000" dirty="0"/>
            <a:t>Care pathway, care plan &amp; digital options</a:t>
          </a:r>
          <a:endParaRPr lang="en-AU" sz="2000" dirty="0"/>
        </a:p>
      </dgm:t>
    </dgm:pt>
    <dgm:pt modelId="{6A8D264F-9EDB-4F52-B0BA-BA3DFB7CE46C}" type="parTrans" cxnId="{5973A27A-1D63-4740-B3EA-8ECD34A2DBC4}">
      <dgm:prSet/>
      <dgm:spPr/>
      <dgm:t>
        <a:bodyPr/>
        <a:lstStyle/>
        <a:p>
          <a:endParaRPr lang="en-AU"/>
        </a:p>
      </dgm:t>
    </dgm:pt>
    <dgm:pt modelId="{6A902370-6354-4A52-A990-B2F3AF702A4D}" type="sibTrans" cxnId="{5973A27A-1D63-4740-B3EA-8ECD34A2DBC4}">
      <dgm:prSet/>
      <dgm:spPr/>
      <dgm:t>
        <a:bodyPr/>
        <a:lstStyle/>
        <a:p>
          <a:endParaRPr lang="en-AU"/>
        </a:p>
      </dgm:t>
    </dgm:pt>
    <dgm:pt modelId="{7CCE38BA-13C7-4B36-90A2-9C9FEC886854}" type="pres">
      <dgm:prSet presAssocID="{697C4096-41C2-499D-A3D6-9027865506CA}" presName="hierChild1" presStyleCnt="0">
        <dgm:presLayoutVars>
          <dgm:chPref val="1"/>
          <dgm:dir/>
          <dgm:animOne val="branch"/>
          <dgm:animLvl val="lvl"/>
          <dgm:resizeHandles/>
        </dgm:presLayoutVars>
      </dgm:prSet>
      <dgm:spPr/>
    </dgm:pt>
    <dgm:pt modelId="{72B70D0D-51DB-400B-92D3-119D906B6B4A}" type="pres">
      <dgm:prSet presAssocID="{9A450462-2974-4252-8846-0CF38742966F}" presName="hierRoot1" presStyleCnt="0"/>
      <dgm:spPr/>
    </dgm:pt>
    <dgm:pt modelId="{77CA81C4-D8EE-4894-A28A-AF5C3FBBA9AA}" type="pres">
      <dgm:prSet presAssocID="{9A450462-2974-4252-8846-0CF38742966F}" presName="composite" presStyleCnt="0"/>
      <dgm:spPr/>
    </dgm:pt>
    <dgm:pt modelId="{AC2918BD-2600-4C41-B311-38346CA29170}" type="pres">
      <dgm:prSet presAssocID="{9A450462-2974-4252-8846-0CF38742966F}" presName="background" presStyleLbl="node0" presStyleIdx="0" presStyleCnt="3"/>
      <dgm:spPr/>
    </dgm:pt>
    <dgm:pt modelId="{465AC122-7177-4496-957F-45AAC75A083C}" type="pres">
      <dgm:prSet presAssocID="{9A450462-2974-4252-8846-0CF38742966F}" presName="text" presStyleLbl="fgAcc0" presStyleIdx="0" presStyleCnt="3">
        <dgm:presLayoutVars>
          <dgm:chPref val="3"/>
        </dgm:presLayoutVars>
      </dgm:prSet>
      <dgm:spPr/>
    </dgm:pt>
    <dgm:pt modelId="{4C40F7DA-3070-49D5-8B38-B87AFF3D38B4}" type="pres">
      <dgm:prSet presAssocID="{9A450462-2974-4252-8846-0CF38742966F}" presName="hierChild2" presStyleCnt="0"/>
      <dgm:spPr/>
    </dgm:pt>
    <dgm:pt modelId="{D6BA6FC2-3D75-4F00-94E4-AB1FA1358034}" type="pres">
      <dgm:prSet presAssocID="{358A09C9-63EE-4949-8810-BE121941FF59}" presName="Name10" presStyleLbl="parChTrans1D2" presStyleIdx="0" presStyleCnt="5"/>
      <dgm:spPr/>
    </dgm:pt>
    <dgm:pt modelId="{1B00F114-E922-4DD3-93B7-B22136B12059}" type="pres">
      <dgm:prSet presAssocID="{C6170595-29D6-48AF-9F94-C9C9004B09F7}" presName="hierRoot2" presStyleCnt="0"/>
      <dgm:spPr/>
    </dgm:pt>
    <dgm:pt modelId="{70B1A96C-6683-48A2-BBD1-C44D7E317DB6}" type="pres">
      <dgm:prSet presAssocID="{C6170595-29D6-48AF-9F94-C9C9004B09F7}" presName="composite2" presStyleCnt="0"/>
      <dgm:spPr/>
    </dgm:pt>
    <dgm:pt modelId="{7955557A-0550-4913-9C76-EFC9563AAD8D}" type="pres">
      <dgm:prSet presAssocID="{C6170595-29D6-48AF-9F94-C9C9004B09F7}" presName="background2" presStyleLbl="node2" presStyleIdx="0" presStyleCnt="5"/>
      <dgm:spPr/>
    </dgm:pt>
    <dgm:pt modelId="{FC5C0DA7-23C9-456E-8C26-2E704C5D0A38}" type="pres">
      <dgm:prSet presAssocID="{C6170595-29D6-48AF-9F94-C9C9004B09F7}" presName="text2" presStyleLbl="fgAcc2" presStyleIdx="0" presStyleCnt="5">
        <dgm:presLayoutVars>
          <dgm:chPref val="3"/>
        </dgm:presLayoutVars>
      </dgm:prSet>
      <dgm:spPr/>
    </dgm:pt>
    <dgm:pt modelId="{362EB6E7-9A92-4EAA-96C4-5FCF6FB10158}" type="pres">
      <dgm:prSet presAssocID="{C6170595-29D6-48AF-9F94-C9C9004B09F7}" presName="hierChild3" presStyleCnt="0"/>
      <dgm:spPr/>
    </dgm:pt>
    <dgm:pt modelId="{E07F987F-DB21-42DB-839F-BD754BEF42AA}" type="pres">
      <dgm:prSet presAssocID="{6A8D264F-9EDB-4F52-B0BA-BA3DFB7CE46C}" presName="Name10" presStyleLbl="parChTrans1D2" presStyleIdx="1" presStyleCnt="5"/>
      <dgm:spPr/>
    </dgm:pt>
    <dgm:pt modelId="{CD29510C-CDAC-4088-9BF6-E431C78288B0}" type="pres">
      <dgm:prSet presAssocID="{A2109B65-0FC4-491E-98BC-04B1CF70EE32}" presName="hierRoot2" presStyleCnt="0"/>
      <dgm:spPr/>
    </dgm:pt>
    <dgm:pt modelId="{FE85A681-77CF-4DD2-8335-A82065A182AD}" type="pres">
      <dgm:prSet presAssocID="{A2109B65-0FC4-491E-98BC-04B1CF70EE32}" presName="composite2" presStyleCnt="0"/>
      <dgm:spPr/>
    </dgm:pt>
    <dgm:pt modelId="{738C39E6-00DA-4E82-BCD6-E1A93CCEF0F8}" type="pres">
      <dgm:prSet presAssocID="{A2109B65-0FC4-491E-98BC-04B1CF70EE32}" presName="background2" presStyleLbl="node2" presStyleIdx="1" presStyleCnt="5"/>
      <dgm:spPr/>
    </dgm:pt>
    <dgm:pt modelId="{F4509291-42A1-4911-9CB9-06F743992523}" type="pres">
      <dgm:prSet presAssocID="{A2109B65-0FC4-491E-98BC-04B1CF70EE32}" presName="text2" presStyleLbl="fgAcc2" presStyleIdx="1" presStyleCnt="5">
        <dgm:presLayoutVars>
          <dgm:chPref val="3"/>
        </dgm:presLayoutVars>
      </dgm:prSet>
      <dgm:spPr/>
    </dgm:pt>
    <dgm:pt modelId="{178A02CE-D579-4E12-A05B-9D2D4CFC5616}" type="pres">
      <dgm:prSet presAssocID="{A2109B65-0FC4-491E-98BC-04B1CF70EE32}" presName="hierChild3" presStyleCnt="0"/>
      <dgm:spPr/>
    </dgm:pt>
    <dgm:pt modelId="{EF455C21-A9D9-4A6C-B13E-BBD4FFB3A2B0}" type="pres">
      <dgm:prSet presAssocID="{49BA0CDD-2253-4B4F-80D7-F6B0C796F4DC}" presName="hierRoot1" presStyleCnt="0"/>
      <dgm:spPr/>
    </dgm:pt>
    <dgm:pt modelId="{237895D7-AE13-47E2-B014-BCFB23B628D5}" type="pres">
      <dgm:prSet presAssocID="{49BA0CDD-2253-4B4F-80D7-F6B0C796F4DC}" presName="composite" presStyleCnt="0"/>
      <dgm:spPr/>
    </dgm:pt>
    <dgm:pt modelId="{4DC74970-C415-4EBE-8216-1F2F68AC83DA}" type="pres">
      <dgm:prSet presAssocID="{49BA0CDD-2253-4B4F-80D7-F6B0C796F4DC}" presName="background" presStyleLbl="node0" presStyleIdx="1" presStyleCnt="3"/>
      <dgm:spPr/>
    </dgm:pt>
    <dgm:pt modelId="{88C26183-F8FD-487A-B172-33C3D39B43E0}" type="pres">
      <dgm:prSet presAssocID="{49BA0CDD-2253-4B4F-80D7-F6B0C796F4DC}" presName="text" presStyleLbl="fgAcc0" presStyleIdx="1" presStyleCnt="3">
        <dgm:presLayoutVars>
          <dgm:chPref val="3"/>
        </dgm:presLayoutVars>
      </dgm:prSet>
      <dgm:spPr/>
    </dgm:pt>
    <dgm:pt modelId="{C374B8A0-1FAA-4F3E-8545-028A1E242CFF}" type="pres">
      <dgm:prSet presAssocID="{49BA0CDD-2253-4B4F-80D7-F6B0C796F4DC}" presName="hierChild2" presStyleCnt="0"/>
      <dgm:spPr/>
    </dgm:pt>
    <dgm:pt modelId="{E52DE34F-8704-4D26-99CA-18E0441E3CD0}" type="pres">
      <dgm:prSet presAssocID="{43DE8329-3D32-4AA8-A476-592DC425B494}" presName="Name10" presStyleLbl="parChTrans1D2" presStyleIdx="2" presStyleCnt="5"/>
      <dgm:spPr/>
    </dgm:pt>
    <dgm:pt modelId="{0F8670FF-C868-47FB-8B2A-E4DD3E878323}" type="pres">
      <dgm:prSet presAssocID="{0B1535F1-7F92-4112-A3F3-AE555FA68F42}" presName="hierRoot2" presStyleCnt="0"/>
      <dgm:spPr/>
    </dgm:pt>
    <dgm:pt modelId="{63B25593-D0C3-4439-918B-A2E1659B5EB2}" type="pres">
      <dgm:prSet presAssocID="{0B1535F1-7F92-4112-A3F3-AE555FA68F42}" presName="composite2" presStyleCnt="0"/>
      <dgm:spPr/>
    </dgm:pt>
    <dgm:pt modelId="{55375D88-0AB9-4EF6-9D5E-F213AA49E633}" type="pres">
      <dgm:prSet presAssocID="{0B1535F1-7F92-4112-A3F3-AE555FA68F42}" presName="background2" presStyleLbl="node2" presStyleIdx="2" presStyleCnt="5"/>
      <dgm:spPr/>
    </dgm:pt>
    <dgm:pt modelId="{5D694E90-C7D1-4558-88DA-ED74C7071C4A}" type="pres">
      <dgm:prSet presAssocID="{0B1535F1-7F92-4112-A3F3-AE555FA68F42}" presName="text2" presStyleLbl="fgAcc2" presStyleIdx="2" presStyleCnt="5">
        <dgm:presLayoutVars>
          <dgm:chPref val="3"/>
        </dgm:presLayoutVars>
      </dgm:prSet>
      <dgm:spPr/>
    </dgm:pt>
    <dgm:pt modelId="{4ABD77F9-9B09-4DE9-B3C4-2F89FE7F1CC2}" type="pres">
      <dgm:prSet presAssocID="{0B1535F1-7F92-4112-A3F3-AE555FA68F42}" presName="hierChild3" presStyleCnt="0"/>
      <dgm:spPr/>
    </dgm:pt>
    <dgm:pt modelId="{DE3F779F-E6E4-4D2B-90D0-162D5808279A}" type="pres">
      <dgm:prSet presAssocID="{080CFE85-9F68-4FB0-91C1-524F491380D8}" presName="hierRoot1" presStyleCnt="0"/>
      <dgm:spPr/>
    </dgm:pt>
    <dgm:pt modelId="{63252CBF-CC0B-4B38-AA8C-0ED2B2121ADD}" type="pres">
      <dgm:prSet presAssocID="{080CFE85-9F68-4FB0-91C1-524F491380D8}" presName="composite" presStyleCnt="0"/>
      <dgm:spPr/>
    </dgm:pt>
    <dgm:pt modelId="{B9FCB1DD-75D7-4485-AF1C-785E1FFE8E31}" type="pres">
      <dgm:prSet presAssocID="{080CFE85-9F68-4FB0-91C1-524F491380D8}" presName="background" presStyleLbl="node0" presStyleIdx="2" presStyleCnt="3"/>
      <dgm:spPr/>
    </dgm:pt>
    <dgm:pt modelId="{6FE2D0E9-B474-4076-A028-91C96B6D6CDC}" type="pres">
      <dgm:prSet presAssocID="{080CFE85-9F68-4FB0-91C1-524F491380D8}" presName="text" presStyleLbl="fgAcc0" presStyleIdx="2" presStyleCnt="3">
        <dgm:presLayoutVars>
          <dgm:chPref val="3"/>
        </dgm:presLayoutVars>
      </dgm:prSet>
      <dgm:spPr/>
    </dgm:pt>
    <dgm:pt modelId="{44EB5B3D-D914-4229-ADBE-49988B9C34EA}" type="pres">
      <dgm:prSet presAssocID="{080CFE85-9F68-4FB0-91C1-524F491380D8}" presName="hierChild2" presStyleCnt="0"/>
      <dgm:spPr/>
    </dgm:pt>
    <dgm:pt modelId="{16021773-B3F9-44C9-8492-E2B8D2C5B3C0}" type="pres">
      <dgm:prSet presAssocID="{A4DABF65-1DCB-497F-ADA6-5799841D430A}" presName="Name10" presStyleLbl="parChTrans1D2" presStyleIdx="3" presStyleCnt="5"/>
      <dgm:spPr/>
    </dgm:pt>
    <dgm:pt modelId="{25166460-DF64-4EAB-925C-1AD4DD4DA173}" type="pres">
      <dgm:prSet presAssocID="{5A77929D-7D59-493A-BFC1-054F3790C5B5}" presName="hierRoot2" presStyleCnt="0"/>
      <dgm:spPr/>
    </dgm:pt>
    <dgm:pt modelId="{99D755C2-4914-464C-8B3C-E91DD952E799}" type="pres">
      <dgm:prSet presAssocID="{5A77929D-7D59-493A-BFC1-054F3790C5B5}" presName="composite2" presStyleCnt="0"/>
      <dgm:spPr/>
    </dgm:pt>
    <dgm:pt modelId="{DE1A6E14-74C3-4387-AEA2-5A337824A886}" type="pres">
      <dgm:prSet presAssocID="{5A77929D-7D59-493A-BFC1-054F3790C5B5}" presName="background2" presStyleLbl="node2" presStyleIdx="3" presStyleCnt="5"/>
      <dgm:spPr/>
    </dgm:pt>
    <dgm:pt modelId="{E51CDD37-A943-4C9D-9174-3B171AE10892}" type="pres">
      <dgm:prSet presAssocID="{5A77929D-7D59-493A-BFC1-054F3790C5B5}" presName="text2" presStyleLbl="fgAcc2" presStyleIdx="3" presStyleCnt="5">
        <dgm:presLayoutVars>
          <dgm:chPref val="3"/>
        </dgm:presLayoutVars>
      </dgm:prSet>
      <dgm:spPr/>
    </dgm:pt>
    <dgm:pt modelId="{95F39092-4BB1-47F4-B073-7D081975692A}" type="pres">
      <dgm:prSet presAssocID="{5A77929D-7D59-493A-BFC1-054F3790C5B5}" presName="hierChild3" presStyleCnt="0"/>
      <dgm:spPr/>
    </dgm:pt>
    <dgm:pt modelId="{6DB66711-F477-4703-B7DF-5EAF15D17137}" type="pres">
      <dgm:prSet presAssocID="{05558909-906E-4BE9-9A46-8BD33C80551B}" presName="Name10" presStyleLbl="parChTrans1D2" presStyleIdx="4" presStyleCnt="5"/>
      <dgm:spPr/>
    </dgm:pt>
    <dgm:pt modelId="{36848DF8-D71E-48B9-811F-49DA2070DE16}" type="pres">
      <dgm:prSet presAssocID="{18F8461D-9F81-4B9C-90BA-567C242AB121}" presName="hierRoot2" presStyleCnt="0"/>
      <dgm:spPr/>
    </dgm:pt>
    <dgm:pt modelId="{2CFDB962-4EC1-4513-A75E-6291EB9E5B3D}" type="pres">
      <dgm:prSet presAssocID="{18F8461D-9F81-4B9C-90BA-567C242AB121}" presName="composite2" presStyleCnt="0"/>
      <dgm:spPr/>
    </dgm:pt>
    <dgm:pt modelId="{C400B162-A39A-4B9F-BFFB-41023D8874DF}" type="pres">
      <dgm:prSet presAssocID="{18F8461D-9F81-4B9C-90BA-567C242AB121}" presName="background2" presStyleLbl="node2" presStyleIdx="4" presStyleCnt="5"/>
      <dgm:spPr/>
    </dgm:pt>
    <dgm:pt modelId="{7FB76065-2BB9-4C0F-AF41-250C163E6E9C}" type="pres">
      <dgm:prSet presAssocID="{18F8461D-9F81-4B9C-90BA-567C242AB121}" presName="text2" presStyleLbl="fgAcc2" presStyleIdx="4" presStyleCnt="5">
        <dgm:presLayoutVars>
          <dgm:chPref val="3"/>
        </dgm:presLayoutVars>
      </dgm:prSet>
      <dgm:spPr/>
    </dgm:pt>
    <dgm:pt modelId="{B39B4008-F16D-444C-AA7D-EA943BEA15FF}" type="pres">
      <dgm:prSet presAssocID="{18F8461D-9F81-4B9C-90BA-567C242AB121}" presName="hierChild3" presStyleCnt="0"/>
      <dgm:spPr/>
    </dgm:pt>
  </dgm:ptLst>
  <dgm:cxnLst>
    <dgm:cxn modelId="{42139313-9519-465A-9C97-710D0EBC0A4C}" type="presOf" srcId="{358A09C9-63EE-4949-8810-BE121941FF59}" destId="{D6BA6FC2-3D75-4F00-94E4-AB1FA1358034}" srcOrd="0" destOrd="0" presId="urn:microsoft.com/office/officeart/2005/8/layout/hierarchy1"/>
    <dgm:cxn modelId="{E237F11A-C55B-48A2-AC79-8E9B6D8CC6F0}" srcId="{9A450462-2974-4252-8846-0CF38742966F}" destId="{C6170595-29D6-48AF-9F94-C9C9004B09F7}" srcOrd="0" destOrd="0" parTransId="{358A09C9-63EE-4949-8810-BE121941FF59}" sibTransId="{C1DA4BEF-7484-4D07-AFA9-3D03AF985FF2}"/>
    <dgm:cxn modelId="{C5F75F23-8BFB-4377-93C3-D63167F62574}" type="presOf" srcId="{080CFE85-9F68-4FB0-91C1-524F491380D8}" destId="{6FE2D0E9-B474-4076-A028-91C96B6D6CDC}" srcOrd="0" destOrd="0" presId="urn:microsoft.com/office/officeart/2005/8/layout/hierarchy1"/>
    <dgm:cxn modelId="{FC15C12E-BB13-4A5B-B5F5-A1747056D2F6}" type="presOf" srcId="{A4DABF65-1DCB-497F-ADA6-5799841D430A}" destId="{16021773-B3F9-44C9-8492-E2B8D2C5B3C0}" srcOrd="0" destOrd="0" presId="urn:microsoft.com/office/officeart/2005/8/layout/hierarchy1"/>
    <dgm:cxn modelId="{3EAAB749-6187-4AE2-8086-29CF8A09D3B6}" srcId="{080CFE85-9F68-4FB0-91C1-524F491380D8}" destId="{5A77929D-7D59-493A-BFC1-054F3790C5B5}" srcOrd="0" destOrd="0" parTransId="{A4DABF65-1DCB-497F-ADA6-5799841D430A}" sibTransId="{20208859-7CAE-40C0-97B1-A33D8DACE0F8}"/>
    <dgm:cxn modelId="{B2E20B6B-D601-46D1-9A06-647D17D864FA}" srcId="{697C4096-41C2-499D-A3D6-9027865506CA}" destId="{9A450462-2974-4252-8846-0CF38742966F}" srcOrd="0" destOrd="0" parTransId="{EC926C54-2C67-4DDD-9022-A5B0A051FEBE}" sibTransId="{4C7DCF0D-2ECC-4A6E-AC3D-1F369DFB7216}"/>
    <dgm:cxn modelId="{C3F5DE75-AFBA-4289-A140-2C3BB257AC36}" type="presOf" srcId="{05558909-906E-4BE9-9A46-8BD33C80551B}" destId="{6DB66711-F477-4703-B7DF-5EAF15D17137}" srcOrd="0" destOrd="0" presId="urn:microsoft.com/office/officeart/2005/8/layout/hierarchy1"/>
    <dgm:cxn modelId="{84AACD59-CA68-4341-B440-7554F3C3ABB9}" type="presOf" srcId="{43DE8329-3D32-4AA8-A476-592DC425B494}" destId="{E52DE34F-8704-4D26-99CA-18E0441E3CD0}" srcOrd="0" destOrd="0" presId="urn:microsoft.com/office/officeart/2005/8/layout/hierarchy1"/>
    <dgm:cxn modelId="{5973A27A-1D63-4740-B3EA-8ECD34A2DBC4}" srcId="{9A450462-2974-4252-8846-0CF38742966F}" destId="{A2109B65-0FC4-491E-98BC-04B1CF70EE32}" srcOrd="1" destOrd="0" parTransId="{6A8D264F-9EDB-4F52-B0BA-BA3DFB7CE46C}" sibTransId="{6A902370-6354-4A52-A990-B2F3AF702A4D}"/>
    <dgm:cxn modelId="{0BA2508B-B7C7-45E0-85A7-22F4BE9C929A}" type="presOf" srcId="{A2109B65-0FC4-491E-98BC-04B1CF70EE32}" destId="{F4509291-42A1-4911-9CB9-06F743992523}" srcOrd="0" destOrd="0" presId="urn:microsoft.com/office/officeart/2005/8/layout/hierarchy1"/>
    <dgm:cxn modelId="{42893A8D-2602-41E5-997B-FDE115C49846}" type="presOf" srcId="{9A450462-2974-4252-8846-0CF38742966F}" destId="{465AC122-7177-4496-957F-45AAC75A083C}" srcOrd="0" destOrd="0" presId="urn:microsoft.com/office/officeart/2005/8/layout/hierarchy1"/>
    <dgm:cxn modelId="{8B87429A-C8DA-40DA-A922-E69DD6AF6087}" type="presOf" srcId="{6A8D264F-9EDB-4F52-B0BA-BA3DFB7CE46C}" destId="{E07F987F-DB21-42DB-839F-BD754BEF42AA}" srcOrd="0" destOrd="0" presId="urn:microsoft.com/office/officeart/2005/8/layout/hierarchy1"/>
    <dgm:cxn modelId="{81A688A1-B50B-47B7-98A0-2B432C7FDC46}" type="presOf" srcId="{697C4096-41C2-499D-A3D6-9027865506CA}" destId="{7CCE38BA-13C7-4B36-90A2-9C9FEC886854}" srcOrd="0" destOrd="0" presId="urn:microsoft.com/office/officeart/2005/8/layout/hierarchy1"/>
    <dgm:cxn modelId="{24AAF2B7-68A4-47AF-B9A9-B6A55906ED0A}" type="presOf" srcId="{49BA0CDD-2253-4B4F-80D7-F6B0C796F4DC}" destId="{88C26183-F8FD-487A-B172-33C3D39B43E0}" srcOrd="0" destOrd="0" presId="urn:microsoft.com/office/officeart/2005/8/layout/hierarchy1"/>
    <dgm:cxn modelId="{F92C08BC-F448-4A53-A4DB-E766D3A2402F}" type="presOf" srcId="{5A77929D-7D59-493A-BFC1-054F3790C5B5}" destId="{E51CDD37-A943-4C9D-9174-3B171AE10892}" srcOrd="0" destOrd="0" presId="urn:microsoft.com/office/officeart/2005/8/layout/hierarchy1"/>
    <dgm:cxn modelId="{7E8627BF-C89E-44CB-95D2-93E6F4A839E5}" type="presOf" srcId="{0B1535F1-7F92-4112-A3F3-AE555FA68F42}" destId="{5D694E90-C7D1-4558-88DA-ED74C7071C4A}" srcOrd="0" destOrd="0" presId="urn:microsoft.com/office/officeart/2005/8/layout/hierarchy1"/>
    <dgm:cxn modelId="{A2E133C1-F6BE-4D16-AAE4-04641F90570B}" srcId="{080CFE85-9F68-4FB0-91C1-524F491380D8}" destId="{18F8461D-9F81-4B9C-90BA-567C242AB121}" srcOrd="1" destOrd="0" parTransId="{05558909-906E-4BE9-9A46-8BD33C80551B}" sibTransId="{3A855C1C-07BD-4EB3-9F8F-BC9FA3512888}"/>
    <dgm:cxn modelId="{E439EEC2-5484-48A8-B195-CB8CFD6036EA}" srcId="{697C4096-41C2-499D-A3D6-9027865506CA}" destId="{080CFE85-9F68-4FB0-91C1-524F491380D8}" srcOrd="2" destOrd="0" parTransId="{8CA377E9-633B-4911-8D47-208C898C5CA2}" sibTransId="{4762A42C-8530-436F-BBEB-F1F149393E4E}"/>
    <dgm:cxn modelId="{0977F0D8-CE3A-411A-B13E-0FF7CA2C5BA4}" type="presOf" srcId="{C6170595-29D6-48AF-9F94-C9C9004B09F7}" destId="{FC5C0DA7-23C9-456E-8C26-2E704C5D0A38}" srcOrd="0" destOrd="0" presId="urn:microsoft.com/office/officeart/2005/8/layout/hierarchy1"/>
    <dgm:cxn modelId="{9C1B13EA-926D-4AB3-A816-63D393FABB39}" srcId="{697C4096-41C2-499D-A3D6-9027865506CA}" destId="{49BA0CDD-2253-4B4F-80D7-F6B0C796F4DC}" srcOrd="1" destOrd="0" parTransId="{81E79673-0F25-4004-A9DF-CB461F85FCFF}" sibTransId="{43B54C57-FEF6-4E7A-B925-6CE0023430C9}"/>
    <dgm:cxn modelId="{88F519F2-D6B9-45AF-B6DB-E2EC956F78F1}" type="presOf" srcId="{18F8461D-9F81-4B9C-90BA-567C242AB121}" destId="{7FB76065-2BB9-4C0F-AF41-250C163E6E9C}" srcOrd="0" destOrd="0" presId="urn:microsoft.com/office/officeart/2005/8/layout/hierarchy1"/>
    <dgm:cxn modelId="{817B98F5-3CF1-4546-B070-CD22848DFE2C}" srcId="{49BA0CDD-2253-4B4F-80D7-F6B0C796F4DC}" destId="{0B1535F1-7F92-4112-A3F3-AE555FA68F42}" srcOrd="0" destOrd="0" parTransId="{43DE8329-3D32-4AA8-A476-592DC425B494}" sibTransId="{49096679-09EE-44D2-B809-EF4E48B3DB48}"/>
    <dgm:cxn modelId="{AF438707-D5D0-4AA8-8FB2-87C931AC85F6}" type="presParOf" srcId="{7CCE38BA-13C7-4B36-90A2-9C9FEC886854}" destId="{72B70D0D-51DB-400B-92D3-119D906B6B4A}" srcOrd="0" destOrd="0" presId="urn:microsoft.com/office/officeart/2005/8/layout/hierarchy1"/>
    <dgm:cxn modelId="{7F74D43F-D4B6-475F-A03C-747988060420}" type="presParOf" srcId="{72B70D0D-51DB-400B-92D3-119D906B6B4A}" destId="{77CA81C4-D8EE-4894-A28A-AF5C3FBBA9AA}" srcOrd="0" destOrd="0" presId="urn:microsoft.com/office/officeart/2005/8/layout/hierarchy1"/>
    <dgm:cxn modelId="{9E645E89-E71D-4A76-80E6-CCA747DA85A3}" type="presParOf" srcId="{77CA81C4-D8EE-4894-A28A-AF5C3FBBA9AA}" destId="{AC2918BD-2600-4C41-B311-38346CA29170}" srcOrd="0" destOrd="0" presId="urn:microsoft.com/office/officeart/2005/8/layout/hierarchy1"/>
    <dgm:cxn modelId="{FA1CCA96-5F7C-4A86-9D80-CD64B136B232}" type="presParOf" srcId="{77CA81C4-D8EE-4894-A28A-AF5C3FBBA9AA}" destId="{465AC122-7177-4496-957F-45AAC75A083C}" srcOrd="1" destOrd="0" presId="urn:microsoft.com/office/officeart/2005/8/layout/hierarchy1"/>
    <dgm:cxn modelId="{34004391-FCF0-480B-8A27-B6315390810C}" type="presParOf" srcId="{72B70D0D-51DB-400B-92D3-119D906B6B4A}" destId="{4C40F7DA-3070-49D5-8B38-B87AFF3D38B4}" srcOrd="1" destOrd="0" presId="urn:microsoft.com/office/officeart/2005/8/layout/hierarchy1"/>
    <dgm:cxn modelId="{2BD96ED9-B0C7-44F7-B4CE-DA644D65356E}" type="presParOf" srcId="{4C40F7DA-3070-49D5-8B38-B87AFF3D38B4}" destId="{D6BA6FC2-3D75-4F00-94E4-AB1FA1358034}" srcOrd="0" destOrd="0" presId="urn:microsoft.com/office/officeart/2005/8/layout/hierarchy1"/>
    <dgm:cxn modelId="{F406A0EA-8940-41C7-9A12-8D7BE0BA5E10}" type="presParOf" srcId="{4C40F7DA-3070-49D5-8B38-B87AFF3D38B4}" destId="{1B00F114-E922-4DD3-93B7-B22136B12059}" srcOrd="1" destOrd="0" presId="urn:microsoft.com/office/officeart/2005/8/layout/hierarchy1"/>
    <dgm:cxn modelId="{79267FE8-CC06-486A-B730-25D8C23A5BC8}" type="presParOf" srcId="{1B00F114-E922-4DD3-93B7-B22136B12059}" destId="{70B1A96C-6683-48A2-BBD1-C44D7E317DB6}" srcOrd="0" destOrd="0" presId="urn:microsoft.com/office/officeart/2005/8/layout/hierarchy1"/>
    <dgm:cxn modelId="{B1ED4245-9379-4D49-AAE8-C88639865C2F}" type="presParOf" srcId="{70B1A96C-6683-48A2-BBD1-C44D7E317DB6}" destId="{7955557A-0550-4913-9C76-EFC9563AAD8D}" srcOrd="0" destOrd="0" presId="urn:microsoft.com/office/officeart/2005/8/layout/hierarchy1"/>
    <dgm:cxn modelId="{7F471122-154D-4AA4-80B2-CFF0AC12D624}" type="presParOf" srcId="{70B1A96C-6683-48A2-BBD1-C44D7E317DB6}" destId="{FC5C0DA7-23C9-456E-8C26-2E704C5D0A38}" srcOrd="1" destOrd="0" presId="urn:microsoft.com/office/officeart/2005/8/layout/hierarchy1"/>
    <dgm:cxn modelId="{3783BC33-DCC8-41F0-BD54-01E5BC854FDA}" type="presParOf" srcId="{1B00F114-E922-4DD3-93B7-B22136B12059}" destId="{362EB6E7-9A92-4EAA-96C4-5FCF6FB10158}" srcOrd="1" destOrd="0" presId="urn:microsoft.com/office/officeart/2005/8/layout/hierarchy1"/>
    <dgm:cxn modelId="{BFDCA459-BFF7-4D8B-8637-A9905300E1F7}" type="presParOf" srcId="{4C40F7DA-3070-49D5-8B38-B87AFF3D38B4}" destId="{E07F987F-DB21-42DB-839F-BD754BEF42AA}" srcOrd="2" destOrd="0" presId="urn:microsoft.com/office/officeart/2005/8/layout/hierarchy1"/>
    <dgm:cxn modelId="{77253C74-0F79-4C67-B641-ADBD17343149}" type="presParOf" srcId="{4C40F7DA-3070-49D5-8B38-B87AFF3D38B4}" destId="{CD29510C-CDAC-4088-9BF6-E431C78288B0}" srcOrd="3" destOrd="0" presId="urn:microsoft.com/office/officeart/2005/8/layout/hierarchy1"/>
    <dgm:cxn modelId="{1D746A45-24F1-4D26-BABB-A0FE68118F2A}" type="presParOf" srcId="{CD29510C-CDAC-4088-9BF6-E431C78288B0}" destId="{FE85A681-77CF-4DD2-8335-A82065A182AD}" srcOrd="0" destOrd="0" presId="urn:microsoft.com/office/officeart/2005/8/layout/hierarchy1"/>
    <dgm:cxn modelId="{BF260432-B0DB-450A-96E1-457B24C3D356}" type="presParOf" srcId="{FE85A681-77CF-4DD2-8335-A82065A182AD}" destId="{738C39E6-00DA-4E82-BCD6-E1A93CCEF0F8}" srcOrd="0" destOrd="0" presId="urn:microsoft.com/office/officeart/2005/8/layout/hierarchy1"/>
    <dgm:cxn modelId="{438D42D3-1636-441E-9939-E30EC206EC93}" type="presParOf" srcId="{FE85A681-77CF-4DD2-8335-A82065A182AD}" destId="{F4509291-42A1-4911-9CB9-06F743992523}" srcOrd="1" destOrd="0" presId="urn:microsoft.com/office/officeart/2005/8/layout/hierarchy1"/>
    <dgm:cxn modelId="{20B3444E-FE9A-4EDC-98E0-C02AFCA12D3F}" type="presParOf" srcId="{CD29510C-CDAC-4088-9BF6-E431C78288B0}" destId="{178A02CE-D579-4E12-A05B-9D2D4CFC5616}" srcOrd="1" destOrd="0" presId="urn:microsoft.com/office/officeart/2005/8/layout/hierarchy1"/>
    <dgm:cxn modelId="{60BECC63-E4B3-41CF-A149-FE17A69EF849}" type="presParOf" srcId="{7CCE38BA-13C7-4B36-90A2-9C9FEC886854}" destId="{EF455C21-A9D9-4A6C-B13E-BBD4FFB3A2B0}" srcOrd="1" destOrd="0" presId="urn:microsoft.com/office/officeart/2005/8/layout/hierarchy1"/>
    <dgm:cxn modelId="{0D4C3FD0-2841-42D9-9AD4-94F97E3B2793}" type="presParOf" srcId="{EF455C21-A9D9-4A6C-B13E-BBD4FFB3A2B0}" destId="{237895D7-AE13-47E2-B014-BCFB23B628D5}" srcOrd="0" destOrd="0" presId="urn:microsoft.com/office/officeart/2005/8/layout/hierarchy1"/>
    <dgm:cxn modelId="{21BEA752-D5B1-4632-A2BD-DC6FAB2ACB2A}" type="presParOf" srcId="{237895D7-AE13-47E2-B014-BCFB23B628D5}" destId="{4DC74970-C415-4EBE-8216-1F2F68AC83DA}" srcOrd="0" destOrd="0" presId="urn:microsoft.com/office/officeart/2005/8/layout/hierarchy1"/>
    <dgm:cxn modelId="{8392D3CE-4FA4-4E05-BD0E-E2F80867D2B2}" type="presParOf" srcId="{237895D7-AE13-47E2-B014-BCFB23B628D5}" destId="{88C26183-F8FD-487A-B172-33C3D39B43E0}" srcOrd="1" destOrd="0" presId="urn:microsoft.com/office/officeart/2005/8/layout/hierarchy1"/>
    <dgm:cxn modelId="{81744EBB-F363-4054-B721-D919AE7F8296}" type="presParOf" srcId="{EF455C21-A9D9-4A6C-B13E-BBD4FFB3A2B0}" destId="{C374B8A0-1FAA-4F3E-8545-028A1E242CFF}" srcOrd="1" destOrd="0" presId="urn:microsoft.com/office/officeart/2005/8/layout/hierarchy1"/>
    <dgm:cxn modelId="{02C9983E-A33D-444F-B96B-036FB7D8CE52}" type="presParOf" srcId="{C374B8A0-1FAA-4F3E-8545-028A1E242CFF}" destId="{E52DE34F-8704-4D26-99CA-18E0441E3CD0}" srcOrd="0" destOrd="0" presId="urn:microsoft.com/office/officeart/2005/8/layout/hierarchy1"/>
    <dgm:cxn modelId="{CCE34F11-CBAB-4823-8ECE-BB13E6C1E2BE}" type="presParOf" srcId="{C374B8A0-1FAA-4F3E-8545-028A1E242CFF}" destId="{0F8670FF-C868-47FB-8B2A-E4DD3E878323}" srcOrd="1" destOrd="0" presId="urn:microsoft.com/office/officeart/2005/8/layout/hierarchy1"/>
    <dgm:cxn modelId="{17C14A8B-DC27-4541-ABCA-0829B52E69E7}" type="presParOf" srcId="{0F8670FF-C868-47FB-8B2A-E4DD3E878323}" destId="{63B25593-D0C3-4439-918B-A2E1659B5EB2}" srcOrd="0" destOrd="0" presId="urn:microsoft.com/office/officeart/2005/8/layout/hierarchy1"/>
    <dgm:cxn modelId="{A0D68240-35A9-467E-B397-6B4CA589F7AA}" type="presParOf" srcId="{63B25593-D0C3-4439-918B-A2E1659B5EB2}" destId="{55375D88-0AB9-4EF6-9D5E-F213AA49E633}" srcOrd="0" destOrd="0" presId="urn:microsoft.com/office/officeart/2005/8/layout/hierarchy1"/>
    <dgm:cxn modelId="{2630E124-F68F-4BA8-B642-AEB49E9AB09F}" type="presParOf" srcId="{63B25593-D0C3-4439-918B-A2E1659B5EB2}" destId="{5D694E90-C7D1-4558-88DA-ED74C7071C4A}" srcOrd="1" destOrd="0" presId="urn:microsoft.com/office/officeart/2005/8/layout/hierarchy1"/>
    <dgm:cxn modelId="{59DD438F-0084-4A9F-81BC-4D31B65EF222}" type="presParOf" srcId="{0F8670FF-C868-47FB-8B2A-E4DD3E878323}" destId="{4ABD77F9-9B09-4DE9-B3C4-2F89FE7F1CC2}" srcOrd="1" destOrd="0" presId="urn:microsoft.com/office/officeart/2005/8/layout/hierarchy1"/>
    <dgm:cxn modelId="{5E8E30B0-8C62-4D72-878B-04038EB25E4D}" type="presParOf" srcId="{7CCE38BA-13C7-4B36-90A2-9C9FEC886854}" destId="{DE3F779F-E6E4-4D2B-90D0-162D5808279A}" srcOrd="2" destOrd="0" presId="urn:microsoft.com/office/officeart/2005/8/layout/hierarchy1"/>
    <dgm:cxn modelId="{EF42B8F9-FE27-4FD9-9F7A-DFFD6D6A9163}" type="presParOf" srcId="{DE3F779F-E6E4-4D2B-90D0-162D5808279A}" destId="{63252CBF-CC0B-4B38-AA8C-0ED2B2121ADD}" srcOrd="0" destOrd="0" presId="urn:microsoft.com/office/officeart/2005/8/layout/hierarchy1"/>
    <dgm:cxn modelId="{2179FD1A-B6A7-41E6-A8B4-AC5994DA9A66}" type="presParOf" srcId="{63252CBF-CC0B-4B38-AA8C-0ED2B2121ADD}" destId="{B9FCB1DD-75D7-4485-AF1C-785E1FFE8E31}" srcOrd="0" destOrd="0" presId="urn:microsoft.com/office/officeart/2005/8/layout/hierarchy1"/>
    <dgm:cxn modelId="{32807183-1981-4651-B2E6-5DC072C33050}" type="presParOf" srcId="{63252CBF-CC0B-4B38-AA8C-0ED2B2121ADD}" destId="{6FE2D0E9-B474-4076-A028-91C96B6D6CDC}" srcOrd="1" destOrd="0" presId="urn:microsoft.com/office/officeart/2005/8/layout/hierarchy1"/>
    <dgm:cxn modelId="{0D2531E3-CF83-4517-AE33-48960EBCA06F}" type="presParOf" srcId="{DE3F779F-E6E4-4D2B-90D0-162D5808279A}" destId="{44EB5B3D-D914-4229-ADBE-49988B9C34EA}" srcOrd="1" destOrd="0" presId="urn:microsoft.com/office/officeart/2005/8/layout/hierarchy1"/>
    <dgm:cxn modelId="{ECD619E7-3C3F-4AA7-994A-6CA092961FB1}" type="presParOf" srcId="{44EB5B3D-D914-4229-ADBE-49988B9C34EA}" destId="{16021773-B3F9-44C9-8492-E2B8D2C5B3C0}" srcOrd="0" destOrd="0" presId="urn:microsoft.com/office/officeart/2005/8/layout/hierarchy1"/>
    <dgm:cxn modelId="{41A93980-80F6-4A52-A7F7-C747C5807A20}" type="presParOf" srcId="{44EB5B3D-D914-4229-ADBE-49988B9C34EA}" destId="{25166460-DF64-4EAB-925C-1AD4DD4DA173}" srcOrd="1" destOrd="0" presId="urn:microsoft.com/office/officeart/2005/8/layout/hierarchy1"/>
    <dgm:cxn modelId="{445EE85E-554D-4DFE-AA97-079360413E42}" type="presParOf" srcId="{25166460-DF64-4EAB-925C-1AD4DD4DA173}" destId="{99D755C2-4914-464C-8B3C-E91DD952E799}" srcOrd="0" destOrd="0" presId="urn:microsoft.com/office/officeart/2005/8/layout/hierarchy1"/>
    <dgm:cxn modelId="{E35BD6E1-80F2-4551-8C29-C5CFD209A6CB}" type="presParOf" srcId="{99D755C2-4914-464C-8B3C-E91DD952E799}" destId="{DE1A6E14-74C3-4387-AEA2-5A337824A886}" srcOrd="0" destOrd="0" presId="urn:microsoft.com/office/officeart/2005/8/layout/hierarchy1"/>
    <dgm:cxn modelId="{A11F82AE-5224-484F-9DE5-7BB788B233A8}" type="presParOf" srcId="{99D755C2-4914-464C-8B3C-E91DD952E799}" destId="{E51CDD37-A943-4C9D-9174-3B171AE10892}" srcOrd="1" destOrd="0" presId="urn:microsoft.com/office/officeart/2005/8/layout/hierarchy1"/>
    <dgm:cxn modelId="{29758060-5833-4B8D-ACF6-0A73CA5AAE54}" type="presParOf" srcId="{25166460-DF64-4EAB-925C-1AD4DD4DA173}" destId="{95F39092-4BB1-47F4-B073-7D081975692A}" srcOrd="1" destOrd="0" presId="urn:microsoft.com/office/officeart/2005/8/layout/hierarchy1"/>
    <dgm:cxn modelId="{AA43F103-D871-44D4-85B2-4BDDD48E3BF7}" type="presParOf" srcId="{44EB5B3D-D914-4229-ADBE-49988B9C34EA}" destId="{6DB66711-F477-4703-B7DF-5EAF15D17137}" srcOrd="2" destOrd="0" presId="urn:microsoft.com/office/officeart/2005/8/layout/hierarchy1"/>
    <dgm:cxn modelId="{D44E1A05-1651-4394-A0E7-E59BB9EFC25D}" type="presParOf" srcId="{44EB5B3D-D914-4229-ADBE-49988B9C34EA}" destId="{36848DF8-D71E-48B9-811F-49DA2070DE16}" srcOrd="3" destOrd="0" presId="urn:microsoft.com/office/officeart/2005/8/layout/hierarchy1"/>
    <dgm:cxn modelId="{9A9A8CC1-3CB8-45AF-BFCB-587152B4D6E1}" type="presParOf" srcId="{36848DF8-D71E-48B9-811F-49DA2070DE16}" destId="{2CFDB962-4EC1-4513-A75E-6291EB9E5B3D}" srcOrd="0" destOrd="0" presId="urn:microsoft.com/office/officeart/2005/8/layout/hierarchy1"/>
    <dgm:cxn modelId="{534B69EE-70DC-48F4-909B-CB340EBACBE1}" type="presParOf" srcId="{2CFDB962-4EC1-4513-A75E-6291EB9E5B3D}" destId="{C400B162-A39A-4B9F-BFFB-41023D8874DF}" srcOrd="0" destOrd="0" presId="urn:microsoft.com/office/officeart/2005/8/layout/hierarchy1"/>
    <dgm:cxn modelId="{6F613708-DA40-449C-945B-A79AE142A42F}" type="presParOf" srcId="{2CFDB962-4EC1-4513-A75E-6291EB9E5B3D}" destId="{7FB76065-2BB9-4C0F-AF41-250C163E6E9C}" srcOrd="1" destOrd="0" presId="urn:microsoft.com/office/officeart/2005/8/layout/hierarchy1"/>
    <dgm:cxn modelId="{F02BF0D6-178A-4492-8350-EE4A06F06EC4}" type="presParOf" srcId="{36848DF8-D71E-48B9-811F-49DA2070DE16}" destId="{B39B4008-F16D-444C-AA7D-EA943BEA15F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328F75-79E8-4DC5-B0BE-694E7A516CA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6D375F7-D1A5-40C4-A5DE-36AB61585A7E}">
      <dgm:prSet/>
      <dgm:spPr/>
      <dgm:t>
        <a:bodyPr/>
        <a:lstStyle/>
        <a:p>
          <a:r>
            <a:rPr lang="en-US" dirty="0"/>
            <a:t>Schedule tasks </a:t>
          </a:r>
        </a:p>
      </dgm:t>
    </dgm:pt>
    <dgm:pt modelId="{344AE1FB-69E8-4580-9687-BA3488E31200}" type="parTrans" cxnId="{D8EE1188-8D8E-4F43-9BA9-B8FD9D345032}">
      <dgm:prSet/>
      <dgm:spPr/>
      <dgm:t>
        <a:bodyPr/>
        <a:lstStyle/>
        <a:p>
          <a:endParaRPr lang="en-US"/>
        </a:p>
      </dgm:t>
    </dgm:pt>
    <dgm:pt modelId="{C902AB1D-7480-475D-9D55-25CCDA617386}" type="sibTrans" cxnId="{D8EE1188-8D8E-4F43-9BA9-B8FD9D345032}">
      <dgm:prSet/>
      <dgm:spPr/>
      <dgm:t>
        <a:bodyPr/>
        <a:lstStyle/>
        <a:p>
          <a:endParaRPr lang="en-US"/>
        </a:p>
      </dgm:t>
    </dgm:pt>
    <dgm:pt modelId="{33ACF6E3-F5D3-41F7-A179-FC61194D1B0C}">
      <dgm:prSet/>
      <dgm:spPr/>
      <dgm:t>
        <a:bodyPr/>
        <a:lstStyle/>
        <a:p>
          <a:r>
            <a:rPr lang="en-US" dirty="0"/>
            <a:t>Share information</a:t>
          </a:r>
        </a:p>
      </dgm:t>
    </dgm:pt>
    <dgm:pt modelId="{3C41236C-04C7-4F3B-9E5F-E41F017EE08A}" type="parTrans" cxnId="{A0DA6993-6055-4A1C-9C89-ABE2428BC038}">
      <dgm:prSet/>
      <dgm:spPr/>
      <dgm:t>
        <a:bodyPr/>
        <a:lstStyle/>
        <a:p>
          <a:endParaRPr lang="en-US"/>
        </a:p>
      </dgm:t>
    </dgm:pt>
    <dgm:pt modelId="{B063549C-A8B8-493D-80A3-E21AF4176A99}" type="sibTrans" cxnId="{A0DA6993-6055-4A1C-9C89-ABE2428BC038}">
      <dgm:prSet/>
      <dgm:spPr/>
      <dgm:t>
        <a:bodyPr/>
        <a:lstStyle/>
        <a:p>
          <a:endParaRPr lang="en-US"/>
        </a:p>
      </dgm:t>
    </dgm:pt>
    <dgm:pt modelId="{C2D2CB78-C37B-4DB6-BE41-E085E440C496}">
      <dgm:prSet/>
      <dgm:spPr/>
      <dgm:t>
        <a:bodyPr/>
        <a:lstStyle/>
        <a:p>
          <a:r>
            <a:rPr lang="en-US"/>
            <a:t>Access for patient and care team</a:t>
          </a:r>
        </a:p>
      </dgm:t>
    </dgm:pt>
    <dgm:pt modelId="{9C116805-1630-4F41-9A0C-3BC41381024A}" type="parTrans" cxnId="{9694FC65-D2DC-4462-9ABE-12FE49510FAF}">
      <dgm:prSet/>
      <dgm:spPr/>
      <dgm:t>
        <a:bodyPr/>
        <a:lstStyle/>
        <a:p>
          <a:endParaRPr lang="en-US"/>
        </a:p>
      </dgm:t>
    </dgm:pt>
    <dgm:pt modelId="{DFB14174-E514-4A8E-9559-D255733508F4}" type="sibTrans" cxnId="{9694FC65-D2DC-4462-9ABE-12FE49510FAF}">
      <dgm:prSet/>
      <dgm:spPr/>
      <dgm:t>
        <a:bodyPr/>
        <a:lstStyle/>
        <a:p>
          <a:endParaRPr lang="en-US"/>
        </a:p>
      </dgm:t>
    </dgm:pt>
    <dgm:pt modelId="{5054DC9F-BD96-4230-ACF6-754839416904}" type="pres">
      <dgm:prSet presAssocID="{9B328F75-79E8-4DC5-B0BE-694E7A516CA2}" presName="hierChild1" presStyleCnt="0">
        <dgm:presLayoutVars>
          <dgm:chPref val="1"/>
          <dgm:dir/>
          <dgm:animOne val="branch"/>
          <dgm:animLvl val="lvl"/>
          <dgm:resizeHandles/>
        </dgm:presLayoutVars>
      </dgm:prSet>
      <dgm:spPr/>
    </dgm:pt>
    <dgm:pt modelId="{9844F729-1E42-4A34-A7D9-C43013EFE525}" type="pres">
      <dgm:prSet presAssocID="{C6D375F7-D1A5-40C4-A5DE-36AB61585A7E}" presName="hierRoot1" presStyleCnt="0"/>
      <dgm:spPr/>
    </dgm:pt>
    <dgm:pt modelId="{DF67662D-40A8-45A7-A5AE-43F218BCFD25}" type="pres">
      <dgm:prSet presAssocID="{C6D375F7-D1A5-40C4-A5DE-36AB61585A7E}" presName="composite" presStyleCnt="0"/>
      <dgm:spPr/>
    </dgm:pt>
    <dgm:pt modelId="{8795E6D3-58AB-4F8C-BBA8-6C46C4AAEB0D}" type="pres">
      <dgm:prSet presAssocID="{C6D375F7-D1A5-40C4-A5DE-36AB61585A7E}" presName="background" presStyleLbl="node0" presStyleIdx="0" presStyleCnt="3"/>
      <dgm:spPr/>
    </dgm:pt>
    <dgm:pt modelId="{172F246E-2E4C-431A-A3FC-15F37118CD44}" type="pres">
      <dgm:prSet presAssocID="{C6D375F7-D1A5-40C4-A5DE-36AB61585A7E}" presName="text" presStyleLbl="fgAcc0" presStyleIdx="0" presStyleCnt="3">
        <dgm:presLayoutVars>
          <dgm:chPref val="3"/>
        </dgm:presLayoutVars>
      </dgm:prSet>
      <dgm:spPr/>
    </dgm:pt>
    <dgm:pt modelId="{BF8BB3FA-0CC6-444F-9176-40150944345D}" type="pres">
      <dgm:prSet presAssocID="{C6D375F7-D1A5-40C4-A5DE-36AB61585A7E}" presName="hierChild2" presStyleCnt="0"/>
      <dgm:spPr/>
    </dgm:pt>
    <dgm:pt modelId="{EEBCD4C9-83E5-4C25-9F50-79C5C8B90B7C}" type="pres">
      <dgm:prSet presAssocID="{33ACF6E3-F5D3-41F7-A179-FC61194D1B0C}" presName="hierRoot1" presStyleCnt="0"/>
      <dgm:spPr/>
    </dgm:pt>
    <dgm:pt modelId="{8F3EFF14-03E2-4878-84DE-B4C30CEE9009}" type="pres">
      <dgm:prSet presAssocID="{33ACF6E3-F5D3-41F7-A179-FC61194D1B0C}" presName="composite" presStyleCnt="0"/>
      <dgm:spPr/>
    </dgm:pt>
    <dgm:pt modelId="{52F48968-1C58-446E-819E-0CA7BE613693}" type="pres">
      <dgm:prSet presAssocID="{33ACF6E3-F5D3-41F7-A179-FC61194D1B0C}" presName="background" presStyleLbl="node0" presStyleIdx="1" presStyleCnt="3"/>
      <dgm:spPr/>
    </dgm:pt>
    <dgm:pt modelId="{A2BB25DD-97EC-4837-ADD3-3F599E531EA1}" type="pres">
      <dgm:prSet presAssocID="{33ACF6E3-F5D3-41F7-A179-FC61194D1B0C}" presName="text" presStyleLbl="fgAcc0" presStyleIdx="1" presStyleCnt="3">
        <dgm:presLayoutVars>
          <dgm:chPref val="3"/>
        </dgm:presLayoutVars>
      </dgm:prSet>
      <dgm:spPr/>
    </dgm:pt>
    <dgm:pt modelId="{9E65AD48-BACF-4030-B32E-271D3E287701}" type="pres">
      <dgm:prSet presAssocID="{33ACF6E3-F5D3-41F7-A179-FC61194D1B0C}" presName="hierChild2" presStyleCnt="0"/>
      <dgm:spPr/>
    </dgm:pt>
    <dgm:pt modelId="{42B47E9F-5580-4C69-8BE5-00FD5CB3DB25}" type="pres">
      <dgm:prSet presAssocID="{C2D2CB78-C37B-4DB6-BE41-E085E440C496}" presName="hierRoot1" presStyleCnt="0"/>
      <dgm:spPr/>
    </dgm:pt>
    <dgm:pt modelId="{8099CA7C-92CF-42F6-834B-7605A139245F}" type="pres">
      <dgm:prSet presAssocID="{C2D2CB78-C37B-4DB6-BE41-E085E440C496}" presName="composite" presStyleCnt="0"/>
      <dgm:spPr/>
    </dgm:pt>
    <dgm:pt modelId="{48AB201D-DFBC-4FC7-A7D6-469A8F9DB9A5}" type="pres">
      <dgm:prSet presAssocID="{C2D2CB78-C37B-4DB6-BE41-E085E440C496}" presName="background" presStyleLbl="node0" presStyleIdx="2" presStyleCnt="3"/>
      <dgm:spPr/>
    </dgm:pt>
    <dgm:pt modelId="{5A4FA27E-16B9-4BF6-B11C-9E7B63D4559C}" type="pres">
      <dgm:prSet presAssocID="{C2D2CB78-C37B-4DB6-BE41-E085E440C496}" presName="text" presStyleLbl="fgAcc0" presStyleIdx="2" presStyleCnt="3">
        <dgm:presLayoutVars>
          <dgm:chPref val="3"/>
        </dgm:presLayoutVars>
      </dgm:prSet>
      <dgm:spPr/>
    </dgm:pt>
    <dgm:pt modelId="{1AFB073B-6269-4000-9F87-1B12ECEE3614}" type="pres">
      <dgm:prSet presAssocID="{C2D2CB78-C37B-4DB6-BE41-E085E440C496}" presName="hierChild2" presStyleCnt="0"/>
      <dgm:spPr/>
    </dgm:pt>
  </dgm:ptLst>
  <dgm:cxnLst>
    <dgm:cxn modelId="{9694FC65-D2DC-4462-9ABE-12FE49510FAF}" srcId="{9B328F75-79E8-4DC5-B0BE-694E7A516CA2}" destId="{C2D2CB78-C37B-4DB6-BE41-E085E440C496}" srcOrd="2" destOrd="0" parTransId="{9C116805-1630-4F41-9A0C-3BC41381024A}" sibTransId="{DFB14174-E514-4A8E-9559-D255733508F4}"/>
    <dgm:cxn modelId="{0B3A2650-6CAE-485C-9ABD-9F36953AF042}" type="presOf" srcId="{C6D375F7-D1A5-40C4-A5DE-36AB61585A7E}" destId="{172F246E-2E4C-431A-A3FC-15F37118CD44}" srcOrd="0" destOrd="0" presId="urn:microsoft.com/office/officeart/2005/8/layout/hierarchy1"/>
    <dgm:cxn modelId="{D8EE1188-8D8E-4F43-9BA9-B8FD9D345032}" srcId="{9B328F75-79E8-4DC5-B0BE-694E7A516CA2}" destId="{C6D375F7-D1A5-40C4-A5DE-36AB61585A7E}" srcOrd="0" destOrd="0" parTransId="{344AE1FB-69E8-4580-9687-BA3488E31200}" sibTransId="{C902AB1D-7480-475D-9D55-25CCDA617386}"/>
    <dgm:cxn modelId="{AFFADB8F-E44E-46EF-8DEE-3FBA22F98D47}" type="presOf" srcId="{C2D2CB78-C37B-4DB6-BE41-E085E440C496}" destId="{5A4FA27E-16B9-4BF6-B11C-9E7B63D4559C}" srcOrd="0" destOrd="0" presId="urn:microsoft.com/office/officeart/2005/8/layout/hierarchy1"/>
    <dgm:cxn modelId="{A0DA6993-6055-4A1C-9C89-ABE2428BC038}" srcId="{9B328F75-79E8-4DC5-B0BE-694E7A516CA2}" destId="{33ACF6E3-F5D3-41F7-A179-FC61194D1B0C}" srcOrd="1" destOrd="0" parTransId="{3C41236C-04C7-4F3B-9E5F-E41F017EE08A}" sibTransId="{B063549C-A8B8-493D-80A3-E21AF4176A99}"/>
    <dgm:cxn modelId="{56B971CA-D748-484B-9C70-F315C89B1570}" type="presOf" srcId="{9B328F75-79E8-4DC5-B0BE-694E7A516CA2}" destId="{5054DC9F-BD96-4230-ACF6-754839416904}" srcOrd="0" destOrd="0" presId="urn:microsoft.com/office/officeart/2005/8/layout/hierarchy1"/>
    <dgm:cxn modelId="{316CACF4-F52F-46D4-9944-2FCFF7A780EF}" type="presOf" srcId="{33ACF6E3-F5D3-41F7-A179-FC61194D1B0C}" destId="{A2BB25DD-97EC-4837-ADD3-3F599E531EA1}" srcOrd="0" destOrd="0" presId="urn:microsoft.com/office/officeart/2005/8/layout/hierarchy1"/>
    <dgm:cxn modelId="{EE328CBD-8B2A-4704-BB0B-D2A012E8823F}" type="presParOf" srcId="{5054DC9F-BD96-4230-ACF6-754839416904}" destId="{9844F729-1E42-4A34-A7D9-C43013EFE525}" srcOrd="0" destOrd="0" presId="urn:microsoft.com/office/officeart/2005/8/layout/hierarchy1"/>
    <dgm:cxn modelId="{A0E5C394-D42B-47E1-BB16-4ACE50F0DDCF}" type="presParOf" srcId="{9844F729-1E42-4A34-A7D9-C43013EFE525}" destId="{DF67662D-40A8-45A7-A5AE-43F218BCFD25}" srcOrd="0" destOrd="0" presId="urn:microsoft.com/office/officeart/2005/8/layout/hierarchy1"/>
    <dgm:cxn modelId="{BA05095F-0838-44D4-9775-BAF65EF06717}" type="presParOf" srcId="{DF67662D-40A8-45A7-A5AE-43F218BCFD25}" destId="{8795E6D3-58AB-4F8C-BBA8-6C46C4AAEB0D}" srcOrd="0" destOrd="0" presId="urn:microsoft.com/office/officeart/2005/8/layout/hierarchy1"/>
    <dgm:cxn modelId="{2A7DFD32-5DF6-4456-9977-6C9A4F64A102}" type="presParOf" srcId="{DF67662D-40A8-45A7-A5AE-43F218BCFD25}" destId="{172F246E-2E4C-431A-A3FC-15F37118CD44}" srcOrd="1" destOrd="0" presId="urn:microsoft.com/office/officeart/2005/8/layout/hierarchy1"/>
    <dgm:cxn modelId="{F83FD8A0-C69F-455E-9623-81BE6FF1F27E}" type="presParOf" srcId="{9844F729-1E42-4A34-A7D9-C43013EFE525}" destId="{BF8BB3FA-0CC6-444F-9176-40150944345D}" srcOrd="1" destOrd="0" presId="urn:microsoft.com/office/officeart/2005/8/layout/hierarchy1"/>
    <dgm:cxn modelId="{54CFD274-ED1D-4F47-B298-D3F2D73E2C84}" type="presParOf" srcId="{5054DC9F-BD96-4230-ACF6-754839416904}" destId="{EEBCD4C9-83E5-4C25-9F50-79C5C8B90B7C}" srcOrd="1" destOrd="0" presId="urn:microsoft.com/office/officeart/2005/8/layout/hierarchy1"/>
    <dgm:cxn modelId="{25FEBA67-19A8-4FA2-90CE-FED0E1C696C3}" type="presParOf" srcId="{EEBCD4C9-83E5-4C25-9F50-79C5C8B90B7C}" destId="{8F3EFF14-03E2-4878-84DE-B4C30CEE9009}" srcOrd="0" destOrd="0" presId="urn:microsoft.com/office/officeart/2005/8/layout/hierarchy1"/>
    <dgm:cxn modelId="{78FD9E0F-4742-4E02-9EB0-2A5AE815A1DA}" type="presParOf" srcId="{8F3EFF14-03E2-4878-84DE-B4C30CEE9009}" destId="{52F48968-1C58-446E-819E-0CA7BE613693}" srcOrd="0" destOrd="0" presId="urn:microsoft.com/office/officeart/2005/8/layout/hierarchy1"/>
    <dgm:cxn modelId="{00702782-5EF0-4E3F-AC8D-04E38E3F2262}" type="presParOf" srcId="{8F3EFF14-03E2-4878-84DE-B4C30CEE9009}" destId="{A2BB25DD-97EC-4837-ADD3-3F599E531EA1}" srcOrd="1" destOrd="0" presId="urn:microsoft.com/office/officeart/2005/8/layout/hierarchy1"/>
    <dgm:cxn modelId="{BDA45157-641D-44B9-942F-19F92E0E6E81}" type="presParOf" srcId="{EEBCD4C9-83E5-4C25-9F50-79C5C8B90B7C}" destId="{9E65AD48-BACF-4030-B32E-271D3E287701}" srcOrd="1" destOrd="0" presId="urn:microsoft.com/office/officeart/2005/8/layout/hierarchy1"/>
    <dgm:cxn modelId="{31822444-428B-4D29-888B-4AC5B1AD419D}" type="presParOf" srcId="{5054DC9F-BD96-4230-ACF6-754839416904}" destId="{42B47E9F-5580-4C69-8BE5-00FD5CB3DB25}" srcOrd="2" destOrd="0" presId="urn:microsoft.com/office/officeart/2005/8/layout/hierarchy1"/>
    <dgm:cxn modelId="{0350F70A-C5E8-4C47-9189-BD6CF32282E7}" type="presParOf" srcId="{42B47E9F-5580-4C69-8BE5-00FD5CB3DB25}" destId="{8099CA7C-92CF-42F6-834B-7605A139245F}" srcOrd="0" destOrd="0" presId="urn:microsoft.com/office/officeart/2005/8/layout/hierarchy1"/>
    <dgm:cxn modelId="{4B34D99D-4F49-4B48-8438-EEA22279A385}" type="presParOf" srcId="{8099CA7C-92CF-42F6-834B-7605A139245F}" destId="{48AB201D-DFBC-4FC7-A7D6-469A8F9DB9A5}" srcOrd="0" destOrd="0" presId="urn:microsoft.com/office/officeart/2005/8/layout/hierarchy1"/>
    <dgm:cxn modelId="{2272B16C-FF24-406B-BA78-69B48FD157C0}" type="presParOf" srcId="{8099CA7C-92CF-42F6-834B-7605A139245F}" destId="{5A4FA27E-16B9-4BF6-B11C-9E7B63D4559C}" srcOrd="1" destOrd="0" presId="urn:microsoft.com/office/officeart/2005/8/layout/hierarchy1"/>
    <dgm:cxn modelId="{D60C9463-4D38-496D-B015-0194A4735A56}" type="presParOf" srcId="{42B47E9F-5580-4C69-8BE5-00FD5CB3DB25}" destId="{1AFB073B-6269-4000-9F87-1B12ECEE361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66711-F477-4703-B7DF-5EAF15D17137}">
      <dsp:nvSpPr>
        <dsp:cNvPr id="0" name=""/>
        <dsp:cNvSpPr/>
      </dsp:nvSpPr>
      <dsp:spPr>
        <a:xfrm>
          <a:off x="8007429" y="1561013"/>
          <a:ext cx="1023766" cy="487219"/>
        </a:xfrm>
        <a:custGeom>
          <a:avLst/>
          <a:gdLst/>
          <a:ahLst/>
          <a:cxnLst/>
          <a:rect l="0" t="0" r="0" b="0"/>
          <a:pathLst>
            <a:path>
              <a:moveTo>
                <a:pt x="0" y="0"/>
              </a:moveTo>
              <a:lnTo>
                <a:pt x="0" y="332026"/>
              </a:lnTo>
              <a:lnTo>
                <a:pt x="1023766" y="332026"/>
              </a:lnTo>
              <a:lnTo>
                <a:pt x="1023766" y="48721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021773-B3F9-44C9-8492-E2B8D2C5B3C0}">
      <dsp:nvSpPr>
        <dsp:cNvPr id="0" name=""/>
        <dsp:cNvSpPr/>
      </dsp:nvSpPr>
      <dsp:spPr>
        <a:xfrm>
          <a:off x="6983663" y="1561013"/>
          <a:ext cx="1023766" cy="487219"/>
        </a:xfrm>
        <a:custGeom>
          <a:avLst/>
          <a:gdLst/>
          <a:ahLst/>
          <a:cxnLst/>
          <a:rect l="0" t="0" r="0" b="0"/>
          <a:pathLst>
            <a:path>
              <a:moveTo>
                <a:pt x="1023766" y="0"/>
              </a:moveTo>
              <a:lnTo>
                <a:pt x="1023766" y="332026"/>
              </a:lnTo>
              <a:lnTo>
                <a:pt x="0" y="332026"/>
              </a:lnTo>
              <a:lnTo>
                <a:pt x="0" y="48721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2DE34F-8704-4D26-99CA-18E0441E3CD0}">
      <dsp:nvSpPr>
        <dsp:cNvPr id="0" name=""/>
        <dsp:cNvSpPr/>
      </dsp:nvSpPr>
      <dsp:spPr>
        <a:xfrm>
          <a:off x="4890410" y="1561013"/>
          <a:ext cx="91440" cy="487219"/>
        </a:xfrm>
        <a:custGeom>
          <a:avLst/>
          <a:gdLst/>
          <a:ahLst/>
          <a:cxnLst/>
          <a:rect l="0" t="0" r="0" b="0"/>
          <a:pathLst>
            <a:path>
              <a:moveTo>
                <a:pt x="45720" y="0"/>
              </a:moveTo>
              <a:lnTo>
                <a:pt x="45720" y="48721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7F987F-DB21-42DB-839F-BD754BEF42AA}">
      <dsp:nvSpPr>
        <dsp:cNvPr id="0" name=""/>
        <dsp:cNvSpPr/>
      </dsp:nvSpPr>
      <dsp:spPr>
        <a:xfrm>
          <a:off x="1864831" y="1561013"/>
          <a:ext cx="1023766" cy="487219"/>
        </a:xfrm>
        <a:custGeom>
          <a:avLst/>
          <a:gdLst/>
          <a:ahLst/>
          <a:cxnLst/>
          <a:rect l="0" t="0" r="0" b="0"/>
          <a:pathLst>
            <a:path>
              <a:moveTo>
                <a:pt x="0" y="0"/>
              </a:moveTo>
              <a:lnTo>
                <a:pt x="0" y="332026"/>
              </a:lnTo>
              <a:lnTo>
                <a:pt x="1023766" y="332026"/>
              </a:lnTo>
              <a:lnTo>
                <a:pt x="1023766" y="48721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BA6FC2-3D75-4F00-94E4-AB1FA1358034}">
      <dsp:nvSpPr>
        <dsp:cNvPr id="0" name=""/>
        <dsp:cNvSpPr/>
      </dsp:nvSpPr>
      <dsp:spPr>
        <a:xfrm>
          <a:off x="841064" y="1561013"/>
          <a:ext cx="1023766" cy="487219"/>
        </a:xfrm>
        <a:custGeom>
          <a:avLst/>
          <a:gdLst/>
          <a:ahLst/>
          <a:cxnLst/>
          <a:rect l="0" t="0" r="0" b="0"/>
          <a:pathLst>
            <a:path>
              <a:moveTo>
                <a:pt x="1023766" y="0"/>
              </a:moveTo>
              <a:lnTo>
                <a:pt x="1023766" y="332026"/>
              </a:lnTo>
              <a:lnTo>
                <a:pt x="0" y="332026"/>
              </a:lnTo>
              <a:lnTo>
                <a:pt x="0" y="48721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2918BD-2600-4C41-B311-38346CA29170}">
      <dsp:nvSpPr>
        <dsp:cNvPr id="0" name=""/>
        <dsp:cNvSpPr/>
      </dsp:nvSpPr>
      <dsp:spPr>
        <a:xfrm>
          <a:off x="1027204" y="497227"/>
          <a:ext cx="1675254" cy="106378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AC122-7177-4496-957F-45AAC75A083C}">
      <dsp:nvSpPr>
        <dsp:cNvPr id="0" name=""/>
        <dsp:cNvSpPr/>
      </dsp:nvSpPr>
      <dsp:spPr>
        <a:xfrm>
          <a:off x="1213343" y="674060"/>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Consultation</a:t>
          </a:r>
          <a:endParaRPr lang="en-AU" sz="2000" b="1" kern="1200" dirty="0"/>
        </a:p>
      </dsp:txBody>
      <dsp:txXfrm>
        <a:off x="1244500" y="705217"/>
        <a:ext cx="1612940" cy="1001472"/>
      </dsp:txXfrm>
    </dsp:sp>
    <dsp:sp modelId="{7955557A-0550-4913-9C76-EFC9563AAD8D}">
      <dsp:nvSpPr>
        <dsp:cNvPr id="0" name=""/>
        <dsp:cNvSpPr/>
      </dsp:nvSpPr>
      <dsp:spPr>
        <a:xfrm>
          <a:off x="3437" y="2048233"/>
          <a:ext cx="1675254" cy="106378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C0DA7-23C9-456E-8C26-2E704C5D0A38}">
      <dsp:nvSpPr>
        <dsp:cNvPr id="0" name=""/>
        <dsp:cNvSpPr/>
      </dsp:nvSpPr>
      <dsp:spPr>
        <a:xfrm>
          <a:off x="189577" y="2225066"/>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Stakeholders</a:t>
          </a:r>
          <a:endParaRPr lang="en-AU" sz="2000" kern="1200" dirty="0"/>
        </a:p>
      </dsp:txBody>
      <dsp:txXfrm>
        <a:off x="220734" y="2256223"/>
        <a:ext cx="1612940" cy="1001472"/>
      </dsp:txXfrm>
    </dsp:sp>
    <dsp:sp modelId="{738C39E6-00DA-4E82-BCD6-E1A93CCEF0F8}">
      <dsp:nvSpPr>
        <dsp:cNvPr id="0" name=""/>
        <dsp:cNvSpPr/>
      </dsp:nvSpPr>
      <dsp:spPr>
        <a:xfrm>
          <a:off x="2050970" y="2048233"/>
          <a:ext cx="1675254" cy="106378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509291-42A1-4911-9CB9-06F743992523}">
      <dsp:nvSpPr>
        <dsp:cNvPr id="0" name=""/>
        <dsp:cNvSpPr/>
      </dsp:nvSpPr>
      <dsp:spPr>
        <a:xfrm>
          <a:off x="2237109" y="2225066"/>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Care pathway, care plan &amp; digital options</a:t>
          </a:r>
          <a:endParaRPr lang="en-AU" sz="2000" kern="1200" dirty="0"/>
        </a:p>
      </dsp:txBody>
      <dsp:txXfrm>
        <a:off x="2268266" y="2256223"/>
        <a:ext cx="1612940" cy="1001472"/>
      </dsp:txXfrm>
    </dsp:sp>
    <dsp:sp modelId="{4DC74970-C415-4EBE-8216-1F2F68AC83DA}">
      <dsp:nvSpPr>
        <dsp:cNvPr id="0" name=""/>
        <dsp:cNvSpPr/>
      </dsp:nvSpPr>
      <dsp:spPr>
        <a:xfrm>
          <a:off x="4098503" y="497227"/>
          <a:ext cx="1675254" cy="106378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C26183-F8FD-487A-B172-33C3D39B43E0}">
      <dsp:nvSpPr>
        <dsp:cNvPr id="0" name=""/>
        <dsp:cNvSpPr/>
      </dsp:nvSpPr>
      <dsp:spPr>
        <a:xfrm>
          <a:off x="4284642" y="674060"/>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Workshop</a:t>
          </a:r>
          <a:endParaRPr lang="en-AU" sz="2000" b="1" kern="1200"/>
        </a:p>
      </dsp:txBody>
      <dsp:txXfrm>
        <a:off x="4315799" y="705217"/>
        <a:ext cx="1612940" cy="1001472"/>
      </dsp:txXfrm>
    </dsp:sp>
    <dsp:sp modelId="{55375D88-0AB9-4EF6-9D5E-F213AA49E633}">
      <dsp:nvSpPr>
        <dsp:cNvPr id="0" name=""/>
        <dsp:cNvSpPr/>
      </dsp:nvSpPr>
      <dsp:spPr>
        <a:xfrm>
          <a:off x="4098503" y="2048233"/>
          <a:ext cx="1675254" cy="106378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694E90-C7D1-4558-88DA-ED74C7071C4A}">
      <dsp:nvSpPr>
        <dsp:cNvPr id="0" name=""/>
        <dsp:cNvSpPr/>
      </dsp:nvSpPr>
      <dsp:spPr>
        <a:xfrm>
          <a:off x="4284642" y="2225066"/>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Consensus</a:t>
          </a:r>
          <a:endParaRPr lang="en-AU" sz="2000" kern="1200"/>
        </a:p>
      </dsp:txBody>
      <dsp:txXfrm>
        <a:off x="4315799" y="2256223"/>
        <a:ext cx="1612940" cy="1001472"/>
      </dsp:txXfrm>
    </dsp:sp>
    <dsp:sp modelId="{B9FCB1DD-75D7-4485-AF1C-785E1FFE8E31}">
      <dsp:nvSpPr>
        <dsp:cNvPr id="0" name=""/>
        <dsp:cNvSpPr/>
      </dsp:nvSpPr>
      <dsp:spPr>
        <a:xfrm>
          <a:off x="7169802" y="497227"/>
          <a:ext cx="1675254" cy="106378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2D0E9-B474-4076-A028-91C96B6D6CDC}">
      <dsp:nvSpPr>
        <dsp:cNvPr id="0" name=""/>
        <dsp:cNvSpPr/>
      </dsp:nvSpPr>
      <dsp:spPr>
        <a:xfrm>
          <a:off x="7355941" y="674060"/>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Tools</a:t>
          </a:r>
          <a:endParaRPr lang="en-AU" sz="2000" b="1" kern="1200" dirty="0"/>
        </a:p>
      </dsp:txBody>
      <dsp:txXfrm>
        <a:off x="7387098" y="705217"/>
        <a:ext cx="1612940" cy="1001472"/>
      </dsp:txXfrm>
    </dsp:sp>
    <dsp:sp modelId="{DE1A6E14-74C3-4387-AEA2-5A337824A886}">
      <dsp:nvSpPr>
        <dsp:cNvPr id="0" name=""/>
        <dsp:cNvSpPr/>
      </dsp:nvSpPr>
      <dsp:spPr>
        <a:xfrm>
          <a:off x="6146036" y="2048233"/>
          <a:ext cx="1675254" cy="106378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1CDD37-A943-4C9D-9174-3B171AE10892}">
      <dsp:nvSpPr>
        <dsp:cNvPr id="0" name=""/>
        <dsp:cNvSpPr/>
      </dsp:nvSpPr>
      <dsp:spPr>
        <a:xfrm>
          <a:off x="6332175" y="2225066"/>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Care pathway</a:t>
          </a:r>
          <a:endParaRPr lang="en-AU" sz="2000" kern="1200" dirty="0"/>
        </a:p>
      </dsp:txBody>
      <dsp:txXfrm>
        <a:off x="6363332" y="2256223"/>
        <a:ext cx="1612940" cy="1001472"/>
      </dsp:txXfrm>
    </dsp:sp>
    <dsp:sp modelId="{C400B162-A39A-4B9F-BFFB-41023D8874DF}">
      <dsp:nvSpPr>
        <dsp:cNvPr id="0" name=""/>
        <dsp:cNvSpPr/>
      </dsp:nvSpPr>
      <dsp:spPr>
        <a:xfrm>
          <a:off x="8193568" y="2048233"/>
          <a:ext cx="1675254" cy="106378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B76065-2BB9-4C0F-AF41-250C163E6E9C}">
      <dsp:nvSpPr>
        <dsp:cNvPr id="0" name=""/>
        <dsp:cNvSpPr/>
      </dsp:nvSpPr>
      <dsp:spPr>
        <a:xfrm>
          <a:off x="8379708" y="2225066"/>
          <a:ext cx="1675254" cy="106378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GP e-care plan</a:t>
          </a:r>
          <a:endParaRPr lang="en-AU" sz="2000" kern="1200" dirty="0"/>
        </a:p>
      </dsp:txBody>
      <dsp:txXfrm>
        <a:off x="8410865" y="2256223"/>
        <a:ext cx="1612940" cy="1001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5E6D3-58AB-4F8C-BBA8-6C46C4AAEB0D}">
      <dsp:nvSpPr>
        <dsp:cNvPr id="0" name=""/>
        <dsp:cNvSpPr/>
      </dsp:nvSpPr>
      <dsp:spPr>
        <a:xfrm>
          <a:off x="0" y="1198324"/>
          <a:ext cx="2954940" cy="18763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F246E-2E4C-431A-A3FC-15F37118CD44}">
      <dsp:nvSpPr>
        <dsp:cNvPr id="0" name=""/>
        <dsp:cNvSpPr/>
      </dsp:nvSpPr>
      <dsp:spPr>
        <a:xfrm>
          <a:off x="328326" y="1510234"/>
          <a:ext cx="2954940" cy="187638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Schedule tasks </a:t>
          </a:r>
        </a:p>
      </dsp:txBody>
      <dsp:txXfrm>
        <a:off x="383283" y="1565191"/>
        <a:ext cx="2845026" cy="1766473"/>
      </dsp:txXfrm>
    </dsp:sp>
    <dsp:sp modelId="{52F48968-1C58-446E-819E-0CA7BE613693}">
      <dsp:nvSpPr>
        <dsp:cNvPr id="0" name=""/>
        <dsp:cNvSpPr/>
      </dsp:nvSpPr>
      <dsp:spPr>
        <a:xfrm>
          <a:off x="3611594" y="1198324"/>
          <a:ext cx="2954940" cy="18763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B25DD-97EC-4837-ADD3-3F599E531EA1}">
      <dsp:nvSpPr>
        <dsp:cNvPr id="0" name=""/>
        <dsp:cNvSpPr/>
      </dsp:nvSpPr>
      <dsp:spPr>
        <a:xfrm>
          <a:off x="3939921" y="1510234"/>
          <a:ext cx="2954940" cy="187638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Share information</a:t>
          </a:r>
        </a:p>
      </dsp:txBody>
      <dsp:txXfrm>
        <a:off x="3994878" y="1565191"/>
        <a:ext cx="2845026" cy="1766473"/>
      </dsp:txXfrm>
    </dsp:sp>
    <dsp:sp modelId="{48AB201D-DFBC-4FC7-A7D6-469A8F9DB9A5}">
      <dsp:nvSpPr>
        <dsp:cNvPr id="0" name=""/>
        <dsp:cNvSpPr/>
      </dsp:nvSpPr>
      <dsp:spPr>
        <a:xfrm>
          <a:off x="7223188" y="1198324"/>
          <a:ext cx="2954940" cy="18763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4FA27E-16B9-4BF6-B11C-9E7B63D4559C}">
      <dsp:nvSpPr>
        <dsp:cNvPr id="0" name=""/>
        <dsp:cNvSpPr/>
      </dsp:nvSpPr>
      <dsp:spPr>
        <a:xfrm>
          <a:off x="7551515" y="1510234"/>
          <a:ext cx="2954940" cy="187638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Access for patient and care team</a:t>
          </a:r>
        </a:p>
      </dsp:txBody>
      <dsp:txXfrm>
        <a:off x="7606472" y="1565191"/>
        <a:ext cx="2845026" cy="17664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275FD-7BF2-4238-A816-C676C4227AC6}" type="datetimeFigureOut">
              <a:rPr lang="en-AU" smtClean="0"/>
              <a:t>20/11/2023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40197-9B9C-4111-8B48-8821E403B97D}" type="slidenum">
              <a:rPr lang="en-AU" smtClean="0"/>
              <a:t>‹#›</a:t>
            </a:fld>
            <a:endParaRPr lang="en-AU"/>
          </a:p>
        </p:txBody>
      </p:sp>
    </p:spTree>
    <p:extLst>
      <p:ext uri="{BB962C8B-B14F-4D97-AF65-F5344CB8AC3E}">
        <p14:creationId xmlns:p14="http://schemas.microsoft.com/office/powerpoint/2010/main" val="235239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D40197-9B9C-4111-8B48-8821E403B97D}" type="slidenum">
              <a:rPr lang="en-AU" smtClean="0"/>
              <a:t>1</a:t>
            </a:fld>
            <a:endParaRPr lang="en-AU"/>
          </a:p>
        </p:txBody>
      </p:sp>
    </p:spTree>
    <p:extLst>
      <p:ext uri="{BB962C8B-B14F-4D97-AF65-F5344CB8AC3E}">
        <p14:creationId xmlns:p14="http://schemas.microsoft.com/office/powerpoint/2010/main" val="143531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D40197-9B9C-4111-8B48-8821E403B97D}" type="slidenum">
              <a:rPr lang="en-AU" smtClean="0"/>
              <a:t>16</a:t>
            </a:fld>
            <a:endParaRPr lang="en-AU"/>
          </a:p>
        </p:txBody>
      </p:sp>
    </p:spTree>
    <p:extLst>
      <p:ext uri="{BB962C8B-B14F-4D97-AF65-F5344CB8AC3E}">
        <p14:creationId xmlns:p14="http://schemas.microsoft.com/office/powerpoint/2010/main" val="357597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of shared care</a:t>
            </a:r>
            <a:endParaRPr lang="en-AU" dirty="0"/>
          </a:p>
        </p:txBody>
      </p:sp>
      <p:sp>
        <p:nvSpPr>
          <p:cNvPr id="4" name="Slide Number Placeholder 3"/>
          <p:cNvSpPr>
            <a:spLocks noGrp="1"/>
          </p:cNvSpPr>
          <p:nvPr>
            <p:ph type="sldNum" sz="quarter" idx="5"/>
          </p:nvPr>
        </p:nvSpPr>
        <p:spPr/>
        <p:txBody>
          <a:bodyPr/>
          <a:lstStyle/>
          <a:p>
            <a:fld id="{74083F75-FE2C-46AF-8FCA-9A4DB86F0BD4}" type="slidenum">
              <a:rPr lang="en-AU" smtClean="0"/>
              <a:t>2</a:t>
            </a:fld>
            <a:endParaRPr lang="en-AU"/>
          </a:p>
        </p:txBody>
      </p:sp>
    </p:spTree>
    <p:extLst>
      <p:ext uri="{BB962C8B-B14F-4D97-AF65-F5344CB8AC3E}">
        <p14:creationId xmlns:p14="http://schemas.microsoft.com/office/powerpoint/2010/main" val="323402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 not static</a:t>
            </a:r>
            <a:endParaRPr lang="en-AU" dirty="0"/>
          </a:p>
        </p:txBody>
      </p:sp>
      <p:sp>
        <p:nvSpPr>
          <p:cNvPr id="4" name="Slide Number Placeholder 3"/>
          <p:cNvSpPr>
            <a:spLocks noGrp="1"/>
          </p:cNvSpPr>
          <p:nvPr>
            <p:ph type="sldNum" sz="quarter" idx="5"/>
          </p:nvPr>
        </p:nvSpPr>
        <p:spPr/>
        <p:txBody>
          <a:bodyPr/>
          <a:lstStyle/>
          <a:p>
            <a:fld id="{74083F75-FE2C-46AF-8FCA-9A4DB86F0BD4}" type="slidenum">
              <a:rPr lang="en-AU" smtClean="0"/>
              <a:t>6</a:t>
            </a:fld>
            <a:endParaRPr lang="en-AU"/>
          </a:p>
        </p:txBody>
      </p:sp>
    </p:spTree>
    <p:extLst>
      <p:ext uri="{BB962C8B-B14F-4D97-AF65-F5344CB8AC3E}">
        <p14:creationId xmlns:p14="http://schemas.microsoft.com/office/powerpoint/2010/main" val="250645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delete and discuss at the arrow timeline</a:t>
            </a:r>
          </a:p>
          <a:p>
            <a:r>
              <a:rPr lang="en-US" dirty="0"/>
              <a:t>GP Care plans</a:t>
            </a:r>
          </a:p>
          <a:p>
            <a:pPr algn="l"/>
            <a:r>
              <a:rPr lang="en-US" sz="1800" b="0" i="0" u="none" strike="noStrike" baseline="0" dirty="0">
                <a:latin typeface="Helvetica-Light"/>
              </a:rPr>
              <a:t>• Supports access and collaboration between</a:t>
            </a:r>
          </a:p>
          <a:p>
            <a:pPr algn="l"/>
            <a:r>
              <a:rPr lang="en-US" sz="1800" b="0" i="0" u="none" strike="noStrike" baseline="0" dirty="0">
                <a:latin typeface="Helvetica-Light"/>
              </a:rPr>
              <a:t>team members and the patient</a:t>
            </a:r>
          </a:p>
          <a:p>
            <a:pPr algn="l"/>
            <a:r>
              <a:rPr lang="en-US" sz="1800" b="0" i="0" u="none" strike="noStrike" baseline="0" dirty="0">
                <a:latin typeface="Helvetica-Light"/>
              </a:rPr>
              <a:t>• Integrates with general practice clinical</a:t>
            </a:r>
          </a:p>
          <a:p>
            <a:pPr algn="l"/>
            <a:r>
              <a:rPr lang="en-US" sz="1800" b="0" i="0" u="none" strike="noStrike" baseline="0" dirty="0">
                <a:latin typeface="Helvetica-Light"/>
              </a:rPr>
              <a:t>information systems so information can be</a:t>
            </a:r>
          </a:p>
          <a:p>
            <a:pPr algn="l"/>
            <a:r>
              <a:rPr lang="en-AU" sz="1800" b="0" i="0" u="none" strike="noStrike" baseline="0" dirty="0">
                <a:latin typeface="Helvetica-Light"/>
              </a:rPr>
              <a:t>uploaded seamlessly</a:t>
            </a:r>
          </a:p>
          <a:p>
            <a:pPr algn="l"/>
            <a:r>
              <a:rPr lang="en-US" sz="1800" b="0" i="0" u="none" strike="noStrike" baseline="0" dirty="0">
                <a:latin typeface="Helvetica-Light"/>
              </a:rPr>
              <a:t>• Care plan templates for different cancers can</a:t>
            </a:r>
          </a:p>
          <a:p>
            <a:pPr algn="l"/>
            <a:r>
              <a:rPr lang="en-AU" sz="1800" b="0" i="0" u="none" strike="noStrike" baseline="0" dirty="0">
                <a:latin typeface="Helvetica-Light"/>
              </a:rPr>
              <a:t>be added</a:t>
            </a:r>
          </a:p>
          <a:p>
            <a:pPr algn="l"/>
            <a:r>
              <a:rPr lang="en-US" sz="1800" b="0" i="0" u="none" strike="noStrike" baseline="0" dirty="0">
                <a:latin typeface="Helvetica-Light"/>
              </a:rPr>
              <a:t>• Includes prompts and notifications to</a:t>
            </a:r>
          </a:p>
          <a:p>
            <a:pPr algn="l"/>
            <a:r>
              <a:rPr lang="en-AU" sz="1800" b="0" i="0" u="none" strike="noStrike" baseline="0" dirty="0">
                <a:latin typeface="Helvetica-Light"/>
              </a:rPr>
              <a:t>coordinate and monitor care</a:t>
            </a:r>
          </a:p>
          <a:p>
            <a:pPr algn="l"/>
            <a:r>
              <a:rPr lang="en-US" sz="1800" b="0" i="0" u="none" strike="noStrike" baseline="0" dirty="0">
                <a:latin typeface="Helvetica-Light"/>
              </a:rPr>
              <a:t>• Some systems are compliant with NSW and</a:t>
            </a:r>
          </a:p>
          <a:p>
            <a:pPr algn="l"/>
            <a:r>
              <a:rPr lang="en-AU" sz="1800" b="0" i="0" u="none" strike="noStrike" baseline="0" dirty="0">
                <a:latin typeface="Helvetica-Light"/>
              </a:rPr>
              <a:t>Commonwealth standards</a:t>
            </a:r>
          </a:p>
          <a:p>
            <a:pPr algn="l"/>
            <a:r>
              <a:rPr lang="en-US" sz="1800" b="0" i="0" u="none" strike="noStrike" baseline="0" dirty="0">
                <a:latin typeface="Helvetica-Light"/>
              </a:rPr>
              <a:t>• GPs can claim the Medicare Benefits</a:t>
            </a:r>
          </a:p>
          <a:p>
            <a:pPr algn="l"/>
            <a:r>
              <a:rPr lang="en-US" sz="1800" b="0" i="0" u="none" strike="noStrike" baseline="0" dirty="0">
                <a:latin typeface="Helvetica-Light"/>
              </a:rPr>
              <a:t>Schedule item and receive payment for</a:t>
            </a:r>
          </a:p>
          <a:p>
            <a:pPr algn="l"/>
            <a:r>
              <a:rPr lang="en-US" sz="1800" b="0" i="0" u="none" strike="noStrike" baseline="0" dirty="0">
                <a:latin typeface="Helvetica-Light"/>
              </a:rPr>
              <a:t>generating or reviewing the care plan</a:t>
            </a:r>
          </a:p>
          <a:p>
            <a:pPr algn="l"/>
            <a:r>
              <a:rPr lang="en-US" sz="1800" b="0" i="0" u="none" strike="noStrike" baseline="0" dirty="0">
                <a:latin typeface="Helvetica-Light"/>
              </a:rPr>
              <a:t>• Less expensive than developing a new</a:t>
            </a:r>
          </a:p>
          <a:p>
            <a:pPr algn="l"/>
            <a:r>
              <a:rPr lang="en-AU" sz="1800" b="0" i="0" u="none" strike="noStrike" baseline="0" dirty="0">
                <a:latin typeface="Helvetica-Light"/>
              </a:rPr>
              <a:t>system</a:t>
            </a:r>
          </a:p>
          <a:p>
            <a:pPr algn="l"/>
            <a:r>
              <a:rPr lang="en-US" sz="1800" b="0" i="0" u="none" strike="noStrike" baseline="0" dirty="0">
                <a:latin typeface="Helvetica-Light"/>
              </a:rPr>
              <a:t>• Scalable to other cancers, conditions and</a:t>
            </a:r>
            <a:endParaRPr lang="en-AU" dirty="0"/>
          </a:p>
        </p:txBody>
      </p:sp>
      <p:sp>
        <p:nvSpPr>
          <p:cNvPr id="4" name="Slide Number Placeholder 3"/>
          <p:cNvSpPr>
            <a:spLocks noGrp="1"/>
          </p:cNvSpPr>
          <p:nvPr>
            <p:ph type="sldNum" sz="quarter" idx="5"/>
          </p:nvPr>
        </p:nvSpPr>
        <p:spPr/>
        <p:txBody>
          <a:bodyPr/>
          <a:lstStyle/>
          <a:p>
            <a:fld id="{74083F75-FE2C-46AF-8FCA-9A4DB86F0BD4}" type="slidenum">
              <a:rPr lang="en-AU" smtClean="0"/>
              <a:t>7</a:t>
            </a:fld>
            <a:endParaRPr lang="en-AU"/>
          </a:p>
        </p:txBody>
      </p:sp>
    </p:spTree>
    <p:extLst>
      <p:ext uri="{BB962C8B-B14F-4D97-AF65-F5344CB8AC3E}">
        <p14:creationId xmlns:p14="http://schemas.microsoft.com/office/powerpoint/2010/main" val="190400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delete this slide</a:t>
            </a:r>
          </a:p>
          <a:p>
            <a:r>
              <a:rPr lang="en-US" dirty="0"/>
              <a:t>Developed template based on best practice guidelines </a:t>
            </a:r>
          </a:p>
          <a:p>
            <a:r>
              <a:rPr lang="en-US" dirty="0"/>
              <a:t>Flexible templates</a:t>
            </a:r>
            <a:endParaRPr lang="en-AU" dirty="0"/>
          </a:p>
        </p:txBody>
      </p:sp>
      <p:sp>
        <p:nvSpPr>
          <p:cNvPr id="4" name="Slide Number Placeholder 3"/>
          <p:cNvSpPr>
            <a:spLocks noGrp="1"/>
          </p:cNvSpPr>
          <p:nvPr>
            <p:ph type="sldNum" sz="quarter" idx="5"/>
          </p:nvPr>
        </p:nvSpPr>
        <p:spPr/>
        <p:txBody>
          <a:bodyPr/>
          <a:lstStyle/>
          <a:p>
            <a:fld id="{74083F75-FE2C-46AF-8FCA-9A4DB86F0BD4}" type="slidenum">
              <a:rPr lang="en-AU" smtClean="0"/>
              <a:t>9</a:t>
            </a:fld>
            <a:endParaRPr lang="en-AU"/>
          </a:p>
        </p:txBody>
      </p:sp>
    </p:spTree>
    <p:extLst>
      <p:ext uri="{BB962C8B-B14F-4D97-AF65-F5344CB8AC3E}">
        <p14:creationId xmlns:p14="http://schemas.microsoft.com/office/powerpoint/2010/main" val="143235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delete</a:t>
            </a:r>
          </a:p>
          <a:p>
            <a:r>
              <a:rPr lang="en-US" dirty="0"/>
              <a:t>Notifications</a:t>
            </a:r>
          </a:p>
          <a:p>
            <a:r>
              <a:rPr lang="en-US" dirty="0"/>
              <a:t>Also syncs with GP clinical information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000000"/>
                </a:solidFill>
                <a:effectLst/>
                <a:latin typeface="WordVisi_MSFontService"/>
              </a:rPr>
              <a:t>Follow up care for cancers </a:t>
            </a:r>
            <a:r>
              <a:rPr lang="en-AU" b="0" i="0" dirty="0" err="1">
                <a:solidFill>
                  <a:srgbClr val="000000"/>
                </a:solidFill>
                <a:effectLst/>
                <a:latin typeface="WordVisi_MSFontService"/>
              </a:rPr>
              <a:t>i</a:t>
            </a:r>
            <a:r>
              <a:rPr lang="en-US" sz="1200" b="0" i="0" u="none" strike="noStrike" baseline="0" dirty="0" err="1">
                <a:solidFill>
                  <a:srgbClr val="000000"/>
                </a:solidFill>
                <a:latin typeface="Times New Roman" panose="02020603050405020304" pitchFamily="18" charset="0"/>
              </a:rPr>
              <a:t>nvolves</a:t>
            </a:r>
            <a:r>
              <a:rPr lang="en-US" sz="1200" b="0" i="0" u="none" strike="noStrike" baseline="0" dirty="0">
                <a:solidFill>
                  <a:srgbClr val="000000"/>
                </a:solidFill>
                <a:latin typeface="Times New Roman" panose="02020603050405020304" pitchFamily="18" charset="0"/>
              </a:rPr>
              <a:t> surveillance for cancer spread, recurrence and new cancers, preventive care, management of the acute and long term psychosocial and physical effects of cancer and the treatments, management of other chronic conditions and coordination of care between specialists and primary care providers to meet the needs of survivors </a:t>
            </a:r>
            <a:endParaRPr lang="en-US" dirty="0"/>
          </a:p>
          <a:p>
            <a:endParaRPr lang="en-AU" dirty="0"/>
          </a:p>
        </p:txBody>
      </p:sp>
      <p:sp>
        <p:nvSpPr>
          <p:cNvPr id="4" name="Slide Number Placeholder 3"/>
          <p:cNvSpPr>
            <a:spLocks noGrp="1"/>
          </p:cNvSpPr>
          <p:nvPr>
            <p:ph type="sldNum" sz="quarter" idx="5"/>
          </p:nvPr>
        </p:nvSpPr>
        <p:spPr/>
        <p:txBody>
          <a:bodyPr/>
          <a:lstStyle/>
          <a:p>
            <a:fld id="{74083F75-FE2C-46AF-8FCA-9A4DB86F0BD4}" type="slidenum">
              <a:rPr lang="en-AU" smtClean="0"/>
              <a:t>10</a:t>
            </a:fld>
            <a:endParaRPr lang="en-AU"/>
          </a:p>
        </p:txBody>
      </p:sp>
    </p:spTree>
    <p:extLst>
      <p:ext uri="{BB962C8B-B14F-4D97-AF65-F5344CB8AC3E}">
        <p14:creationId xmlns:p14="http://schemas.microsoft.com/office/powerpoint/2010/main" val="95212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Interested in experience of participants with shared care and the e-care plan</a:t>
            </a:r>
          </a:p>
          <a:p>
            <a:r>
              <a:rPr lang="en-US" dirty="0"/>
              <a:t>Did it support collaboration and information sharing</a:t>
            </a:r>
            <a:endParaRPr lang="en-AU" dirty="0"/>
          </a:p>
        </p:txBody>
      </p:sp>
      <p:sp>
        <p:nvSpPr>
          <p:cNvPr id="4" name="Slide Number Placeholder 3"/>
          <p:cNvSpPr>
            <a:spLocks noGrp="1"/>
          </p:cNvSpPr>
          <p:nvPr>
            <p:ph type="sldNum" sz="quarter" idx="5"/>
          </p:nvPr>
        </p:nvSpPr>
        <p:spPr/>
        <p:txBody>
          <a:bodyPr/>
          <a:lstStyle/>
          <a:p>
            <a:fld id="{74083F75-FE2C-46AF-8FCA-9A4DB86F0BD4}" type="slidenum">
              <a:rPr lang="en-AU" smtClean="0"/>
              <a:t>11</a:t>
            </a:fld>
            <a:endParaRPr lang="en-AU"/>
          </a:p>
        </p:txBody>
      </p:sp>
    </p:spTree>
    <p:extLst>
      <p:ext uri="{BB962C8B-B14F-4D97-AF65-F5344CB8AC3E}">
        <p14:creationId xmlns:p14="http://schemas.microsoft.com/office/powerpoint/2010/main" val="198624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did not access it knew what they had to do (CALD). One saw no reason to add comment. Uncertain about use</a:t>
            </a:r>
            <a:endParaRPr lang="en-AU" dirty="0"/>
          </a:p>
        </p:txBody>
      </p:sp>
      <p:sp>
        <p:nvSpPr>
          <p:cNvPr id="4" name="Slide Number Placeholder 3"/>
          <p:cNvSpPr>
            <a:spLocks noGrp="1"/>
          </p:cNvSpPr>
          <p:nvPr>
            <p:ph type="sldNum" sz="quarter" idx="5"/>
          </p:nvPr>
        </p:nvSpPr>
        <p:spPr/>
        <p:txBody>
          <a:bodyPr/>
          <a:lstStyle/>
          <a:p>
            <a:fld id="{56D40197-9B9C-4111-8B48-8821E403B97D}" type="slidenum">
              <a:rPr lang="en-AU" smtClean="0"/>
              <a:t>13</a:t>
            </a:fld>
            <a:endParaRPr lang="en-AU"/>
          </a:p>
        </p:txBody>
      </p:sp>
    </p:spTree>
    <p:extLst>
      <p:ext uri="{BB962C8B-B14F-4D97-AF65-F5344CB8AC3E}">
        <p14:creationId xmlns:p14="http://schemas.microsoft.com/office/powerpoint/2010/main" val="142542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Palatino Linotype" panose="02040502050505030304" pitchFamily="18" charset="0"/>
              </a:rPr>
              <a:t>an optional item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chemeClr val="tx1"/>
                </a:solidFill>
              </a:rPr>
              <a:t>“you add an extra layer of work and another platform, rather than incorporate it into an existing platform” Spec 3</a:t>
            </a:r>
          </a:p>
          <a:p>
            <a:endParaRPr lang="en-AU" dirty="0"/>
          </a:p>
        </p:txBody>
      </p:sp>
      <p:sp>
        <p:nvSpPr>
          <p:cNvPr id="4" name="Slide Number Placeholder 3"/>
          <p:cNvSpPr>
            <a:spLocks noGrp="1"/>
          </p:cNvSpPr>
          <p:nvPr>
            <p:ph type="sldNum" sz="quarter" idx="5"/>
          </p:nvPr>
        </p:nvSpPr>
        <p:spPr/>
        <p:txBody>
          <a:bodyPr/>
          <a:lstStyle/>
          <a:p>
            <a:fld id="{56D40197-9B9C-4111-8B48-8821E403B97D}" type="slidenum">
              <a:rPr lang="en-AU" smtClean="0"/>
              <a:t>14</a:t>
            </a:fld>
            <a:endParaRPr lang="en-AU"/>
          </a:p>
        </p:txBody>
      </p:sp>
    </p:spTree>
    <p:extLst>
      <p:ext uri="{BB962C8B-B14F-4D97-AF65-F5344CB8AC3E}">
        <p14:creationId xmlns:p14="http://schemas.microsoft.com/office/powerpoint/2010/main" val="167308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11/20/2023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11/20/2023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11/20/2023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11/20/2023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11/20/2023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11/20/2023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11/20/2023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11/20/2023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11/20/2023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11/20/2023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86/s12875-020-01311-w" TargetMode="External"/><Relationship Id="rId2" Type="http://schemas.openxmlformats.org/officeDocument/2006/relationships/hyperlink" Target="https://www.aihw.gov.au/reports/cancer/cancer-data-in-australia/contents/overview-of-cancer-in-australia-2023"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7156720" y="958090"/>
            <a:ext cx="4813072" cy="3494791"/>
          </a:xfrm>
        </p:spPr>
        <p:txBody>
          <a:bodyPr>
            <a:normAutofit/>
          </a:bodyPr>
          <a:lstStyle/>
          <a:p>
            <a:r>
              <a:rPr lang="en-US" sz="4800" dirty="0"/>
              <a:t>Sharing e-care plans between GPs and Health Services</a:t>
            </a:r>
            <a:endParaRPr lang="en-AU" sz="4800" dirty="0"/>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7237999" y="4661294"/>
            <a:ext cx="4829101" cy="1238616"/>
          </a:xfrm>
        </p:spPr>
        <p:txBody>
          <a:bodyPr>
            <a:normAutofit/>
          </a:bodyPr>
          <a:lstStyle/>
          <a:p>
            <a:r>
              <a:rPr lang="en-US" dirty="0"/>
              <a:t>Jane Taggart</a:t>
            </a:r>
          </a:p>
        </p:txBody>
      </p:sp>
      <p:pic>
        <p:nvPicPr>
          <p:cNvPr id="4" name="Picture 3">
            <a:extLst>
              <a:ext uri="{FF2B5EF4-FFF2-40B4-BE49-F238E27FC236}">
                <a16:creationId xmlns:a16="http://schemas.microsoft.com/office/drawing/2014/main" id="{CCABA838-7E21-1729-7343-AB01F4D4C12A}"/>
              </a:ext>
            </a:extLst>
          </p:cNvPr>
          <p:cNvPicPr>
            <a:picLocks noChangeAspect="1"/>
          </p:cNvPicPr>
          <p:nvPr/>
        </p:nvPicPr>
        <p:blipFill>
          <a:blip r:embed="rId3"/>
          <a:stretch>
            <a:fillRect/>
          </a:stretch>
        </p:blipFill>
        <p:spPr>
          <a:xfrm>
            <a:off x="10094166" y="334571"/>
            <a:ext cx="1307560" cy="1404141"/>
          </a:xfrm>
          <a:prstGeom prst="rect">
            <a:avLst/>
          </a:prstGeom>
        </p:spPr>
      </p:pic>
      <p:pic>
        <p:nvPicPr>
          <p:cNvPr id="15" name="Picture 14">
            <a:extLst>
              <a:ext uri="{FF2B5EF4-FFF2-40B4-BE49-F238E27FC236}">
                <a16:creationId xmlns:a16="http://schemas.microsoft.com/office/drawing/2014/main" id="{2B92D7AA-8A8A-1849-7C36-B7E060DAC817}"/>
              </a:ext>
            </a:extLst>
          </p:cNvPr>
          <p:cNvPicPr>
            <a:picLocks noChangeAspect="1"/>
          </p:cNvPicPr>
          <p:nvPr/>
        </p:nvPicPr>
        <p:blipFill>
          <a:blip r:embed="rId4"/>
          <a:stretch>
            <a:fillRect/>
          </a:stretch>
        </p:blipFill>
        <p:spPr>
          <a:xfrm>
            <a:off x="0" y="0"/>
            <a:ext cx="6457950" cy="6404402"/>
          </a:xfrm>
          <a:prstGeom prst="rect">
            <a:avLst/>
          </a:prstGeom>
        </p:spPr>
      </p:pic>
      <p:sp>
        <p:nvSpPr>
          <p:cNvPr id="16" name="TextBox 15">
            <a:extLst>
              <a:ext uri="{FF2B5EF4-FFF2-40B4-BE49-F238E27FC236}">
                <a16:creationId xmlns:a16="http://schemas.microsoft.com/office/drawing/2014/main" id="{35569381-CAE6-B749-74E9-4B96FF35EB0E}"/>
              </a:ext>
            </a:extLst>
          </p:cNvPr>
          <p:cNvSpPr txBox="1"/>
          <p:nvPr/>
        </p:nvSpPr>
        <p:spPr>
          <a:xfrm>
            <a:off x="102870" y="6103620"/>
            <a:ext cx="937260" cy="369332"/>
          </a:xfrm>
          <a:prstGeom prst="rect">
            <a:avLst/>
          </a:prstGeom>
          <a:noFill/>
        </p:spPr>
        <p:txBody>
          <a:bodyPr wrap="square" rtlCol="0">
            <a:spAutoFit/>
          </a:bodyPr>
          <a:lstStyle/>
          <a:p>
            <a:r>
              <a:rPr lang="en-US" b="1" dirty="0"/>
              <a:t>DALL-E</a:t>
            </a:r>
            <a:endParaRPr lang="en-AU" b="1" dirty="0"/>
          </a:p>
        </p:txBody>
      </p:sp>
    </p:spTree>
    <p:extLst>
      <p:ext uri="{BB962C8B-B14F-4D97-AF65-F5344CB8AC3E}">
        <p14:creationId xmlns:p14="http://schemas.microsoft.com/office/powerpoint/2010/main" val="16380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EE07-504C-7E66-73A2-B6C4CF3B0FC7}"/>
              </a:ext>
            </a:extLst>
          </p:cNvPr>
          <p:cNvSpPr>
            <a:spLocks noGrp="1"/>
          </p:cNvSpPr>
          <p:nvPr>
            <p:ph type="title"/>
          </p:nvPr>
        </p:nvSpPr>
        <p:spPr>
          <a:xfrm>
            <a:off x="841248" y="251312"/>
            <a:ext cx="10506456" cy="1010264"/>
          </a:xfrm>
        </p:spPr>
        <p:txBody>
          <a:bodyPr anchor="ctr">
            <a:normAutofit/>
          </a:bodyPr>
          <a:lstStyle/>
          <a:p>
            <a:r>
              <a:rPr lang="en-US" dirty="0"/>
              <a:t>e-Care Plan Functions</a:t>
            </a:r>
            <a:endParaRPr lang="en-AU" dirty="0"/>
          </a:p>
        </p:txBody>
      </p:sp>
      <p:graphicFrame>
        <p:nvGraphicFramePr>
          <p:cNvPr id="5" name="Content Placeholder 2">
            <a:extLst>
              <a:ext uri="{FF2B5EF4-FFF2-40B4-BE49-F238E27FC236}">
                <a16:creationId xmlns:a16="http://schemas.microsoft.com/office/drawing/2014/main" id="{1157C80B-6054-390D-31D6-4C0BD9B1BDBC}"/>
              </a:ext>
            </a:extLst>
          </p:cNvPr>
          <p:cNvGraphicFramePr>
            <a:graphicFrameLocks noGrp="1"/>
          </p:cNvGraphicFramePr>
          <p:nvPr>
            <p:ph idx="1"/>
            <p:extLst>
              <p:ext uri="{D42A27DB-BD31-4B8C-83A1-F6EECF244321}">
                <p14:modId xmlns:p14="http://schemas.microsoft.com/office/powerpoint/2010/main" val="2107140221"/>
              </p:ext>
            </p:extLst>
          </p:nvPr>
        </p:nvGraphicFramePr>
        <p:xfrm>
          <a:off x="841248" y="1261576"/>
          <a:ext cx="10506456" cy="458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39F1F259-FE97-88AA-4B1C-E5F87D9B3451}"/>
              </a:ext>
            </a:extLst>
          </p:cNvPr>
          <p:cNvSpPr/>
          <p:nvPr/>
        </p:nvSpPr>
        <p:spPr>
          <a:xfrm>
            <a:off x="3846830" y="5118100"/>
            <a:ext cx="5269230" cy="1143148"/>
          </a:xfrm>
          <a:prstGeom prst="rightArrow">
            <a:avLst/>
          </a:prstGeom>
          <a:noFill/>
          <a:ln w="50800">
            <a:solidFill>
              <a:srgbClr val="E88B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Notifications</a:t>
            </a:r>
            <a:endParaRPr lang="en-AU" sz="2800" dirty="0">
              <a:solidFill>
                <a:schemeClr val="tx1"/>
              </a:solidFill>
            </a:endParaRPr>
          </a:p>
        </p:txBody>
      </p:sp>
    </p:spTree>
    <p:extLst>
      <p:ext uri="{BB962C8B-B14F-4D97-AF65-F5344CB8AC3E}">
        <p14:creationId xmlns:p14="http://schemas.microsoft.com/office/powerpoint/2010/main" val="2328256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14" descr="Desk with stethoscope and computer keyboard">
            <a:extLst>
              <a:ext uri="{FF2B5EF4-FFF2-40B4-BE49-F238E27FC236}">
                <a16:creationId xmlns:a16="http://schemas.microsoft.com/office/drawing/2014/main" id="{DD3598A7-2850-7C78-E263-9E2FA5CEC11D}"/>
              </a:ext>
            </a:extLst>
          </p:cNvPr>
          <p:cNvPicPr>
            <a:picLocks noChangeAspect="1"/>
          </p:cNvPicPr>
          <p:nvPr/>
        </p:nvPicPr>
        <p:blipFill rotWithShape="1">
          <a:blip r:embed="rId3"/>
          <a:srcRect t="821" b="14910"/>
          <a:stretch/>
        </p:blipFill>
        <p:spPr>
          <a:xfrm>
            <a:off x="20" y="10"/>
            <a:ext cx="12191979" cy="6857990"/>
          </a:xfrm>
          <a:prstGeom prst="rect">
            <a:avLst/>
          </a:prstGeom>
        </p:spPr>
      </p:pic>
      <p:sp>
        <p:nvSpPr>
          <p:cNvPr id="2" name="Title 1">
            <a:extLst>
              <a:ext uri="{FF2B5EF4-FFF2-40B4-BE49-F238E27FC236}">
                <a16:creationId xmlns:a16="http://schemas.microsoft.com/office/drawing/2014/main" id="{06123258-3333-9554-2C7B-3006A507FB43}"/>
              </a:ext>
            </a:extLst>
          </p:cNvPr>
          <p:cNvSpPr>
            <a:spLocks noGrp="1"/>
          </p:cNvSpPr>
          <p:nvPr>
            <p:ph type="title"/>
          </p:nvPr>
        </p:nvSpPr>
        <p:spPr>
          <a:xfrm>
            <a:off x="404553" y="3247570"/>
            <a:ext cx="9078562" cy="2387600"/>
          </a:xfrm>
        </p:spPr>
        <p:txBody>
          <a:bodyPr vert="horz" lIns="91440" tIns="45720" rIns="91440" bIns="45720" rtlCol="0" anchor="b">
            <a:normAutofit/>
          </a:bodyPr>
          <a:lstStyle/>
          <a:p>
            <a:r>
              <a:rPr lang="en-US" sz="6100" dirty="0">
                <a:solidFill>
                  <a:schemeClr val="tx1"/>
                </a:solidFill>
              </a:rPr>
              <a:t>Findings: colorectal cancer follow-up feasibility study</a:t>
            </a:r>
          </a:p>
        </p:txBody>
      </p:sp>
      <p:sp>
        <p:nvSpPr>
          <p:cNvPr id="3" name="TextBox 2">
            <a:extLst>
              <a:ext uri="{FF2B5EF4-FFF2-40B4-BE49-F238E27FC236}">
                <a16:creationId xmlns:a16="http://schemas.microsoft.com/office/drawing/2014/main" id="{9BD25543-0106-0320-4F8E-CE734742D1B7}"/>
              </a:ext>
            </a:extLst>
          </p:cNvPr>
          <p:cNvSpPr txBox="1"/>
          <p:nvPr/>
        </p:nvSpPr>
        <p:spPr>
          <a:xfrm>
            <a:off x="404553" y="5750560"/>
            <a:ext cx="6543040" cy="830997"/>
          </a:xfrm>
          <a:prstGeom prst="rect">
            <a:avLst/>
          </a:prstGeom>
          <a:noFill/>
        </p:spPr>
        <p:txBody>
          <a:bodyPr wrap="square" rtlCol="0">
            <a:spAutoFit/>
          </a:bodyPr>
          <a:lstStyle/>
          <a:p>
            <a:r>
              <a:rPr lang="en-US" sz="2400" dirty="0"/>
              <a:t>St George Public Hospital Cancer Care Centre</a:t>
            </a:r>
          </a:p>
          <a:p>
            <a:r>
              <a:rPr lang="en-US" sz="2400" dirty="0"/>
              <a:t>Prince of Wales Private Hospital Oncology Service</a:t>
            </a:r>
            <a:endParaRPr lang="en-AU" sz="2400" dirty="0"/>
          </a:p>
        </p:txBody>
      </p:sp>
    </p:spTree>
    <p:extLst>
      <p:ext uri="{BB962C8B-B14F-4D97-AF65-F5344CB8AC3E}">
        <p14:creationId xmlns:p14="http://schemas.microsoft.com/office/powerpoint/2010/main" val="381322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B04B7-143A-C708-08BC-DF9DA233790A}"/>
              </a:ext>
            </a:extLst>
          </p:cNvPr>
          <p:cNvSpPr>
            <a:spLocks noGrp="1"/>
          </p:cNvSpPr>
          <p:nvPr>
            <p:ph idx="1"/>
          </p:nvPr>
        </p:nvSpPr>
        <p:spPr>
          <a:xfrm>
            <a:off x="599441" y="2124414"/>
            <a:ext cx="3159760" cy="3867233"/>
          </a:xfrm>
          <a:solidFill>
            <a:schemeClr val="accent3">
              <a:lumMod val="20000"/>
              <a:lumOff val="80000"/>
            </a:schemeClr>
          </a:solidFill>
          <a:ln w="25400">
            <a:solidFill>
              <a:schemeClr val="accent1">
                <a:shade val="15000"/>
              </a:schemeClr>
            </a:solidFill>
          </a:ln>
        </p:spPr>
        <p:txBody>
          <a:bodyPr>
            <a:normAutofit/>
          </a:bodyPr>
          <a:lstStyle/>
          <a:p>
            <a:r>
              <a:rPr lang="en-US" sz="2400" b="1" dirty="0"/>
              <a:t>Patients</a:t>
            </a:r>
          </a:p>
          <a:p>
            <a:r>
              <a:rPr lang="en-US" sz="2400" dirty="0"/>
              <a:t>Valued GP</a:t>
            </a:r>
          </a:p>
          <a:p>
            <a:r>
              <a:rPr lang="en-US" sz="2400" dirty="0"/>
              <a:t>Convenient</a:t>
            </a:r>
          </a:p>
          <a:p>
            <a:r>
              <a:rPr lang="en-US" sz="2400" dirty="0"/>
              <a:t>GP spoke Mandarin and Cantonese</a:t>
            </a:r>
          </a:p>
          <a:p>
            <a:r>
              <a:rPr lang="en-US" sz="2400" dirty="0"/>
              <a:t>Wanted information shared</a:t>
            </a:r>
          </a:p>
          <a:p>
            <a:endParaRPr lang="en-AU" sz="2400" dirty="0"/>
          </a:p>
        </p:txBody>
      </p:sp>
      <p:sp>
        <p:nvSpPr>
          <p:cNvPr id="4" name="Content Placeholder 2">
            <a:extLst>
              <a:ext uri="{FF2B5EF4-FFF2-40B4-BE49-F238E27FC236}">
                <a16:creationId xmlns:a16="http://schemas.microsoft.com/office/drawing/2014/main" id="{EF8FEA3B-9981-54F6-D77C-71B88527157C}"/>
              </a:ext>
            </a:extLst>
          </p:cNvPr>
          <p:cNvSpPr txBox="1">
            <a:spLocks/>
          </p:cNvSpPr>
          <p:nvPr/>
        </p:nvSpPr>
        <p:spPr>
          <a:xfrm>
            <a:off x="7271102" y="2182780"/>
            <a:ext cx="4175111"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AU" dirty="0"/>
          </a:p>
        </p:txBody>
      </p:sp>
      <p:sp>
        <p:nvSpPr>
          <p:cNvPr id="6" name="Content Placeholder 2">
            <a:extLst>
              <a:ext uri="{FF2B5EF4-FFF2-40B4-BE49-F238E27FC236}">
                <a16:creationId xmlns:a16="http://schemas.microsoft.com/office/drawing/2014/main" id="{C692698B-C895-2824-589C-CCD6ACD349D7}"/>
              </a:ext>
            </a:extLst>
          </p:cNvPr>
          <p:cNvSpPr txBox="1">
            <a:spLocks/>
          </p:cNvSpPr>
          <p:nvPr/>
        </p:nvSpPr>
        <p:spPr>
          <a:xfrm>
            <a:off x="4059895" y="2122794"/>
            <a:ext cx="3605070" cy="3868853"/>
          </a:xfrm>
          <a:prstGeom prst="rect">
            <a:avLst/>
          </a:prstGeom>
          <a:solidFill>
            <a:schemeClr val="accent3">
              <a:lumMod val="40000"/>
              <a:lumOff val="60000"/>
            </a:schemeClr>
          </a:solidFill>
          <a:ln w="25400">
            <a:solidFill>
              <a:schemeClr val="tx1"/>
            </a:solidFill>
          </a:ln>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a:t>GPs</a:t>
            </a:r>
            <a:r>
              <a:rPr lang="en-US" sz="2400" dirty="0"/>
              <a:t>	</a:t>
            </a:r>
          </a:p>
          <a:p>
            <a:r>
              <a:rPr lang="en-US" sz="2400" dirty="0"/>
              <a:t>Teamwork</a:t>
            </a:r>
          </a:p>
          <a:p>
            <a:r>
              <a:rPr lang="en-US" sz="2400" dirty="0"/>
              <a:t>A new facet</a:t>
            </a:r>
          </a:p>
          <a:p>
            <a:r>
              <a:rPr lang="en-US" sz="2400" dirty="0"/>
              <a:t>Long term relationship with patient</a:t>
            </a:r>
          </a:p>
          <a:p>
            <a:r>
              <a:rPr lang="en-US" sz="2400" dirty="0"/>
              <a:t>Reassured that specialist was engaged</a:t>
            </a:r>
            <a:endParaRPr lang="en-AU" sz="2400" dirty="0"/>
          </a:p>
        </p:txBody>
      </p:sp>
      <p:sp>
        <p:nvSpPr>
          <p:cNvPr id="7" name="Content Placeholder 2">
            <a:extLst>
              <a:ext uri="{FF2B5EF4-FFF2-40B4-BE49-F238E27FC236}">
                <a16:creationId xmlns:a16="http://schemas.microsoft.com/office/drawing/2014/main" id="{A89B37B5-84BD-FD46-E965-3AEA3A9D1071}"/>
              </a:ext>
            </a:extLst>
          </p:cNvPr>
          <p:cNvSpPr txBox="1">
            <a:spLocks/>
          </p:cNvSpPr>
          <p:nvPr/>
        </p:nvSpPr>
        <p:spPr>
          <a:xfrm>
            <a:off x="7965659" y="2122794"/>
            <a:ext cx="4129820" cy="3868853"/>
          </a:xfrm>
          <a:prstGeom prst="rect">
            <a:avLst/>
          </a:prstGeom>
          <a:solidFill>
            <a:schemeClr val="accent3">
              <a:lumMod val="60000"/>
              <a:lumOff val="40000"/>
            </a:schemeClr>
          </a:solidFill>
          <a:ln w="25400">
            <a:solidFill>
              <a:schemeClr val="tx1"/>
            </a:solidFill>
          </a:ln>
        </p:spPr>
        <p:txBody>
          <a:bodyPr vert="horz" lIns="0" tIns="45720" rIns="0" bIns="45720" rtlCol="0">
            <a:normAutofit fontScale="92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a:t>Specialists / Care Coordinators</a:t>
            </a:r>
          </a:p>
          <a:p>
            <a:pPr lvl="0"/>
            <a:r>
              <a:rPr lang="en-US" sz="2600" dirty="0"/>
              <a:t>Less focus on non-acute care</a:t>
            </a:r>
          </a:p>
          <a:p>
            <a:pPr lvl="0"/>
            <a:r>
              <a:rPr lang="en-US" sz="2600" dirty="0"/>
              <a:t>Information when needed</a:t>
            </a:r>
          </a:p>
          <a:p>
            <a:pPr lvl="0"/>
            <a:r>
              <a:rPr lang="en-US" sz="2600" dirty="0"/>
              <a:t>A more structured interaction with primary care</a:t>
            </a:r>
          </a:p>
          <a:p>
            <a:pPr lvl="0"/>
            <a:r>
              <a:rPr lang="en-US" sz="2600" dirty="0"/>
              <a:t>Clinically adequate and safe follow-up</a:t>
            </a:r>
          </a:p>
          <a:p>
            <a:r>
              <a:rPr lang="en-US" sz="2600" dirty="0"/>
              <a:t>Patient access to care plan</a:t>
            </a:r>
          </a:p>
          <a:p>
            <a:pPr lvl="0"/>
            <a:endParaRPr lang="en-US" sz="2000" dirty="0"/>
          </a:p>
        </p:txBody>
      </p:sp>
      <p:sp>
        <p:nvSpPr>
          <p:cNvPr id="11" name="Title 10">
            <a:extLst>
              <a:ext uri="{FF2B5EF4-FFF2-40B4-BE49-F238E27FC236}">
                <a16:creationId xmlns:a16="http://schemas.microsoft.com/office/drawing/2014/main" id="{C07892DE-D4C4-5EC3-BA8F-DDD653CF0B10}"/>
              </a:ext>
            </a:extLst>
          </p:cNvPr>
          <p:cNvSpPr>
            <a:spLocks noGrp="1"/>
          </p:cNvSpPr>
          <p:nvPr>
            <p:ph type="title"/>
          </p:nvPr>
        </p:nvSpPr>
        <p:spPr>
          <a:xfrm>
            <a:off x="599441" y="286603"/>
            <a:ext cx="10556239" cy="1450757"/>
          </a:xfrm>
        </p:spPr>
        <p:txBody>
          <a:bodyPr/>
          <a:lstStyle/>
          <a:p>
            <a:r>
              <a:rPr lang="en-US" dirty="0"/>
              <a:t>Reported Benefits</a:t>
            </a:r>
            <a:endParaRPr lang="en-AU" dirty="0"/>
          </a:p>
        </p:txBody>
      </p:sp>
      <p:pic>
        <p:nvPicPr>
          <p:cNvPr id="17" name="Graphic 16" descr="Smiling face outline with solid fill">
            <a:extLst>
              <a:ext uri="{FF2B5EF4-FFF2-40B4-BE49-F238E27FC236}">
                <a16:creationId xmlns:a16="http://schemas.microsoft.com/office/drawing/2014/main" id="{BD41A6A6-3C36-F401-9AAE-E8A9DC697D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9814" y="14038"/>
            <a:ext cx="1918265" cy="1918265"/>
          </a:xfrm>
          <a:prstGeom prst="rect">
            <a:avLst/>
          </a:prstGeom>
        </p:spPr>
      </p:pic>
    </p:spTree>
    <p:extLst>
      <p:ext uri="{BB962C8B-B14F-4D97-AF65-F5344CB8AC3E}">
        <p14:creationId xmlns:p14="http://schemas.microsoft.com/office/powerpoint/2010/main" val="67087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7E2F9B-49CE-ADD1-60E6-87335DDE58A0}"/>
              </a:ext>
            </a:extLst>
          </p:cNvPr>
          <p:cNvSpPr txBox="1">
            <a:spLocks/>
          </p:cNvSpPr>
          <p:nvPr/>
        </p:nvSpPr>
        <p:spPr>
          <a:xfrm>
            <a:off x="5172074" y="286603"/>
            <a:ext cx="5983605"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spcAft>
                <a:spcPts val="600"/>
              </a:spcAft>
            </a:pPr>
            <a:r>
              <a:rPr lang="en-US" sz="4800"/>
              <a:t>Did the e-care plan support communication?</a:t>
            </a:r>
          </a:p>
        </p:txBody>
      </p:sp>
      <p:pic>
        <p:nvPicPr>
          <p:cNvPr id="5" name="Picture 4" descr="An abstract genetic concept">
            <a:extLst>
              <a:ext uri="{FF2B5EF4-FFF2-40B4-BE49-F238E27FC236}">
                <a16:creationId xmlns:a16="http://schemas.microsoft.com/office/drawing/2014/main" id="{10292AC2-51FF-BFB4-7475-93B5C922726E}"/>
              </a:ext>
            </a:extLst>
          </p:cNvPr>
          <p:cNvPicPr>
            <a:picLocks noChangeAspect="1"/>
          </p:cNvPicPr>
          <p:nvPr/>
        </p:nvPicPr>
        <p:blipFill rotWithShape="1">
          <a:blip r:embed="rId3"/>
          <a:srcRect l="16671" r="11775"/>
          <a:stretch/>
        </p:blipFill>
        <p:spPr>
          <a:xfrm>
            <a:off x="20" y="10"/>
            <a:ext cx="4580077" cy="6400784"/>
          </a:xfrm>
          <a:prstGeom prst="rect">
            <a:avLst/>
          </a:prstGeom>
        </p:spPr>
      </p:pic>
      <p:cxnSp>
        <p:nvCxnSpPr>
          <p:cNvPr id="2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D86B9D-9C0D-697A-7011-3208AABBFAA0}"/>
              </a:ext>
            </a:extLst>
          </p:cNvPr>
          <p:cNvSpPr>
            <a:spLocks noGrp="1"/>
          </p:cNvSpPr>
          <p:nvPr>
            <p:ph idx="1"/>
          </p:nvPr>
        </p:nvSpPr>
        <p:spPr>
          <a:xfrm>
            <a:off x="5172074" y="2108201"/>
            <a:ext cx="5983606" cy="3760891"/>
          </a:xfrm>
        </p:spPr>
        <p:txBody>
          <a:bodyPr vert="horz" lIns="0" tIns="45720" rIns="0" bIns="45720" rtlCol="0">
            <a:noAutofit/>
          </a:bodyPr>
          <a:lstStyle/>
          <a:p>
            <a:pPr>
              <a:lnSpc>
                <a:spcPct val="100000"/>
              </a:lnSpc>
            </a:pPr>
            <a:r>
              <a:rPr lang="en-US" sz="2400" dirty="0"/>
              <a:t>Information was shared by the </a:t>
            </a:r>
            <a:r>
              <a:rPr lang="en-US" sz="2400" b="1" dirty="0"/>
              <a:t>GPs</a:t>
            </a:r>
            <a:r>
              <a:rPr lang="en-US" sz="2400" dirty="0"/>
              <a:t>  (pathology results, notes, health summary, measurements)</a:t>
            </a:r>
          </a:p>
          <a:p>
            <a:pPr>
              <a:lnSpc>
                <a:spcPct val="100000"/>
              </a:lnSpc>
            </a:pPr>
            <a:r>
              <a:rPr lang="en-US" sz="2400" dirty="0"/>
              <a:t>Information was shared occasionally by </a:t>
            </a:r>
            <a:r>
              <a:rPr lang="en-US" sz="2400" b="1" dirty="0"/>
              <a:t>Specialists</a:t>
            </a:r>
            <a:r>
              <a:rPr lang="en-US" sz="2400" dirty="0"/>
              <a:t> and not for all patients. Two patients and a GP reported no communication from specialists </a:t>
            </a:r>
          </a:p>
          <a:p>
            <a:pPr>
              <a:lnSpc>
                <a:spcPct val="100000"/>
              </a:lnSpc>
            </a:pPr>
            <a:r>
              <a:rPr lang="en-US" sz="2400" dirty="0"/>
              <a:t>One </a:t>
            </a:r>
            <a:r>
              <a:rPr lang="en-US" sz="2400" b="1" dirty="0"/>
              <a:t>patient</a:t>
            </a:r>
            <a:r>
              <a:rPr lang="en-US" sz="2400" dirty="0"/>
              <a:t> shared information regularly (CALD). Two asked for surgeon to be added. </a:t>
            </a:r>
          </a:p>
          <a:p>
            <a:pPr>
              <a:lnSpc>
                <a:spcPct val="100000"/>
              </a:lnSpc>
              <a:spcBef>
                <a:spcPts val="0"/>
              </a:spcBef>
            </a:pPr>
            <a:endParaRPr lang="en-US" sz="2400" dirty="0">
              <a:effectLst/>
            </a:endParaRPr>
          </a:p>
          <a:p>
            <a:pPr>
              <a:lnSpc>
                <a:spcPct val="100000"/>
              </a:lnSpc>
            </a:pPr>
            <a:endParaRPr lang="en-US" sz="2400" dirty="0"/>
          </a:p>
          <a:p>
            <a:pPr>
              <a:lnSpc>
                <a:spcPct val="100000"/>
              </a:lnSpc>
            </a:pPr>
            <a:endParaRPr lang="en-US" sz="2400" dirty="0"/>
          </a:p>
        </p:txBody>
      </p:sp>
      <p:sp>
        <p:nvSpPr>
          <p:cNvPr id="24" name="Rectangle 2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3488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02A46D-C115-5FFD-56B6-14BE8FB09E85}"/>
              </a:ext>
            </a:extLst>
          </p:cNvPr>
          <p:cNvSpPr>
            <a:spLocks noGrp="1"/>
          </p:cNvSpPr>
          <p:nvPr>
            <p:ph idx="1"/>
          </p:nvPr>
        </p:nvSpPr>
        <p:spPr>
          <a:xfrm>
            <a:off x="1097280" y="2108201"/>
            <a:ext cx="4643120" cy="4140199"/>
          </a:xfrm>
        </p:spPr>
        <p:txBody>
          <a:bodyPr>
            <a:noAutofit/>
          </a:bodyPr>
          <a:lstStyle/>
          <a:p>
            <a:pPr>
              <a:lnSpc>
                <a:spcPct val="100000"/>
              </a:lnSpc>
              <a:spcBef>
                <a:spcPts val="0"/>
              </a:spcBef>
            </a:pPr>
            <a:r>
              <a:rPr lang="en-AU" dirty="0">
                <a:effectLst/>
                <a:ea typeface="Calibri" panose="020F0502020204030204" pitchFamily="34" charset="0"/>
              </a:rPr>
              <a:t>The care plan assisted </a:t>
            </a:r>
            <a:r>
              <a:rPr lang="en-AU" b="1" dirty="0">
                <a:effectLst/>
                <a:ea typeface="Calibri" panose="020F0502020204030204" pitchFamily="34" charset="0"/>
              </a:rPr>
              <a:t>GPs</a:t>
            </a:r>
            <a:r>
              <a:rPr lang="en-AU" dirty="0">
                <a:effectLst/>
                <a:ea typeface="Calibri" panose="020F0502020204030204" pitchFamily="34" charset="0"/>
              </a:rPr>
              <a:t> with</a:t>
            </a:r>
          </a:p>
          <a:p>
            <a:pPr>
              <a:lnSpc>
                <a:spcPct val="100000"/>
              </a:lnSpc>
              <a:spcBef>
                <a:spcPts val="0"/>
              </a:spcBef>
            </a:pPr>
            <a:r>
              <a:rPr lang="en-AU" dirty="0">
                <a:effectLst/>
                <a:ea typeface="Calibri" panose="020F0502020204030204" pitchFamily="34" charset="0"/>
              </a:rPr>
              <a:t>managing patients</a:t>
            </a:r>
          </a:p>
          <a:p>
            <a:r>
              <a:rPr lang="en-AU" b="1" dirty="0">
                <a:ea typeface="Calibri" panose="020F0502020204030204" pitchFamily="34" charset="0"/>
              </a:rPr>
              <a:t>GPs</a:t>
            </a:r>
            <a:r>
              <a:rPr lang="en-AU" dirty="0">
                <a:ea typeface="Calibri" panose="020F0502020204030204" pitchFamily="34" charset="0"/>
              </a:rPr>
              <a:t> reported it was </a:t>
            </a:r>
            <a:r>
              <a:rPr lang="en-AU" dirty="0">
                <a:effectLst/>
                <a:ea typeface="Calibri" panose="020F0502020204030204" pitchFamily="34" charset="0"/>
              </a:rPr>
              <a:t>easy to use</a:t>
            </a:r>
          </a:p>
          <a:p>
            <a:pPr>
              <a:lnSpc>
                <a:spcPct val="100000"/>
              </a:lnSpc>
              <a:spcBef>
                <a:spcPts val="0"/>
              </a:spcBef>
            </a:pPr>
            <a:endParaRPr lang="en-AU" dirty="0">
              <a:ea typeface="Calibri" panose="020F0502020204030204" pitchFamily="34" charset="0"/>
            </a:endParaRPr>
          </a:p>
          <a:p>
            <a:pPr>
              <a:lnSpc>
                <a:spcPct val="100000"/>
              </a:lnSpc>
              <a:spcBef>
                <a:spcPts val="0"/>
              </a:spcBef>
            </a:pPr>
            <a:r>
              <a:rPr lang="en-AU" dirty="0">
                <a:effectLst/>
                <a:ea typeface="Calibri" panose="020F0502020204030204" pitchFamily="34" charset="0"/>
              </a:rPr>
              <a:t>Some </a:t>
            </a:r>
            <a:r>
              <a:rPr lang="en-AU" b="1" dirty="0">
                <a:effectLst/>
                <a:ea typeface="Calibri" panose="020F0502020204030204" pitchFamily="34" charset="0"/>
              </a:rPr>
              <a:t>patients</a:t>
            </a:r>
            <a:r>
              <a:rPr lang="en-AU" dirty="0">
                <a:effectLst/>
                <a:ea typeface="Calibri" panose="020F0502020204030204" pitchFamily="34" charset="0"/>
              </a:rPr>
              <a:t> reported it was  </a:t>
            </a:r>
            <a:r>
              <a:rPr lang="en-US" dirty="0"/>
              <a:t>convenient and useful for knowing their schedule and sharing information. Notifications and reminders were helpful.</a:t>
            </a:r>
          </a:p>
          <a:p>
            <a:pPr>
              <a:lnSpc>
                <a:spcPct val="100000"/>
              </a:lnSpc>
              <a:spcBef>
                <a:spcPts val="0"/>
              </a:spcBef>
            </a:pPr>
            <a:endParaRPr lang="en-US" dirty="0">
              <a:effectLst/>
              <a:ea typeface="Calibri" panose="020F0502020204030204" pitchFamily="34" charset="0"/>
            </a:endParaRPr>
          </a:p>
          <a:p>
            <a:pPr>
              <a:lnSpc>
                <a:spcPct val="100000"/>
              </a:lnSpc>
              <a:spcBef>
                <a:spcPts val="0"/>
              </a:spcBef>
            </a:pPr>
            <a:r>
              <a:rPr lang="en-US" b="1" dirty="0">
                <a:ea typeface="Calibri" panose="020F0502020204030204" pitchFamily="34" charset="0"/>
              </a:rPr>
              <a:t>Specialists</a:t>
            </a:r>
            <a:r>
              <a:rPr lang="en-US" dirty="0">
                <a:ea typeface="Calibri" panose="020F0502020204030204" pitchFamily="34" charset="0"/>
              </a:rPr>
              <a:t> found it difficult to put into practice. </a:t>
            </a:r>
            <a:endParaRPr lang="en-AU" dirty="0">
              <a:effectLst/>
              <a:ea typeface="Calibri" panose="020F0502020204030204" pitchFamily="34" charset="0"/>
            </a:endParaRPr>
          </a:p>
          <a:p>
            <a:endParaRPr lang="en-AU" dirty="0">
              <a:effectLst/>
              <a:ea typeface="Calibri" panose="020F0502020204030204" pitchFamily="34" charset="0"/>
            </a:endParaRPr>
          </a:p>
          <a:p>
            <a:endParaRPr lang="en-AU" dirty="0">
              <a:ea typeface="Calibri" panose="020F0502020204030204" pitchFamily="34" charset="0"/>
            </a:endParaRPr>
          </a:p>
          <a:p>
            <a:endParaRPr lang="en-AU" dirty="0">
              <a:effectLst/>
              <a:ea typeface="Calibri" panose="020F0502020204030204" pitchFamily="34" charset="0"/>
            </a:endParaRPr>
          </a:p>
          <a:p>
            <a:endParaRPr lang="en-AU" dirty="0"/>
          </a:p>
        </p:txBody>
      </p:sp>
      <p:sp>
        <p:nvSpPr>
          <p:cNvPr id="4" name="Title 1">
            <a:extLst>
              <a:ext uri="{FF2B5EF4-FFF2-40B4-BE49-F238E27FC236}">
                <a16:creationId xmlns:a16="http://schemas.microsoft.com/office/drawing/2014/main" id="{589552F9-8E97-EEA4-01C9-EEAB6FF20CAA}"/>
              </a:ext>
            </a:extLst>
          </p:cNvPr>
          <p:cNvSpPr txBox="1">
            <a:spLocks/>
          </p:cNvSpPr>
          <p:nvPr/>
        </p:nvSpPr>
        <p:spPr>
          <a:xfrm>
            <a:off x="1249680" y="439003"/>
            <a:ext cx="10058400" cy="1450757"/>
          </a:xfrm>
          <a:prstGeom prst="rect">
            <a:avLst/>
          </a:prstGeom>
        </p:spPr>
        <p:txBody>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endParaRPr lang="en-US" dirty="0"/>
          </a:p>
          <a:p>
            <a:r>
              <a:rPr lang="en-US" dirty="0"/>
              <a:t>Did the e-care plan support shared care?</a:t>
            </a:r>
            <a:endParaRPr lang="en-AU" dirty="0"/>
          </a:p>
        </p:txBody>
      </p:sp>
      <p:sp>
        <p:nvSpPr>
          <p:cNvPr id="2" name="Speech Bubble: Rectangle with Corners Rounded 1">
            <a:extLst>
              <a:ext uri="{FF2B5EF4-FFF2-40B4-BE49-F238E27FC236}">
                <a16:creationId xmlns:a16="http://schemas.microsoft.com/office/drawing/2014/main" id="{47BABEF0-54B8-725B-69CD-B10DAFBE02BB}"/>
              </a:ext>
            </a:extLst>
          </p:cNvPr>
          <p:cNvSpPr/>
          <p:nvPr/>
        </p:nvSpPr>
        <p:spPr>
          <a:xfrm>
            <a:off x="7905750" y="2204085"/>
            <a:ext cx="3316605" cy="2686149"/>
          </a:xfrm>
          <a:prstGeom prst="wedgeRoundRectCallout">
            <a:avLst/>
          </a:prstGeom>
          <a:solidFill>
            <a:srgbClr val="89E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1" u="none" strike="noStrike" baseline="0" dirty="0">
                <a:solidFill>
                  <a:schemeClr val="tx1"/>
                </a:solidFill>
              </a:rPr>
              <a:t>“I have to use multiple electronic systems and work out how to incorporate them into my workflow” </a:t>
            </a:r>
          </a:p>
          <a:p>
            <a:pPr algn="ctr"/>
            <a:r>
              <a:rPr lang="en-US" sz="2400" b="0" i="1" u="none" strike="noStrike" baseline="0" dirty="0">
                <a:solidFill>
                  <a:schemeClr val="tx1"/>
                </a:solidFill>
              </a:rPr>
              <a:t>Specialist 1</a:t>
            </a:r>
          </a:p>
          <a:p>
            <a:pPr algn="ctr"/>
            <a:endParaRPr lang="en-AU" dirty="0"/>
          </a:p>
        </p:txBody>
      </p:sp>
    </p:spTree>
    <p:extLst>
      <p:ext uri="{BB962C8B-B14F-4D97-AF65-F5344CB8AC3E}">
        <p14:creationId xmlns:p14="http://schemas.microsoft.com/office/powerpoint/2010/main" val="1101691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4D227-50B9-3478-C86F-9B33D8BEE00C}"/>
              </a:ext>
            </a:extLst>
          </p:cNvPr>
          <p:cNvSpPr>
            <a:spLocks noGrp="1"/>
          </p:cNvSpPr>
          <p:nvPr>
            <p:ph type="title"/>
          </p:nvPr>
        </p:nvSpPr>
        <p:spPr>
          <a:xfrm>
            <a:off x="5172074" y="286603"/>
            <a:ext cx="5983605" cy="1450757"/>
          </a:xfrm>
        </p:spPr>
        <p:txBody>
          <a:bodyPr>
            <a:normAutofit/>
          </a:bodyPr>
          <a:lstStyle/>
          <a:p>
            <a:r>
              <a:rPr lang="en-US" dirty="0"/>
              <a:t>Challenges</a:t>
            </a:r>
            <a:endParaRPr lang="en-AU" dirty="0"/>
          </a:p>
        </p:txBody>
      </p:sp>
      <p:pic>
        <p:nvPicPr>
          <p:cNvPr id="4" name="Picture 3" descr="Man climbing glacier with ice pick">
            <a:extLst>
              <a:ext uri="{FF2B5EF4-FFF2-40B4-BE49-F238E27FC236}">
                <a16:creationId xmlns:a16="http://schemas.microsoft.com/office/drawing/2014/main" id="{5668E23E-A276-B47D-0A2A-7FEA1886CC1A}"/>
              </a:ext>
            </a:extLst>
          </p:cNvPr>
          <p:cNvPicPr>
            <a:picLocks noChangeAspect="1"/>
          </p:cNvPicPr>
          <p:nvPr/>
        </p:nvPicPr>
        <p:blipFill rotWithShape="1">
          <a:blip r:embed="rId2">
            <a:extLst>
              <a:ext uri="{28A0092B-C50C-407E-A947-70E740481C1C}">
                <a14:useLocalDpi xmlns:a14="http://schemas.microsoft.com/office/drawing/2010/main" val="0"/>
              </a:ext>
            </a:extLst>
          </a:blip>
          <a:srcRect l="53018" r="10847"/>
          <a:stretch/>
        </p:blipFill>
        <p:spPr>
          <a:xfrm>
            <a:off x="20" y="10"/>
            <a:ext cx="4580077" cy="6400784"/>
          </a:xfrm>
          <a:prstGeom prst="rect">
            <a:avLst/>
          </a:prstGeom>
        </p:spPr>
      </p:pic>
      <p:cxnSp>
        <p:nvCxnSpPr>
          <p:cNvPr id="4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2D019D-FD9D-6032-03B5-EF9ABA1ABB63}"/>
              </a:ext>
            </a:extLst>
          </p:cNvPr>
          <p:cNvSpPr>
            <a:spLocks noGrp="1"/>
          </p:cNvSpPr>
          <p:nvPr>
            <p:ph idx="1"/>
          </p:nvPr>
        </p:nvSpPr>
        <p:spPr>
          <a:xfrm>
            <a:off x="5172074" y="2108201"/>
            <a:ext cx="5983606" cy="4112103"/>
          </a:xfrm>
        </p:spPr>
        <p:txBody>
          <a:bodyPr>
            <a:noAutofit/>
          </a:bodyPr>
          <a:lstStyle/>
          <a:p>
            <a:pPr>
              <a:lnSpc>
                <a:spcPct val="100000"/>
              </a:lnSpc>
            </a:pPr>
            <a:r>
              <a:rPr lang="en-US" sz="1800" dirty="0"/>
              <a:t>COVID impact</a:t>
            </a:r>
          </a:p>
          <a:p>
            <a:pPr>
              <a:lnSpc>
                <a:spcPct val="100000"/>
              </a:lnSpc>
            </a:pPr>
            <a:r>
              <a:rPr lang="en-US" sz="1800" dirty="0"/>
              <a:t>Implementing at cancer services:</a:t>
            </a:r>
          </a:p>
          <a:p>
            <a:pPr marL="447675" indent="-171450">
              <a:lnSpc>
                <a:spcPct val="100000"/>
              </a:lnSpc>
              <a:buFont typeface="Wingdings" panose="05000000000000000000" pitchFamily="2" charset="2"/>
              <a:buChar char="§"/>
            </a:pPr>
            <a:r>
              <a:rPr lang="en-US" sz="1800" dirty="0"/>
              <a:t>E-care plan not integrated with cancer service systems</a:t>
            </a:r>
          </a:p>
          <a:p>
            <a:pPr marL="447675" indent="-171450">
              <a:lnSpc>
                <a:spcPct val="100000"/>
              </a:lnSpc>
              <a:buFont typeface="Wingdings" panose="05000000000000000000" pitchFamily="2" charset="2"/>
              <a:buChar char="§"/>
            </a:pPr>
            <a:r>
              <a:rPr lang="en-AU" sz="1800" dirty="0">
                <a:effectLst/>
                <a:ea typeface="Calibri" panose="020F0502020204030204" pitchFamily="34" charset="0"/>
              </a:rPr>
              <a:t>Limitations on access to LHD information systems</a:t>
            </a:r>
            <a:endParaRPr lang="en-US" sz="1800" dirty="0"/>
          </a:p>
          <a:p>
            <a:pPr marL="447675" indent="-171450">
              <a:lnSpc>
                <a:spcPct val="100000"/>
              </a:lnSpc>
              <a:buFont typeface="Wingdings" panose="05000000000000000000" pitchFamily="2" charset="2"/>
              <a:buChar char="§"/>
            </a:pPr>
            <a:r>
              <a:rPr lang="en-US" sz="1800" dirty="0"/>
              <a:t>Difficulty changing routines - busy cancer clinics, small number of patients, accessing e-care plan infrequent </a:t>
            </a:r>
          </a:p>
          <a:p>
            <a:pPr marL="447675" indent="-171450">
              <a:lnSpc>
                <a:spcPct val="100000"/>
              </a:lnSpc>
              <a:buFont typeface="Wingdings" panose="05000000000000000000" pitchFamily="2" charset="2"/>
              <a:buChar char="§"/>
            </a:pPr>
            <a:r>
              <a:rPr lang="en-US" sz="1800" dirty="0"/>
              <a:t>Care Coordinator turnover, unsure about their role, other priorities</a:t>
            </a:r>
          </a:p>
          <a:p>
            <a:pPr>
              <a:lnSpc>
                <a:spcPct val="100000"/>
              </a:lnSpc>
            </a:pPr>
            <a:r>
              <a:rPr lang="en-US" sz="1800" dirty="0"/>
              <a:t>Patient engagement</a:t>
            </a:r>
          </a:p>
          <a:p>
            <a:pPr marL="0" indent="0">
              <a:lnSpc>
                <a:spcPct val="100000"/>
              </a:lnSpc>
              <a:buNone/>
            </a:pPr>
            <a:endParaRPr lang="en-US" sz="1800" dirty="0"/>
          </a:p>
          <a:p>
            <a:pPr>
              <a:lnSpc>
                <a:spcPct val="100000"/>
              </a:lnSpc>
            </a:pPr>
            <a:endParaRPr lang="en-US" sz="1800" dirty="0"/>
          </a:p>
          <a:p>
            <a:pPr>
              <a:lnSpc>
                <a:spcPct val="100000"/>
              </a:lnSpc>
            </a:pPr>
            <a:endParaRPr lang="en-US" sz="1800" dirty="0"/>
          </a:p>
          <a:p>
            <a:pPr>
              <a:lnSpc>
                <a:spcPct val="100000"/>
              </a:lnSpc>
            </a:pPr>
            <a:endParaRPr lang="en-AU" sz="1800" dirty="0"/>
          </a:p>
        </p:txBody>
      </p:sp>
      <p:sp>
        <p:nvSpPr>
          <p:cNvPr id="42" name="Rectangle 41">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3712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FE479-3AC6-9B14-C714-5CB31D3277A0}"/>
              </a:ext>
            </a:extLst>
          </p:cNvPr>
          <p:cNvSpPr>
            <a:spLocks noGrp="1"/>
          </p:cNvSpPr>
          <p:nvPr>
            <p:ph type="title"/>
          </p:nvPr>
        </p:nvSpPr>
        <p:spPr>
          <a:xfrm>
            <a:off x="5172074" y="286603"/>
            <a:ext cx="5983605" cy="1450757"/>
          </a:xfrm>
        </p:spPr>
        <p:txBody>
          <a:bodyPr>
            <a:normAutofit/>
          </a:bodyPr>
          <a:lstStyle/>
          <a:p>
            <a:r>
              <a:rPr lang="en-US" dirty="0"/>
              <a:t>Implications for policy and practice</a:t>
            </a:r>
            <a:endParaRPr lang="en-AU" dirty="0"/>
          </a:p>
        </p:txBody>
      </p:sp>
      <p:pic>
        <p:nvPicPr>
          <p:cNvPr id="16" name="Picture 15" descr="Red dot with arrows pointing to it">
            <a:extLst>
              <a:ext uri="{FF2B5EF4-FFF2-40B4-BE49-F238E27FC236}">
                <a16:creationId xmlns:a16="http://schemas.microsoft.com/office/drawing/2014/main" id="{A670BBD5-765C-696B-1FB7-31AF218DA4EB}"/>
              </a:ext>
            </a:extLst>
          </p:cNvPr>
          <p:cNvPicPr>
            <a:picLocks noChangeAspect="1"/>
          </p:cNvPicPr>
          <p:nvPr/>
        </p:nvPicPr>
        <p:blipFill rotWithShape="1">
          <a:blip r:embed="rId3"/>
          <a:srcRect l="34549" r="17688"/>
          <a:stretch/>
        </p:blipFill>
        <p:spPr>
          <a:xfrm>
            <a:off x="20" y="10"/>
            <a:ext cx="4580077" cy="6400784"/>
          </a:xfrm>
          <a:prstGeom prst="rect">
            <a:avLst/>
          </a:prstGeom>
        </p:spPr>
      </p:pic>
      <p:cxnSp>
        <p:nvCxnSpPr>
          <p:cNvPr id="33"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AA91CD-4333-8D17-7345-1778D581AB52}"/>
              </a:ext>
            </a:extLst>
          </p:cNvPr>
          <p:cNvSpPr>
            <a:spLocks noGrp="1"/>
          </p:cNvSpPr>
          <p:nvPr>
            <p:ph idx="1"/>
          </p:nvPr>
        </p:nvSpPr>
        <p:spPr>
          <a:xfrm>
            <a:off x="5172074" y="1955259"/>
            <a:ext cx="5983606" cy="3760891"/>
          </a:xfrm>
        </p:spPr>
        <p:txBody>
          <a:bodyPr vert="horz" lIns="0" tIns="45720" rIns="0" bIns="45720" rtlCol="0" anchor="t">
            <a:noAutofit/>
          </a:bodyPr>
          <a:lstStyle/>
          <a:p>
            <a:r>
              <a:rPr lang="en-US" dirty="0"/>
              <a:t>Introducing innovations </a:t>
            </a:r>
            <a:r>
              <a:rPr lang="en-AU" dirty="0">
                <a:effectLst/>
                <a:ea typeface="Calibri" panose="020F0502020204030204" pitchFamily="34" charset="0"/>
              </a:rPr>
              <a:t>takes time and requires funding</a:t>
            </a:r>
            <a:r>
              <a:rPr lang="en-AU" dirty="0">
                <a:ea typeface="Calibri" panose="020F0502020204030204" pitchFamily="34" charset="0"/>
              </a:rPr>
              <a:t> </a:t>
            </a:r>
            <a:endParaRPr lang="en-US" dirty="0"/>
          </a:p>
          <a:p>
            <a:r>
              <a:rPr lang="en-US" dirty="0"/>
              <a:t>Health services need support to transition to shared care and utilise technology</a:t>
            </a:r>
          </a:p>
          <a:p>
            <a:r>
              <a:rPr lang="en-AU" dirty="0">
                <a:ea typeface="Calibri" panose="020F0502020204030204" pitchFamily="34" charset="0"/>
              </a:rPr>
              <a:t>N</a:t>
            </a:r>
            <a:r>
              <a:rPr lang="en-AU" dirty="0">
                <a:effectLst/>
                <a:ea typeface="Calibri" panose="020F0502020204030204" pitchFamily="34" charset="0"/>
              </a:rPr>
              <a:t>eed to facilitate access to information and communication between GPs and specialist services:</a:t>
            </a:r>
          </a:p>
          <a:p>
            <a:pPr lvl="1"/>
            <a:r>
              <a:rPr lang="en-AU" dirty="0">
                <a:ea typeface="Calibri" panose="020F0502020204030204" pitchFamily="34" charset="0"/>
              </a:rPr>
              <a:t>I</a:t>
            </a:r>
            <a:r>
              <a:rPr lang="en-AU" dirty="0">
                <a:effectLst/>
                <a:ea typeface="Calibri" panose="020F0502020204030204" pitchFamily="34" charset="0"/>
              </a:rPr>
              <a:t>ntegrated with clinical information systems; and </a:t>
            </a:r>
          </a:p>
          <a:p>
            <a:pPr lvl="1"/>
            <a:r>
              <a:rPr lang="en-US" dirty="0"/>
              <a:t>Policies that support the sharing of information safely and securely</a:t>
            </a:r>
          </a:p>
          <a:p>
            <a:r>
              <a:rPr lang="en-US" dirty="0"/>
              <a:t>Care coordinators time</a:t>
            </a:r>
            <a:r>
              <a:rPr lang="en-AU" dirty="0">
                <a:effectLst/>
                <a:ea typeface="Calibri" panose="020F0502020204030204" pitchFamily="34" charset="0"/>
              </a:rPr>
              <a:t> needs to be supported, involved in planning, ways to deal with turnover</a:t>
            </a:r>
          </a:p>
          <a:p>
            <a:r>
              <a:rPr lang="en-US" sz="2000" dirty="0"/>
              <a:t>Scalability</a:t>
            </a:r>
          </a:p>
          <a:p>
            <a:r>
              <a:rPr lang="en-AU" dirty="0">
                <a:ea typeface="Calibri" panose="020F0502020204030204" pitchFamily="34" charset="0"/>
              </a:rPr>
              <a:t> </a:t>
            </a:r>
            <a:endParaRPr lang="en-AU" dirty="0">
              <a:effectLst/>
              <a:ea typeface="Calibri" panose="020F0502020204030204" pitchFamily="34" charset="0"/>
            </a:endParaRPr>
          </a:p>
          <a:p>
            <a:endParaRPr lang="en-US" dirty="0"/>
          </a:p>
          <a:p>
            <a:endParaRPr lang="en-US" dirty="0"/>
          </a:p>
          <a:p>
            <a:endParaRPr lang="en-US" dirty="0"/>
          </a:p>
          <a:p>
            <a:endParaRPr lang="en-US" dirty="0"/>
          </a:p>
          <a:p>
            <a:endParaRPr lang="en-US" dirty="0"/>
          </a:p>
          <a:p>
            <a:endParaRPr lang="en-AU" dirty="0"/>
          </a:p>
        </p:txBody>
      </p:sp>
      <p:sp>
        <p:nvSpPr>
          <p:cNvPr id="35" name="Rectangle 34">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6355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1D5F-C4DA-C885-DDDD-78E901FE2E90}"/>
              </a:ext>
            </a:extLst>
          </p:cNvPr>
          <p:cNvSpPr>
            <a:spLocks noGrp="1"/>
          </p:cNvSpPr>
          <p:nvPr>
            <p:ph type="title"/>
          </p:nvPr>
        </p:nvSpPr>
        <p:spPr/>
        <p:txBody>
          <a:bodyPr/>
          <a:lstStyle/>
          <a:p>
            <a:r>
              <a:rPr lang="en-US" dirty="0"/>
              <a:t>Acknowledgements</a:t>
            </a:r>
            <a:endParaRPr lang="en-AU" dirty="0"/>
          </a:p>
        </p:txBody>
      </p:sp>
      <p:sp>
        <p:nvSpPr>
          <p:cNvPr id="3" name="Content Placeholder 2">
            <a:extLst>
              <a:ext uri="{FF2B5EF4-FFF2-40B4-BE49-F238E27FC236}">
                <a16:creationId xmlns:a16="http://schemas.microsoft.com/office/drawing/2014/main" id="{2E20B43C-6E0F-308C-4478-DB7CA1348BBD}"/>
              </a:ext>
            </a:extLst>
          </p:cNvPr>
          <p:cNvSpPr txBox="1">
            <a:spLocks/>
          </p:cNvSpPr>
          <p:nvPr/>
        </p:nvSpPr>
        <p:spPr>
          <a:xfrm>
            <a:off x="1097280" y="2080963"/>
            <a:ext cx="10058400" cy="4201159"/>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solidFill>
                  <a:schemeClr val="tx1"/>
                </a:solidFill>
                <a:ea typeface="Verdana" panose="020B0604030504040204" pitchFamily="34" charset="0"/>
                <a:cs typeface="Arial" panose="020B0604020202020204" pitchFamily="34" charset="0"/>
              </a:rPr>
              <a:t>UNSW</a:t>
            </a:r>
          </a:p>
          <a:p>
            <a:pPr marL="0" indent="0">
              <a:buNone/>
            </a:pPr>
            <a:r>
              <a:rPr lang="en-US" b="1" dirty="0">
                <a:solidFill>
                  <a:schemeClr val="tx1"/>
                </a:solidFill>
                <a:ea typeface="Verdana" panose="020B0604030504040204" pitchFamily="34" charset="0"/>
                <a:cs typeface="Arial" panose="020B0604020202020204" pitchFamily="34" charset="0"/>
              </a:rPr>
              <a:t>Mark Harris</a:t>
            </a:r>
            <a:r>
              <a:rPr lang="en-US" dirty="0">
                <a:solidFill>
                  <a:schemeClr val="tx1"/>
                </a:solidFill>
                <a:ea typeface="Verdana" panose="020B0604030504040204" pitchFamily="34" charset="0"/>
                <a:cs typeface="Arial" panose="020B0604020202020204" pitchFamily="34" charset="0"/>
              </a:rPr>
              <a:t>, Kerry Uebel, Andrew Knight, Kylie Vuong</a:t>
            </a:r>
          </a:p>
          <a:p>
            <a:pPr marL="0" indent="0">
              <a:buFont typeface="Calibri" panose="020F0502020204030204" pitchFamily="34" charset="0"/>
              <a:buNone/>
            </a:pPr>
            <a:r>
              <a:rPr lang="en-US" dirty="0">
                <a:solidFill>
                  <a:schemeClr val="tx1"/>
                </a:solidFill>
                <a:ea typeface="Verdana" panose="020B0604030504040204" pitchFamily="34" charset="0"/>
                <a:cs typeface="Arial" panose="020B0604020202020204" pitchFamily="34" charset="0"/>
              </a:rPr>
              <a:t>SESLHD</a:t>
            </a:r>
          </a:p>
          <a:p>
            <a:pPr marL="0" indent="0">
              <a:buFont typeface="Calibri" panose="020F0502020204030204" pitchFamily="34" charset="0"/>
              <a:buNone/>
            </a:pPr>
            <a:r>
              <a:rPr lang="en-US" b="1" dirty="0">
                <a:solidFill>
                  <a:schemeClr val="tx1"/>
                </a:solidFill>
                <a:ea typeface="Verdana" panose="020B0604030504040204" pitchFamily="34" charset="0"/>
                <a:cs typeface="Arial" panose="020B0604020202020204" pitchFamily="34" charset="0"/>
              </a:rPr>
              <a:t>Melvin Chin, Winston Liauw</a:t>
            </a:r>
            <a:r>
              <a:rPr lang="en-US" dirty="0">
                <a:solidFill>
                  <a:schemeClr val="tx1"/>
                </a:solidFill>
                <a:ea typeface="Verdana" panose="020B0604030504040204" pitchFamily="34" charset="0"/>
                <a:cs typeface="Arial" panose="020B0604020202020204" pitchFamily="34" charset="0"/>
              </a:rPr>
              <a:t>, David Goldstein, Carole Harris</a:t>
            </a:r>
          </a:p>
          <a:p>
            <a:pPr marL="0" indent="0">
              <a:buFont typeface="Calibri" panose="020F0502020204030204" pitchFamily="34" charset="0"/>
              <a:buNone/>
            </a:pPr>
            <a:r>
              <a:rPr lang="en-US" dirty="0">
                <a:solidFill>
                  <a:schemeClr val="tx1"/>
                </a:solidFill>
                <a:ea typeface="Verdana" panose="020B0604030504040204" pitchFamily="34" charset="0"/>
                <a:cs typeface="Arial" panose="020B0604020202020204" pitchFamily="34" charset="0"/>
              </a:rPr>
              <a:t>CESPHN</a:t>
            </a:r>
          </a:p>
          <a:p>
            <a:pPr marL="0" indent="0">
              <a:buFont typeface="Calibri" panose="020F0502020204030204" pitchFamily="34" charset="0"/>
              <a:buNone/>
            </a:pPr>
            <a:r>
              <a:rPr lang="en-US" dirty="0">
                <a:solidFill>
                  <a:schemeClr val="tx1"/>
                </a:solidFill>
                <a:ea typeface="Verdana" panose="020B0604030504040204" pitchFamily="34" charset="0"/>
                <a:cs typeface="Arial" panose="020B0604020202020204" pitchFamily="34" charset="0"/>
              </a:rPr>
              <a:t>Brendan Goodger, Alex Dolezal</a:t>
            </a:r>
          </a:p>
          <a:p>
            <a:pPr marL="0" indent="0">
              <a:buFont typeface="Calibri" panose="020F0502020204030204" pitchFamily="34" charset="0"/>
              <a:buNone/>
            </a:pPr>
            <a:r>
              <a:rPr lang="en-US" dirty="0">
                <a:solidFill>
                  <a:schemeClr val="tx1"/>
                </a:solidFill>
                <a:ea typeface="Verdana" panose="020B0604030504040204" pitchFamily="34" charset="0"/>
                <a:cs typeface="Arial" panose="020B0604020202020204" pitchFamily="34" charset="0"/>
              </a:rPr>
              <a:t>Consumers: John Lewis, Millica Rigby, Phil Mendoza-Jones, Julie </a:t>
            </a:r>
            <a:r>
              <a:rPr lang="en-US" dirty="0" err="1">
                <a:solidFill>
                  <a:schemeClr val="tx1"/>
                </a:solidFill>
                <a:ea typeface="Verdana" panose="020B0604030504040204" pitchFamily="34" charset="0"/>
                <a:cs typeface="Arial" panose="020B0604020202020204" pitchFamily="34" charset="0"/>
              </a:rPr>
              <a:t>McKinnery</a:t>
            </a:r>
            <a:endParaRPr lang="en-US" dirty="0">
              <a:solidFill>
                <a:schemeClr val="tx1"/>
              </a:solidFill>
              <a:ea typeface="Verdana" panose="020B0604030504040204" pitchFamily="34" charset="0"/>
              <a:cs typeface="Arial" panose="020B0604020202020204" pitchFamily="34" charset="0"/>
            </a:endParaRPr>
          </a:p>
          <a:p>
            <a:pPr marL="0" indent="0">
              <a:buFont typeface="Calibri" panose="020F0502020204030204" pitchFamily="34" charset="0"/>
              <a:buNone/>
            </a:pPr>
            <a:r>
              <a:rPr lang="en-US" dirty="0">
                <a:solidFill>
                  <a:schemeClr val="tx1"/>
                </a:solidFill>
                <a:ea typeface="Verdana" panose="020B0604030504040204" pitchFamily="34" charset="0"/>
                <a:cs typeface="Arial" panose="020B0604020202020204" pitchFamily="34" charset="0"/>
              </a:rPr>
              <a:t>eHealth NSW </a:t>
            </a:r>
          </a:p>
        </p:txBody>
      </p:sp>
      <p:pic>
        <p:nvPicPr>
          <p:cNvPr id="4" name="Picture 3">
            <a:extLst>
              <a:ext uri="{FF2B5EF4-FFF2-40B4-BE49-F238E27FC236}">
                <a16:creationId xmlns:a16="http://schemas.microsoft.com/office/drawing/2014/main" id="{45D75E14-2F15-4AC5-F8E3-8CD6E4CC93E0}"/>
              </a:ext>
            </a:extLst>
          </p:cNvPr>
          <p:cNvPicPr/>
          <p:nvPr/>
        </p:nvPicPr>
        <p:blipFill>
          <a:blip r:embed="rId2" cstate="print">
            <a:extLst>
              <a:ext uri="{28A0092B-C50C-407E-A947-70E740481C1C}">
                <a14:useLocalDpi xmlns:a14="http://schemas.microsoft.com/office/drawing/2010/main" val="0"/>
              </a:ext>
            </a:extLst>
          </a:blip>
          <a:srcRect l="13593"/>
          <a:stretch>
            <a:fillRect/>
          </a:stretch>
        </p:blipFill>
        <p:spPr bwMode="auto">
          <a:xfrm>
            <a:off x="11062762" y="1091856"/>
            <a:ext cx="936425" cy="537381"/>
          </a:xfrm>
          <a:prstGeom prst="rect">
            <a:avLst/>
          </a:prstGeom>
          <a:noFill/>
          <a:ln>
            <a:noFill/>
          </a:ln>
        </p:spPr>
      </p:pic>
      <p:pic>
        <p:nvPicPr>
          <p:cNvPr id="5" name="Picture 4" descr="NSW Health South East Sydney LHD - col grad RGB">
            <a:extLst>
              <a:ext uri="{FF2B5EF4-FFF2-40B4-BE49-F238E27FC236}">
                <a16:creationId xmlns:a16="http://schemas.microsoft.com/office/drawing/2014/main" id="{619100AC-3805-1002-F307-84C7D10DCF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2421" y="1029483"/>
            <a:ext cx="2239491" cy="537381"/>
          </a:xfrm>
          <a:prstGeom prst="rect">
            <a:avLst/>
          </a:prstGeom>
          <a:noFill/>
        </p:spPr>
      </p:pic>
      <p:pic>
        <p:nvPicPr>
          <p:cNvPr id="6" name="Picture 5">
            <a:extLst>
              <a:ext uri="{FF2B5EF4-FFF2-40B4-BE49-F238E27FC236}">
                <a16:creationId xmlns:a16="http://schemas.microsoft.com/office/drawing/2014/main" id="{DCE5A8FD-AF69-76E2-F69C-DDF36D6A5901}"/>
              </a:ext>
            </a:extLst>
          </p:cNvPr>
          <p:cNvPicPr>
            <a:picLocks noChangeAspect="1"/>
          </p:cNvPicPr>
          <p:nvPr/>
        </p:nvPicPr>
        <p:blipFill>
          <a:blip r:embed="rId4"/>
          <a:stretch>
            <a:fillRect/>
          </a:stretch>
        </p:blipFill>
        <p:spPr>
          <a:xfrm>
            <a:off x="8622607" y="1980094"/>
            <a:ext cx="2331267" cy="820957"/>
          </a:xfrm>
          <a:prstGeom prst="rect">
            <a:avLst/>
          </a:prstGeom>
        </p:spPr>
      </p:pic>
      <p:pic>
        <p:nvPicPr>
          <p:cNvPr id="8" name="Picture 7">
            <a:extLst>
              <a:ext uri="{FF2B5EF4-FFF2-40B4-BE49-F238E27FC236}">
                <a16:creationId xmlns:a16="http://schemas.microsoft.com/office/drawing/2014/main" id="{2B99489C-96DC-D8E9-DC34-DB2A8B6EF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405" y="2886707"/>
            <a:ext cx="2419357" cy="1741936"/>
          </a:xfrm>
          <a:prstGeom prst="rect">
            <a:avLst/>
          </a:prstGeom>
        </p:spPr>
      </p:pic>
      <p:pic>
        <p:nvPicPr>
          <p:cNvPr id="10" name="Picture 9">
            <a:extLst>
              <a:ext uri="{FF2B5EF4-FFF2-40B4-BE49-F238E27FC236}">
                <a16:creationId xmlns:a16="http://schemas.microsoft.com/office/drawing/2014/main" id="{DFF63F40-788F-B95C-AD40-3F608E3FAC3F}"/>
              </a:ext>
            </a:extLst>
          </p:cNvPr>
          <p:cNvPicPr>
            <a:picLocks noChangeAspect="1"/>
          </p:cNvPicPr>
          <p:nvPr/>
        </p:nvPicPr>
        <p:blipFill>
          <a:blip r:embed="rId6"/>
          <a:stretch>
            <a:fillRect/>
          </a:stretch>
        </p:blipFill>
        <p:spPr>
          <a:xfrm>
            <a:off x="8969086" y="4437907"/>
            <a:ext cx="1767993" cy="792549"/>
          </a:xfrm>
          <a:prstGeom prst="rect">
            <a:avLst/>
          </a:prstGeom>
        </p:spPr>
      </p:pic>
    </p:spTree>
    <p:extLst>
      <p:ext uri="{BB962C8B-B14F-4D97-AF65-F5344CB8AC3E}">
        <p14:creationId xmlns:p14="http://schemas.microsoft.com/office/powerpoint/2010/main" val="252723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447F-6B38-DC9D-1C88-D25719B23CF1}"/>
              </a:ext>
            </a:extLst>
          </p:cNvPr>
          <p:cNvSpPr>
            <a:spLocks noGrp="1"/>
          </p:cNvSpPr>
          <p:nvPr>
            <p:ph type="title"/>
          </p:nvPr>
        </p:nvSpPr>
        <p:spPr/>
        <p:txBody>
          <a:bodyPr/>
          <a:lstStyle/>
          <a:p>
            <a:r>
              <a:rPr lang="en-US" dirty="0"/>
              <a:t>References</a:t>
            </a:r>
            <a:endParaRPr lang="en-AU" dirty="0"/>
          </a:p>
        </p:txBody>
      </p:sp>
      <p:sp>
        <p:nvSpPr>
          <p:cNvPr id="3" name="Content Placeholder 2">
            <a:extLst>
              <a:ext uri="{FF2B5EF4-FFF2-40B4-BE49-F238E27FC236}">
                <a16:creationId xmlns:a16="http://schemas.microsoft.com/office/drawing/2014/main" id="{D4D374C1-C920-2B9A-68BC-FC69A92C5B95}"/>
              </a:ext>
            </a:extLst>
          </p:cNvPr>
          <p:cNvSpPr>
            <a:spLocks noGrp="1"/>
          </p:cNvSpPr>
          <p:nvPr>
            <p:ph idx="1"/>
          </p:nvPr>
        </p:nvSpPr>
        <p:spPr/>
        <p:txBody>
          <a:bodyPr>
            <a:normAutofit fontScale="92500" lnSpcReduction="20000"/>
          </a:bodyPr>
          <a:lstStyle/>
          <a:p>
            <a:r>
              <a:rPr lang="en-AU" sz="1500" b="0" i="0" dirty="0">
                <a:solidFill>
                  <a:srgbClr val="212121"/>
                </a:solidFill>
                <a:effectLst/>
              </a:rPr>
              <a:t>Australian Institute of Health and Welfare </a:t>
            </a:r>
            <a:r>
              <a:rPr lang="en-AU" sz="1500" b="0" i="0" dirty="0">
                <a:solidFill>
                  <a:srgbClr val="212121"/>
                </a:solidFill>
                <a:effectLst/>
                <a:hlinkClick r:id="rId2"/>
              </a:rPr>
              <a:t>https://www.aihw.gov.au/reports/cancer/cancer-data-in-australia/contents/overview-of-cancer-in-australia-2023</a:t>
            </a:r>
            <a:r>
              <a:rPr lang="en-AU" sz="1500" b="0" i="0" dirty="0">
                <a:solidFill>
                  <a:srgbClr val="212121"/>
                </a:solidFill>
                <a:effectLst/>
              </a:rPr>
              <a:t> </a:t>
            </a:r>
          </a:p>
          <a:p>
            <a:r>
              <a:rPr lang="en-AU" sz="1500" b="0" i="0" dirty="0" err="1">
                <a:solidFill>
                  <a:srgbClr val="212121"/>
                </a:solidFill>
                <a:effectLst/>
              </a:rPr>
              <a:t>Schütze</a:t>
            </a:r>
            <a:r>
              <a:rPr lang="en-AU" sz="1500" b="0" i="0" dirty="0">
                <a:solidFill>
                  <a:srgbClr val="212121"/>
                </a:solidFill>
                <a:effectLst/>
              </a:rPr>
              <a:t> H, Chin M, Weller D, Harris MF. Patient, general practitioner and oncologist views regarding long-term cancer shared care. Fam </a:t>
            </a:r>
            <a:r>
              <a:rPr lang="en-AU" sz="1500" b="0" i="0" dirty="0" err="1">
                <a:solidFill>
                  <a:srgbClr val="212121"/>
                </a:solidFill>
                <a:effectLst/>
              </a:rPr>
              <a:t>Pract</a:t>
            </a:r>
            <a:r>
              <a:rPr lang="en-AU" sz="1500" b="0" i="0" dirty="0">
                <a:solidFill>
                  <a:srgbClr val="212121"/>
                </a:solidFill>
                <a:effectLst/>
              </a:rPr>
              <a:t>. 2018 May 23;35(3):323-329. </a:t>
            </a:r>
            <a:r>
              <a:rPr lang="en-AU" sz="1500" b="0" i="0" dirty="0" err="1">
                <a:solidFill>
                  <a:srgbClr val="212121"/>
                </a:solidFill>
                <a:effectLst/>
              </a:rPr>
              <a:t>doi</a:t>
            </a:r>
            <a:r>
              <a:rPr lang="en-AU" sz="1500" b="0" i="0" dirty="0">
                <a:solidFill>
                  <a:srgbClr val="212121"/>
                </a:solidFill>
                <a:effectLst/>
              </a:rPr>
              <a:t>: 10.1093/</a:t>
            </a:r>
            <a:r>
              <a:rPr lang="en-AU" sz="1500" b="0" i="0" dirty="0" err="1">
                <a:solidFill>
                  <a:srgbClr val="212121"/>
                </a:solidFill>
                <a:effectLst/>
              </a:rPr>
              <a:t>fampra</a:t>
            </a:r>
            <a:r>
              <a:rPr lang="en-AU" sz="1500" b="0" i="0" dirty="0">
                <a:solidFill>
                  <a:srgbClr val="212121"/>
                </a:solidFill>
                <a:effectLst/>
              </a:rPr>
              <a:t>/cmx105. PMID: 29045632; PMCID: PMC5965078</a:t>
            </a:r>
          </a:p>
          <a:p>
            <a:r>
              <a:rPr lang="en-US" sz="1500" b="0" i="0" dirty="0">
                <a:solidFill>
                  <a:srgbClr val="5A5A5D"/>
                </a:solidFill>
                <a:effectLst/>
              </a:rPr>
              <a:t>Taggart J, Chin M, Liauw W, Goldstein D, Dolezal A, Plahn J, Harris MF. Challenges and solutions to sharing a cancer follow-up e-care plan between a cancer service and general practice. Public Health Res </a:t>
            </a:r>
            <a:r>
              <a:rPr lang="en-US" sz="1500" b="0" i="0" dirty="0" err="1">
                <a:solidFill>
                  <a:srgbClr val="5A5A5D"/>
                </a:solidFill>
                <a:effectLst/>
              </a:rPr>
              <a:t>Pract</a:t>
            </a:r>
            <a:r>
              <a:rPr lang="en-US" sz="1500" b="0" i="0" dirty="0">
                <a:solidFill>
                  <a:srgbClr val="5A5A5D"/>
                </a:solidFill>
                <a:effectLst/>
              </a:rPr>
              <a:t>. 2021;31(2):e31122108. First published 30 April 2021.</a:t>
            </a:r>
          </a:p>
          <a:p>
            <a:r>
              <a:rPr lang="en-US" sz="1500" b="0" i="0" dirty="0">
                <a:solidFill>
                  <a:srgbClr val="333333"/>
                </a:solidFill>
                <a:effectLst/>
              </a:rPr>
              <a:t>Vuong, K., Uebel, K., Agaliotis, M. Jun S, Taggart J, </a:t>
            </a:r>
            <a:r>
              <a:rPr lang="en-US" sz="1500" b="0" i="0" dirty="0" err="1">
                <a:solidFill>
                  <a:srgbClr val="333333"/>
                </a:solidFill>
                <a:effectLst/>
              </a:rPr>
              <a:t>Suchy</a:t>
            </a:r>
            <a:r>
              <a:rPr lang="en-US" sz="1500" b="0" i="0" dirty="0">
                <a:solidFill>
                  <a:srgbClr val="333333"/>
                </a:solidFill>
                <a:effectLst/>
              </a:rPr>
              <a:t> S, Liauw W, Chin M, Webster K, Harris MF</a:t>
            </a:r>
            <a:r>
              <a:rPr lang="en-US" sz="1500" b="0" i="1" dirty="0">
                <a:solidFill>
                  <a:srgbClr val="333333"/>
                </a:solidFill>
                <a:effectLst/>
              </a:rPr>
              <a:t>.</a:t>
            </a:r>
            <a:r>
              <a:rPr lang="en-US" sz="1500" b="0" i="0" dirty="0">
                <a:solidFill>
                  <a:srgbClr val="333333"/>
                </a:solidFill>
                <a:effectLst/>
              </a:rPr>
              <a:t> Assessing suitability for long-term colorectal cancer shared care: a scenario-based qualitative study. </a:t>
            </a:r>
            <a:r>
              <a:rPr lang="en-US" sz="1500" b="0" i="1" dirty="0">
                <a:solidFill>
                  <a:srgbClr val="333333"/>
                </a:solidFill>
                <a:effectLst/>
              </a:rPr>
              <a:t>BMC Fam </a:t>
            </a:r>
            <a:r>
              <a:rPr lang="en-US" sz="1500" b="0" i="1" dirty="0" err="1">
                <a:solidFill>
                  <a:srgbClr val="333333"/>
                </a:solidFill>
                <a:effectLst/>
              </a:rPr>
              <a:t>Pract</a:t>
            </a:r>
            <a:r>
              <a:rPr lang="en-US" sz="1500" b="0" i="0" dirty="0">
                <a:solidFill>
                  <a:srgbClr val="333333"/>
                </a:solidFill>
                <a:effectLst/>
              </a:rPr>
              <a:t> </a:t>
            </a:r>
            <a:r>
              <a:rPr lang="en-US" sz="1500" b="1" i="0" dirty="0">
                <a:solidFill>
                  <a:srgbClr val="333333"/>
                </a:solidFill>
                <a:effectLst/>
              </a:rPr>
              <a:t>21</a:t>
            </a:r>
            <a:r>
              <a:rPr lang="en-US" sz="1500" b="0" i="0" dirty="0">
                <a:solidFill>
                  <a:srgbClr val="333333"/>
                </a:solidFill>
                <a:effectLst/>
              </a:rPr>
              <a:t>, 240 (2020). </a:t>
            </a:r>
            <a:r>
              <a:rPr lang="en-US" sz="1500" b="0" i="0" dirty="0">
                <a:solidFill>
                  <a:srgbClr val="333333"/>
                </a:solidFill>
                <a:effectLst/>
                <a:hlinkClick r:id="rId3"/>
              </a:rPr>
              <a:t>https://doi.org/10.1186/s12875-020-01311-w</a:t>
            </a:r>
            <a:endParaRPr lang="en-US" sz="1500" b="0" i="0" dirty="0">
              <a:solidFill>
                <a:srgbClr val="333333"/>
              </a:solidFill>
              <a:effectLst/>
            </a:endParaRPr>
          </a:p>
          <a:p>
            <a:r>
              <a:rPr lang="en-AU" sz="1500" b="0" i="0" dirty="0">
                <a:solidFill>
                  <a:srgbClr val="212121"/>
                </a:solidFill>
                <a:effectLst/>
              </a:rPr>
              <a:t>Vardy JL, Chan RJ, </a:t>
            </a:r>
            <a:r>
              <a:rPr lang="en-AU" sz="1500" b="0" i="0" dirty="0" err="1">
                <a:solidFill>
                  <a:srgbClr val="212121"/>
                </a:solidFill>
                <a:effectLst/>
              </a:rPr>
              <a:t>Koczwara</a:t>
            </a:r>
            <a:r>
              <a:rPr lang="en-AU" sz="1500" b="0" i="0" dirty="0">
                <a:solidFill>
                  <a:srgbClr val="212121"/>
                </a:solidFill>
                <a:effectLst/>
              </a:rPr>
              <a:t> B, </a:t>
            </a:r>
            <a:r>
              <a:rPr lang="en-AU" sz="1500" b="0" i="0" dirty="0" err="1">
                <a:solidFill>
                  <a:srgbClr val="212121"/>
                </a:solidFill>
                <a:effectLst/>
              </a:rPr>
              <a:t>Lisy</a:t>
            </a:r>
            <a:r>
              <a:rPr lang="en-AU" sz="1500" b="0" i="0" dirty="0">
                <a:solidFill>
                  <a:srgbClr val="212121"/>
                </a:solidFill>
                <a:effectLst/>
              </a:rPr>
              <a:t> K, Cohn RJ, </a:t>
            </a:r>
            <a:r>
              <a:rPr lang="en-AU" sz="1500" b="0" i="0" dirty="0" err="1">
                <a:solidFill>
                  <a:srgbClr val="212121"/>
                </a:solidFill>
                <a:effectLst/>
              </a:rPr>
              <a:t>Joske</a:t>
            </a:r>
            <a:r>
              <a:rPr lang="en-AU" sz="1500" b="0" i="0" dirty="0">
                <a:solidFill>
                  <a:srgbClr val="212121"/>
                </a:solidFill>
                <a:effectLst/>
              </a:rPr>
              <a:t> D, Dhillon HM, </a:t>
            </a:r>
            <a:r>
              <a:rPr lang="en-AU" sz="1500" b="0" i="0" dirty="0" err="1">
                <a:solidFill>
                  <a:srgbClr val="212121"/>
                </a:solidFill>
                <a:effectLst/>
              </a:rPr>
              <a:t>Jefford</a:t>
            </a:r>
            <a:r>
              <a:rPr lang="en-AU" sz="1500" b="0" i="0" dirty="0">
                <a:solidFill>
                  <a:srgbClr val="212121"/>
                </a:solidFill>
                <a:effectLst/>
              </a:rPr>
              <a:t> M. Clinical Oncology Society of Australia position statement on cancer survivorship care. Aust J Gen </a:t>
            </a:r>
            <a:r>
              <a:rPr lang="en-AU" sz="1500" b="0" i="0" dirty="0" err="1">
                <a:solidFill>
                  <a:srgbClr val="212121"/>
                </a:solidFill>
                <a:effectLst/>
              </a:rPr>
              <a:t>Pract</a:t>
            </a:r>
            <a:r>
              <a:rPr lang="en-AU" sz="1500" b="0" i="0" dirty="0">
                <a:solidFill>
                  <a:srgbClr val="212121"/>
                </a:solidFill>
                <a:effectLst/>
              </a:rPr>
              <a:t>. 2019 Dec;48(12):833-836. </a:t>
            </a:r>
            <a:r>
              <a:rPr lang="en-AU" sz="1500" b="0" i="0" dirty="0" err="1">
                <a:solidFill>
                  <a:srgbClr val="212121"/>
                </a:solidFill>
                <a:effectLst/>
              </a:rPr>
              <a:t>doi</a:t>
            </a:r>
            <a:r>
              <a:rPr lang="en-AU" sz="1500" b="0" i="0" dirty="0">
                <a:solidFill>
                  <a:srgbClr val="212121"/>
                </a:solidFill>
                <a:effectLst/>
              </a:rPr>
              <a:t>: 10.31128/AJGP-07-19-4999. PMID: 31774985</a:t>
            </a:r>
          </a:p>
          <a:p>
            <a:r>
              <a:rPr lang="en-US" sz="1500" b="0" i="0" dirty="0" err="1">
                <a:solidFill>
                  <a:srgbClr val="212121"/>
                </a:solidFill>
                <a:effectLst/>
              </a:rPr>
              <a:t>Jefford</a:t>
            </a:r>
            <a:r>
              <a:rPr lang="en-US" sz="1500" b="0" i="0" dirty="0">
                <a:solidFill>
                  <a:srgbClr val="212121"/>
                </a:solidFill>
                <a:effectLst/>
              </a:rPr>
              <a:t> M. Improving the Care of Adult Cancer Survivors. Asia Pac J Oncol </a:t>
            </a:r>
            <a:r>
              <a:rPr lang="en-US" sz="1500" b="0" i="0" dirty="0" err="1">
                <a:solidFill>
                  <a:srgbClr val="212121"/>
                </a:solidFill>
                <a:effectLst/>
              </a:rPr>
              <a:t>Nurs</a:t>
            </a:r>
            <a:r>
              <a:rPr lang="en-US" sz="1500" b="0" i="0" dirty="0">
                <a:solidFill>
                  <a:srgbClr val="212121"/>
                </a:solidFill>
                <a:effectLst/>
              </a:rPr>
              <a:t>. 2019 Oct 30;7(1):2-5. </a:t>
            </a:r>
            <a:r>
              <a:rPr lang="en-US" sz="1500" b="0" i="0" dirty="0" err="1">
                <a:solidFill>
                  <a:srgbClr val="212121"/>
                </a:solidFill>
                <a:effectLst/>
              </a:rPr>
              <a:t>doi</a:t>
            </a:r>
            <a:r>
              <a:rPr lang="en-US" sz="1500" b="0" i="0" dirty="0">
                <a:solidFill>
                  <a:srgbClr val="212121"/>
                </a:solidFill>
                <a:effectLst/>
              </a:rPr>
              <a:t>: 10.4103/apjon.apjon_42_19. PMID: 31879677; PMCID: PMC6927155.</a:t>
            </a:r>
            <a:endParaRPr lang="en-AU" sz="1500" dirty="0"/>
          </a:p>
          <a:p>
            <a:endParaRPr lang="en-US" sz="1400" b="0" i="0" dirty="0">
              <a:solidFill>
                <a:srgbClr val="333333"/>
              </a:solidFill>
              <a:effectLst/>
            </a:endParaRPr>
          </a:p>
        </p:txBody>
      </p:sp>
    </p:spTree>
    <p:extLst>
      <p:ext uri="{BB962C8B-B14F-4D97-AF65-F5344CB8AC3E}">
        <p14:creationId xmlns:p14="http://schemas.microsoft.com/office/powerpoint/2010/main" val="195710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360DA-56A5-6C16-FB62-DE292B3247D0}"/>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a:solidFill>
                  <a:schemeClr val="tx1">
                    <a:lumMod val="85000"/>
                    <a:lumOff val="15000"/>
                  </a:schemeClr>
                </a:solidFill>
              </a:rPr>
              <a:t>Thanks</a:t>
            </a:r>
          </a:p>
        </p:txBody>
      </p:sp>
      <p:pic>
        <p:nvPicPr>
          <p:cNvPr id="7" name="Graphic 6" descr="Smiling Face with No Fill">
            <a:extLst>
              <a:ext uri="{FF2B5EF4-FFF2-40B4-BE49-F238E27FC236}">
                <a16:creationId xmlns:a16="http://schemas.microsoft.com/office/drawing/2014/main" id="{2F829689-8843-9DB6-E037-9A7F5D811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029" y="640081"/>
            <a:ext cx="5054156" cy="5054156"/>
          </a:xfrm>
          <a:prstGeom prst="rect">
            <a:avLst/>
          </a:prstGeom>
        </p:spPr>
      </p:pic>
      <p:cxnSp>
        <p:nvCxnSpPr>
          <p:cNvPr id="16" name="Straight Connector 15">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762228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cus image of a misty railway">
            <a:extLst>
              <a:ext uri="{FF2B5EF4-FFF2-40B4-BE49-F238E27FC236}">
                <a16:creationId xmlns:a16="http://schemas.microsoft.com/office/drawing/2014/main" id="{FD445791-C061-AB84-DAD1-7F7F41BBFEA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000"/>
          <a:stretch/>
        </p:blipFill>
        <p:spPr>
          <a:xfrm>
            <a:off x="0" y="-166529"/>
            <a:ext cx="12191980" cy="6857990"/>
          </a:xfrm>
          <a:prstGeom prst="rect">
            <a:avLst/>
          </a:prstGeom>
        </p:spPr>
      </p:pic>
      <p:sp>
        <p:nvSpPr>
          <p:cNvPr id="7" name="Rectangle 6">
            <a:extLst>
              <a:ext uri="{FF2B5EF4-FFF2-40B4-BE49-F238E27FC236}">
                <a16:creationId xmlns:a16="http://schemas.microsoft.com/office/drawing/2014/main" id="{FBDBFEF7-DE84-7B54-7CCA-232890B3C989}"/>
              </a:ext>
            </a:extLst>
          </p:cNvPr>
          <p:cNvSpPr/>
          <p:nvPr/>
        </p:nvSpPr>
        <p:spPr>
          <a:xfrm>
            <a:off x="1960880" y="5963920"/>
            <a:ext cx="8798560" cy="727541"/>
          </a:xfrm>
          <a:prstGeom prst="rect">
            <a:avLst/>
          </a:prstGeom>
          <a:solidFill>
            <a:srgbClr val="89E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Qual study: Views on Cancer shared care (2016/17)</a:t>
            </a:r>
            <a:endParaRPr lang="en-AU" sz="2400" b="1" dirty="0">
              <a:solidFill>
                <a:schemeClr val="tx1"/>
              </a:solidFill>
            </a:endParaRPr>
          </a:p>
        </p:txBody>
      </p:sp>
      <p:sp>
        <p:nvSpPr>
          <p:cNvPr id="8" name="Rectangle 7">
            <a:extLst>
              <a:ext uri="{FF2B5EF4-FFF2-40B4-BE49-F238E27FC236}">
                <a16:creationId xmlns:a16="http://schemas.microsoft.com/office/drawing/2014/main" id="{5B173EE3-DED3-74AA-F9A9-02AD511A4138}"/>
              </a:ext>
            </a:extLst>
          </p:cNvPr>
          <p:cNvSpPr/>
          <p:nvPr/>
        </p:nvSpPr>
        <p:spPr>
          <a:xfrm>
            <a:off x="4312920" y="726588"/>
            <a:ext cx="3200400" cy="841587"/>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Breast and colorectal cancers study 2021&gt;</a:t>
            </a:r>
            <a:endParaRPr lang="en-AU" sz="2400" b="1" dirty="0">
              <a:solidFill>
                <a:schemeClr val="tx1"/>
              </a:solidFill>
            </a:endParaRPr>
          </a:p>
        </p:txBody>
      </p:sp>
      <p:sp>
        <p:nvSpPr>
          <p:cNvPr id="9" name="Rectangle 8">
            <a:extLst>
              <a:ext uri="{FF2B5EF4-FFF2-40B4-BE49-F238E27FC236}">
                <a16:creationId xmlns:a16="http://schemas.microsoft.com/office/drawing/2014/main" id="{47D731BE-4981-F233-00C5-14EBB108CF55}"/>
              </a:ext>
            </a:extLst>
          </p:cNvPr>
          <p:cNvSpPr/>
          <p:nvPr/>
        </p:nvSpPr>
        <p:spPr>
          <a:xfrm>
            <a:off x="3281680" y="3920301"/>
            <a:ext cx="5628640" cy="839407"/>
          </a:xfrm>
          <a:prstGeom prst="rect">
            <a:avLst/>
          </a:prstGeom>
          <a:solidFill>
            <a:srgbClr val="89E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Feasibility study</a:t>
            </a:r>
          </a:p>
          <a:p>
            <a:pPr algn="ctr"/>
            <a:r>
              <a:rPr lang="en-US" sz="2400" b="1" dirty="0">
                <a:solidFill>
                  <a:schemeClr val="tx1"/>
                </a:solidFill>
              </a:rPr>
              <a:t>Colorectal cancer 2019-21</a:t>
            </a:r>
            <a:endParaRPr lang="en-AU" sz="2400" b="1" dirty="0">
              <a:solidFill>
                <a:schemeClr val="tx1"/>
              </a:solidFill>
            </a:endParaRPr>
          </a:p>
        </p:txBody>
      </p:sp>
      <p:sp>
        <p:nvSpPr>
          <p:cNvPr id="3" name="Rectangle 2">
            <a:extLst>
              <a:ext uri="{FF2B5EF4-FFF2-40B4-BE49-F238E27FC236}">
                <a16:creationId xmlns:a16="http://schemas.microsoft.com/office/drawing/2014/main" id="{480FCC7B-37B5-0FB6-0065-C62E42583D56}"/>
              </a:ext>
            </a:extLst>
          </p:cNvPr>
          <p:cNvSpPr/>
          <p:nvPr/>
        </p:nvSpPr>
        <p:spPr>
          <a:xfrm>
            <a:off x="2946400" y="4950308"/>
            <a:ext cx="6309360" cy="839407"/>
          </a:xfrm>
          <a:prstGeom prst="rect">
            <a:avLst/>
          </a:prstGeom>
          <a:solidFill>
            <a:srgbClr val="89E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Codesign development 2018-19</a:t>
            </a:r>
            <a:endParaRPr lang="en-AU" sz="2400" b="1" dirty="0">
              <a:solidFill>
                <a:schemeClr val="tx1"/>
              </a:solidFill>
            </a:endParaRPr>
          </a:p>
        </p:txBody>
      </p:sp>
      <p:sp>
        <p:nvSpPr>
          <p:cNvPr id="4" name="Rectangle 3">
            <a:extLst>
              <a:ext uri="{FF2B5EF4-FFF2-40B4-BE49-F238E27FC236}">
                <a16:creationId xmlns:a16="http://schemas.microsoft.com/office/drawing/2014/main" id="{C581D152-3C1A-D837-A03D-C1C302BA099F}"/>
              </a:ext>
            </a:extLst>
          </p:cNvPr>
          <p:cNvSpPr/>
          <p:nvPr/>
        </p:nvSpPr>
        <p:spPr>
          <a:xfrm>
            <a:off x="8667750" y="466726"/>
            <a:ext cx="3310890" cy="110145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Severe Mental Illness</a:t>
            </a:r>
          </a:p>
          <a:p>
            <a:pPr algn="ctr"/>
            <a:r>
              <a:rPr lang="en-US" sz="2400" b="1" dirty="0">
                <a:solidFill>
                  <a:schemeClr val="tx1"/>
                </a:solidFill>
              </a:rPr>
              <a:t>Clozapine and </a:t>
            </a:r>
            <a:r>
              <a:rPr lang="en-US" sz="2400" b="1" dirty="0" err="1">
                <a:solidFill>
                  <a:schemeClr val="tx1"/>
                </a:solidFill>
              </a:rPr>
              <a:t>SHAReD</a:t>
            </a:r>
            <a:r>
              <a:rPr lang="en-US" sz="2400" b="1" dirty="0">
                <a:solidFill>
                  <a:schemeClr val="tx1"/>
                </a:solidFill>
              </a:rPr>
              <a:t> studies 2021&gt;</a:t>
            </a:r>
            <a:endParaRPr lang="en-AU" sz="2400" b="1" dirty="0">
              <a:solidFill>
                <a:schemeClr val="tx1"/>
              </a:solidFill>
            </a:endParaRPr>
          </a:p>
        </p:txBody>
      </p:sp>
      <p:sp>
        <p:nvSpPr>
          <p:cNvPr id="13" name="Rectangle 12">
            <a:extLst>
              <a:ext uri="{FF2B5EF4-FFF2-40B4-BE49-F238E27FC236}">
                <a16:creationId xmlns:a16="http://schemas.microsoft.com/office/drawing/2014/main" id="{6FBA5797-9678-BFE1-24D3-B4DC922F6CE5}"/>
              </a:ext>
            </a:extLst>
          </p:cNvPr>
          <p:cNvSpPr/>
          <p:nvPr/>
        </p:nvSpPr>
        <p:spPr>
          <a:xfrm>
            <a:off x="3525520" y="2841672"/>
            <a:ext cx="5039360" cy="841587"/>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effectLst/>
                <a:ea typeface="Calibri" panose="020F0502020204030204" pitchFamily="34" charset="0"/>
                <a:cs typeface="Times New Roman" panose="02020603050405020304" pitchFamily="18" charset="0"/>
              </a:rPr>
              <a:t>Qual study: Matching the right care with the right patients 2020-21</a:t>
            </a:r>
            <a:endParaRPr lang="en-AU" sz="2400" dirty="0">
              <a:solidFill>
                <a:schemeClr val="tx1"/>
              </a:solidFill>
            </a:endParaRPr>
          </a:p>
        </p:txBody>
      </p:sp>
      <p:sp>
        <p:nvSpPr>
          <p:cNvPr id="19" name="Rectangle 18">
            <a:extLst>
              <a:ext uri="{FF2B5EF4-FFF2-40B4-BE49-F238E27FC236}">
                <a16:creationId xmlns:a16="http://schemas.microsoft.com/office/drawing/2014/main" id="{3FA579DB-E17E-FF68-AA74-D2BC92BFA863}"/>
              </a:ext>
            </a:extLst>
          </p:cNvPr>
          <p:cNvSpPr/>
          <p:nvPr/>
        </p:nvSpPr>
        <p:spPr>
          <a:xfrm>
            <a:off x="3743960" y="1763043"/>
            <a:ext cx="4602480" cy="841587"/>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effectLst/>
                <a:ea typeface="Calibri" panose="020F0502020204030204" pitchFamily="34" charset="0"/>
                <a:cs typeface="Times New Roman" panose="02020603050405020304" pitchFamily="18" charset="0"/>
              </a:rPr>
              <a:t>Qual study: Assessing suitability for colorectal shared care 2020</a:t>
            </a:r>
            <a:endParaRPr lang="en-AU" sz="2400" dirty="0">
              <a:solidFill>
                <a:schemeClr val="tx1"/>
              </a:solidFill>
            </a:endParaRPr>
          </a:p>
        </p:txBody>
      </p:sp>
    </p:spTree>
    <p:extLst>
      <p:ext uri="{BB962C8B-B14F-4D97-AF65-F5344CB8AC3E}">
        <p14:creationId xmlns:p14="http://schemas.microsoft.com/office/powerpoint/2010/main" val="329053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9325-F633-A4BB-70FD-128F04171AE9}"/>
              </a:ext>
            </a:extLst>
          </p:cNvPr>
          <p:cNvSpPr>
            <a:spLocks noGrp="1"/>
          </p:cNvSpPr>
          <p:nvPr>
            <p:ph type="title"/>
          </p:nvPr>
        </p:nvSpPr>
        <p:spPr/>
        <p:txBody>
          <a:bodyPr/>
          <a:lstStyle/>
          <a:p>
            <a:r>
              <a:rPr lang="en-US" dirty="0"/>
              <a:t>Why cancer shared care?</a:t>
            </a:r>
            <a:endParaRPr lang="en-AU" dirty="0"/>
          </a:p>
        </p:txBody>
      </p:sp>
      <p:sp>
        <p:nvSpPr>
          <p:cNvPr id="3" name="Content Placeholder 2">
            <a:extLst>
              <a:ext uri="{FF2B5EF4-FFF2-40B4-BE49-F238E27FC236}">
                <a16:creationId xmlns:a16="http://schemas.microsoft.com/office/drawing/2014/main" id="{A70909F7-D6EF-E6A6-78DB-3A0731C34D8A}"/>
              </a:ext>
            </a:extLst>
          </p:cNvPr>
          <p:cNvSpPr>
            <a:spLocks noGrp="1"/>
          </p:cNvSpPr>
          <p:nvPr>
            <p:ph idx="1"/>
          </p:nvPr>
        </p:nvSpPr>
        <p:spPr/>
        <p:txBody>
          <a:bodyPr>
            <a:normAutofit/>
          </a:bodyPr>
          <a:lstStyle/>
          <a:p>
            <a:pPr marL="180975" indent="-180975">
              <a:lnSpc>
                <a:spcPct val="100000"/>
              </a:lnSpc>
              <a:spcBef>
                <a:spcPts val="0"/>
              </a:spcBef>
              <a:spcAft>
                <a:spcPts val="0"/>
              </a:spcAft>
              <a:buFont typeface="Wingdings" panose="05000000000000000000" pitchFamily="2" charset="2"/>
              <a:buChar char="§"/>
            </a:pPr>
            <a:r>
              <a:rPr lang="en-US" sz="2400" dirty="0"/>
              <a:t> Increasing demand for specialist</a:t>
            </a:r>
          </a:p>
          <a:p>
            <a:pPr marL="180975" indent="-180975">
              <a:lnSpc>
                <a:spcPct val="100000"/>
              </a:lnSpc>
              <a:spcBef>
                <a:spcPts val="0"/>
              </a:spcBef>
              <a:spcAft>
                <a:spcPts val="0"/>
              </a:spcAft>
              <a:buNone/>
            </a:pPr>
            <a:r>
              <a:rPr lang="en-US" sz="2400" dirty="0"/>
              <a:t>   cancer services</a:t>
            </a:r>
          </a:p>
          <a:p>
            <a:pPr marL="180975" indent="-180975">
              <a:lnSpc>
                <a:spcPct val="100000"/>
              </a:lnSpc>
              <a:buFont typeface="Wingdings" panose="05000000000000000000" pitchFamily="2" charset="2"/>
              <a:buChar char="§"/>
            </a:pPr>
            <a:r>
              <a:rPr lang="en-US" sz="2400" dirty="0"/>
              <a:t> Cancer survivorship models not </a:t>
            </a:r>
          </a:p>
          <a:p>
            <a:pPr marL="180975" indent="-180975">
              <a:lnSpc>
                <a:spcPct val="100000"/>
              </a:lnSpc>
              <a:spcBef>
                <a:spcPts val="0"/>
              </a:spcBef>
              <a:spcAft>
                <a:spcPts val="0"/>
              </a:spcAft>
              <a:buNone/>
            </a:pPr>
            <a:r>
              <a:rPr lang="en-US" sz="2400" dirty="0"/>
              <a:t>   optimal*</a:t>
            </a:r>
          </a:p>
          <a:p>
            <a:pPr marL="180975" indent="-180975">
              <a:lnSpc>
                <a:spcPct val="100000"/>
              </a:lnSpc>
              <a:spcBef>
                <a:spcPts val="0"/>
              </a:spcBef>
              <a:spcAft>
                <a:spcPts val="0"/>
              </a:spcAft>
              <a:buFont typeface="Wingdings" panose="05000000000000000000" pitchFamily="2" charset="2"/>
              <a:buChar char="§"/>
            </a:pPr>
            <a:r>
              <a:rPr lang="en-US" sz="2400" dirty="0"/>
              <a:t> Meet diverse needs</a:t>
            </a:r>
          </a:p>
          <a:p>
            <a:pPr marL="180975" indent="-180975">
              <a:buFont typeface="Wingdings" panose="05000000000000000000" pitchFamily="2" charset="2"/>
              <a:buChar char="§"/>
            </a:pPr>
            <a:r>
              <a:rPr lang="en-US" sz="2400" dirty="0"/>
              <a:t> More comprehensive care</a:t>
            </a:r>
          </a:p>
          <a:p>
            <a:pPr marL="180975" indent="-180975">
              <a:buFont typeface="Wingdings" panose="05000000000000000000" pitchFamily="2" charset="2"/>
              <a:buChar char="§"/>
            </a:pPr>
            <a:r>
              <a:rPr lang="en-US" sz="2400" dirty="0"/>
              <a:t> Improve access</a:t>
            </a:r>
          </a:p>
          <a:p>
            <a:pPr>
              <a:lnSpc>
                <a:spcPct val="100000"/>
              </a:lnSpc>
              <a:spcBef>
                <a:spcPts val="0"/>
              </a:spcBef>
              <a:spcAft>
                <a:spcPts val="0"/>
              </a:spcAft>
              <a:buFont typeface="Wingdings" panose="05000000000000000000" pitchFamily="2" charset="2"/>
              <a:buChar char="§"/>
            </a:pPr>
            <a:endParaRPr lang="en-US" sz="2400" dirty="0"/>
          </a:p>
          <a:p>
            <a:endParaRPr lang="en-AU" sz="2400" dirty="0"/>
          </a:p>
        </p:txBody>
      </p:sp>
      <p:pic>
        <p:nvPicPr>
          <p:cNvPr id="4" name="Picture 3">
            <a:extLst>
              <a:ext uri="{FF2B5EF4-FFF2-40B4-BE49-F238E27FC236}">
                <a16:creationId xmlns:a16="http://schemas.microsoft.com/office/drawing/2014/main" id="{17323202-3A73-CB25-C8F3-16AD0D0C8585}"/>
              </a:ext>
            </a:extLst>
          </p:cNvPr>
          <p:cNvPicPr>
            <a:picLocks noChangeAspect="1"/>
          </p:cNvPicPr>
          <p:nvPr/>
        </p:nvPicPr>
        <p:blipFill>
          <a:blip r:embed="rId2"/>
          <a:stretch>
            <a:fillRect/>
          </a:stretch>
        </p:blipFill>
        <p:spPr>
          <a:xfrm>
            <a:off x="5457691" y="1919909"/>
            <a:ext cx="6622549" cy="4145611"/>
          </a:xfrm>
          <a:prstGeom prst="rect">
            <a:avLst/>
          </a:prstGeom>
        </p:spPr>
      </p:pic>
      <p:cxnSp>
        <p:nvCxnSpPr>
          <p:cNvPr id="5" name="Straight Arrow Connector 4">
            <a:extLst>
              <a:ext uri="{FF2B5EF4-FFF2-40B4-BE49-F238E27FC236}">
                <a16:creationId xmlns:a16="http://schemas.microsoft.com/office/drawing/2014/main" id="{F5046823-2793-6449-732E-8FB17F945310}"/>
              </a:ext>
            </a:extLst>
          </p:cNvPr>
          <p:cNvCxnSpPr>
            <a:cxnSpLocks/>
          </p:cNvCxnSpPr>
          <p:nvPr/>
        </p:nvCxnSpPr>
        <p:spPr>
          <a:xfrm flipV="1">
            <a:off x="11705367" y="2863228"/>
            <a:ext cx="0" cy="154621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932D88D-5FCB-D620-C9FF-C1ACA5F39D4F}"/>
              </a:ext>
            </a:extLst>
          </p:cNvPr>
          <p:cNvCxnSpPr>
            <a:cxnSpLocks/>
          </p:cNvCxnSpPr>
          <p:nvPr/>
        </p:nvCxnSpPr>
        <p:spPr>
          <a:xfrm flipV="1">
            <a:off x="7025611" y="3038782"/>
            <a:ext cx="0" cy="114241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A6346F-AA7C-C830-44FF-0DA59B52B483}"/>
              </a:ext>
            </a:extLst>
          </p:cNvPr>
          <p:cNvSpPr txBox="1"/>
          <p:nvPr/>
        </p:nvSpPr>
        <p:spPr>
          <a:xfrm>
            <a:off x="10119359" y="5377748"/>
            <a:ext cx="1828799" cy="369332"/>
          </a:xfrm>
          <a:prstGeom prst="rect">
            <a:avLst/>
          </a:prstGeom>
          <a:noFill/>
        </p:spPr>
        <p:txBody>
          <a:bodyPr wrap="square" rtlCol="0">
            <a:spAutoFit/>
          </a:bodyPr>
          <a:lstStyle/>
          <a:p>
            <a:r>
              <a:rPr lang="en-US" dirty="0"/>
              <a:t>AIHW (2023)</a:t>
            </a:r>
            <a:endParaRPr lang="en-AU" dirty="0"/>
          </a:p>
        </p:txBody>
      </p:sp>
      <p:sp>
        <p:nvSpPr>
          <p:cNvPr id="15" name="TextBox 14">
            <a:extLst>
              <a:ext uri="{FF2B5EF4-FFF2-40B4-BE49-F238E27FC236}">
                <a16:creationId xmlns:a16="http://schemas.microsoft.com/office/drawing/2014/main" id="{9164B877-2D48-6769-2760-D4AB478B7D3F}"/>
              </a:ext>
            </a:extLst>
          </p:cNvPr>
          <p:cNvSpPr txBox="1"/>
          <p:nvPr/>
        </p:nvSpPr>
        <p:spPr>
          <a:xfrm>
            <a:off x="822960" y="5924880"/>
            <a:ext cx="5486400" cy="369332"/>
          </a:xfrm>
          <a:prstGeom prst="rect">
            <a:avLst/>
          </a:prstGeom>
          <a:noFill/>
        </p:spPr>
        <p:txBody>
          <a:bodyPr wrap="square" rtlCol="0">
            <a:spAutoFit/>
          </a:bodyPr>
          <a:lstStyle/>
          <a:p>
            <a:r>
              <a:rPr lang="en-AU" b="0" i="0" u="none" strike="noStrike" baseline="0" dirty="0">
                <a:solidFill>
                  <a:srgbClr val="000000"/>
                </a:solidFill>
              </a:rPr>
              <a:t>*Vardy (2019), </a:t>
            </a:r>
            <a:r>
              <a:rPr lang="en-AU" sz="1800" b="0" i="0" u="none" strike="noStrike" baseline="0" dirty="0" err="1">
                <a:solidFill>
                  <a:srgbClr val="000000"/>
                </a:solidFill>
              </a:rPr>
              <a:t>Jefford</a:t>
            </a:r>
            <a:r>
              <a:rPr lang="en-AU" sz="1800" b="0" i="0" u="none" strike="noStrike" baseline="0" dirty="0">
                <a:solidFill>
                  <a:srgbClr val="000000"/>
                </a:solidFill>
              </a:rPr>
              <a:t> M. (2019) </a:t>
            </a:r>
            <a:endParaRPr lang="en-AU" dirty="0"/>
          </a:p>
        </p:txBody>
      </p:sp>
    </p:spTree>
    <p:extLst>
      <p:ext uri="{BB962C8B-B14F-4D97-AF65-F5344CB8AC3E}">
        <p14:creationId xmlns:p14="http://schemas.microsoft.com/office/powerpoint/2010/main" val="86197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A565-295B-4391-5BE9-3EB5E99DB57D}"/>
              </a:ext>
            </a:extLst>
          </p:cNvPr>
          <p:cNvSpPr txBox="1">
            <a:spLocks/>
          </p:cNvSpPr>
          <p:nvPr/>
        </p:nvSpPr>
        <p:spPr>
          <a:xfrm>
            <a:off x="5577262" y="-115392"/>
            <a:ext cx="5977937" cy="16665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spc="-50" dirty="0"/>
              <a:t>Views of patients, specialists and GPs</a:t>
            </a:r>
          </a:p>
        </p:txBody>
      </p:sp>
      <p:grpSp>
        <p:nvGrpSpPr>
          <p:cNvPr id="3" name="Group 2">
            <a:extLst>
              <a:ext uri="{FF2B5EF4-FFF2-40B4-BE49-F238E27FC236}">
                <a16:creationId xmlns:a16="http://schemas.microsoft.com/office/drawing/2014/main" id="{732FCAEC-E24E-7C56-829C-D80838CE856C}"/>
              </a:ext>
            </a:extLst>
          </p:cNvPr>
          <p:cNvGrpSpPr/>
          <p:nvPr/>
        </p:nvGrpSpPr>
        <p:grpSpPr>
          <a:xfrm>
            <a:off x="5560797" y="1893110"/>
            <a:ext cx="5994402" cy="973440"/>
            <a:chOff x="0" y="11064"/>
            <a:chExt cx="5994402" cy="973440"/>
          </a:xfrm>
        </p:grpSpPr>
        <p:sp>
          <p:nvSpPr>
            <p:cNvPr id="13" name="Rectangle: Rounded Corners 12">
              <a:extLst>
                <a:ext uri="{FF2B5EF4-FFF2-40B4-BE49-F238E27FC236}">
                  <a16:creationId xmlns:a16="http://schemas.microsoft.com/office/drawing/2014/main" id="{3E78346E-AA21-66DB-1E91-632D817517E2}"/>
                </a:ext>
              </a:extLst>
            </p:cNvPr>
            <p:cNvSpPr/>
            <p:nvPr/>
          </p:nvSpPr>
          <p:spPr>
            <a:xfrm>
              <a:off x="0" y="11064"/>
              <a:ext cx="5994402" cy="973440"/>
            </a:xfrm>
            <a:prstGeom prst="roundRect">
              <a:avLst/>
            </a:prstGeom>
            <a:solidFill>
              <a:srgbClr val="89E0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AU"/>
            </a:p>
          </p:txBody>
        </p:sp>
        <p:sp>
          <p:nvSpPr>
            <p:cNvPr id="14" name="Rectangle: Rounded Corners 4">
              <a:extLst>
                <a:ext uri="{FF2B5EF4-FFF2-40B4-BE49-F238E27FC236}">
                  <a16:creationId xmlns:a16="http://schemas.microsoft.com/office/drawing/2014/main" id="{010A852F-B7CA-ADA5-3446-1D34647DF91B}"/>
                </a:ext>
              </a:extLst>
            </p:cNvPr>
            <p:cNvSpPr txBox="1"/>
            <p:nvPr/>
          </p:nvSpPr>
          <p:spPr>
            <a:xfrm>
              <a:off x="47519" y="58583"/>
              <a:ext cx="5899364"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Acceptable to most patients, GPs and specialists</a:t>
              </a:r>
            </a:p>
          </p:txBody>
        </p:sp>
      </p:grpSp>
      <p:grpSp>
        <p:nvGrpSpPr>
          <p:cNvPr id="4" name="Group 3">
            <a:extLst>
              <a:ext uri="{FF2B5EF4-FFF2-40B4-BE49-F238E27FC236}">
                <a16:creationId xmlns:a16="http://schemas.microsoft.com/office/drawing/2014/main" id="{691B766B-B1DF-C6C8-77A7-9985FE1DD5FD}"/>
              </a:ext>
            </a:extLst>
          </p:cNvPr>
          <p:cNvGrpSpPr/>
          <p:nvPr/>
        </p:nvGrpSpPr>
        <p:grpSpPr>
          <a:xfrm>
            <a:off x="5560797" y="2941430"/>
            <a:ext cx="5994402" cy="973440"/>
            <a:chOff x="0" y="1059384"/>
            <a:chExt cx="5994402" cy="973440"/>
          </a:xfrm>
        </p:grpSpPr>
        <p:sp>
          <p:nvSpPr>
            <p:cNvPr id="11" name="Rectangle: Rounded Corners 10">
              <a:extLst>
                <a:ext uri="{FF2B5EF4-FFF2-40B4-BE49-F238E27FC236}">
                  <a16:creationId xmlns:a16="http://schemas.microsoft.com/office/drawing/2014/main" id="{3CE2BC74-C1F1-72C1-2723-FACDEB6ED6C3}"/>
                </a:ext>
              </a:extLst>
            </p:cNvPr>
            <p:cNvSpPr/>
            <p:nvPr/>
          </p:nvSpPr>
          <p:spPr>
            <a:xfrm>
              <a:off x="0" y="1059384"/>
              <a:ext cx="5994402" cy="973440"/>
            </a:xfrm>
            <a:prstGeom prst="roundRect">
              <a:avLst/>
            </a:prstGeom>
            <a:solidFill>
              <a:srgbClr val="89E0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AU">
                <a:solidFill>
                  <a:schemeClr val="tx1"/>
                </a:solidFill>
              </a:endParaRPr>
            </a:p>
          </p:txBody>
        </p:sp>
        <p:sp>
          <p:nvSpPr>
            <p:cNvPr id="12" name="Rectangle: Rounded Corners 6">
              <a:extLst>
                <a:ext uri="{FF2B5EF4-FFF2-40B4-BE49-F238E27FC236}">
                  <a16:creationId xmlns:a16="http://schemas.microsoft.com/office/drawing/2014/main" id="{00180321-1F7E-1161-67BF-F36F16CF12E6}"/>
                </a:ext>
              </a:extLst>
            </p:cNvPr>
            <p:cNvSpPr txBox="1"/>
            <p:nvPr/>
          </p:nvSpPr>
          <p:spPr>
            <a:xfrm>
              <a:off x="47519" y="1106903"/>
              <a:ext cx="5899364"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GP role in holistic care (psychosocial support)</a:t>
              </a:r>
            </a:p>
          </p:txBody>
        </p:sp>
      </p:grpSp>
      <p:grpSp>
        <p:nvGrpSpPr>
          <p:cNvPr id="5" name="Group 4">
            <a:extLst>
              <a:ext uri="{FF2B5EF4-FFF2-40B4-BE49-F238E27FC236}">
                <a16:creationId xmlns:a16="http://schemas.microsoft.com/office/drawing/2014/main" id="{34FE71F6-0225-6A28-4572-7D1906D5121E}"/>
              </a:ext>
            </a:extLst>
          </p:cNvPr>
          <p:cNvGrpSpPr/>
          <p:nvPr/>
        </p:nvGrpSpPr>
        <p:grpSpPr>
          <a:xfrm>
            <a:off x="5560797" y="3989750"/>
            <a:ext cx="5994402" cy="973440"/>
            <a:chOff x="0" y="2107704"/>
            <a:chExt cx="5994402" cy="973440"/>
          </a:xfrm>
        </p:grpSpPr>
        <p:sp>
          <p:nvSpPr>
            <p:cNvPr id="9" name="Rectangle: Rounded Corners 8">
              <a:extLst>
                <a:ext uri="{FF2B5EF4-FFF2-40B4-BE49-F238E27FC236}">
                  <a16:creationId xmlns:a16="http://schemas.microsoft.com/office/drawing/2014/main" id="{F8C3FF3C-AC98-7C25-9819-793563BEE834}"/>
                </a:ext>
              </a:extLst>
            </p:cNvPr>
            <p:cNvSpPr/>
            <p:nvPr/>
          </p:nvSpPr>
          <p:spPr>
            <a:xfrm>
              <a:off x="0" y="2107704"/>
              <a:ext cx="5994402" cy="973440"/>
            </a:xfrm>
            <a:prstGeom prst="roundRect">
              <a:avLst/>
            </a:prstGeom>
            <a:solidFill>
              <a:srgbClr val="89E0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AU">
                <a:solidFill>
                  <a:schemeClr val="tx1"/>
                </a:solidFill>
              </a:endParaRPr>
            </a:p>
          </p:txBody>
        </p:sp>
        <p:sp>
          <p:nvSpPr>
            <p:cNvPr id="10" name="Rectangle: Rounded Corners 8">
              <a:extLst>
                <a:ext uri="{FF2B5EF4-FFF2-40B4-BE49-F238E27FC236}">
                  <a16:creationId xmlns:a16="http://schemas.microsoft.com/office/drawing/2014/main" id="{9ABF0CE2-FAE6-4BBD-0761-0DB01CD246DE}"/>
                </a:ext>
              </a:extLst>
            </p:cNvPr>
            <p:cNvSpPr txBox="1"/>
            <p:nvPr/>
          </p:nvSpPr>
          <p:spPr>
            <a:xfrm>
              <a:off x="47519" y="2155223"/>
              <a:ext cx="5899364"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rPr>
                <a:t>GPs need knowledge about cancer care and an interest</a:t>
              </a:r>
            </a:p>
          </p:txBody>
        </p:sp>
      </p:grpSp>
      <p:grpSp>
        <p:nvGrpSpPr>
          <p:cNvPr id="6" name="Group 5">
            <a:extLst>
              <a:ext uri="{FF2B5EF4-FFF2-40B4-BE49-F238E27FC236}">
                <a16:creationId xmlns:a16="http://schemas.microsoft.com/office/drawing/2014/main" id="{096D9AEB-CA2A-1A51-0957-6F4C88A2D0B2}"/>
              </a:ext>
            </a:extLst>
          </p:cNvPr>
          <p:cNvGrpSpPr/>
          <p:nvPr/>
        </p:nvGrpSpPr>
        <p:grpSpPr>
          <a:xfrm>
            <a:off x="5560797" y="5038070"/>
            <a:ext cx="5994402" cy="973440"/>
            <a:chOff x="0" y="3156024"/>
            <a:chExt cx="5994402" cy="973440"/>
          </a:xfrm>
        </p:grpSpPr>
        <p:sp>
          <p:nvSpPr>
            <p:cNvPr id="7" name="Rectangle: Rounded Corners 6">
              <a:extLst>
                <a:ext uri="{FF2B5EF4-FFF2-40B4-BE49-F238E27FC236}">
                  <a16:creationId xmlns:a16="http://schemas.microsoft.com/office/drawing/2014/main" id="{583FA1EE-6BF1-3624-9417-013F7F10DC77}"/>
                </a:ext>
              </a:extLst>
            </p:cNvPr>
            <p:cNvSpPr/>
            <p:nvPr/>
          </p:nvSpPr>
          <p:spPr>
            <a:xfrm>
              <a:off x="0" y="3156024"/>
              <a:ext cx="5994402" cy="973440"/>
            </a:xfrm>
            <a:prstGeom prst="roundRect">
              <a:avLst/>
            </a:prstGeom>
            <a:solidFill>
              <a:srgbClr val="89E0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AU">
                <a:solidFill>
                  <a:schemeClr val="tx1"/>
                </a:solidFill>
              </a:endParaRPr>
            </a:p>
          </p:txBody>
        </p:sp>
        <p:sp>
          <p:nvSpPr>
            <p:cNvPr id="8" name="Rectangle: Rounded Corners 10">
              <a:extLst>
                <a:ext uri="{FF2B5EF4-FFF2-40B4-BE49-F238E27FC236}">
                  <a16:creationId xmlns:a16="http://schemas.microsoft.com/office/drawing/2014/main" id="{FF456A11-D649-A63F-19C2-D2BBFAD0F22D}"/>
                </a:ext>
              </a:extLst>
            </p:cNvPr>
            <p:cNvSpPr txBox="1"/>
            <p:nvPr/>
          </p:nvSpPr>
          <p:spPr>
            <a:xfrm>
              <a:off x="47519" y="3203543"/>
              <a:ext cx="5899364"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rPr>
                <a:t>Specialist oversees care</a:t>
              </a:r>
            </a:p>
          </p:txBody>
        </p:sp>
      </p:grpSp>
      <p:sp>
        <p:nvSpPr>
          <p:cNvPr id="16" name="TextBox 15">
            <a:extLst>
              <a:ext uri="{FF2B5EF4-FFF2-40B4-BE49-F238E27FC236}">
                <a16:creationId xmlns:a16="http://schemas.microsoft.com/office/drawing/2014/main" id="{B68BB727-B369-D41A-0DE0-1052401B928C}"/>
              </a:ext>
            </a:extLst>
          </p:cNvPr>
          <p:cNvSpPr txBox="1"/>
          <p:nvPr/>
        </p:nvSpPr>
        <p:spPr>
          <a:xfrm>
            <a:off x="923211" y="5611400"/>
            <a:ext cx="2926080" cy="400110"/>
          </a:xfrm>
          <a:prstGeom prst="rect">
            <a:avLst/>
          </a:prstGeom>
          <a:noFill/>
        </p:spPr>
        <p:txBody>
          <a:bodyPr wrap="square" rtlCol="0">
            <a:spAutoFit/>
          </a:bodyPr>
          <a:lstStyle/>
          <a:p>
            <a:r>
              <a:rPr lang="en-US" sz="2000" dirty="0" err="1"/>
              <a:t>Schutze</a:t>
            </a:r>
            <a:r>
              <a:rPr lang="en-US" sz="2000" dirty="0"/>
              <a:t> H et al (2018)</a:t>
            </a:r>
            <a:endParaRPr lang="en-AU" sz="2000" dirty="0"/>
          </a:p>
        </p:txBody>
      </p:sp>
      <p:pic>
        <p:nvPicPr>
          <p:cNvPr id="19" name="Picture 18" descr="Empty speech bubbles">
            <a:extLst>
              <a:ext uri="{FF2B5EF4-FFF2-40B4-BE49-F238E27FC236}">
                <a16:creationId xmlns:a16="http://schemas.microsoft.com/office/drawing/2014/main" id="{E607B9BB-102A-4235-F12C-2E17C74A429F}"/>
              </a:ext>
            </a:extLst>
          </p:cNvPr>
          <p:cNvPicPr>
            <a:picLocks noChangeAspect="1"/>
          </p:cNvPicPr>
          <p:nvPr/>
        </p:nvPicPr>
        <p:blipFill>
          <a:blip r:embed="rId2"/>
          <a:stretch>
            <a:fillRect/>
          </a:stretch>
        </p:blipFill>
        <p:spPr>
          <a:xfrm>
            <a:off x="0" y="0"/>
            <a:ext cx="5365790" cy="3576320"/>
          </a:xfrm>
          <a:prstGeom prst="rect">
            <a:avLst/>
          </a:prstGeom>
        </p:spPr>
      </p:pic>
    </p:spTree>
    <p:extLst>
      <p:ext uri="{BB962C8B-B14F-4D97-AF65-F5344CB8AC3E}">
        <p14:creationId xmlns:p14="http://schemas.microsoft.com/office/powerpoint/2010/main" val="7878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cxnSp>
        <p:nvCxnSpPr>
          <p:cNvPr id="21" name="Straight Connector 2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7BF5C28-0E57-4EA8-B9A9-C55EE35797BF}"/>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3700"/>
              <a:t>Follow-up cancer care requires multidisciplinary care</a:t>
            </a:r>
            <a:endParaRPr lang="en-US" sz="3700" dirty="0"/>
          </a:p>
        </p:txBody>
      </p:sp>
      <p:pic>
        <p:nvPicPr>
          <p:cNvPr id="5" name="Picture 4" descr="Colleagues huddle">
            <a:extLst>
              <a:ext uri="{FF2B5EF4-FFF2-40B4-BE49-F238E27FC236}">
                <a16:creationId xmlns:a16="http://schemas.microsoft.com/office/drawing/2014/main" id="{5C2E947D-634B-633A-6301-A4E03B348681}"/>
              </a:ext>
            </a:extLst>
          </p:cNvPr>
          <p:cNvPicPr>
            <a:picLocks noChangeAspect="1"/>
          </p:cNvPicPr>
          <p:nvPr/>
        </p:nvPicPr>
        <p:blipFill rotWithShape="1">
          <a:blip r:embed="rId2"/>
          <a:srcRect l="24855" r="27382"/>
          <a:stretch/>
        </p:blipFill>
        <p:spPr>
          <a:xfrm>
            <a:off x="20" y="10"/>
            <a:ext cx="4580077" cy="6400784"/>
          </a:xfrm>
          <a:prstGeom prst="rect">
            <a:avLst/>
          </a:prstGeom>
        </p:spPr>
      </p:pic>
      <p:cxnSp>
        <p:nvCxnSpPr>
          <p:cNvPr id="24"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79A88B-F0C0-0B6A-87EB-A42D3C72333A}"/>
              </a:ext>
            </a:extLst>
          </p:cNvPr>
          <p:cNvSpPr txBox="1"/>
          <p:nvPr/>
        </p:nvSpPr>
        <p:spPr>
          <a:xfrm>
            <a:off x="5172074" y="2108201"/>
            <a:ext cx="5983606" cy="3760891"/>
          </a:xfrm>
          <a:prstGeom prst="rect">
            <a:avLst/>
          </a:prstGeom>
        </p:spPr>
        <p:txBody>
          <a:bodyPr vert="horz" lIns="0" tIns="45720" rIns="0" bIns="45720" rtlCol="0">
            <a:noAutofit/>
          </a:bodyPr>
          <a:lstStyle/>
          <a:p>
            <a:pPr>
              <a:spcAft>
                <a:spcPts val="600"/>
              </a:spcAft>
              <a:buFont typeface="Calibri" panose="020F0502020204030204" pitchFamily="34" charset="0"/>
            </a:pPr>
            <a:r>
              <a:rPr lang="en-US" sz="2400" b="1" dirty="0">
                <a:solidFill>
                  <a:schemeClr val="tx1">
                    <a:lumMod val="75000"/>
                    <a:lumOff val="25000"/>
                  </a:schemeClr>
                </a:solidFill>
              </a:rPr>
              <a:t>1. Cancer follow-up</a:t>
            </a:r>
          </a:p>
          <a:p>
            <a:pPr marL="285750" indent="-228600">
              <a:spcAft>
                <a:spcPts val="600"/>
              </a:spcAft>
              <a:buFont typeface="Calibri" panose="020F0502020204030204" pitchFamily="34" charset="0"/>
              <a:buChar char="•"/>
            </a:pPr>
            <a:r>
              <a:rPr lang="en-US" sz="2400" dirty="0">
                <a:solidFill>
                  <a:schemeClr val="tx1">
                    <a:lumMod val="75000"/>
                    <a:lumOff val="25000"/>
                  </a:schemeClr>
                </a:solidFill>
              </a:rPr>
              <a:t>Surveillance of current cancer</a:t>
            </a:r>
          </a:p>
          <a:p>
            <a:pPr marL="285750" indent="-228600">
              <a:spcAft>
                <a:spcPts val="600"/>
              </a:spcAft>
              <a:buFont typeface="Calibri" panose="020F0502020204030204" pitchFamily="34" charset="0"/>
              <a:buChar char="•"/>
            </a:pPr>
            <a:r>
              <a:rPr lang="en-US" sz="2400" dirty="0">
                <a:solidFill>
                  <a:schemeClr val="tx1">
                    <a:lumMod val="75000"/>
                    <a:lumOff val="25000"/>
                  </a:schemeClr>
                </a:solidFill>
              </a:rPr>
              <a:t>Screening for new cancers</a:t>
            </a:r>
          </a:p>
          <a:p>
            <a:pPr marL="285750" indent="-228600">
              <a:spcAft>
                <a:spcPts val="600"/>
              </a:spcAft>
              <a:buFont typeface="Calibri" panose="020F0502020204030204" pitchFamily="34" charset="0"/>
              <a:buChar char="•"/>
            </a:pPr>
            <a:r>
              <a:rPr lang="en-US" sz="2400" dirty="0">
                <a:solidFill>
                  <a:schemeClr val="tx1">
                    <a:lumMod val="75000"/>
                    <a:lumOff val="25000"/>
                  </a:schemeClr>
                </a:solidFill>
              </a:rPr>
              <a:t>Managing late and long-term effects of treatment</a:t>
            </a:r>
          </a:p>
          <a:p>
            <a:pPr>
              <a:spcAft>
                <a:spcPts val="600"/>
              </a:spcAft>
              <a:buFont typeface="Calibri" panose="020F0502020204030204" pitchFamily="34" charset="0"/>
            </a:pPr>
            <a:r>
              <a:rPr lang="en-US" sz="2400" b="1" dirty="0">
                <a:solidFill>
                  <a:schemeClr val="tx1">
                    <a:lumMod val="75000"/>
                    <a:lumOff val="25000"/>
                  </a:schemeClr>
                </a:solidFill>
              </a:rPr>
              <a:t>2. Psychosocial</a:t>
            </a:r>
          </a:p>
          <a:p>
            <a:pPr>
              <a:spcAft>
                <a:spcPts val="600"/>
              </a:spcAft>
              <a:buFont typeface="Calibri" panose="020F0502020204030204" pitchFamily="34" charset="0"/>
            </a:pPr>
            <a:r>
              <a:rPr lang="en-US" sz="2400" b="1" dirty="0">
                <a:solidFill>
                  <a:schemeClr val="tx1">
                    <a:lumMod val="75000"/>
                    <a:lumOff val="25000"/>
                  </a:schemeClr>
                </a:solidFill>
              </a:rPr>
              <a:t>3. Lifestyle</a:t>
            </a:r>
          </a:p>
          <a:p>
            <a:pPr>
              <a:spcAft>
                <a:spcPts val="600"/>
              </a:spcAft>
              <a:buFont typeface="Calibri" panose="020F0502020204030204" pitchFamily="34" charset="0"/>
            </a:pPr>
            <a:r>
              <a:rPr lang="en-US" sz="2400" b="1" dirty="0">
                <a:solidFill>
                  <a:schemeClr val="tx1">
                    <a:lumMod val="75000"/>
                    <a:lumOff val="25000"/>
                  </a:schemeClr>
                </a:solidFill>
              </a:rPr>
              <a:t>4. Other preventive care</a:t>
            </a:r>
          </a:p>
          <a:p>
            <a:pPr>
              <a:spcAft>
                <a:spcPts val="600"/>
              </a:spcAft>
              <a:buFont typeface="Calibri" panose="020F0502020204030204" pitchFamily="34" charset="0"/>
            </a:pPr>
            <a:r>
              <a:rPr lang="en-US" sz="2400" b="1" dirty="0">
                <a:solidFill>
                  <a:schemeClr val="tx1">
                    <a:lumMod val="75000"/>
                    <a:lumOff val="25000"/>
                  </a:schemeClr>
                </a:solidFill>
              </a:rPr>
              <a:t>5. Medications review</a:t>
            </a:r>
          </a:p>
        </p:txBody>
      </p:sp>
      <p:sp>
        <p:nvSpPr>
          <p:cNvPr id="26" name="Rectangle 25">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76512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of healthcare colleagues">
            <a:extLst>
              <a:ext uri="{FF2B5EF4-FFF2-40B4-BE49-F238E27FC236}">
                <a16:creationId xmlns:a16="http://schemas.microsoft.com/office/drawing/2014/main" id="{86BA4AB3-3192-3200-26CE-E4A6F259C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1" y="0"/>
            <a:ext cx="10717677" cy="6858000"/>
          </a:xfrm>
          <a:prstGeom prst="rect">
            <a:avLst/>
          </a:prstGeom>
        </p:spPr>
      </p:pic>
      <p:sp>
        <p:nvSpPr>
          <p:cNvPr id="2" name="Title 1">
            <a:extLst>
              <a:ext uri="{FF2B5EF4-FFF2-40B4-BE49-F238E27FC236}">
                <a16:creationId xmlns:a16="http://schemas.microsoft.com/office/drawing/2014/main" id="{0E153DBC-5B09-05BD-B37E-0BA663403981}"/>
              </a:ext>
            </a:extLst>
          </p:cNvPr>
          <p:cNvSpPr>
            <a:spLocks noGrp="1"/>
          </p:cNvSpPr>
          <p:nvPr>
            <p:ph type="title"/>
          </p:nvPr>
        </p:nvSpPr>
        <p:spPr/>
        <p:txBody>
          <a:bodyPr/>
          <a:lstStyle/>
          <a:p>
            <a:r>
              <a:rPr lang="en-US" dirty="0"/>
              <a:t>Why e-care plans?</a:t>
            </a:r>
            <a:endParaRPr lang="en-AU" dirty="0"/>
          </a:p>
        </p:txBody>
      </p:sp>
      <p:sp>
        <p:nvSpPr>
          <p:cNvPr id="3" name="Content Placeholder 2">
            <a:extLst>
              <a:ext uri="{FF2B5EF4-FFF2-40B4-BE49-F238E27FC236}">
                <a16:creationId xmlns:a16="http://schemas.microsoft.com/office/drawing/2014/main" id="{14F4B519-BE43-FDE5-5DB8-FDF8A83C5CAD}"/>
              </a:ext>
            </a:extLst>
          </p:cNvPr>
          <p:cNvSpPr>
            <a:spLocks noGrp="1"/>
          </p:cNvSpPr>
          <p:nvPr>
            <p:ph idx="1"/>
          </p:nvPr>
        </p:nvSpPr>
        <p:spPr/>
        <p:txBody>
          <a:bodyPr vert="horz" lIns="0" tIns="45720" rIns="0" bIns="45720" rtlCol="0" anchor="t">
            <a:normAutofit/>
          </a:bodyPr>
          <a:lstStyle/>
          <a:p>
            <a:r>
              <a:rPr lang="en-US" sz="3200" dirty="0"/>
              <a:t>Support collaboration</a:t>
            </a:r>
          </a:p>
          <a:p>
            <a:pPr marL="0" indent="0">
              <a:buNone/>
            </a:pPr>
            <a:r>
              <a:rPr lang="en-US" sz="3200" dirty="0"/>
              <a:t> Communication</a:t>
            </a:r>
          </a:p>
          <a:p>
            <a:r>
              <a:rPr lang="en-US" sz="3200" dirty="0"/>
              <a:t>Monitor care</a:t>
            </a:r>
          </a:p>
          <a:p>
            <a:r>
              <a:rPr lang="en-US" sz="3200" dirty="0"/>
              <a:t>Dynamic</a:t>
            </a:r>
          </a:p>
          <a:p>
            <a:r>
              <a:rPr lang="en-US" sz="3200" dirty="0"/>
              <a:t>Accessible</a:t>
            </a:r>
          </a:p>
        </p:txBody>
      </p:sp>
    </p:spTree>
    <p:extLst>
      <p:ext uri="{BB962C8B-B14F-4D97-AF65-F5344CB8AC3E}">
        <p14:creationId xmlns:p14="http://schemas.microsoft.com/office/powerpoint/2010/main" val="1257345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7A193-03CC-9455-7258-34D0EB348419}"/>
              </a:ext>
            </a:extLst>
          </p:cNvPr>
          <p:cNvSpPr>
            <a:spLocks noGrp="1"/>
          </p:cNvSpPr>
          <p:nvPr>
            <p:ph type="title"/>
          </p:nvPr>
        </p:nvSpPr>
        <p:spPr>
          <a:xfrm>
            <a:off x="1097280" y="286603"/>
            <a:ext cx="10058400" cy="1450757"/>
          </a:xfrm>
        </p:spPr>
        <p:txBody>
          <a:bodyPr>
            <a:normAutofit/>
          </a:bodyPr>
          <a:lstStyle/>
          <a:p>
            <a:r>
              <a:rPr lang="en-US" dirty="0"/>
              <a:t>Codesign of Cancer shared care</a:t>
            </a:r>
            <a:endParaRPr lang="en-AU" dirty="0"/>
          </a:p>
        </p:txBody>
      </p:sp>
      <p:cxnSp>
        <p:nvCxnSpPr>
          <p:cNvPr id="32" name="Straight Connector 31">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13" name="Diagram 12">
            <a:extLst>
              <a:ext uri="{FF2B5EF4-FFF2-40B4-BE49-F238E27FC236}">
                <a16:creationId xmlns:a16="http://schemas.microsoft.com/office/drawing/2014/main" id="{65A69897-A719-909E-F1AE-D41D3DC97CFF}"/>
              </a:ext>
            </a:extLst>
          </p:cNvPr>
          <p:cNvGraphicFramePr/>
          <p:nvPr>
            <p:extLst>
              <p:ext uri="{D42A27DB-BD31-4B8C-83A1-F6EECF244321}">
                <p14:modId xmlns:p14="http://schemas.microsoft.com/office/powerpoint/2010/main" val="270405331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78B338A-FDE5-7544-CC93-DDEA5ED52DF4}"/>
              </a:ext>
            </a:extLst>
          </p:cNvPr>
          <p:cNvSpPr txBox="1"/>
          <p:nvPr/>
        </p:nvSpPr>
        <p:spPr>
          <a:xfrm>
            <a:off x="6406511" y="5907388"/>
            <a:ext cx="3484880" cy="400110"/>
          </a:xfrm>
          <a:prstGeom prst="rect">
            <a:avLst/>
          </a:prstGeom>
          <a:noFill/>
        </p:spPr>
        <p:txBody>
          <a:bodyPr wrap="square" rtlCol="0">
            <a:spAutoFit/>
          </a:bodyPr>
          <a:lstStyle/>
          <a:p>
            <a:r>
              <a:rPr lang="en-US" sz="2000" dirty="0"/>
              <a:t>Taggart J et al (2021)</a:t>
            </a:r>
            <a:endParaRPr lang="en-AU" sz="2000" dirty="0"/>
          </a:p>
        </p:txBody>
      </p:sp>
      <p:pic>
        <p:nvPicPr>
          <p:cNvPr id="4" name="Picture 3">
            <a:extLst>
              <a:ext uri="{FF2B5EF4-FFF2-40B4-BE49-F238E27FC236}">
                <a16:creationId xmlns:a16="http://schemas.microsoft.com/office/drawing/2014/main" id="{05870FB2-709B-B545-7EFA-743C4F678D4E}"/>
              </a:ext>
            </a:extLst>
          </p:cNvPr>
          <p:cNvPicPr>
            <a:picLocks noChangeAspect="1"/>
          </p:cNvPicPr>
          <p:nvPr/>
        </p:nvPicPr>
        <p:blipFill>
          <a:blip r:embed="rId8"/>
          <a:stretch>
            <a:fillRect/>
          </a:stretch>
        </p:blipFill>
        <p:spPr>
          <a:xfrm>
            <a:off x="9635698" y="5601645"/>
            <a:ext cx="1459339" cy="659203"/>
          </a:xfrm>
          <a:prstGeom prst="rect">
            <a:avLst/>
          </a:prstGeom>
        </p:spPr>
      </p:pic>
    </p:spTree>
    <p:extLst>
      <p:ext uri="{BB962C8B-B14F-4D97-AF65-F5344CB8AC3E}">
        <p14:creationId xmlns:p14="http://schemas.microsoft.com/office/powerpoint/2010/main" val="15293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20903D-5B39-3E5D-6684-22079BA30B73}"/>
              </a:ext>
            </a:extLst>
          </p:cNvPr>
          <p:cNvSpPr/>
          <p:nvPr/>
        </p:nvSpPr>
        <p:spPr>
          <a:xfrm>
            <a:off x="121920" y="4171001"/>
            <a:ext cx="11907520" cy="1107213"/>
          </a:xfrm>
          <a:prstGeom prst="rect">
            <a:avLst/>
          </a:prstGeom>
          <a:solidFill>
            <a:srgbClr val="89E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A0E64BC-F63E-BFA0-F1B8-26A47D497E03}"/>
              </a:ext>
            </a:extLst>
          </p:cNvPr>
          <p:cNvSpPr/>
          <p:nvPr/>
        </p:nvSpPr>
        <p:spPr>
          <a:xfrm>
            <a:off x="121920" y="1753354"/>
            <a:ext cx="11907520" cy="1107213"/>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FDBEBD5-5B88-A633-81B2-70174DB1D7A5}"/>
              </a:ext>
            </a:extLst>
          </p:cNvPr>
          <p:cNvSpPr>
            <a:spLocks noGrp="1"/>
          </p:cNvSpPr>
          <p:nvPr>
            <p:ph type="title"/>
          </p:nvPr>
        </p:nvSpPr>
        <p:spPr/>
        <p:txBody>
          <a:bodyPr/>
          <a:lstStyle/>
          <a:p>
            <a:r>
              <a:rPr lang="en-US" dirty="0"/>
              <a:t>e-care plan pathway</a:t>
            </a:r>
            <a:endParaRPr lang="en-AU" dirty="0"/>
          </a:p>
        </p:txBody>
      </p:sp>
      <p:pic>
        <p:nvPicPr>
          <p:cNvPr id="8" name="Content Placeholder 7" descr="Doctor female with solid fill">
            <a:extLst>
              <a:ext uri="{FF2B5EF4-FFF2-40B4-BE49-F238E27FC236}">
                <a16:creationId xmlns:a16="http://schemas.microsoft.com/office/drawing/2014/main" id="{9E93C66E-8686-6CAA-2F58-46DB67C9353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0640" y="1991360"/>
            <a:ext cx="914400" cy="914400"/>
          </a:xfrm>
        </p:spPr>
      </p:pic>
      <p:pic>
        <p:nvPicPr>
          <p:cNvPr id="10" name="Graphic 9" descr="Man with solid fill">
            <a:extLst>
              <a:ext uri="{FF2B5EF4-FFF2-40B4-BE49-F238E27FC236}">
                <a16:creationId xmlns:a16="http://schemas.microsoft.com/office/drawing/2014/main" id="{4758BA38-F0AB-D94D-FB86-6AAD3AEE3E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40" y="3242724"/>
            <a:ext cx="914400" cy="914400"/>
          </a:xfrm>
          <a:prstGeom prst="rect">
            <a:avLst/>
          </a:prstGeom>
        </p:spPr>
      </p:pic>
      <p:pic>
        <p:nvPicPr>
          <p:cNvPr id="12" name="Graphic 11" descr="Meeting with solid fill">
            <a:extLst>
              <a:ext uri="{FF2B5EF4-FFF2-40B4-BE49-F238E27FC236}">
                <a16:creationId xmlns:a16="http://schemas.microsoft.com/office/drawing/2014/main" id="{5CBC922A-5675-92AD-7FFF-72B775746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40" y="4384040"/>
            <a:ext cx="914400" cy="914400"/>
          </a:xfrm>
          <a:prstGeom prst="rect">
            <a:avLst/>
          </a:prstGeom>
        </p:spPr>
      </p:pic>
      <p:sp>
        <p:nvSpPr>
          <p:cNvPr id="14" name="Rectangle 13">
            <a:extLst>
              <a:ext uri="{FF2B5EF4-FFF2-40B4-BE49-F238E27FC236}">
                <a16:creationId xmlns:a16="http://schemas.microsoft.com/office/drawing/2014/main" id="{AF6FB518-B5A4-0EBB-4401-351EFD6874A8}"/>
              </a:ext>
            </a:extLst>
          </p:cNvPr>
          <p:cNvSpPr/>
          <p:nvPr/>
        </p:nvSpPr>
        <p:spPr>
          <a:xfrm>
            <a:off x="899477" y="5298440"/>
            <a:ext cx="1737360" cy="80264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Assess and agree to shared care</a:t>
            </a:r>
            <a:endParaRPr lang="en-AU" dirty="0"/>
          </a:p>
        </p:txBody>
      </p:sp>
      <p:pic>
        <p:nvPicPr>
          <p:cNvPr id="16" name="Graphic 15" descr="Checkmark with solid fill">
            <a:extLst>
              <a:ext uri="{FF2B5EF4-FFF2-40B4-BE49-F238E27FC236}">
                <a16:creationId xmlns:a16="http://schemas.microsoft.com/office/drawing/2014/main" id="{5B6280F8-90F0-5037-BBD2-1DD41EF8E5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4308" y="2057462"/>
            <a:ext cx="723259" cy="723259"/>
          </a:xfrm>
          <a:prstGeom prst="rect">
            <a:avLst/>
          </a:prstGeom>
        </p:spPr>
      </p:pic>
      <p:sp>
        <p:nvSpPr>
          <p:cNvPr id="19" name="Rectangle 18">
            <a:extLst>
              <a:ext uri="{FF2B5EF4-FFF2-40B4-BE49-F238E27FC236}">
                <a16:creationId xmlns:a16="http://schemas.microsoft.com/office/drawing/2014/main" id="{312040F9-DBBE-AF95-CD5F-840FB58DECFF}"/>
              </a:ext>
            </a:extLst>
          </p:cNvPr>
          <p:cNvSpPr/>
          <p:nvPr/>
        </p:nvSpPr>
        <p:spPr>
          <a:xfrm>
            <a:off x="2748597" y="5298440"/>
            <a:ext cx="1737360" cy="80264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Start e-care plan</a:t>
            </a:r>
            <a:endParaRPr lang="en-AU" dirty="0"/>
          </a:p>
        </p:txBody>
      </p:sp>
      <p:sp>
        <p:nvSpPr>
          <p:cNvPr id="21" name="Rectangle 20">
            <a:extLst>
              <a:ext uri="{FF2B5EF4-FFF2-40B4-BE49-F238E27FC236}">
                <a16:creationId xmlns:a16="http://schemas.microsoft.com/office/drawing/2014/main" id="{42131519-5544-0B09-20A5-B47FC83632FD}"/>
              </a:ext>
            </a:extLst>
          </p:cNvPr>
          <p:cNvSpPr/>
          <p:nvPr/>
        </p:nvSpPr>
        <p:spPr>
          <a:xfrm>
            <a:off x="4597717" y="5298440"/>
            <a:ext cx="1737360" cy="80264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Tailor e-care plan</a:t>
            </a:r>
            <a:endParaRPr lang="en-AU" dirty="0"/>
          </a:p>
        </p:txBody>
      </p:sp>
      <p:sp>
        <p:nvSpPr>
          <p:cNvPr id="22" name="Rectangle 21">
            <a:extLst>
              <a:ext uri="{FF2B5EF4-FFF2-40B4-BE49-F238E27FC236}">
                <a16:creationId xmlns:a16="http://schemas.microsoft.com/office/drawing/2014/main" id="{13FEB259-5CD7-8369-3E49-77E6D20F21E6}"/>
              </a:ext>
            </a:extLst>
          </p:cNvPr>
          <p:cNvSpPr/>
          <p:nvPr/>
        </p:nvSpPr>
        <p:spPr>
          <a:xfrm>
            <a:off x="6446837" y="5298440"/>
            <a:ext cx="1737360" cy="80264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GP visit, reviews, shares results, tasks</a:t>
            </a:r>
            <a:endParaRPr lang="en-AU" dirty="0"/>
          </a:p>
        </p:txBody>
      </p:sp>
      <p:sp>
        <p:nvSpPr>
          <p:cNvPr id="23" name="Rectangle 22">
            <a:extLst>
              <a:ext uri="{FF2B5EF4-FFF2-40B4-BE49-F238E27FC236}">
                <a16:creationId xmlns:a16="http://schemas.microsoft.com/office/drawing/2014/main" id="{8F8058E5-F6A1-3308-B2D1-52B4D2F562C5}"/>
              </a:ext>
            </a:extLst>
          </p:cNvPr>
          <p:cNvSpPr/>
          <p:nvPr/>
        </p:nvSpPr>
        <p:spPr>
          <a:xfrm>
            <a:off x="8296274" y="5298440"/>
            <a:ext cx="1737360" cy="80264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Specialist visit, shares results, tasks</a:t>
            </a:r>
            <a:endParaRPr lang="en-AU" dirty="0"/>
          </a:p>
        </p:txBody>
      </p:sp>
      <p:sp>
        <p:nvSpPr>
          <p:cNvPr id="24" name="Rectangle 23">
            <a:extLst>
              <a:ext uri="{FF2B5EF4-FFF2-40B4-BE49-F238E27FC236}">
                <a16:creationId xmlns:a16="http://schemas.microsoft.com/office/drawing/2014/main" id="{78C1085D-7DD7-C7EC-DFDA-700BE0178B5A}"/>
              </a:ext>
            </a:extLst>
          </p:cNvPr>
          <p:cNvSpPr/>
          <p:nvPr/>
        </p:nvSpPr>
        <p:spPr>
          <a:xfrm>
            <a:off x="10145711" y="5298440"/>
            <a:ext cx="1737360" cy="80264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Care coordinator monitor tasks and results</a:t>
            </a:r>
            <a:endParaRPr lang="en-AU" dirty="0"/>
          </a:p>
        </p:txBody>
      </p:sp>
      <p:sp>
        <p:nvSpPr>
          <p:cNvPr id="33" name="TextBox 32">
            <a:extLst>
              <a:ext uri="{FF2B5EF4-FFF2-40B4-BE49-F238E27FC236}">
                <a16:creationId xmlns:a16="http://schemas.microsoft.com/office/drawing/2014/main" id="{07E97022-0639-3189-A770-0D9C0EC3F37E}"/>
              </a:ext>
            </a:extLst>
          </p:cNvPr>
          <p:cNvSpPr txBox="1"/>
          <p:nvPr/>
        </p:nvSpPr>
        <p:spPr>
          <a:xfrm>
            <a:off x="240659" y="1753354"/>
            <a:ext cx="686117" cy="369332"/>
          </a:xfrm>
          <a:prstGeom prst="rect">
            <a:avLst/>
          </a:prstGeom>
          <a:noFill/>
        </p:spPr>
        <p:txBody>
          <a:bodyPr wrap="square" rtlCol="0">
            <a:spAutoFit/>
          </a:bodyPr>
          <a:lstStyle/>
          <a:p>
            <a:r>
              <a:rPr lang="en-US" b="1" dirty="0"/>
              <a:t>GP</a:t>
            </a:r>
            <a:endParaRPr lang="en-AU" b="1" dirty="0"/>
          </a:p>
        </p:txBody>
      </p:sp>
      <p:sp>
        <p:nvSpPr>
          <p:cNvPr id="34" name="TextBox 33">
            <a:extLst>
              <a:ext uri="{FF2B5EF4-FFF2-40B4-BE49-F238E27FC236}">
                <a16:creationId xmlns:a16="http://schemas.microsoft.com/office/drawing/2014/main" id="{BEB08882-A7EF-044F-8BFE-D3D3AA774F1B}"/>
              </a:ext>
            </a:extLst>
          </p:cNvPr>
          <p:cNvSpPr txBox="1"/>
          <p:nvPr/>
        </p:nvSpPr>
        <p:spPr>
          <a:xfrm>
            <a:off x="6929" y="2926255"/>
            <a:ext cx="1249679" cy="369332"/>
          </a:xfrm>
          <a:prstGeom prst="rect">
            <a:avLst/>
          </a:prstGeom>
          <a:noFill/>
        </p:spPr>
        <p:txBody>
          <a:bodyPr wrap="square" rtlCol="0">
            <a:spAutoFit/>
          </a:bodyPr>
          <a:lstStyle/>
          <a:p>
            <a:r>
              <a:rPr lang="en-US" b="1" dirty="0"/>
              <a:t>  Patient</a:t>
            </a:r>
            <a:endParaRPr lang="en-AU" b="1" dirty="0"/>
          </a:p>
        </p:txBody>
      </p:sp>
      <p:sp>
        <p:nvSpPr>
          <p:cNvPr id="35" name="TextBox 34">
            <a:extLst>
              <a:ext uri="{FF2B5EF4-FFF2-40B4-BE49-F238E27FC236}">
                <a16:creationId xmlns:a16="http://schemas.microsoft.com/office/drawing/2014/main" id="{160ED80A-9FFE-39D3-3DA0-FE1152A0E880}"/>
              </a:ext>
            </a:extLst>
          </p:cNvPr>
          <p:cNvSpPr txBox="1"/>
          <p:nvPr/>
        </p:nvSpPr>
        <p:spPr>
          <a:xfrm>
            <a:off x="-44823" y="4222812"/>
            <a:ext cx="1997448" cy="369332"/>
          </a:xfrm>
          <a:prstGeom prst="rect">
            <a:avLst/>
          </a:prstGeom>
          <a:noFill/>
        </p:spPr>
        <p:txBody>
          <a:bodyPr wrap="square" rtlCol="0">
            <a:spAutoFit/>
          </a:bodyPr>
          <a:lstStyle/>
          <a:p>
            <a:r>
              <a:rPr lang="en-US" b="1" dirty="0"/>
              <a:t> Cancer Service</a:t>
            </a:r>
            <a:endParaRPr lang="en-AU" b="1" dirty="0"/>
          </a:p>
        </p:txBody>
      </p:sp>
      <p:pic>
        <p:nvPicPr>
          <p:cNvPr id="38" name="Graphic 37" descr="Checkmark with solid fill">
            <a:extLst>
              <a:ext uri="{FF2B5EF4-FFF2-40B4-BE49-F238E27FC236}">
                <a16:creationId xmlns:a16="http://schemas.microsoft.com/office/drawing/2014/main" id="{162F005E-72D2-1162-BA06-F1FD8FD16C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7016" y="3162589"/>
            <a:ext cx="723259" cy="723259"/>
          </a:xfrm>
          <a:prstGeom prst="rect">
            <a:avLst/>
          </a:prstGeom>
        </p:spPr>
      </p:pic>
      <p:pic>
        <p:nvPicPr>
          <p:cNvPr id="39" name="Graphic 38" descr="Checkmark with solid fill">
            <a:extLst>
              <a:ext uri="{FF2B5EF4-FFF2-40B4-BE49-F238E27FC236}">
                <a16:creationId xmlns:a16="http://schemas.microsoft.com/office/drawing/2014/main" id="{97F0DA3D-8375-088D-FD84-09FB8B6588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32181" y="4282956"/>
            <a:ext cx="723259" cy="723259"/>
          </a:xfrm>
          <a:prstGeom prst="rect">
            <a:avLst/>
          </a:prstGeom>
        </p:spPr>
      </p:pic>
      <p:pic>
        <p:nvPicPr>
          <p:cNvPr id="40" name="Graphic 39" descr="Checkmark with solid fill">
            <a:extLst>
              <a:ext uri="{FF2B5EF4-FFF2-40B4-BE49-F238E27FC236}">
                <a16:creationId xmlns:a16="http://schemas.microsoft.com/office/drawing/2014/main" id="{70E86258-194B-BF27-62EF-357B1D71C5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3913" y="2057462"/>
            <a:ext cx="723259" cy="723259"/>
          </a:xfrm>
          <a:prstGeom prst="rect">
            <a:avLst/>
          </a:prstGeom>
        </p:spPr>
      </p:pic>
      <p:pic>
        <p:nvPicPr>
          <p:cNvPr id="41" name="Graphic 40" descr="Checkmark with solid fill">
            <a:extLst>
              <a:ext uri="{FF2B5EF4-FFF2-40B4-BE49-F238E27FC236}">
                <a16:creationId xmlns:a16="http://schemas.microsoft.com/office/drawing/2014/main" id="{2357291D-D378-A3C5-7804-17D9CD4416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70134" y="4330700"/>
            <a:ext cx="723259" cy="723259"/>
          </a:xfrm>
          <a:prstGeom prst="rect">
            <a:avLst/>
          </a:prstGeom>
        </p:spPr>
      </p:pic>
      <p:pic>
        <p:nvPicPr>
          <p:cNvPr id="42" name="Graphic 41" descr="Checkmark with solid fill">
            <a:extLst>
              <a:ext uri="{FF2B5EF4-FFF2-40B4-BE49-F238E27FC236}">
                <a16:creationId xmlns:a16="http://schemas.microsoft.com/office/drawing/2014/main" id="{2BDC0700-0F11-37D6-35D8-7D01413539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3887" y="2088345"/>
            <a:ext cx="723259" cy="723259"/>
          </a:xfrm>
          <a:prstGeom prst="rect">
            <a:avLst/>
          </a:prstGeom>
        </p:spPr>
      </p:pic>
      <p:pic>
        <p:nvPicPr>
          <p:cNvPr id="43" name="Graphic 42" descr="Checkmark with solid fill">
            <a:extLst>
              <a:ext uri="{FF2B5EF4-FFF2-40B4-BE49-F238E27FC236}">
                <a16:creationId xmlns:a16="http://schemas.microsoft.com/office/drawing/2014/main" id="{31B664E9-8127-53D9-BBA8-8FE0D64E72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10698" y="3110921"/>
            <a:ext cx="723259" cy="723259"/>
          </a:xfrm>
          <a:prstGeom prst="rect">
            <a:avLst/>
          </a:prstGeom>
        </p:spPr>
      </p:pic>
      <p:pic>
        <p:nvPicPr>
          <p:cNvPr id="44" name="Graphic 43" descr="Checkmark with solid fill">
            <a:extLst>
              <a:ext uri="{FF2B5EF4-FFF2-40B4-BE49-F238E27FC236}">
                <a16:creationId xmlns:a16="http://schemas.microsoft.com/office/drawing/2014/main" id="{EF90F673-D7AB-6F90-4088-0299FD686C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3953" y="4353923"/>
            <a:ext cx="723259" cy="723259"/>
          </a:xfrm>
          <a:prstGeom prst="rect">
            <a:avLst/>
          </a:prstGeom>
        </p:spPr>
      </p:pic>
      <p:pic>
        <p:nvPicPr>
          <p:cNvPr id="45" name="Graphic 44" descr="Checkmark with solid fill">
            <a:extLst>
              <a:ext uri="{FF2B5EF4-FFF2-40B4-BE49-F238E27FC236}">
                <a16:creationId xmlns:a16="http://schemas.microsoft.com/office/drawing/2014/main" id="{46384B11-C1B9-D2C6-D5C2-674937C2BF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94050" y="4330699"/>
            <a:ext cx="723259" cy="723259"/>
          </a:xfrm>
          <a:prstGeom prst="rect">
            <a:avLst/>
          </a:prstGeom>
        </p:spPr>
      </p:pic>
      <p:pic>
        <p:nvPicPr>
          <p:cNvPr id="7" name="Graphic 6" descr="Checkmark with solid fill">
            <a:extLst>
              <a:ext uri="{FF2B5EF4-FFF2-40B4-BE49-F238E27FC236}">
                <a16:creationId xmlns:a16="http://schemas.microsoft.com/office/drawing/2014/main" id="{E17EAD5B-DD49-30E0-4941-DBEE94D395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3324" y="3145720"/>
            <a:ext cx="723259" cy="723259"/>
          </a:xfrm>
          <a:prstGeom prst="rect">
            <a:avLst/>
          </a:prstGeom>
        </p:spPr>
      </p:pic>
    </p:spTree>
    <p:extLst>
      <p:ext uri="{BB962C8B-B14F-4D97-AF65-F5344CB8AC3E}">
        <p14:creationId xmlns:p14="http://schemas.microsoft.com/office/powerpoint/2010/main" val="161776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18D71-62FE-C6AB-6DAB-543521A6A6DB}"/>
              </a:ext>
            </a:extLst>
          </p:cNvPr>
          <p:cNvPicPr>
            <a:picLocks noChangeAspect="1"/>
          </p:cNvPicPr>
          <p:nvPr/>
        </p:nvPicPr>
        <p:blipFill>
          <a:blip r:embed="rId3"/>
          <a:stretch>
            <a:fillRect/>
          </a:stretch>
        </p:blipFill>
        <p:spPr>
          <a:xfrm>
            <a:off x="0" y="401933"/>
            <a:ext cx="12192000" cy="2486187"/>
          </a:xfrm>
          <a:prstGeom prst="rect">
            <a:avLst/>
          </a:prstGeom>
        </p:spPr>
      </p:pic>
      <p:pic>
        <p:nvPicPr>
          <p:cNvPr id="5" name="Picture 4">
            <a:extLst>
              <a:ext uri="{FF2B5EF4-FFF2-40B4-BE49-F238E27FC236}">
                <a16:creationId xmlns:a16="http://schemas.microsoft.com/office/drawing/2014/main" id="{A663DD51-A178-AC28-10D7-469977CDFBE1}"/>
              </a:ext>
            </a:extLst>
          </p:cNvPr>
          <p:cNvPicPr>
            <a:picLocks noChangeAspect="1"/>
          </p:cNvPicPr>
          <p:nvPr/>
        </p:nvPicPr>
        <p:blipFill>
          <a:blip r:embed="rId4"/>
          <a:stretch>
            <a:fillRect/>
          </a:stretch>
        </p:blipFill>
        <p:spPr>
          <a:xfrm>
            <a:off x="0" y="3033053"/>
            <a:ext cx="12192000" cy="860770"/>
          </a:xfrm>
          <a:prstGeom prst="rect">
            <a:avLst/>
          </a:prstGeom>
        </p:spPr>
      </p:pic>
      <p:pic>
        <p:nvPicPr>
          <p:cNvPr id="7" name="Picture 6">
            <a:extLst>
              <a:ext uri="{FF2B5EF4-FFF2-40B4-BE49-F238E27FC236}">
                <a16:creationId xmlns:a16="http://schemas.microsoft.com/office/drawing/2014/main" id="{A0B2FEF8-7EFD-2F8F-4133-086E048267ED}"/>
              </a:ext>
            </a:extLst>
          </p:cNvPr>
          <p:cNvPicPr>
            <a:picLocks noChangeAspect="1"/>
          </p:cNvPicPr>
          <p:nvPr/>
        </p:nvPicPr>
        <p:blipFill>
          <a:blip r:embed="rId5"/>
          <a:stretch>
            <a:fillRect/>
          </a:stretch>
        </p:blipFill>
        <p:spPr>
          <a:xfrm>
            <a:off x="0" y="4072006"/>
            <a:ext cx="12192000" cy="2434377"/>
          </a:xfrm>
          <a:prstGeom prst="rect">
            <a:avLst/>
          </a:prstGeom>
        </p:spPr>
      </p:pic>
    </p:spTree>
    <p:extLst>
      <p:ext uri="{BB962C8B-B14F-4D97-AF65-F5344CB8AC3E}">
        <p14:creationId xmlns:p14="http://schemas.microsoft.com/office/powerpoint/2010/main" val="2056093535"/>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360F3DF0D7EC4EB2B54E7B4BA89595" ma:contentTypeVersion="17" ma:contentTypeDescription="Create a new document." ma:contentTypeScope="" ma:versionID="5a15ae2e893d248d85a3bc7893e41b1c">
  <xsd:schema xmlns:xsd="http://www.w3.org/2001/XMLSchema" xmlns:xs="http://www.w3.org/2001/XMLSchema" xmlns:p="http://schemas.microsoft.com/office/2006/metadata/properties" xmlns:ns2="7bda426c-ce87-4e30-b0b7-bd53851ebe65" xmlns:ns3="9b140ab8-5851-4480-97f9-c8047efe4da9" targetNamespace="http://schemas.microsoft.com/office/2006/metadata/properties" ma:root="true" ma:fieldsID="f3dad3c6b75d527f942fafa378ad8951" ns2:_="" ns3:_="">
    <xsd:import namespace="7bda426c-ce87-4e30-b0b7-bd53851ebe65"/>
    <xsd:import namespace="9b140ab8-5851-4480-97f9-c8047efe4d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a426c-ce87-4e30-b0b7-bd53851eb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b026aac-6b52-4d7e-a64d-f3ee90946f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140ab8-5851-4480-97f9-c8047efe4da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2001b5f-6fb0-4dd4-b521-93ae5d0c8fbc}" ma:internalName="TaxCatchAll" ma:showField="CatchAllData" ma:web="9b140ab8-5851-4480-97f9-c8047efe4da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bda426c-ce87-4e30-b0b7-bd53851ebe65" xsi:nil="true"/>
    <TaxCatchAll xmlns="9b140ab8-5851-4480-97f9-c8047efe4da9" xsi:nil="true"/>
    <lcf76f155ced4ddcb4097134ff3c332f xmlns="7bda426c-ce87-4e30-b0b7-bd53851ebe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0D3A63CA-B653-472D-802E-0089EF4E9D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a426c-ce87-4e30-b0b7-bd53851ebe65"/>
    <ds:schemaRef ds:uri="9b140ab8-5851-4480-97f9-c8047efe4d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 ds:uri="7bda426c-ce87-4e30-b0b7-bd53851ebe65"/>
    <ds:schemaRef ds:uri="9b140ab8-5851-4480-97f9-c8047efe4da9"/>
  </ds:schemaRefs>
</ds:datastoreItem>
</file>

<file path=docProps/app.xml><?xml version="1.0" encoding="utf-8"?>
<Properties xmlns="http://schemas.openxmlformats.org/officeDocument/2006/extended-properties" xmlns:vt="http://schemas.openxmlformats.org/officeDocument/2006/docPropsVTypes">
  <Template>{F0BAF702-41A3-40AB-B4CB-D5200294726E}tf11437505_win32</Template>
  <TotalTime>1044</TotalTime>
  <Words>1250</Words>
  <Application>Microsoft Office PowerPoint</Application>
  <PresentationFormat>Widescreen</PresentationFormat>
  <Paragraphs>190</Paragraphs>
  <Slides>19</Slides>
  <Notes>10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RetrospectVTI</vt:lpstr>
      <vt:lpstr>Sharing e-care plans between GPs and Health Services</vt:lpstr>
      <vt:lpstr>PowerPoint Presentation</vt:lpstr>
      <vt:lpstr>Why cancer shared care?</vt:lpstr>
      <vt:lpstr>PowerPoint Presentation</vt:lpstr>
      <vt:lpstr>Follow-up cancer care requires multidisciplinary care</vt:lpstr>
      <vt:lpstr>Why e-care plans?</vt:lpstr>
      <vt:lpstr>Codesign of Cancer shared care</vt:lpstr>
      <vt:lpstr>e-care plan pathway</vt:lpstr>
      <vt:lpstr>PowerPoint Presentation</vt:lpstr>
      <vt:lpstr>e-Care Plan Functions</vt:lpstr>
      <vt:lpstr>Findings: colorectal cancer follow-up feasibility study</vt:lpstr>
      <vt:lpstr>Reported Benefits</vt:lpstr>
      <vt:lpstr>PowerPoint Presentation</vt:lpstr>
      <vt:lpstr>PowerPoint Presentation</vt:lpstr>
      <vt:lpstr>Challenges</vt:lpstr>
      <vt:lpstr>Implications for policy and practice</vt:lpstr>
      <vt:lpstr>Acknowledgements</vt:lpstr>
      <vt:lpstr>References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e-care plans between GPs and Health Services</dc:title>
  <dc:creator>Jane Taggart</dc:creator>
  <cp:lastModifiedBy>Jane Taggart</cp:lastModifiedBy>
  <cp:revision>29</cp:revision>
  <dcterms:created xsi:type="dcterms:W3CDTF">2023-10-23T21:49:50Z</dcterms:created>
  <dcterms:modified xsi:type="dcterms:W3CDTF">2023-11-21T04:44:34Z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0x010100AD360F3DF0D7EC4EB2B54E7B4BA89595</vt:lpwstr>
  </property>
  <property fmtid="{D5CDD505-2E9C-101B-9397-08002B2CF9AE}" pid="3" name="MediaServiceImageTags">
    <vt:lpwstr/>
  </property>
</Properties>
</file>