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2.xml" ContentType="application/vnd.openxmlformats-officedocument.drawingml.chart+xml"/>
  <Override PartName="/ppt/charts/style32.xml" ContentType="application/vnd.ms-office.chartstyle+xml"/>
  <Override PartName="/ppt/charts/colors3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3" r:id="rId2"/>
    <p:sldId id="260"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91" r:id="rId22"/>
    <p:sldId id="288"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sy Gibbs" initials="DG" lastIdx="2" clrIdx="0">
    <p:extLst>
      <p:ext uri="{19B8F6BF-5375-455C-9EA6-DF929625EA0E}">
        <p15:presenceInfo xmlns:p15="http://schemas.microsoft.com/office/powerpoint/2012/main" userId="S-1-5-21-1140405718-358989843-3445714273-3087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83" autoAdjust="0"/>
    <p:restoredTop sz="96301" autoAdjust="0"/>
  </p:normalViewPr>
  <p:slideViewPr>
    <p:cSldViewPr snapToGrid="0" showGuides="1">
      <p:cViewPr varScale="1">
        <p:scale>
          <a:sx n="71" d="100"/>
          <a:sy n="71" d="100"/>
        </p:scale>
        <p:origin x="90" y="840"/>
      </p:cViewPr>
      <p:guideLst>
        <p:guide orient="horz" pos="2160"/>
        <p:guide pos="388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2.xml"/><Relationship Id="rId1" Type="http://schemas.microsoft.com/office/2011/relationships/chartStyle" Target="style1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3.xml"/><Relationship Id="rId1" Type="http://schemas.microsoft.com/office/2011/relationships/chartStyle" Target="style1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5.xml"/><Relationship Id="rId1" Type="http://schemas.microsoft.com/office/2011/relationships/chartStyle" Target="style1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6.xml"/><Relationship Id="rId1" Type="http://schemas.microsoft.com/office/2011/relationships/chartStyle" Target="style1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7.xml"/><Relationship Id="rId1" Type="http://schemas.microsoft.com/office/2011/relationships/chartStyle" Target="style1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8.xml"/><Relationship Id="rId1" Type="http://schemas.microsoft.com/office/2011/relationships/chartStyle" Target="style1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9.xml"/><Relationship Id="rId1" Type="http://schemas.microsoft.com/office/2011/relationships/chartStyle" Target="style1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0.xml"/><Relationship Id="rId1" Type="http://schemas.microsoft.com/office/2011/relationships/chartStyle" Target="style2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2.xml"/><Relationship Id="rId1" Type="http://schemas.microsoft.com/office/2011/relationships/chartStyle" Target="style2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3.xml"/><Relationship Id="rId1" Type="http://schemas.microsoft.com/office/2011/relationships/chartStyle" Target="style2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4.xml"/><Relationship Id="rId1" Type="http://schemas.microsoft.com/office/2011/relationships/chartStyle" Target="style2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5.xml"/><Relationship Id="rId1" Type="http://schemas.microsoft.com/office/2011/relationships/chartStyle" Target="style2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6.xml"/><Relationship Id="rId1" Type="http://schemas.microsoft.com/office/2011/relationships/chartStyle" Target="style2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7.xml"/><Relationship Id="rId1" Type="http://schemas.microsoft.com/office/2011/relationships/chartStyle" Target="style2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8.xml"/><Relationship Id="rId1" Type="http://schemas.microsoft.com/office/2011/relationships/chartStyle" Target="style2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9.xml"/><Relationship Id="rId1" Type="http://schemas.microsoft.com/office/2011/relationships/chartStyle" Target="style29.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0.xml"/><Relationship Id="rId1" Type="http://schemas.microsoft.com/office/2011/relationships/chartStyle" Target="style3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1.xml"/><Relationship Id="rId1" Type="http://schemas.microsoft.com/office/2011/relationships/chartStyle" Target="style3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2.xml"/><Relationship Id="rId1" Type="http://schemas.microsoft.com/office/2011/relationships/chartStyle" Target="style3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883556576731"/>
          <c:y val="5.3300533005330102E-2"/>
          <c:w val="0.87953920889600989"/>
          <c:h val="0.71403393207070442"/>
        </c:manualLayout>
      </c:layout>
      <c:lineChart>
        <c:grouping val="standard"/>
        <c:varyColors val="0"/>
        <c:ser>
          <c:idx val="0"/>
          <c:order val="0"/>
          <c:tx>
            <c:strRef>
              <c:f>Sheet1!$A$2</c:f>
              <c:strCache>
                <c:ptCount val="1"/>
                <c:pt idx="0">
                  <c:v>Ecstasy </c:v>
                </c:pt>
              </c:strCache>
            </c:strRef>
          </c:tx>
          <c:spPr>
            <a:ln w="25400" cap="rnd" cmpd="sng" algn="ctr">
              <a:solidFill>
                <a:schemeClr val="accent1"/>
              </a:solidFill>
              <a:prstDash val="solid"/>
              <a:round/>
            </a:ln>
            <a:effectLst/>
          </c:spPr>
          <c:marker>
            <c:symbol val="diamond"/>
            <c:size val="5"/>
            <c:spPr>
              <a:solidFill>
                <a:schemeClr val="accent1"/>
              </a:solidFill>
              <a:ln w="2540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52-4DB7-B9A6-2B955228B892}"/>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52-4DB7-B9A6-2B955228B892}"/>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52-4DB7-B9A6-2B955228B89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General</c:formatCode>
                <c:ptCount val="16"/>
                <c:pt idx="0">
                  <c:v>52</c:v>
                </c:pt>
                <c:pt idx="1">
                  <c:v>51</c:v>
                </c:pt>
                <c:pt idx="2">
                  <c:v>51</c:v>
                </c:pt>
                <c:pt idx="3">
                  <c:v>45</c:v>
                </c:pt>
                <c:pt idx="4">
                  <c:v>39</c:v>
                </c:pt>
                <c:pt idx="5">
                  <c:v>37</c:v>
                </c:pt>
                <c:pt idx="6">
                  <c:v>42</c:v>
                </c:pt>
                <c:pt idx="7">
                  <c:v>37</c:v>
                </c:pt>
                <c:pt idx="8">
                  <c:v>27</c:v>
                </c:pt>
                <c:pt idx="9">
                  <c:v>32</c:v>
                </c:pt>
                <c:pt idx="10">
                  <c:v>32</c:v>
                </c:pt>
                <c:pt idx="11">
                  <c:v>36</c:v>
                </c:pt>
                <c:pt idx="12">
                  <c:v>30</c:v>
                </c:pt>
                <c:pt idx="13">
                  <c:v>36</c:v>
                </c:pt>
                <c:pt idx="14">
                  <c:v>36</c:v>
                </c:pt>
                <c:pt idx="15">
                  <c:v>36</c:v>
                </c:pt>
              </c:numCache>
            </c:numRef>
          </c:val>
          <c:smooth val="0"/>
          <c:extLst>
            <c:ext xmlns:c16="http://schemas.microsoft.com/office/drawing/2014/chart" uri="{C3380CC4-5D6E-409C-BE32-E72D297353CC}">
              <c16:uniqueId val="{00000003-A052-4DB7-B9A6-2B955228B892}"/>
            </c:ext>
          </c:extLst>
        </c:ser>
        <c:ser>
          <c:idx val="1"/>
          <c:order val="1"/>
          <c:tx>
            <c:strRef>
              <c:f>Sheet1!$A$3</c:f>
              <c:strCache>
                <c:ptCount val="1"/>
                <c:pt idx="0">
                  <c:v>Cannabis</c:v>
                </c:pt>
              </c:strCache>
            </c:strRef>
          </c:tx>
          <c:spPr>
            <a:ln w="25400" cap="rnd" cmpd="sng" algn="ctr">
              <a:solidFill>
                <a:schemeClr val="accent2"/>
              </a:solidFill>
              <a:prstDash val="solid"/>
              <a:round/>
            </a:ln>
            <a:effectLst/>
          </c:spPr>
          <c:marker>
            <c:symbol val="square"/>
            <c:size val="5"/>
            <c:spPr>
              <a:solidFill>
                <a:schemeClr val="accent2"/>
              </a:solidFill>
              <a:ln w="25400" cap="flat" cmpd="sng" algn="ctr">
                <a:solidFill>
                  <a:schemeClr val="accent2"/>
                </a:solidFill>
                <a:prstDash val="solid"/>
                <a:round/>
              </a:ln>
              <a:effectLst/>
            </c:spPr>
          </c:marker>
          <c:dLbls>
            <c:dLbl>
              <c:idx val="0"/>
              <c:layout>
                <c:manualLayout>
                  <c:x val="-3.229831825178639E-2"/>
                  <c:y val="-5.5626200589810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52-4DB7-B9A6-2B955228B892}"/>
                </c:ext>
              </c:extLst>
            </c:dLbl>
            <c:dLbl>
              <c:idx val="14"/>
              <c:layout>
                <c:manualLayout>
                  <c:x val="1.0327817004095144E-3"/>
                  <c:y val="-3.03598716827064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52-4DB7-B9A6-2B955228B892}"/>
                </c:ext>
              </c:extLst>
            </c:dLbl>
            <c:dLbl>
              <c:idx val="15"/>
              <c:layout>
                <c:manualLayout>
                  <c:x val="-8.8639154847428112E-4"/>
                  <c:y val="-4.96304628588093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52-4DB7-B9A6-2B955228B89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General</c:formatCode>
                <c:ptCount val="16"/>
                <c:pt idx="0">
                  <c:v>12</c:v>
                </c:pt>
                <c:pt idx="1">
                  <c:v>13</c:v>
                </c:pt>
                <c:pt idx="2">
                  <c:v>12</c:v>
                </c:pt>
                <c:pt idx="3">
                  <c:v>15</c:v>
                </c:pt>
                <c:pt idx="4">
                  <c:v>14</c:v>
                </c:pt>
                <c:pt idx="5">
                  <c:v>13</c:v>
                </c:pt>
                <c:pt idx="6">
                  <c:v>17</c:v>
                </c:pt>
                <c:pt idx="7">
                  <c:v>16</c:v>
                </c:pt>
                <c:pt idx="8">
                  <c:v>20</c:v>
                </c:pt>
                <c:pt idx="9">
                  <c:v>19</c:v>
                </c:pt>
                <c:pt idx="10">
                  <c:v>23</c:v>
                </c:pt>
                <c:pt idx="11">
                  <c:v>25</c:v>
                </c:pt>
                <c:pt idx="12">
                  <c:v>29</c:v>
                </c:pt>
                <c:pt idx="13">
                  <c:v>21</c:v>
                </c:pt>
                <c:pt idx="14">
                  <c:v>28</c:v>
                </c:pt>
                <c:pt idx="15">
                  <c:v>26</c:v>
                </c:pt>
              </c:numCache>
            </c:numRef>
          </c:val>
          <c:smooth val="0"/>
          <c:extLst>
            <c:ext xmlns:c16="http://schemas.microsoft.com/office/drawing/2014/chart" uri="{C3380CC4-5D6E-409C-BE32-E72D297353CC}">
              <c16:uniqueId val="{00000007-A052-4DB7-B9A6-2B955228B892}"/>
            </c:ext>
          </c:extLst>
        </c:ser>
        <c:ser>
          <c:idx val="2"/>
          <c:order val="2"/>
          <c:tx>
            <c:strRef>
              <c:f>Sheet1!$A$4</c:f>
              <c:strCache>
                <c:ptCount val="1"/>
                <c:pt idx="0">
                  <c:v>Alcohol</c:v>
                </c:pt>
              </c:strCache>
            </c:strRef>
          </c:tx>
          <c:spPr>
            <a:ln w="25400" cap="rnd" cmpd="sng" algn="ctr">
              <a:solidFill>
                <a:schemeClr val="accent3"/>
              </a:solidFill>
              <a:prstDash val="solid"/>
              <a:round/>
            </a:ln>
            <a:effectLst/>
          </c:spPr>
          <c:marker>
            <c:symbol val="triangle"/>
            <c:size val="5"/>
            <c:spPr>
              <a:solidFill>
                <a:schemeClr val="accent3"/>
              </a:solidFill>
              <a:ln w="25400" cap="flat" cmpd="sng" algn="ctr">
                <a:solidFill>
                  <a:schemeClr val="accent3"/>
                </a:solidFill>
                <a:prstDash val="solid"/>
                <a:round/>
              </a:ln>
              <a:effectLst/>
            </c:spPr>
          </c:marker>
          <c:dLbls>
            <c:dLbl>
              <c:idx val="0"/>
              <c:layout>
                <c:manualLayout>
                  <c:x val="-2.9660005995991393E-2"/>
                  <c:y val="-8.4656248257264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052-4DB7-B9A6-2B955228B892}"/>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052-4DB7-B9A6-2B955228B892}"/>
                </c:ext>
              </c:extLst>
            </c:dLbl>
            <c:dLbl>
              <c:idx val="15"/>
              <c:layout>
                <c:manualLayout>
                  <c:x val="0"/>
                  <c:y val="2.1164021164021163E-2"/>
                </c:manualLayout>
              </c:layout>
              <c:tx>
                <c:rich>
                  <a:bodyPr/>
                  <a:lstStyle/>
                  <a:p>
                    <a:fld id="{982849E0-74CE-49D9-AAA7-16B2C3043C73}"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052-4DB7-B9A6-2B955228B89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Sheet1!$B$4:$Q$4</c:f>
              <c:numCache>
                <c:formatCode>General</c:formatCode>
                <c:ptCount val="16"/>
                <c:pt idx="0">
                  <c:v>3</c:v>
                </c:pt>
                <c:pt idx="1">
                  <c:v>6</c:v>
                </c:pt>
                <c:pt idx="2">
                  <c:v>5</c:v>
                </c:pt>
                <c:pt idx="3">
                  <c:v>9</c:v>
                </c:pt>
                <c:pt idx="4">
                  <c:v>13</c:v>
                </c:pt>
                <c:pt idx="5">
                  <c:v>15</c:v>
                </c:pt>
                <c:pt idx="6">
                  <c:v>11</c:v>
                </c:pt>
                <c:pt idx="7">
                  <c:v>12</c:v>
                </c:pt>
                <c:pt idx="8">
                  <c:v>11</c:v>
                </c:pt>
                <c:pt idx="9">
                  <c:v>15</c:v>
                </c:pt>
                <c:pt idx="10">
                  <c:v>18</c:v>
                </c:pt>
                <c:pt idx="11">
                  <c:v>12</c:v>
                </c:pt>
                <c:pt idx="12">
                  <c:v>15</c:v>
                </c:pt>
                <c:pt idx="13">
                  <c:v>15</c:v>
                </c:pt>
                <c:pt idx="14">
                  <c:v>11</c:v>
                </c:pt>
                <c:pt idx="15">
                  <c:v>7</c:v>
                </c:pt>
              </c:numCache>
            </c:numRef>
          </c:val>
          <c:smooth val="0"/>
          <c:extLst>
            <c:ext xmlns:c16="http://schemas.microsoft.com/office/drawing/2014/chart" uri="{C3380CC4-5D6E-409C-BE32-E72D297353CC}">
              <c16:uniqueId val="{0000000B-A052-4DB7-B9A6-2B955228B892}"/>
            </c:ext>
          </c:extLst>
        </c:ser>
        <c:ser>
          <c:idx val="3"/>
          <c:order val="3"/>
          <c:tx>
            <c:strRef>
              <c:f>Sheet1!$A$5</c:f>
              <c:strCache>
                <c:ptCount val="1"/>
                <c:pt idx="0">
                  <c:v>Cocaine</c:v>
                </c:pt>
              </c:strCache>
            </c:strRef>
          </c:tx>
          <c:spPr>
            <a:ln w="25400" cap="rnd" cmpd="sng" algn="ctr">
              <a:solidFill>
                <a:schemeClr val="accent4"/>
              </a:solidFill>
              <a:prstDash val="solid"/>
              <a:round/>
            </a:ln>
            <a:effectLst/>
          </c:spPr>
          <c:marker>
            <c:symbol val="circle"/>
            <c:size val="5"/>
            <c:spPr>
              <a:solidFill>
                <a:schemeClr val="accent4"/>
              </a:solidFill>
              <a:ln w="25400" cap="flat" cmpd="sng" algn="ctr">
                <a:solidFill>
                  <a:schemeClr val="accent4"/>
                </a:solidFill>
                <a:prstDash val="solid"/>
                <a:round/>
              </a:ln>
              <a:effectLst/>
            </c:spPr>
          </c:marker>
          <c:dLbls>
            <c:dLbl>
              <c:idx val="0"/>
              <c:layout>
                <c:manualLayout>
                  <c:x val="-2.9365434383341563E-2"/>
                  <c:y val="-4.1595967950774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052-4DB7-B9A6-2B955228B892}"/>
                </c:ext>
              </c:extLst>
            </c:dLbl>
            <c:dLbl>
              <c:idx val="15"/>
              <c:layout>
                <c:manualLayout>
                  <c:x val="0"/>
                  <c:y val="-3.8095238095238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052-4DB7-B9A6-2B955228B89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Sheet1!$B$5:$Q$5</c:f>
              <c:numCache>
                <c:formatCode>General</c:formatCode>
                <c:ptCount val="16"/>
                <c:pt idx="0">
                  <c:v>5</c:v>
                </c:pt>
                <c:pt idx="1">
                  <c:v>5</c:v>
                </c:pt>
                <c:pt idx="2">
                  <c:v>8</c:v>
                </c:pt>
                <c:pt idx="3">
                  <c:v>5</c:v>
                </c:pt>
                <c:pt idx="4">
                  <c:v>10</c:v>
                </c:pt>
                <c:pt idx="5">
                  <c:v>11</c:v>
                </c:pt>
                <c:pt idx="6">
                  <c:v>8</c:v>
                </c:pt>
                <c:pt idx="7">
                  <c:v>13</c:v>
                </c:pt>
                <c:pt idx="8">
                  <c:v>14</c:v>
                </c:pt>
                <c:pt idx="9">
                  <c:v>13</c:v>
                </c:pt>
                <c:pt idx="10">
                  <c:v>6</c:v>
                </c:pt>
                <c:pt idx="11">
                  <c:v>8</c:v>
                </c:pt>
                <c:pt idx="12">
                  <c:v>8</c:v>
                </c:pt>
                <c:pt idx="13">
                  <c:v>8</c:v>
                </c:pt>
                <c:pt idx="14">
                  <c:v>6</c:v>
                </c:pt>
                <c:pt idx="15">
                  <c:v>8</c:v>
                </c:pt>
              </c:numCache>
            </c:numRef>
          </c:val>
          <c:smooth val="0"/>
          <c:extLst>
            <c:ext xmlns:c16="http://schemas.microsoft.com/office/drawing/2014/chart" uri="{C3380CC4-5D6E-409C-BE32-E72D297353CC}">
              <c16:uniqueId val="{0000000E-A052-4DB7-B9A6-2B955228B892}"/>
            </c:ext>
          </c:extLst>
        </c:ser>
        <c:dLbls>
          <c:showLegendKey val="0"/>
          <c:showVal val="0"/>
          <c:showCatName val="0"/>
          <c:showSerName val="0"/>
          <c:showPercent val="0"/>
          <c:showBubbleSize val="0"/>
        </c:dLbls>
        <c:marker val="1"/>
        <c:smooth val="0"/>
        <c:axId val="200601600"/>
        <c:axId val="200603136"/>
      </c:lineChart>
      <c:catAx>
        <c:axId val="20060160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3136"/>
        <c:crosses val="autoZero"/>
        <c:auto val="1"/>
        <c:lblAlgn val="ctr"/>
        <c:lblOffset val="100"/>
        <c:noMultiLvlLbl val="0"/>
      </c:catAx>
      <c:valAx>
        <c:axId val="20060313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EDRS participants</a:t>
                </a:r>
              </a:p>
            </c:rich>
          </c:tx>
          <c:layout>
            <c:manualLayout>
              <c:xMode val="edge"/>
              <c:yMode val="edge"/>
              <c:x val="1.9191544929727702E-2"/>
              <c:y val="0.1657662023016353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Point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40</c:v>
                </c:pt>
                <c:pt idx="1">
                  <c:v>40</c:v>
                </c:pt>
                <c:pt idx="2">
                  <c:v>50</c:v>
                </c:pt>
                <c:pt idx="3">
                  <c:v>30</c:v>
                </c:pt>
                <c:pt idx="4">
                  <c:v>40</c:v>
                </c:pt>
                <c:pt idx="5">
                  <c:v>40</c:v>
                </c:pt>
                <c:pt idx="6">
                  <c:v>50</c:v>
                </c:pt>
                <c:pt idx="7">
                  <c:v>50</c:v>
                </c:pt>
                <c:pt idx="8">
                  <c:v>25</c:v>
                </c:pt>
                <c:pt idx="9">
                  <c:v>50</c:v>
                </c:pt>
                <c:pt idx="10">
                  <c:v>30</c:v>
                </c:pt>
                <c:pt idx="11">
                  <c:v>50</c:v>
                </c:pt>
                <c:pt idx="12">
                  <c:v>50</c:v>
                </c:pt>
                <c:pt idx="13">
                  <c:v>50</c:v>
                </c:pt>
                <c:pt idx="14">
                  <c:v>32.5</c:v>
                </c:pt>
                <c:pt idx="15">
                  <c:v>45</c:v>
                </c:pt>
              </c:numCache>
            </c:numRef>
          </c:val>
          <c:extLst>
            <c:ext xmlns:c16="http://schemas.microsoft.com/office/drawing/2014/chart" uri="{C3380CC4-5D6E-409C-BE32-E72D297353CC}">
              <c16:uniqueId val="{00000000-0620-4CB1-8B2A-816895C48DBA}"/>
            </c:ext>
          </c:extLst>
        </c:ser>
        <c:ser>
          <c:idx val="1"/>
          <c:order val="1"/>
          <c:tx>
            <c:strRef>
              <c:f>Sheet1!$C$1</c:f>
              <c:strCache>
                <c:ptCount val="1"/>
                <c:pt idx="0">
                  <c:v>Gram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150</c:v>
                </c:pt>
                <c:pt idx="1">
                  <c:v>100</c:v>
                </c:pt>
                <c:pt idx="2">
                  <c:v>150</c:v>
                </c:pt>
                <c:pt idx="3">
                  <c:v>180</c:v>
                </c:pt>
                <c:pt idx="4">
                  <c:v>200</c:v>
                </c:pt>
                <c:pt idx="5">
                  <c:v>180</c:v>
                </c:pt>
                <c:pt idx="6">
                  <c:v>200</c:v>
                </c:pt>
                <c:pt idx="7">
                  <c:v>200</c:v>
                </c:pt>
                <c:pt idx="8">
                  <c:v>200</c:v>
                </c:pt>
                <c:pt idx="9">
                  <c:v>200</c:v>
                </c:pt>
                <c:pt idx="10">
                  <c:v>300</c:v>
                </c:pt>
                <c:pt idx="11">
                  <c:v>250</c:v>
                </c:pt>
                <c:pt idx="12">
                  <c:v>260</c:v>
                </c:pt>
                <c:pt idx="13">
                  <c:v>200</c:v>
                </c:pt>
                <c:pt idx="14">
                  <c:v>180</c:v>
                </c:pt>
                <c:pt idx="15">
                  <c:v>200</c:v>
                </c:pt>
              </c:numCache>
            </c:numRef>
          </c:val>
          <c:extLst>
            <c:ext xmlns:c16="http://schemas.microsoft.com/office/drawing/2014/chart" uri="{C3380CC4-5D6E-409C-BE32-E72D297353CC}">
              <c16:uniqueId val="{00000001-0620-4CB1-8B2A-816895C48DBA}"/>
            </c:ext>
          </c:extLst>
        </c:ser>
        <c:dLbls>
          <c:dLblPos val="outEnd"/>
          <c:showLegendKey val="0"/>
          <c:showVal val="1"/>
          <c:showCatName val="0"/>
          <c:showSerName val="0"/>
          <c:showPercent val="0"/>
          <c:showBubbleSize val="0"/>
        </c:dLbls>
        <c:gapWidth val="150"/>
        <c:axId val="211508224"/>
        <c:axId val="211522304"/>
      </c:barChart>
      <c:catAx>
        <c:axId val="21150822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22304"/>
        <c:crosses val="autoZero"/>
        <c:auto val="1"/>
        <c:lblAlgn val="ctr"/>
        <c:lblOffset val="100"/>
        <c:noMultiLvlLbl val="0"/>
      </c:catAx>
      <c:valAx>
        <c:axId val="211522304"/>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8094434393037045E-3"/>
              <c:y val="0.2703425374995546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0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Point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50</c:v>
                </c:pt>
                <c:pt idx="1">
                  <c:v>40</c:v>
                </c:pt>
                <c:pt idx="2">
                  <c:v>50</c:v>
                </c:pt>
                <c:pt idx="3">
                  <c:v>50</c:v>
                </c:pt>
                <c:pt idx="4">
                  <c:v>50</c:v>
                </c:pt>
                <c:pt idx="5">
                  <c:v>50</c:v>
                </c:pt>
                <c:pt idx="6">
                  <c:v>50</c:v>
                </c:pt>
                <c:pt idx="7">
                  <c:v>50</c:v>
                </c:pt>
                <c:pt idx="8">
                  <c:v>100</c:v>
                </c:pt>
                <c:pt idx="9">
                  <c:v>100</c:v>
                </c:pt>
                <c:pt idx="10">
                  <c:v>100</c:v>
                </c:pt>
                <c:pt idx="11">
                  <c:v>100</c:v>
                </c:pt>
                <c:pt idx="12">
                  <c:v>100</c:v>
                </c:pt>
                <c:pt idx="13">
                  <c:v>75</c:v>
                </c:pt>
                <c:pt idx="14">
                  <c:v>50</c:v>
                </c:pt>
                <c:pt idx="15">
                  <c:v>50</c:v>
                </c:pt>
              </c:numCache>
            </c:numRef>
          </c:val>
          <c:extLst>
            <c:ext xmlns:c16="http://schemas.microsoft.com/office/drawing/2014/chart" uri="{C3380CC4-5D6E-409C-BE32-E72D297353CC}">
              <c16:uniqueId val="{00000000-4689-4FFD-8F4E-C767FBD337BF}"/>
            </c:ext>
          </c:extLst>
        </c:ser>
        <c:ser>
          <c:idx val="1"/>
          <c:order val="1"/>
          <c:tx>
            <c:strRef>
              <c:f>Sheet1!$C$1</c:f>
              <c:strCache>
                <c:ptCount val="1"/>
                <c:pt idx="0">
                  <c:v>Gram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250</c:v>
                </c:pt>
                <c:pt idx="1">
                  <c:v>300</c:v>
                </c:pt>
                <c:pt idx="2">
                  <c:v>300</c:v>
                </c:pt>
                <c:pt idx="3">
                  <c:v>300</c:v>
                </c:pt>
                <c:pt idx="4">
                  <c:v>278</c:v>
                </c:pt>
                <c:pt idx="5">
                  <c:v>225</c:v>
                </c:pt>
                <c:pt idx="6">
                  <c:v>375</c:v>
                </c:pt>
                <c:pt idx="7">
                  <c:v>475</c:v>
                </c:pt>
                <c:pt idx="8">
                  <c:v>550</c:v>
                </c:pt>
                <c:pt idx="9">
                  <c:v>700</c:v>
                </c:pt>
                <c:pt idx="10">
                  <c:v>625</c:v>
                </c:pt>
                <c:pt idx="11">
                  <c:v>500</c:v>
                </c:pt>
                <c:pt idx="12">
                  <c:v>500</c:v>
                </c:pt>
                <c:pt idx="13">
                  <c:v>400</c:v>
                </c:pt>
                <c:pt idx="14">
                  <c:v>400</c:v>
                </c:pt>
                <c:pt idx="15">
                  <c:v>345</c:v>
                </c:pt>
              </c:numCache>
            </c:numRef>
          </c:val>
          <c:extLst>
            <c:ext xmlns:c16="http://schemas.microsoft.com/office/drawing/2014/chart" uri="{C3380CC4-5D6E-409C-BE32-E72D297353CC}">
              <c16:uniqueId val="{00000001-4689-4FFD-8F4E-C767FBD337BF}"/>
            </c:ext>
          </c:extLst>
        </c:ser>
        <c:dLbls>
          <c:dLblPos val="outEnd"/>
          <c:showLegendKey val="0"/>
          <c:showVal val="1"/>
          <c:showCatName val="0"/>
          <c:showSerName val="0"/>
          <c:showPercent val="0"/>
          <c:showBubbleSize val="0"/>
        </c:dLbls>
        <c:gapWidth val="150"/>
        <c:axId val="211667584"/>
        <c:axId val="211702144"/>
      </c:barChart>
      <c:catAx>
        <c:axId val="21166758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702144"/>
        <c:crosses val="autoZero"/>
        <c:auto val="1"/>
        <c:lblAlgn val="ctr"/>
        <c:lblOffset val="100"/>
        <c:noMultiLvlLbl val="0"/>
      </c:catAx>
      <c:valAx>
        <c:axId val="211702144"/>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9.0614752610223865E-4"/>
              <c:y val="0.2313247586133181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66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Low</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20</c:v>
                </c:pt>
                <c:pt idx="1">
                  <c:v>14</c:v>
                </c:pt>
                <c:pt idx="2">
                  <c:v>18</c:v>
                </c:pt>
                <c:pt idx="3">
                  <c:v>20</c:v>
                </c:pt>
                <c:pt idx="4">
                  <c:v>15</c:v>
                </c:pt>
                <c:pt idx="5">
                  <c:v>20</c:v>
                </c:pt>
                <c:pt idx="6">
                  <c:v>25</c:v>
                </c:pt>
                <c:pt idx="7">
                  <c:v>12</c:v>
                </c:pt>
                <c:pt idx="8">
                  <c:v>15</c:v>
                </c:pt>
                <c:pt idx="9">
                  <c:v>18</c:v>
                </c:pt>
                <c:pt idx="10">
                  <c:v>20</c:v>
                </c:pt>
                <c:pt idx="11">
                  <c:v>17</c:v>
                </c:pt>
                <c:pt idx="12">
                  <c:v>21</c:v>
                </c:pt>
                <c:pt idx="13">
                  <c:v>19</c:v>
                </c:pt>
                <c:pt idx="14">
                  <c:v>20</c:v>
                </c:pt>
                <c:pt idx="15">
                  <c:v>14</c:v>
                </c:pt>
              </c:numCache>
            </c:numRef>
          </c:val>
          <c:extLst>
            <c:ext xmlns:c16="http://schemas.microsoft.com/office/drawing/2014/chart" uri="{C3380CC4-5D6E-409C-BE32-E72D297353CC}">
              <c16:uniqueId val="{00000000-1262-40F7-B4DC-E50D05906EB4}"/>
            </c:ext>
          </c:extLst>
        </c:ser>
        <c:ser>
          <c:idx val="1"/>
          <c:order val="1"/>
          <c:tx>
            <c:strRef>
              <c:f>Sheet1!$C$1</c:f>
              <c:strCache>
                <c:ptCount val="1"/>
                <c:pt idx="0">
                  <c:v>Medium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37</c:v>
                </c:pt>
                <c:pt idx="1">
                  <c:v>36</c:v>
                </c:pt>
                <c:pt idx="2">
                  <c:v>34</c:v>
                </c:pt>
                <c:pt idx="3">
                  <c:v>32</c:v>
                </c:pt>
                <c:pt idx="4">
                  <c:v>33</c:v>
                </c:pt>
                <c:pt idx="5">
                  <c:v>33</c:v>
                </c:pt>
                <c:pt idx="6">
                  <c:v>48</c:v>
                </c:pt>
                <c:pt idx="7">
                  <c:v>48</c:v>
                </c:pt>
                <c:pt idx="8">
                  <c:v>39</c:v>
                </c:pt>
                <c:pt idx="9">
                  <c:v>35</c:v>
                </c:pt>
                <c:pt idx="10">
                  <c:v>36</c:v>
                </c:pt>
                <c:pt idx="11">
                  <c:v>40</c:v>
                </c:pt>
                <c:pt idx="12">
                  <c:v>48</c:v>
                </c:pt>
                <c:pt idx="13">
                  <c:v>42</c:v>
                </c:pt>
                <c:pt idx="14">
                  <c:v>32</c:v>
                </c:pt>
                <c:pt idx="15">
                  <c:v>43</c:v>
                </c:pt>
              </c:numCache>
            </c:numRef>
          </c:val>
          <c:extLst>
            <c:ext xmlns:c16="http://schemas.microsoft.com/office/drawing/2014/chart" uri="{C3380CC4-5D6E-409C-BE32-E72D297353CC}">
              <c16:uniqueId val="{00000001-1262-40F7-B4DC-E50D05906EB4}"/>
            </c:ext>
          </c:extLst>
        </c:ser>
        <c:ser>
          <c:idx val="2"/>
          <c:order val="2"/>
          <c:tx>
            <c:strRef>
              <c:f>Sheet1!$D$1</c:f>
              <c:strCache>
                <c:ptCount val="1"/>
                <c:pt idx="0">
                  <c:v>High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29</c:v>
                </c:pt>
                <c:pt idx="1">
                  <c:v>23</c:v>
                </c:pt>
                <c:pt idx="2">
                  <c:v>24</c:v>
                </c:pt>
                <c:pt idx="3">
                  <c:v>27</c:v>
                </c:pt>
                <c:pt idx="4">
                  <c:v>26</c:v>
                </c:pt>
                <c:pt idx="5">
                  <c:v>18</c:v>
                </c:pt>
                <c:pt idx="6">
                  <c:v>18</c:v>
                </c:pt>
                <c:pt idx="7">
                  <c:v>23</c:v>
                </c:pt>
                <c:pt idx="8">
                  <c:v>35</c:v>
                </c:pt>
                <c:pt idx="9">
                  <c:v>35</c:v>
                </c:pt>
                <c:pt idx="10">
                  <c:v>37</c:v>
                </c:pt>
                <c:pt idx="11">
                  <c:v>30</c:v>
                </c:pt>
                <c:pt idx="12">
                  <c:v>25</c:v>
                </c:pt>
                <c:pt idx="13">
                  <c:v>34</c:v>
                </c:pt>
                <c:pt idx="14">
                  <c:v>45</c:v>
                </c:pt>
                <c:pt idx="15">
                  <c:v>39</c:v>
                </c:pt>
              </c:numCache>
            </c:numRef>
          </c:val>
          <c:extLst>
            <c:ext xmlns:c16="http://schemas.microsoft.com/office/drawing/2014/chart" uri="{C3380CC4-5D6E-409C-BE32-E72D297353CC}">
              <c16:uniqueId val="{00000002-1262-40F7-B4DC-E50D05906EB4}"/>
            </c:ext>
          </c:extLst>
        </c:ser>
        <c:ser>
          <c:idx val="3"/>
          <c:order val="3"/>
          <c:tx>
            <c:strRef>
              <c:f>Sheet1!$E$1</c:f>
              <c:strCache>
                <c:ptCount val="1"/>
                <c:pt idx="0">
                  <c:v>Fluctuates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14</c:v>
                </c:pt>
                <c:pt idx="1">
                  <c:v>14</c:v>
                </c:pt>
                <c:pt idx="2">
                  <c:v>16</c:v>
                </c:pt>
                <c:pt idx="3">
                  <c:v>11</c:v>
                </c:pt>
                <c:pt idx="4">
                  <c:v>14</c:v>
                </c:pt>
                <c:pt idx="5">
                  <c:v>13</c:v>
                </c:pt>
                <c:pt idx="6">
                  <c:v>9</c:v>
                </c:pt>
                <c:pt idx="7">
                  <c:v>16</c:v>
                </c:pt>
                <c:pt idx="8">
                  <c:v>10</c:v>
                </c:pt>
                <c:pt idx="9">
                  <c:v>13</c:v>
                </c:pt>
                <c:pt idx="10">
                  <c:v>7</c:v>
                </c:pt>
                <c:pt idx="11">
                  <c:v>12</c:v>
                </c:pt>
                <c:pt idx="12">
                  <c:v>6</c:v>
                </c:pt>
                <c:pt idx="13">
                  <c:v>4</c:v>
                </c:pt>
                <c:pt idx="14">
                  <c:v>4</c:v>
                </c:pt>
                <c:pt idx="15">
                  <c:v>5</c:v>
                </c:pt>
              </c:numCache>
            </c:numRef>
          </c:val>
          <c:extLst>
            <c:ext xmlns:c16="http://schemas.microsoft.com/office/drawing/2014/chart" uri="{C3380CC4-5D6E-409C-BE32-E72D297353CC}">
              <c16:uniqueId val="{00000003-1262-40F7-B4DC-E50D05906EB4}"/>
            </c:ext>
          </c:extLst>
        </c:ser>
        <c:dLbls>
          <c:showLegendKey val="0"/>
          <c:showVal val="0"/>
          <c:showCatName val="0"/>
          <c:showSerName val="0"/>
          <c:showPercent val="0"/>
          <c:showBubbleSize val="0"/>
        </c:dLbls>
        <c:gapWidth val="150"/>
        <c:overlap val="100"/>
        <c:axId val="211775872"/>
        <c:axId val="211777408"/>
      </c:barChart>
      <c:catAx>
        <c:axId val="211775872"/>
        <c:scaling>
          <c:orientation val="minMax"/>
        </c:scaling>
        <c:delete val="0"/>
        <c:axPos val="b"/>
        <c:numFmt formatCode="General" sourceLinked="1"/>
        <c:majorTickMark val="out"/>
        <c:minorTickMark val="none"/>
        <c:tickLblPos val="nextTo"/>
        <c:crossAx val="211777408"/>
        <c:crosses val="autoZero"/>
        <c:auto val="1"/>
        <c:lblAlgn val="ctr"/>
        <c:lblOffset val="100"/>
        <c:noMultiLvlLbl val="0"/>
      </c:catAx>
      <c:valAx>
        <c:axId val="211777408"/>
        <c:scaling>
          <c:orientation val="minMax"/>
          <c:max val="1"/>
        </c:scaling>
        <c:delete val="0"/>
        <c:axPos val="l"/>
        <c:title>
          <c:tx>
            <c:rich>
              <a:bodyPr rot="-5400000" vert="horz"/>
              <a:lstStyle/>
              <a:p>
                <a:pPr>
                  <a:defRPr/>
                </a:pPr>
                <a:r>
                  <a:rPr lang="en-AU"/>
                  <a:t>% of those who commented </a:t>
                </a:r>
              </a:p>
            </c:rich>
          </c:tx>
          <c:layout>
            <c:manualLayout>
              <c:xMode val="edge"/>
              <c:yMode val="edge"/>
              <c:x val="1.051579784041651E-3"/>
              <c:y val="6.7547511312217201E-2"/>
            </c:manualLayout>
          </c:layout>
          <c:overlay val="0"/>
        </c:title>
        <c:numFmt formatCode="0%" sourceLinked="1"/>
        <c:majorTickMark val="out"/>
        <c:minorTickMark val="none"/>
        <c:tickLblPos val="nextTo"/>
        <c:crossAx val="211775872"/>
        <c:crosses val="autoZero"/>
        <c:crossBetween val="between"/>
      </c:valAx>
    </c:plotArea>
    <c:legend>
      <c:legendPos val="b"/>
      <c:layout>
        <c:manualLayout>
          <c:xMode val="edge"/>
          <c:yMode val="edge"/>
          <c:x val="0.38802810938955218"/>
          <c:y val="0.90838944835159696"/>
          <c:w val="0.31620611939636578"/>
          <c:h val="5.8736263308332752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Low</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4</c:v>
                </c:pt>
                <c:pt idx="1">
                  <c:v>4</c:v>
                </c:pt>
                <c:pt idx="2">
                  <c:v>8</c:v>
                </c:pt>
                <c:pt idx="3">
                  <c:v>7</c:v>
                </c:pt>
                <c:pt idx="4">
                  <c:v>8</c:v>
                </c:pt>
                <c:pt idx="5">
                  <c:v>12</c:v>
                </c:pt>
                <c:pt idx="6">
                  <c:v>29</c:v>
                </c:pt>
                <c:pt idx="7">
                  <c:v>15</c:v>
                </c:pt>
                <c:pt idx="8">
                  <c:v>4</c:v>
                </c:pt>
                <c:pt idx="9">
                  <c:v>4</c:v>
                </c:pt>
                <c:pt idx="10">
                  <c:v>7</c:v>
                </c:pt>
                <c:pt idx="11">
                  <c:v>7</c:v>
                </c:pt>
                <c:pt idx="12">
                  <c:v>6</c:v>
                </c:pt>
                <c:pt idx="13">
                  <c:v>2</c:v>
                </c:pt>
                <c:pt idx="14">
                  <c:v>18</c:v>
                </c:pt>
                <c:pt idx="15">
                  <c:v>4</c:v>
                </c:pt>
              </c:numCache>
            </c:numRef>
          </c:val>
          <c:extLst>
            <c:ext xmlns:c16="http://schemas.microsoft.com/office/drawing/2014/chart" uri="{C3380CC4-5D6E-409C-BE32-E72D297353CC}">
              <c16:uniqueId val="{00000000-9ADF-4935-A2A7-96E9F0D3A029}"/>
            </c:ext>
          </c:extLst>
        </c:ser>
        <c:ser>
          <c:idx val="1"/>
          <c:order val="1"/>
          <c:tx>
            <c:strRef>
              <c:f>Sheet1!$C$1</c:f>
              <c:strCache>
                <c:ptCount val="1"/>
                <c:pt idx="0">
                  <c:v>Medium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19</c:v>
                </c:pt>
                <c:pt idx="1">
                  <c:v>25</c:v>
                </c:pt>
                <c:pt idx="2">
                  <c:v>24</c:v>
                </c:pt>
                <c:pt idx="3">
                  <c:v>25</c:v>
                </c:pt>
                <c:pt idx="4">
                  <c:v>24</c:v>
                </c:pt>
                <c:pt idx="5">
                  <c:v>31</c:v>
                </c:pt>
                <c:pt idx="6">
                  <c:v>27</c:v>
                </c:pt>
                <c:pt idx="7">
                  <c:v>23</c:v>
                </c:pt>
                <c:pt idx="8">
                  <c:v>21</c:v>
                </c:pt>
                <c:pt idx="9">
                  <c:v>22</c:v>
                </c:pt>
                <c:pt idx="10">
                  <c:v>32</c:v>
                </c:pt>
                <c:pt idx="11">
                  <c:v>29</c:v>
                </c:pt>
                <c:pt idx="12">
                  <c:v>34</c:v>
                </c:pt>
                <c:pt idx="13">
                  <c:v>35</c:v>
                </c:pt>
                <c:pt idx="14">
                  <c:v>25</c:v>
                </c:pt>
                <c:pt idx="15">
                  <c:v>25</c:v>
                </c:pt>
              </c:numCache>
            </c:numRef>
          </c:val>
          <c:extLst>
            <c:ext xmlns:c16="http://schemas.microsoft.com/office/drawing/2014/chart" uri="{C3380CC4-5D6E-409C-BE32-E72D297353CC}">
              <c16:uniqueId val="{00000001-9ADF-4935-A2A7-96E9F0D3A029}"/>
            </c:ext>
          </c:extLst>
        </c:ser>
        <c:ser>
          <c:idx val="2"/>
          <c:order val="2"/>
          <c:tx>
            <c:strRef>
              <c:f>Sheet1!$D$1</c:f>
              <c:strCache>
                <c:ptCount val="1"/>
                <c:pt idx="0">
                  <c:v>High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71</c:v>
                </c:pt>
                <c:pt idx="1">
                  <c:v>57</c:v>
                </c:pt>
                <c:pt idx="2">
                  <c:v>51</c:v>
                </c:pt>
                <c:pt idx="3">
                  <c:v>49</c:v>
                </c:pt>
                <c:pt idx="4">
                  <c:v>51</c:v>
                </c:pt>
                <c:pt idx="5">
                  <c:v>40</c:v>
                </c:pt>
                <c:pt idx="6">
                  <c:v>39</c:v>
                </c:pt>
                <c:pt idx="7">
                  <c:v>50</c:v>
                </c:pt>
                <c:pt idx="8">
                  <c:v>60</c:v>
                </c:pt>
                <c:pt idx="9">
                  <c:v>62</c:v>
                </c:pt>
                <c:pt idx="10">
                  <c:v>46</c:v>
                </c:pt>
                <c:pt idx="11">
                  <c:v>49</c:v>
                </c:pt>
                <c:pt idx="12">
                  <c:v>46</c:v>
                </c:pt>
                <c:pt idx="13">
                  <c:v>50</c:v>
                </c:pt>
                <c:pt idx="14">
                  <c:v>45</c:v>
                </c:pt>
                <c:pt idx="15">
                  <c:v>55</c:v>
                </c:pt>
              </c:numCache>
            </c:numRef>
          </c:val>
          <c:extLst>
            <c:ext xmlns:c16="http://schemas.microsoft.com/office/drawing/2014/chart" uri="{C3380CC4-5D6E-409C-BE32-E72D297353CC}">
              <c16:uniqueId val="{00000002-9ADF-4935-A2A7-96E9F0D3A029}"/>
            </c:ext>
          </c:extLst>
        </c:ser>
        <c:ser>
          <c:idx val="3"/>
          <c:order val="3"/>
          <c:tx>
            <c:strRef>
              <c:f>Sheet1!$E$1</c:f>
              <c:strCache>
                <c:ptCount val="1"/>
                <c:pt idx="0">
                  <c:v>Fluctuates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6</c:v>
                </c:pt>
                <c:pt idx="1">
                  <c:v>6</c:v>
                </c:pt>
                <c:pt idx="2">
                  <c:v>8</c:v>
                </c:pt>
                <c:pt idx="3">
                  <c:v>10</c:v>
                </c:pt>
                <c:pt idx="4">
                  <c:v>10</c:v>
                </c:pt>
                <c:pt idx="5">
                  <c:v>7</c:v>
                </c:pt>
                <c:pt idx="6">
                  <c:v>5</c:v>
                </c:pt>
                <c:pt idx="7">
                  <c:v>12</c:v>
                </c:pt>
                <c:pt idx="8">
                  <c:v>15</c:v>
                </c:pt>
                <c:pt idx="9">
                  <c:v>13</c:v>
                </c:pt>
                <c:pt idx="10">
                  <c:v>16</c:v>
                </c:pt>
                <c:pt idx="11">
                  <c:v>15</c:v>
                </c:pt>
                <c:pt idx="12">
                  <c:v>15</c:v>
                </c:pt>
                <c:pt idx="13">
                  <c:v>13</c:v>
                </c:pt>
                <c:pt idx="14">
                  <c:v>12</c:v>
                </c:pt>
                <c:pt idx="15">
                  <c:v>17</c:v>
                </c:pt>
              </c:numCache>
            </c:numRef>
          </c:val>
          <c:extLst>
            <c:ext xmlns:c16="http://schemas.microsoft.com/office/drawing/2014/chart" uri="{C3380CC4-5D6E-409C-BE32-E72D297353CC}">
              <c16:uniqueId val="{00000003-9ADF-4935-A2A7-96E9F0D3A029}"/>
            </c:ext>
          </c:extLst>
        </c:ser>
        <c:dLbls>
          <c:showLegendKey val="0"/>
          <c:showVal val="0"/>
          <c:showCatName val="0"/>
          <c:showSerName val="0"/>
          <c:showPercent val="0"/>
          <c:showBubbleSize val="0"/>
        </c:dLbls>
        <c:gapWidth val="150"/>
        <c:overlap val="100"/>
        <c:axId val="213020672"/>
        <c:axId val="213022208"/>
      </c:barChart>
      <c:catAx>
        <c:axId val="213020672"/>
        <c:scaling>
          <c:orientation val="minMax"/>
        </c:scaling>
        <c:delete val="0"/>
        <c:axPos val="b"/>
        <c:numFmt formatCode="General" sourceLinked="1"/>
        <c:majorTickMark val="out"/>
        <c:minorTickMark val="none"/>
        <c:tickLblPos val="nextTo"/>
        <c:crossAx val="213022208"/>
        <c:crosses val="autoZero"/>
        <c:auto val="1"/>
        <c:lblAlgn val="ctr"/>
        <c:lblOffset val="100"/>
        <c:noMultiLvlLbl val="0"/>
      </c:catAx>
      <c:valAx>
        <c:axId val="213022208"/>
        <c:scaling>
          <c:orientation val="minMax"/>
          <c:max val="1"/>
        </c:scaling>
        <c:delete val="0"/>
        <c:axPos val="l"/>
        <c:title>
          <c:tx>
            <c:rich>
              <a:bodyPr rot="-5400000" vert="horz"/>
              <a:lstStyle/>
              <a:p>
                <a:pPr>
                  <a:defRPr/>
                </a:pPr>
                <a:r>
                  <a:rPr lang="en-AU"/>
                  <a:t>% of those who commented</a:t>
                </a:r>
              </a:p>
            </c:rich>
          </c:tx>
          <c:layout>
            <c:manualLayout>
              <c:xMode val="edge"/>
              <c:yMode val="edge"/>
              <c:x val="8.7694700999832505E-3"/>
              <c:y val="3.4968325791855194E-2"/>
            </c:manualLayout>
          </c:layout>
          <c:overlay val="0"/>
        </c:title>
        <c:numFmt formatCode="0%" sourceLinked="1"/>
        <c:majorTickMark val="out"/>
        <c:minorTickMark val="none"/>
        <c:tickLblPos val="nextTo"/>
        <c:crossAx val="213020672"/>
        <c:crosses val="autoZero"/>
        <c:crossBetween val="between"/>
      </c:valAx>
      <c:spPr>
        <a:ln>
          <a:noFill/>
        </a:ln>
      </c:spPr>
    </c:plotArea>
    <c:legend>
      <c:legendPos val="b"/>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Very easy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40</c:v>
                </c:pt>
                <c:pt idx="1">
                  <c:v>42</c:v>
                </c:pt>
                <c:pt idx="2">
                  <c:v>40</c:v>
                </c:pt>
                <c:pt idx="3">
                  <c:v>37</c:v>
                </c:pt>
                <c:pt idx="4">
                  <c:v>32</c:v>
                </c:pt>
                <c:pt idx="5">
                  <c:v>22</c:v>
                </c:pt>
                <c:pt idx="6">
                  <c:v>51</c:v>
                </c:pt>
                <c:pt idx="7">
                  <c:v>28</c:v>
                </c:pt>
                <c:pt idx="8">
                  <c:v>45</c:v>
                </c:pt>
                <c:pt idx="9">
                  <c:v>31</c:v>
                </c:pt>
                <c:pt idx="10">
                  <c:v>37</c:v>
                </c:pt>
                <c:pt idx="11">
                  <c:v>31</c:v>
                </c:pt>
                <c:pt idx="12">
                  <c:v>25</c:v>
                </c:pt>
                <c:pt idx="13">
                  <c:v>18</c:v>
                </c:pt>
                <c:pt idx="14">
                  <c:v>26</c:v>
                </c:pt>
                <c:pt idx="15">
                  <c:v>18</c:v>
                </c:pt>
              </c:numCache>
            </c:numRef>
          </c:val>
          <c:extLst>
            <c:ext xmlns:c16="http://schemas.microsoft.com/office/drawing/2014/chart" uri="{C3380CC4-5D6E-409C-BE32-E72D297353CC}">
              <c16:uniqueId val="{00000000-4CB0-4B05-8EC0-CDED0DEE823D}"/>
            </c:ext>
          </c:extLst>
        </c:ser>
        <c:ser>
          <c:idx val="1"/>
          <c:order val="1"/>
          <c:tx>
            <c:strRef>
              <c:f>Sheet1!$C$1</c:f>
              <c:strCache>
                <c:ptCount val="1"/>
                <c:pt idx="0">
                  <c:v>Easy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46</c:v>
                </c:pt>
                <c:pt idx="1">
                  <c:v>39</c:v>
                </c:pt>
                <c:pt idx="2">
                  <c:v>39</c:v>
                </c:pt>
                <c:pt idx="3">
                  <c:v>39</c:v>
                </c:pt>
                <c:pt idx="4">
                  <c:v>49</c:v>
                </c:pt>
                <c:pt idx="5">
                  <c:v>46</c:v>
                </c:pt>
                <c:pt idx="6">
                  <c:v>21</c:v>
                </c:pt>
                <c:pt idx="7">
                  <c:v>52</c:v>
                </c:pt>
                <c:pt idx="8">
                  <c:v>42</c:v>
                </c:pt>
                <c:pt idx="9">
                  <c:v>44</c:v>
                </c:pt>
                <c:pt idx="10">
                  <c:v>41</c:v>
                </c:pt>
                <c:pt idx="11">
                  <c:v>42</c:v>
                </c:pt>
                <c:pt idx="12">
                  <c:v>34</c:v>
                </c:pt>
                <c:pt idx="13">
                  <c:v>42</c:v>
                </c:pt>
                <c:pt idx="14">
                  <c:v>39</c:v>
                </c:pt>
                <c:pt idx="15">
                  <c:v>47</c:v>
                </c:pt>
              </c:numCache>
            </c:numRef>
          </c:val>
          <c:extLst>
            <c:ext xmlns:c16="http://schemas.microsoft.com/office/drawing/2014/chart" uri="{C3380CC4-5D6E-409C-BE32-E72D297353CC}">
              <c16:uniqueId val="{00000001-4CB0-4B05-8EC0-CDED0DEE823D}"/>
            </c:ext>
          </c:extLst>
        </c:ser>
        <c:ser>
          <c:idx val="2"/>
          <c:order val="2"/>
          <c:tx>
            <c:strRef>
              <c:f>Sheet1!$D$1</c:f>
              <c:strCache>
                <c:ptCount val="1"/>
                <c:pt idx="0">
                  <c:v>Difficult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9</c:v>
                </c:pt>
                <c:pt idx="1">
                  <c:v>14</c:v>
                </c:pt>
                <c:pt idx="2">
                  <c:v>14</c:v>
                </c:pt>
                <c:pt idx="3">
                  <c:v>19</c:v>
                </c:pt>
                <c:pt idx="4">
                  <c:v>16</c:v>
                </c:pt>
                <c:pt idx="5">
                  <c:v>24</c:v>
                </c:pt>
                <c:pt idx="6">
                  <c:v>21</c:v>
                </c:pt>
                <c:pt idx="7">
                  <c:v>18</c:v>
                </c:pt>
                <c:pt idx="8">
                  <c:v>12</c:v>
                </c:pt>
                <c:pt idx="9">
                  <c:v>21</c:v>
                </c:pt>
                <c:pt idx="10">
                  <c:v>19</c:v>
                </c:pt>
                <c:pt idx="11">
                  <c:v>23</c:v>
                </c:pt>
                <c:pt idx="12">
                  <c:v>34</c:v>
                </c:pt>
                <c:pt idx="13">
                  <c:v>28</c:v>
                </c:pt>
                <c:pt idx="14">
                  <c:v>30</c:v>
                </c:pt>
                <c:pt idx="15">
                  <c:v>24</c:v>
                </c:pt>
              </c:numCache>
            </c:numRef>
          </c:val>
          <c:extLst>
            <c:ext xmlns:c16="http://schemas.microsoft.com/office/drawing/2014/chart" uri="{C3380CC4-5D6E-409C-BE32-E72D297353CC}">
              <c16:uniqueId val="{00000002-4CB0-4B05-8EC0-CDED0DEE823D}"/>
            </c:ext>
          </c:extLst>
        </c:ser>
        <c:ser>
          <c:idx val="3"/>
          <c:order val="3"/>
          <c:tx>
            <c:strRef>
              <c:f>Sheet1!$E$1</c:f>
              <c:strCache>
                <c:ptCount val="1"/>
                <c:pt idx="0">
                  <c:v>Very difficult</c:v>
                </c:pt>
              </c:strCache>
            </c:strRef>
          </c:tx>
          <c:invertIfNegative val="0"/>
          <c:dLbls>
            <c:dLbl>
              <c:idx val="1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B0-4B05-8EC0-CDED0DEE823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B0-4B05-8EC0-CDED0DEE82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1</c:v>
                </c:pt>
                <c:pt idx="1">
                  <c:v>2</c:v>
                </c:pt>
                <c:pt idx="2">
                  <c:v>2</c:v>
                </c:pt>
                <c:pt idx="3">
                  <c:v>2</c:v>
                </c:pt>
                <c:pt idx="4">
                  <c:v>1</c:v>
                </c:pt>
                <c:pt idx="5">
                  <c:v>3</c:v>
                </c:pt>
                <c:pt idx="6">
                  <c:v>1</c:v>
                </c:pt>
                <c:pt idx="7">
                  <c:v>2</c:v>
                </c:pt>
                <c:pt idx="8">
                  <c:v>1</c:v>
                </c:pt>
                <c:pt idx="9">
                  <c:v>3</c:v>
                </c:pt>
                <c:pt idx="10">
                  <c:v>4</c:v>
                </c:pt>
                <c:pt idx="11">
                  <c:v>4</c:v>
                </c:pt>
                <c:pt idx="12">
                  <c:v>7</c:v>
                </c:pt>
                <c:pt idx="13">
                  <c:v>12</c:v>
                </c:pt>
                <c:pt idx="14">
                  <c:v>5</c:v>
                </c:pt>
                <c:pt idx="15">
                  <c:v>11</c:v>
                </c:pt>
              </c:numCache>
            </c:numRef>
          </c:val>
          <c:extLst>
            <c:ext xmlns:c16="http://schemas.microsoft.com/office/drawing/2014/chart" uri="{C3380CC4-5D6E-409C-BE32-E72D297353CC}">
              <c16:uniqueId val="{00000005-4CB0-4B05-8EC0-CDED0DEE823D}"/>
            </c:ext>
          </c:extLst>
        </c:ser>
        <c:dLbls>
          <c:showLegendKey val="0"/>
          <c:showVal val="1"/>
          <c:showCatName val="0"/>
          <c:showSerName val="0"/>
          <c:showPercent val="0"/>
          <c:showBubbleSize val="0"/>
        </c:dLbls>
        <c:gapWidth val="150"/>
        <c:overlap val="100"/>
        <c:axId val="213132800"/>
        <c:axId val="213134336"/>
      </c:barChart>
      <c:catAx>
        <c:axId val="213132800"/>
        <c:scaling>
          <c:orientation val="minMax"/>
        </c:scaling>
        <c:delete val="0"/>
        <c:axPos val="b"/>
        <c:numFmt formatCode="General" sourceLinked="1"/>
        <c:majorTickMark val="none"/>
        <c:minorTickMark val="none"/>
        <c:tickLblPos val="nextTo"/>
        <c:crossAx val="213134336"/>
        <c:crosses val="autoZero"/>
        <c:auto val="1"/>
        <c:lblAlgn val="ctr"/>
        <c:lblOffset val="100"/>
        <c:noMultiLvlLbl val="0"/>
      </c:catAx>
      <c:valAx>
        <c:axId val="213134336"/>
        <c:scaling>
          <c:orientation val="minMax"/>
          <c:max val="1"/>
        </c:scaling>
        <c:delete val="0"/>
        <c:axPos val="l"/>
        <c:title>
          <c:tx>
            <c:rich>
              <a:bodyPr rot="-5400000" vert="horz"/>
              <a:lstStyle/>
              <a:p>
                <a:pPr>
                  <a:defRPr/>
                </a:pPr>
                <a:r>
                  <a:rPr lang="en-AU"/>
                  <a:t>% of those who commented</a:t>
                </a:r>
              </a:p>
            </c:rich>
          </c:tx>
          <c:layout>
            <c:manualLayout>
              <c:xMode val="edge"/>
              <c:yMode val="edge"/>
              <c:x val="6.5833207358811461E-3"/>
              <c:y val="5.2381574334403422E-2"/>
            </c:manualLayout>
          </c:layout>
          <c:overlay val="0"/>
        </c:title>
        <c:numFmt formatCode="0%" sourceLinked="1"/>
        <c:majorTickMark val="none"/>
        <c:minorTickMark val="none"/>
        <c:tickLblPos val="nextTo"/>
        <c:crossAx val="213132800"/>
        <c:crosses val="autoZero"/>
        <c:crossBetween val="between"/>
      </c:valAx>
    </c:plotArea>
    <c:legend>
      <c:legendPos val="b"/>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Ice!$B$1</c:f>
              <c:strCache>
                <c:ptCount val="1"/>
                <c:pt idx="0">
                  <c:v>Very easy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Ice!$A$2:$A$17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Ice!$B$2:$B$17</c:f>
              <c:numCache>
                <c:formatCode>General</c:formatCode>
                <c:ptCount val="16"/>
                <c:pt idx="0">
                  <c:v>32</c:v>
                </c:pt>
                <c:pt idx="1">
                  <c:v>37</c:v>
                </c:pt>
                <c:pt idx="2">
                  <c:v>22</c:v>
                </c:pt>
                <c:pt idx="3">
                  <c:v>30</c:v>
                </c:pt>
                <c:pt idx="4">
                  <c:v>44</c:v>
                </c:pt>
                <c:pt idx="5">
                  <c:v>33</c:v>
                </c:pt>
                <c:pt idx="6">
                  <c:v>31</c:v>
                </c:pt>
                <c:pt idx="7">
                  <c:v>42</c:v>
                </c:pt>
                <c:pt idx="8">
                  <c:v>40</c:v>
                </c:pt>
                <c:pt idx="9">
                  <c:v>48</c:v>
                </c:pt>
                <c:pt idx="10">
                  <c:v>56</c:v>
                </c:pt>
                <c:pt idx="11">
                  <c:v>52</c:v>
                </c:pt>
                <c:pt idx="12">
                  <c:v>67</c:v>
                </c:pt>
                <c:pt idx="13">
                  <c:v>63</c:v>
                </c:pt>
                <c:pt idx="14">
                  <c:v>56</c:v>
                </c:pt>
                <c:pt idx="15">
                  <c:v>66</c:v>
                </c:pt>
              </c:numCache>
            </c:numRef>
          </c:val>
          <c:extLst>
            <c:ext xmlns:c16="http://schemas.microsoft.com/office/drawing/2014/chart" uri="{C3380CC4-5D6E-409C-BE32-E72D297353CC}">
              <c16:uniqueId val="{00000000-F2C3-44DC-868C-1638DC4ACDD8}"/>
            </c:ext>
          </c:extLst>
        </c:ser>
        <c:ser>
          <c:idx val="1"/>
          <c:order val="1"/>
          <c:tx>
            <c:strRef>
              <c:f>Ice!$C$1</c:f>
              <c:strCache>
                <c:ptCount val="1"/>
                <c:pt idx="0">
                  <c:v>Easy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Ice!$A$2:$A$17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Ice!$C$2:$C$17</c:f>
              <c:numCache>
                <c:formatCode>General</c:formatCode>
                <c:ptCount val="16"/>
                <c:pt idx="0">
                  <c:v>23</c:v>
                </c:pt>
                <c:pt idx="1">
                  <c:v>31</c:v>
                </c:pt>
                <c:pt idx="2">
                  <c:v>39</c:v>
                </c:pt>
                <c:pt idx="3">
                  <c:v>36</c:v>
                </c:pt>
                <c:pt idx="4">
                  <c:v>30</c:v>
                </c:pt>
                <c:pt idx="5">
                  <c:v>34</c:v>
                </c:pt>
                <c:pt idx="6">
                  <c:v>36</c:v>
                </c:pt>
                <c:pt idx="7">
                  <c:v>36</c:v>
                </c:pt>
                <c:pt idx="8">
                  <c:v>46</c:v>
                </c:pt>
                <c:pt idx="9">
                  <c:v>42</c:v>
                </c:pt>
                <c:pt idx="10">
                  <c:v>32</c:v>
                </c:pt>
                <c:pt idx="11">
                  <c:v>34</c:v>
                </c:pt>
                <c:pt idx="12">
                  <c:v>30</c:v>
                </c:pt>
                <c:pt idx="13">
                  <c:v>29</c:v>
                </c:pt>
                <c:pt idx="14">
                  <c:v>34</c:v>
                </c:pt>
                <c:pt idx="15">
                  <c:v>28</c:v>
                </c:pt>
              </c:numCache>
            </c:numRef>
          </c:val>
          <c:extLst>
            <c:ext xmlns:c16="http://schemas.microsoft.com/office/drawing/2014/chart" uri="{C3380CC4-5D6E-409C-BE32-E72D297353CC}">
              <c16:uniqueId val="{00000001-F2C3-44DC-868C-1638DC4ACDD8}"/>
            </c:ext>
          </c:extLst>
        </c:ser>
        <c:ser>
          <c:idx val="2"/>
          <c:order val="2"/>
          <c:tx>
            <c:strRef>
              <c:f>Ice!$D$1</c:f>
              <c:strCache>
                <c:ptCount val="1"/>
                <c:pt idx="0">
                  <c:v>Difficult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Ice!$A$2:$A$17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Ice!$D$2:$D$17</c:f>
              <c:numCache>
                <c:formatCode>General</c:formatCode>
                <c:ptCount val="16"/>
                <c:pt idx="0">
                  <c:v>11</c:v>
                </c:pt>
                <c:pt idx="1">
                  <c:v>21</c:v>
                </c:pt>
                <c:pt idx="2">
                  <c:v>30</c:v>
                </c:pt>
                <c:pt idx="3">
                  <c:v>21</c:v>
                </c:pt>
                <c:pt idx="4">
                  <c:v>18</c:v>
                </c:pt>
                <c:pt idx="5">
                  <c:v>20</c:v>
                </c:pt>
                <c:pt idx="6">
                  <c:v>30</c:v>
                </c:pt>
                <c:pt idx="7">
                  <c:v>21</c:v>
                </c:pt>
                <c:pt idx="8">
                  <c:v>14</c:v>
                </c:pt>
                <c:pt idx="9">
                  <c:v>10</c:v>
                </c:pt>
                <c:pt idx="10">
                  <c:v>11</c:v>
                </c:pt>
                <c:pt idx="11">
                  <c:v>12</c:v>
                </c:pt>
                <c:pt idx="12">
                  <c:v>2</c:v>
                </c:pt>
                <c:pt idx="13">
                  <c:v>8</c:v>
                </c:pt>
                <c:pt idx="14">
                  <c:v>10</c:v>
                </c:pt>
                <c:pt idx="15">
                  <c:v>6</c:v>
                </c:pt>
              </c:numCache>
            </c:numRef>
          </c:val>
          <c:extLst>
            <c:ext xmlns:c16="http://schemas.microsoft.com/office/drawing/2014/chart" uri="{C3380CC4-5D6E-409C-BE32-E72D297353CC}">
              <c16:uniqueId val="{00000002-F2C3-44DC-868C-1638DC4ACDD8}"/>
            </c:ext>
          </c:extLst>
        </c:ser>
        <c:ser>
          <c:idx val="3"/>
          <c:order val="3"/>
          <c:tx>
            <c:strRef>
              <c:f>Ice!$E$1</c:f>
              <c:strCache>
                <c:ptCount val="1"/>
                <c:pt idx="0">
                  <c:v>Very difficult</c:v>
                </c:pt>
              </c:strCache>
            </c:strRef>
          </c:tx>
          <c:invertIfNegative val="0"/>
          <c:dLbls>
            <c:delete val="1"/>
          </c:dLbls>
          <c:cat>
            <c:numRef>
              <c:f>Ice!$A$2:$A$17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Ice!$E$2:$E$17</c:f>
              <c:numCache>
                <c:formatCode>General</c:formatCode>
                <c:ptCount val="16"/>
                <c:pt idx="0">
                  <c:v>3</c:v>
                </c:pt>
                <c:pt idx="1">
                  <c:v>5</c:v>
                </c:pt>
                <c:pt idx="2">
                  <c:v>7</c:v>
                </c:pt>
                <c:pt idx="3">
                  <c:v>6</c:v>
                </c:pt>
                <c:pt idx="4">
                  <c:v>4</c:v>
                </c:pt>
                <c:pt idx="5">
                  <c:v>5</c:v>
                </c:pt>
                <c:pt idx="6">
                  <c:v>4</c:v>
                </c:pt>
                <c:pt idx="7">
                  <c:v>0</c:v>
                </c:pt>
                <c:pt idx="8">
                  <c:v>0</c:v>
                </c:pt>
                <c:pt idx="9">
                  <c:v>1</c:v>
                </c:pt>
                <c:pt idx="10">
                  <c:v>1</c:v>
                </c:pt>
                <c:pt idx="11">
                  <c:v>3</c:v>
                </c:pt>
                <c:pt idx="12">
                  <c:v>2</c:v>
                </c:pt>
                <c:pt idx="13">
                  <c:v>0</c:v>
                </c:pt>
                <c:pt idx="14">
                  <c:v>0</c:v>
                </c:pt>
                <c:pt idx="15">
                  <c:v>0</c:v>
                </c:pt>
              </c:numCache>
            </c:numRef>
          </c:val>
          <c:extLst>
            <c:ext xmlns:c16="http://schemas.microsoft.com/office/drawing/2014/chart" uri="{C3380CC4-5D6E-409C-BE32-E72D297353CC}">
              <c16:uniqueId val="{00000003-F2C3-44DC-868C-1638DC4ACDD8}"/>
            </c:ext>
          </c:extLst>
        </c:ser>
        <c:dLbls>
          <c:showLegendKey val="0"/>
          <c:showVal val="1"/>
          <c:showCatName val="0"/>
          <c:showSerName val="0"/>
          <c:showPercent val="0"/>
          <c:showBubbleSize val="0"/>
        </c:dLbls>
        <c:gapWidth val="150"/>
        <c:overlap val="100"/>
        <c:axId val="213304448"/>
        <c:axId val="213305984"/>
      </c:barChart>
      <c:catAx>
        <c:axId val="213304448"/>
        <c:scaling>
          <c:orientation val="minMax"/>
        </c:scaling>
        <c:delete val="0"/>
        <c:axPos val="b"/>
        <c:numFmt formatCode="General" sourceLinked="1"/>
        <c:majorTickMark val="none"/>
        <c:minorTickMark val="none"/>
        <c:tickLblPos val="nextTo"/>
        <c:crossAx val="213305984"/>
        <c:crosses val="autoZero"/>
        <c:auto val="1"/>
        <c:lblAlgn val="ctr"/>
        <c:lblOffset val="100"/>
        <c:noMultiLvlLbl val="0"/>
      </c:catAx>
      <c:valAx>
        <c:axId val="213305984"/>
        <c:scaling>
          <c:orientation val="minMax"/>
          <c:max val="1"/>
        </c:scaling>
        <c:delete val="0"/>
        <c:axPos val="l"/>
        <c:title>
          <c:tx>
            <c:rich>
              <a:bodyPr rot="-5400000" vert="horz"/>
              <a:lstStyle/>
              <a:p>
                <a:pPr>
                  <a:defRPr/>
                </a:pPr>
                <a:r>
                  <a:rPr lang="en-AU"/>
                  <a:t>% of those who commented</a:t>
                </a:r>
              </a:p>
            </c:rich>
          </c:tx>
          <c:layout>
            <c:manualLayout>
              <c:xMode val="edge"/>
              <c:yMode val="edge"/>
              <c:x val="1.2307656333498791E-2"/>
              <c:y val="3.4968325791855201E-2"/>
            </c:manualLayout>
          </c:layout>
          <c:overlay val="0"/>
        </c:title>
        <c:numFmt formatCode="0%" sourceLinked="1"/>
        <c:majorTickMark val="none"/>
        <c:minorTickMark val="none"/>
        <c:tickLblPos val="nextTo"/>
        <c:crossAx val="213304448"/>
        <c:crosses val="autoZero"/>
        <c:crossBetween val="between"/>
      </c:valAx>
    </c:plotArea>
    <c:legend>
      <c:legendPos val="b"/>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0820699651351E-2"/>
          <c:y val="9.2436974789915902E-2"/>
          <c:w val="0.83848521173659263"/>
          <c:h val="0.62184873949584396"/>
        </c:manualLayout>
      </c:layout>
      <c:barChart>
        <c:barDir val="col"/>
        <c:grouping val="clustered"/>
        <c:varyColors val="0"/>
        <c:ser>
          <c:idx val="1"/>
          <c:order val="1"/>
          <c:tx>
            <c:strRef>
              <c:f>Sheet1!$A$2</c:f>
              <c:strCache>
                <c:ptCount val="1"/>
                <c:pt idx="0">
                  <c:v>% Used</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F2-4C5F-A7A8-836720CDB751}"/>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F2-4C5F-A7A8-836720CDB751}"/>
                </c:ext>
              </c:extLst>
            </c:dLbl>
            <c:dLbl>
              <c:idx val="15"/>
              <c:tx>
                <c:rich>
                  <a:bodyPr/>
                  <a:lstStyle/>
                  <a:p>
                    <a:fld id="{738B2D69-521D-49B8-85D3-71F82F0BE4E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4F2-4C5F-A7A8-836720CDB751}"/>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Sheet1!$B$2:$Q$2</c:f>
              <c:numCache>
                <c:formatCode>General</c:formatCode>
                <c:ptCount val="16"/>
                <c:pt idx="0">
                  <c:v>23</c:v>
                </c:pt>
                <c:pt idx="1">
                  <c:v>27</c:v>
                </c:pt>
                <c:pt idx="2">
                  <c:v>41</c:v>
                </c:pt>
                <c:pt idx="3">
                  <c:v>37</c:v>
                </c:pt>
                <c:pt idx="4">
                  <c:v>40</c:v>
                </c:pt>
                <c:pt idx="5">
                  <c:v>36</c:v>
                </c:pt>
                <c:pt idx="6">
                  <c:v>39</c:v>
                </c:pt>
                <c:pt idx="7">
                  <c:v>48</c:v>
                </c:pt>
                <c:pt idx="8">
                  <c:v>46</c:v>
                </c:pt>
                <c:pt idx="9">
                  <c:v>40</c:v>
                </c:pt>
                <c:pt idx="10">
                  <c:v>36</c:v>
                </c:pt>
                <c:pt idx="11">
                  <c:v>44</c:v>
                </c:pt>
                <c:pt idx="12">
                  <c:v>42</c:v>
                </c:pt>
                <c:pt idx="13">
                  <c:v>47</c:v>
                </c:pt>
                <c:pt idx="14">
                  <c:v>48</c:v>
                </c:pt>
                <c:pt idx="15">
                  <c:v>59</c:v>
                </c:pt>
              </c:numCache>
            </c:numRef>
          </c:val>
          <c:extLst>
            <c:ext xmlns:c16="http://schemas.microsoft.com/office/drawing/2014/chart" uri="{C3380CC4-5D6E-409C-BE32-E72D297353CC}">
              <c16:uniqueId val="{00000003-C4F2-4C5F-A7A8-836720CDB751}"/>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c:v>
                </c:pt>
              </c:strCache>
            </c:strRef>
          </c:tx>
          <c:spPr>
            <a:ln w="25400" cap="rnd" cmpd="sng" algn="ctr">
              <a:solidFill>
                <a:schemeClr val="accent1"/>
              </a:solidFill>
              <a:prstDash val="solid"/>
              <a:round/>
            </a:ln>
            <a:effectLst/>
          </c:spPr>
          <c:marker>
            <c:symbol val="square"/>
            <c:size val="5"/>
            <c:spPr>
              <a:solidFill>
                <a:schemeClr val="accent1"/>
              </a:solidFill>
              <a:ln w="2540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F2-4C5F-A7A8-836720CDB751}"/>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F2-4C5F-A7A8-836720CDB751}"/>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F2-4C5F-A7A8-836720CDB751}"/>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Sheet1!$B$3:$Q$3</c:f>
              <c:numCache>
                <c:formatCode>General</c:formatCode>
                <c:ptCount val="16"/>
                <c:pt idx="0">
                  <c:v>2</c:v>
                </c:pt>
                <c:pt idx="1">
                  <c:v>2</c:v>
                </c:pt>
                <c:pt idx="2">
                  <c:v>2</c:v>
                </c:pt>
                <c:pt idx="3">
                  <c:v>2</c:v>
                </c:pt>
                <c:pt idx="4">
                  <c:v>3</c:v>
                </c:pt>
                <c:pt idx="5">
                  <c:v>3</c:v>
                </c:pt>
                <c:pt idx="6">
                  <c:v>2</c:v>
                </c:pt>
                <c:pt idx="7">
                  <c:v>3</c:v>
                </c:pt>
                <c:pt idx="8">
                  <c:v>2</c:v>
                </c:pt>
                <c:pt idx="9">
                  <c:v>3</c:v>
                </c:pt>
                <c:pt idx="10">
                  <c:v>2</c:v>
                </c:pt>
                <c:pt idx="11">
                  <c:v>2</c:v>
                </c:pt>
                <c:pt idx="12">
                  <c:v>3</c:v>
                </c:pt>
                <c:pt idx="13">
                  <c:v>3</c:v>
                </c:pt>
                <c:pt idx="14">
                  <c:v>3</c:v>
                </c:pt>
                <c:pt idx="15">
                  <c:v>3</c:v>
                </c:pt>
              </c:numCache>
            </c:numRef>
          </c:val>
          <c:smooth val="0"/>
          <c:extLst>
            <c:ext xmlns:c16="http://schemas.microsoft.com/office/drawing/2014/chart" uri="{C3380CC4-5D6E-409C-BE32-E72D297353CC}">
              <c16:uniqueId val="{00000007-C4F2-4C5F-A7A8-836720CDB751}"/>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EDRS participants</a:t>
                </a:r>
              </a:p>
            </c:rich>
          </c:tx>
          <c:layout>
            <c:manualLayout>
              <c:xMode val="edge"/>
              <c:yMode val="edge"/>
              <c:x val="2.6484830084744239E-3"/>
              <c:y val="0.14608757615705276"/>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out"/>
        <c:minorTickMark val="none"/>
        <c:tickLblPos val="none"/>
        <c:crossAx val="-2101183640"/>
        <c:crosses val="autoZero"/>
        <c:auto val="0"/>
        <c:lblAlgn val="ctr"/>
        <c:lblOffset val="100"/>
        <c:noMultiLvlLbl val="0"/>
      </c:catAx>
      <c:valAx>
        <c:axId val="-2101183640"/>
        <c:scaling>
          <c:orientation val="minMax"/>
          <c:max val="4"/>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Median Days</a:t>
                </a:r>
              </a:p>
            </c:rich>
          </c:tx>
          <c:layout>
            <c:manualLayout>
              <c:xMode val="edge"/>
              <c:yMode val="edge"/>
              <c:x val="0.97399034367828785"/>
              <c:y val="0.23588242419923755"/>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spPr>
        <a:noFill/>
        <a:ln w="25399">
          <a:noFill/>
        </a:ln>
        <a:effectLst/>
      </c:spPr>
    </c:plotArea>
    <c:legend>
      <c:legendPos val="b"/>
      <c:layout>
        <c:manualLayout>
          <c:xMode val="edge"/>
          <c:yMode val="edge"/>
          <c:x val="0.35153583617747403"/>
          <c:y val="0.88655462184873901"/>
          <c:w val="0.307167235494894"/>
          <c:h val="0.100840336134449"/>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56343036832469E-2"/>
          <c:y val="3.6199095022624438E-2"/>
          <c:w val="0.89868619552386164"/>
          <c:h val="0.81137649196565365"/>
        </c:manualLayout>
      </c:layout>
      <c:barChart>
        <c:barDir val="col"/>
        <c:grouping val="clustered"/>
        <c:varyColors val="0"/>
        <c:ser>
          <c:idx val="0"/>
          <c:order val="0"/>
          <c:tx>
            <c:strRef>
              <c:f>Sheet1!$B$1</c:f>
              <c:strCache>
                <c:ptCount val="1"/>
                <c:pt idx="0">
                  <c:v>Gram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250</c:v>
                </c:pt>
                <c:pt idx="1">
                  <c:v>250</c:v>
                </c:pt>
                <c:pt idx="2">
                  <c:v>270</c:v>
                </c:pt>
                <c:pt idx="3">
                  <c:v>300</c:v>
                </c:pt>
                <c:pt idx="4">
                  <c:v>300</c:v>
                </c:pt>
                <c:pt idx="5">
                  <c:v>300</c:v>
                </c:pt>
                <c:pt idx="6">
                  <c:v>300</c:v>
                </c:pt>
                <c:pt idx="7">
                  <c:v>300</c:v>
                </c:pt>
                <c:pt idx="8">
                  <c:v>300</c:v>
                </c:pt>
                <c:pt idx="9">
                  <c:v>300</c:v>
                </c:pt>
                <c:pt idx="10">
                  <c:v>300</c:v>
                </c:pt>
                <c:pt idx="11">
                  <c:v>300</c:v>
                </c:pt>
                <c:pt idx="12">
                  <c:v>300</c:v>
                </c:pt>
                <c:pt idx="13">
                  <c:v>300</c:v>
                </c:pt>
                <c:pt idx="14">
                  <c:v>300</c:v>
                </c:pt>
                <c:pt idx="15">
                  <c:v>300</c:v>
                </c:pt>
              </c:numCache>
            </c:numRef>
          </c:val>
          <c:extLst>
            <c:ext xmlns:c16="http://schemas.microsoft.com/office/drawing/2014/chart" uri="{C3380CC4-5D6E-409C-BE32-E72D297353CC}">
              <c16:uniqueId val="{00000000-54C6-4B28-AB3D-C44EFEB91C03}"/>
            </c:ext>
          </c:extLst>
        </c:ser>
        <c:dLbls>
          <c:showLegendKey val="0"/>
          <c:showVal val="0"/>
          <c:showCatName val="0"/>
          <c:showSerName val="0"/>
          <c:showPercent val="0"/>
          <c:showBubbleSize val="0"/>
        </c:dLbls>
        <c:gapWidth val="150"/>
        <c:axId val="213381120"/>
        <c:axId val="213382656"/>
      </c:barChart>
      <c:catAx>
        <c:axId val="21338112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3382656"/>
        <c:crosses val="autoZero"/>
        <c:auto val="1"/>
        <c:lblAlgn val="ctr"/>
        <c:lblOffset val="100"/>
        <c:noMultiLvlLbl val="0"/>
      </c:catAx>
      <c:valAx>
        <c:axId val="21338265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Median Price ($)</a:t>
                </a:r>
              </a:p>
            </c:rich>
          </c:tx>
          <c:layout>
            <c:manualLayout>
              <c:xMode val="edge"/>
              <c:yMode val="edge"/>
              <c:x val="1.8272183193678777E-3"/>
              <c:y val="0.2321550575408843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338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Low</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37</c:v>
                </c:pt>
                <c:pt idx="1">
                  <c:v>23</c:v>
                </c:pt>
                <c:pt idx="2">
                  <c:v>18</c:v>
                </c:pt>
                <c:pt idx="3">
                  <c:v>22</c:v>
                </c:pt>
                <c:pt idx="4">
                  <c:v>22</c:v>
                </c:pt>
                <c:pt idx="5">
                  <c:v>25</c:v>
                </c:pt>
                <c:pt idx="6">
                  <c:v>35</c:v>
                </c:pt>
                <c:pt idx="7">
                  <c:v>22</c:v>
                </c:pt>
                <c:pt idx="8">
                  <c:v>39</c:v>
                </c:pt>
                <c:pt idx="9">
                  <c:v>31</c:v>
                </c:pt>
                <c:pt idx="10">
                  <c:v>25</c:v>
                </c:pt>
                <c:pt idx="11">
                  <c:v>26</c:v>
                </c:pt>
                <c:pt idx="12">
                  <c:v>33</c:v>
                </c:pt>
                <c:pt idx="13">
                  <c:v>31</c:v>
                </c:pt>
                <c:pt idx="14">
                  <c:v>30</c:v>
                </c:pt>
                <c:pt idx="15">
                  <c:v>27</c:v>
                </c:pt>
              </c:numCache>
            </c:numRef>
          </c:val>
          <c:extLst>
            <c:ext xmlns:c16="http://schemas.microsoft.com/office/drawing/2014/chart" uri="{C3380CC4-5D6E-409C-BE32-E72D297353CC}">
              <c16:uniqueId val="{00000000-E115-4258-BE49-9F3F6BF3950B}"/>
            </c:ext>
          </c:extLst>
        </c:ser>
        <c:ser>
          <c:idx val="1"/>
          <c:order val="1"/>
          <c:tx>
            <c:strRef>
              <c:f>Sheet1!$C$1</c:f>
              <c:strCache>
                <c:ptCount val="1"/>
                <c:pt idx="0">
                  <c:v>Medium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37</c:v>
                </c:pt>
                <c:pt idx="1">
                  <c:v>26</c:v>
                </c:pt>
                <c:pt idx="2">
                  <c:v>30</c:v>
                </c:pt>
                <c:pt idx="3">
                  <c:v>33</c:v>
                </c:pt>
                <c:pt idx="4">
                  <c:v>34</c:v>
                </c:pt>
                <c:pt idx="5">
                  <c:v>38</c:v>
                </c:pt>
                <c:pt idx="6">
                  <c:v>28</c:v>
                </c:pt>
                <c:pt idx="7">
                  <c:v>42</c:v>
                </c:pt>
                <c:pt idx="8">
                  <c:v>38</c:v>
                </c:pt>
                <c:pt idx="9">
                  <c:v>35</c:v>
                </c:pt>
                <c:pt idx="10">
                  <c:v>44</c:v>
                </c:pt>
                <c:pt idx="11">
                  <c:v>37</c:v>
                </c:pt>
                <c:pt idx="12">
                  <c:v>34</c:v>
                </c:pt>
                <c:pt idx="13">
                  <c:v>39</c:v>
                </c:pt>
                <c:pt idx="14">
                  <c:v>38</c:v>
                </c:pt>
                <c:pt idx="15">
                  <c:v>35</c:v>
                </c:pt>
              </c:numCache>
            </c:numRef>
          </c:val>
          <c:extLst>
            <c:ext xmlns:c16="http://schemas.microsoft.com/office/drawing/2014/chart" uri="{C3380CC4-5D6E-409C-BE32-E72D297353CC}">
              <c16:uniqueId val="{00000001-E115-4258-BE49-9F3F6BF3950B}"/>
            </c:ext>
          </c:extLst>
        </c:ser>
        <c:ser>
          <c:idx val="2"/>
          <c:order val="2"/>
          <c:tx>
            <c:strRef>
              <c:f>Sheet1!$D$1</c:f>
              <c:strCache>
                <c:ptCount val="1"/>
                <c:pt idx="0">
                  <c:v>High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17</c:v>
                </c:pt>
                <c:pt idx="1">
                  <c:v>21</c:v>
                </c:pt>
                <c:pt idx="2">
                  <c:v>29</c:v>
                </c:pt>
                <c:pt idx="3">
                  <c:v>21</c:v>
                </c:pt>
                <c:pt idx="4">
                  <c:v>24</c:v>
                </c:pt>
                <c:pt idx="5">
                  <c:v>13</c:v>
                </c:pt>
                <c:pt idx="6">
                  <c:v>29</c:v>
                </c:pt>
                <c:pt idx="7">
                  <c:v>22</c:v>
                </c:pt>
                <c:pt idx="8">
                  <c:v>15</c:v>
                </c:pt>
                <c:pt idx="9">
                  <c:v>26</c:v>
                </c:pt>
                <c:pt idx="10">
                  <c:v>26</c:v>
                </c:pt>
                <c:pt idx="11">
                  <c:v>23</c:v>
                </c:pt>
                <c:pt idx="12">
                  <c:v>23</c:v>
                </c:pt>
                <c:pt idx="13">
                  <c:v>16</c:v>
                </c:pt>
                <c:pt idx="14">
                  <c:v>24</c:v>
                </c:pt>
                <c:pt idx="15">
                  <c:v>25</c:v>
                </c:pt>
              </c:numCache>
            </c:numRef>
          </c:val>
          <c:extLst>
            <c:ext xmlns:c16="http://schemas.microsoft.com/office/drawing/2014/chart" uri="{C3380CC4-5D6E-409C-BE32-E72D297353CC}">
              <c16:uniqueId val="{00000002-E115-4258-BE49-9F3F6BF3950B}"/>
            </c:ext>
          </c:extLst>
        </c:ser>
        <c:ser>
          <c:idx val="3"/>
          <c:order val="3"/>
          <c:tx>
            <c:strRef>
              <c:f>Sheet1!$E$1</c:f>
              <c:strCache>
                <c:ptCount val="1"/>
                <c:pt idx="0">
                  <c:v>Fluctuates</c:v>
                </c:pt>
              </c:strCache>
            </c:strRef>
          </c:tx>
          <c:invertIfNegative val="0"/>
          <c:dLbls>
            <c:dLbl>
              <c:idx val="15"/>
              <c:tx>
                <c:rich>
                  <a:bodyPr/>
                  <a:lstStyle/>
                  <a:p>
                    <a:fld id="{C32C907F-A092-447C-8EB9-5ED1A7CB3B67}"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15-4258-BE49-9F3F6BF3950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10</c:v>
                </c:pt>
                <c:pt idx="1">
                  <c:v>12</c:v>
                </c:pt>
                <c:pt idx="2">
                  <c:v>5</c:v>
                </c:pt>
                <c:pt idx="3">
                  <c:v>8</c:v>
                </c:pt>
                <c:pt idx="4">
                  <c:v>7</c:v>
                </c:pt>
                <c:pt idx="5">
                  <c:v>9</c:v>
                </c:pt>
                <c:pt idx="6">
                  <c:v>9</c:v>
                </c:pt>
                <c:pt idx="7">
                  <c:v>14</c:v>
                </c:pt>
                <c:pt idx="8">
                  <c:v>9</c:v>
                </c:pt>
                <c:pt idx="9">
                  <c:v>8</c:v>
                </c:pt>
                <c:pt idx="10">
                  <c:v>5</c:v>
                </c:pt>
                <c:pt idx="11">
                  <c:v>14</c:v>
                </c:pt>
                <c:pt idx="12">
                  <c:v>10</c:v>
                </c:pt>
                <c:pt idx="13">
                  <c:v>13</c:v>
                </c:pt>
                <c:pt idx="14">
                  <c:v>8</c:v>
                </c:pt>
                <c:pt idx="15">
                  <c:v>13</c:v>
                </c:pt>
              </c:numCache>
            </c:numRef>
          </c:val>
          <c:extLst>
            <c:ext xmlns:c16="http://schemas.microsoft.com/office/drawing/2014/chart" uri="{C3380CC4-5D6E-409C-BE32-E72D297353CC}">
              <c16:uniqueId val="{00000004-E115-4258-BE49-9F3F6BF3950B}"/>
            </c:ext>
          </c:extLst>
        </c:ser>
        <c:dLbls>
          <c:showLegendKey val="0"/>
          <c:showVal val="1"/>
          <c:showCatName val="0"/>
          <c:showSerName val="0"/>
          <c:showPercent val="0"/>
          <c:showBubbleSize val="0"/>
        </c:dLbls>
        <c:gapWidth val="150"/>
        <c:overlap val="100"/>
        <c:axId val="213607552"/>
        <c:axId val="213609088"/>
      </c:barChart>
      <c:catAx>
        <c:axId val="213607552"/>
        <c:scaling>
          <c:orientation val="minMax"/>
        </c:scaling>
        <c:delete val="0"/>
        <c:axPos val="b"/>
        <c:numFmt formatCode="General" sourceLinked="1"/>
        <c:majorTickMark val="none"/>
        <c:minorTickMark val="none"/>
        <c:tickLblPos val="nextTo"/>
        <c:crossAx val="213609088"/>
        <c:crosses val="autoZero"/>
        <c:auto val="1"/>
        <c:lblAlgn val="ctr"/>
        <c:lblOffset val="100"/>
        <c:noMultiLvlLbl val="0"/>
      </c:catAx>
      <c:valAx>
        <c:axId val="213609088"/>
        <c:scaling>
          <c:orientation val="minMax"/>
          <c:max val="1"/>
        </c:scaling>
        <c:delete val="0"/>
        <c:axPos val="l"/>
        <c:title>
          <c:tx>
            <c:rich>
              <a:bodyPr/>
              <a:lstStyle/>
              <a:p>
                <a:pPr>
                  <a:defRPr/>
                </a:pPr>
                <a:r>
                  <a:rPr lang="en-AU"/>
                  <a:t>% of those who commented</a:t>
                </a:r>
              </a:p>
            </c:rich>
          </c:tx>
          <c:overlay val="0"/>
        </c:title>
        <c:numFmt formatCode="0%" sourceLinked="1"/>
        <c:majorTickMark val="none"/>
        <c:minorTickMark val="none"/>
        <c:tickLblPos val="nextTo"/>
        <c:crossAx val="213607552"/>
        <c:crosses val="autoZero"/>
        <c:crossBetween val="between"/>
      </c:valAx>
    </c:plotArea>
    <c:legend>
      <c:legendPos val="b"/>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4536937036958"/>
          <c:y val="5.0452417429721737E-2"/>
          <c:w val="0.87977561988836506"/>
          <c:h val="0.70437852282039415"/>
        </c:manualLayout>
      </c:layout>
      <c:barChart>
        <c:barDir val="col"/>
        <c:grouping val="percentStacked"/>
        <c:varyColors val="0"/>
        <c:ser>
          <c:idx val="0"/>
          <c:order val="0"/>
          <c:tx>
            <c:strRef>
              <c:f>Sheet1!$B$1</c:f>
              <c:strCache>
                <c:ptCount val="1"/>
                <c:pt idx="0">
                  <c:v>Very easy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8</c:v>
                </c:pt>
                <c:pt idx="1">
                  <c:v>15</c:v>
                </c:pt>
                <c:pt idx="2">
                  <c:v>9</c:v>
                </c:pt>
                <c:pt idx="3">
                  <c:v>14</c:v>
                </c:pt>
                <c:pt idx="4">
                  <c:v>20</c:v>
                </c:pt>
                <c:pt idx="5">
                  <c:v>16</c:v>
                </c:pt>
                <c:pt idx="6">
                  <c:v>16</c:v>
                </c:pt>
                <c:pt idx="7">
                  <c:v>21</c:v>
                </c:pt>
                <c:pt idx="8">
                  <c:v>17</c:v>
                </c:pt>
                <c:pt idx="9">
                  <c:v>16</c:v>
                </c:pt>
                <c:pt idx="10">
                  <c:v>17</c:v>
                </c:pt>
                <c:pt idx="11">
                  <c:v>17</c:v>
                </c:pt>
                <c:pt idx="12">
                  <c:v>19</c:v>
                </c:pt>
                <c:pt idx="13">
                  <c:v>14</c:v>
                </c:pt>
                <c:pt idx="14">
                  <c:v>17</c:v>
                </c:pt>
                <c:pt idx="15">
                  <c:v>20</c:v>
                </c:pt>
              </c:numCache>
            </c:numRef>
          </c:val>
          <c:extLst>
            <c:ext xmlns:c16="http://schemas.microsoft.com/office/drawing/2014/chart" uri="{C3380CC4-5D6E-409C-BE32-E72D297353CC}">
              <c16:uniqueId val="{00000000-05E8-4277-BF78-BA67BEB22997}"/>
            </c:ext>
          </c:extLst>
        </c:ser>
        <c:ser>
          <c:idx val="1"/>
          <c:order val="1"/>
          <c:tx>
            <c:strRef>
              <c:f>Sheet1!$C$1</c:f>
              <c:strCache>
                <c:ptCount val="1"/>
                <c:pt idx="0">
                  <c:v>Easy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13</c:v>
                </c:pt>
                <c:pt idx="1">
                  <c:v>28</c:v>
                </c:pt>
                <c:pt idx="2">
                  <c:v>31</c:v>
                </c:pt>
                <c:pt idx="3">
                  <c:v>28</c:v>
                </c:pt>
                <c:pt idx="4">
                  <c:v>34</c:v>
                </c:pt>
                <c:pt idx="5">
                  <c:v>32</c:v>
                </c:pt>
                <c:pt idx="6">
                  <c:v>42</c:v>
                </c:pt>
                <c:pt idx="7">
                  <c:v>39</c:v>
                </c:pt>
                <c:pt idx="8">
                  <c:v>32</c:v>
                </c:pt>
                <c:pt idx="9">
                  <c:v>33</c:v>
                </c:pt>
                <c:pt idx="10">
                  <c:v>41</c:v>
                </c:pt>
                <c:pt idx="11">
                  <c:v>40</c:v>
                </c:pt>
                <c:pt idx="12">
                  <c:v>42</c:v>
                </c:pt>
                <c:pt idx="13">
                  <c:v>41</c:v>
                </c:pt>
                <c:pt idx="14">
                  <c:v>38</c:v>
                </c:pt>
                <c:pt idx="15">
                  <c:v>42</c:v>
                </c:pt>
              </c:numCache>
            </c:numRef>
          </c:val>
          <c:extLst>
            <c:ext xmlns:c16="http://schemas.microsoft.com/office/drawing/2014/chart" uri="{C3380CC4-5D6E-409C-BE32-E72D297353CC}">
              <c16:uniqueId val="{00000001-05E8-4277-BF78-BA67BEB22997}"/>
            </c:ext>
          </c:extLst>
        </c:ser>
        <c:ser>
          <c:idx val="2"/>
          <c:order val="2"/>
          <c:tx>
            <c:strRef>
              <c:f>Sheet1!$D$1</c:f>
              <c:strCache>
                <c:ptCount val="1"/>
                <c:pt idx="0">
                  <c:v>Difficult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33</c:v>
                </c:pt>
                <c:pt idx="1">
                  <c:v>40</c:v>
                </c:pt>
                <c:pt idx="2">
                  <c:v>41</c:v>
                </c:pt>
                <c:pt idx="3">
                  <c:v>41</c:v>
                </c:pt>
                <c:pt idx="4">
                  <c:v>36</c:v>
                </c:pt>
                <c:pt idx="5">
                  <c:v>37</c:v>
                </c:pt>
                <c:pt idx="6">
                  <c:v>35</c:v>
                </c:pt>
                <c:pt idx="7">
                  <c:v>34</c:v>
                </c:pt>
                <c:pt idx="8">
                  <c:v>44</c:v>
                </c:pt>
                <c:pt idx="9">
                  <c:v>44</c:v>
                </c:pt>
                <c:pt idx="10">
                  <c:v>35</c:v>
                </c:pt>
                <c:pt idx="11">
                  <c:v>37</c:v>
                </c:pt>
                <c:pt idx="12">
                  <c:v>32</c:v>
                </c:pt>
                <c:pt idx="13">
                  <c:v>37</c:v>
                </c:pt>
                <c:pt idx="14">
                  <c:v>34</c:v>
                </c:pt>
                <c:pt idx="15">
                  <c:v>34</c:v>
                </c:pt>
              </c:numCache>
            </c:numRef>
          </c:val>
          <c:extLst>
            <c:ext xmlns:c16="http://schemas.microsoft.com/office/drawing/2014/chart" uri="{C3380CC4-5D6E-409C-BE32-E72D297353CC}">
              <c16:uniqueId val="{00000002-05E8-4277-BF78-BA67BEB22997}"/>
            </c:ext>
          </c:extLst>
        </c:ser>
        <c:ser>
          <c:idx val="3"/>
          <c:order val="3"/>
          <c:tx>
            <c:strRef>
              <c:f>Sheet1!$E$1</c:f>
              <c:strCache>
                <c:ptCount val="1"/>
                <c:pt idx="0">
                  <c:v>Very difficult</c:v>
                </c:pt>
              </c:strCache>
            </c:strRef>
          </c:tx>
          <c:invertIfNegative val="0"/>
          <c:dLbls>
            <c:dLbl>
              <c:idx val="15"/>
              <c:tx>
                <c:rich>
                  <a:bodyPr/>
                  <a:lstStyle/>
                  <a:p>
                    <a:fld id="{C7D03ACC-0C32-42F6-BA91-9D8977B0897F}"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5E8-4277-BF78-BA67BEB2299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18</c:v>
                </c:pt>
                <c:pt idx="1">
                  <c:v>12</c:v>
                </c:pt>
                <c:pt idx="2">
                  <c:v>12</c:v>
                </c:pt>
                <c:pt idx="3">
                  <c:v>11</c:v>
                </c:pt>
                <c:pt idx="4">
                  <c:v>7</c:v>
                </c:pt>
                <c:pt idx="5">
                  <c:v>10</c:v>
                </c:pt>
                <c:pt idx="6">
                  <c:v>7</c:v>
                </c:pt>
                <c:pt idx="7">
                  <c:v>6</c:v>
                </c:pt>
                <c:pt idx="8">
                  <c:v>7</c:v>
                </c:pt>
                <c:pt idx="9">
                  <c:v>8</c:v>
                </c:pt>
                <c:pt idx="10">
                  <c:v>7</c:v>
                </c:pt>
                <c:pt idx="11">
                  <c:v>6</c:v>
                </c:pt>
                <c:pt idx="12">
                  <c:v>7</c:v>
                </c:pt>
                <c:pt idx="13">
                  <c:v>8</c:v>
                </c:pt>
                <c:pt idx="14">
                  <c:v>12</c:v>
                </c:pt>
                <c:pt idx="15">
                  <c:v>4</c:v>
                </c:pt>
              </c:numCache>
            </c:numRef>
          </c:val>
          <c:extLst>
            <c:ext xmlns:c16="http://schemas.microsoft.com/office/drawing/2014/chart" uri="{C3380CC4-5D6E-409C-BE32-E72D297353CC}">
              <c16:uniqueId val="{00000004-05E8-4277-BF78-BA67BEB22997}"/>
            </c:ext>
          </c:extLst>
        </c:ser>
        <c:dLbls>
          <c:showLegendKey val="0"/>
          <c:showVal val="1"/>
          <c:showCatName val="0"/>
          <c:showSerName val="0"/>
          <c:showPercent val="0"/>
          <c:showBubbleSize val="0"/>
        </c:dLbls>
        <c:gapWidth val="150"/>
        <c:overlap val="100"/>
        <c:axId val="213607552"/>
        <c:axId val="213609088"/>
      </c:barChart>
      <c:catAx>
        <c:axId val="213607552"/>
        <c:scaling>
          <c:orientation val="minMax"/>
        </c:scaling>
        <c:delete val="0"/>
        <c:axPos val="b"/>
        <c:numFmt formatCode="General" sourceLinked="1"/>
        <c:majorTickMark val="none"/>
        <c:minorTickMark val="none"/>
        <c:tickLblPos val="nextTo"/>
        <c:crossAx val="213609088"/>
        <c:crosses val="autoZero"/>
        <c:auto val="1"/>
        <c:lblAlgn val="ctr"/>
        <c:lblOffset val="100"/>
        <c:noMultiLvlLbl val="0"/>
      </c:catAx>
      <c:valAx>
        <c:axId val="213609088"/>
        <c:scaling>
          <c:orientation val="minMax"/>
          <c:max val="1"/>
        </c:scaling>
        <c:delete val="0"/>
        <c:axPos val="l"/>
        <c:title>
          <c:tx>
            <c:rich>
              <a:bodyPr/>
              <a:lstStyle/>
              <a:p>
                <a:pPr>
                  <a:defRPr/>
                </a:pPr>
                <a:r>
                  <a:rPr lang="en-AU"/>
                  <a:t>% of those who commented</a:t>
                </a:r>
              </a:p>
            </c:rich>
          </c:tx>
          <c:overlay val="0"/>
        </c:title>
        <c:numFmt formatCode="0%" sourceLinked="1"/>
        <c:majorTickMark val="none"/>
        <c:minorTickMark val="none"/>
        <c:tickLblPos val="nextTo"/>
        <c:crossAx val="213607552"/>
        <c:crosses val="autoZero"/>
        <c:crossBetween val="between"/>
      </c:valAx>
    </c:plotArea>
    <c:legend>
      <c:legendPos val="b"/>
      <c:layout>
        <c:manualLayout>
          <c:xMode val="edge"/>
          <c:yMode val="edge"/>
          <c:x val="0.27498198255915535"/>
          <c:y val="0.91060191684184277"/>
          <c:w val="0.45003603488168942"/>
          <c:h val="8.5778173655894824E-2"/>
        </c:manualLayout>
      </c:layout>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190190033384795E-2"/>
          <c:y val="5.3300533005330102E-2"/>
          <c:w val="0.90739301556353302"/>
          <c:h val="0.72810166749111993"/>
        </c:manualLayout>
      </c:layout>
      <c:lineChart>
        <c:grouping val="standard"/>
        <c:varyColors val="0"/>
        <c:ser>
          <c:idx val="0"/>
          <c:order val="0"/>
          <c:tx>
            <c:strRef>
              <c:f>Sheet1!$A$2</c:f>
              <c:strCache>
                <c:ptCount val="1"/>
                <c:pt idx="0">
                  <c:v>Ecstasy </c:v>
                </c:pt>
              </c:strCache>
            </c:strRef>
          </c:tx>
          <c:spPr>
            <a:ln w="25400" cap="rnd" cmpd="sng" algn="ctr">
              <a:solidFill>
                <a:schemeClr val="accent1"/>
              </a:solidFill>
              <a:prstDash val="solid"/>
              <a:round/>
            </a:ln>
            <a:effectLst/>
          </c:spPr>
          <c:marker>
            <c:symbol val="diamond"/>
            <c:size val="5"/>
            <c:spPr>
              <a:solidFill>
                <a:schemeClr val="accent1"/>
              </a:solidFill>
              <a:ln w="25400" cap="flat" cmpd="sng" algn="ctr">
                <a:solidFill>
                  <a:schemeClr val="accent1"/>
                </a:solidFill>
                <a:prstDash val="solid"/>
                <a:round/>
              </a:ln>
              <a:effectLst/>
            </c:spPr>
          </c:marker>
          <c:dLbls>
            <c:dLbl>
              <c:idx val="0"/>
              <c:layout>
                <c:manualLayout>
                  <c:x val="-3.6557962549197451E-2"/>
                  <c:y val="2.8836142088573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AE-45A1-9938-94B4E592703B}"/>
                </c:ext>
              </c:extLst>
            </c:dLbl>
            <c:dLbl>
              <c:idx val="1"/>
              <c:delete val="1"/>
              <c:extLst>
                <c:ext xmlns:c15="http://schemas.microsoft.com/office/drawing/2012/chart" uri="{CE6537A1-D6FC-4f65-9D91-7224C49458BB}"/>
                <c:ext xmlns:c16="http://schemas.microsoft.com/office/drawing/2014/chart" uri="{C3380CC4-5D6E-409C-BE32-E72D297353CC}">
                  <c16:uniqueId val="{00000001-D6AE-45A1-9938-94B4E592703B}"/>
                </c:ext>
              </c:extLst>
            </c:dLbl>
            <c:dLbl>
              <c:idx val="2"/>
              <c:delete val="1"/>
              <c:extLst>
                <c:ext xmlns:c15="http://schemas.microsoft.com/office/drawing/2012/chart" uri="{CE6537A1-D6FC-4f65-9D91-7224C49458BB}"/>
                <c:ext xmlns:c16="http://schemas.microsoft.com/office/drawing/2014/chart" uri="{C3380CC4-5D6E-409C-BE32-E72D297353CC}">
                  <c16:uniqueId val="{00000002-D6AE-45A1-9938-94B4E592703B}"/>
                </c:ext>
              </c:extLst>
            </c:dLbl>
            <c:dLbl>
              <c:idx val="3"/>
              <c:delete val="1"/>
              <c:extLst>
                <c:ext xmlns:c15="http://schemas.microsoft.com/office/drawing/2012/chart" uri="{CE6537A1-D6FC-4f65-9D91-7224C49458BB}"/>
                <c:ext xmlns:c16="http://schemas.microsoft.com/office/drawing/2014/chart" uri="{C3380CC4-5D6E-409C-BE32-E72D297353CC}">
                  <c16:uniqueId val="{00000003-D6AE-45A1-9938-94B4E592703B}"/>
                </c:ext>
              </c:extLst>
            </c:dLbl>
            <c:dLbl>
              <c:idx val="4"/>
              <c:delete val="1"/>
              <c:extLst>
                <c:ext xmlns:c15="http://schemas.microsoft.com/office/drawing/2012/chart" uri="{CE6537A1-D6FC-4f65-9D91-7224C49458BB}"/>
                <c:ext xmlns:c16="http://schemas.microsoft.com/office/drawing/2014/chart" uri="{C3380CC4-5D6E-409C-BE32-E72D297353CC}">
                  <c16:uniqueId val="{00000004-D6AE-45A1-9938-94B4E592703B}"/>
                </c:ext>
              </c:extLst>
            </c:dLbl>
            <c:dLbl>
              <c:idx val="5"/>
              <c:delete val="1"/>
              <c:extLst>
                <c:ext xmlns:c15="http://schemas.microsoft.com/office/drawing/2012/chart" uri="{CE6537A1-D6FC-4f65-9D91-7224C49458BB}"/>
                <c:ext xmlns:c16="http://schemas.microsoft.com/office/drawing/2014/chart" uri="{C3380CC4-5D6E-409C-BE32-E72D297353CC}">
                  <c16:uniqueId val="{00000005-D6AE-45A1-9938-94B4E592703B}"/>
                </c:ext>
              </c:extLst>
            </c:dLbl>
            <c:dLbl>
              <c:idx val="6"/>
              <c:layout>
                <c:manualLayout>
                  <c:x val="-2.8867099478330299E-2"/>
                  <c:y val="-3.9682539682539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AE-45A1-9938-94B4E592703B}"/>
                </c:ext>
              </c:extLst>
            </c:dLbl>
            <c:dLbl>
              <c:idx val="7"/>
              <c:layout>
                <c:manualLayout>
                  <c:x val="-1.8483440743615968E-2"/>
                  <c:y val="3.650810315377237E-2"/>
                </c:manualLayout>
              </c:layout>
              <c:tx>
                <c:rich>
                  <a:bodyPr/>
                  <a:lstStyle/>
                  <a:p>
                    <a:fld id="{1981AF00-B3AF-4D02-9568-D84827E6231D}" type="VALUE">
                      <a:rPr lang="en-US"/>
                      <a:pPr/>
                      <a:t>[VALUE]</a:t>
                    </a:fld>
                    <a:r>
                      <a:rPr lang="en-US"/>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6AE-45A1-9938-94B4E592703B}"/>
                </c:ext>
              </c:extLst>
            </c:dLbl>
            <c:dLbl>
              <c:idx val="8"/>
              <c:layout>
                <c:manualLayout>
                  <c:x val="-2.79410909778748E-2"/>
                  <c:y val="-6.8256049711919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AE-45A1-9938-94B4E592703B}"/>
                </c:ext>
              </c:extLst>
            </c:dLbl>
            <c:dLbl>
              <c:idx val="9"/>
              <c:layout>
                <c:manualLayout>
                  <c:x val="-2.6743075453677299E-2"/>
                  <c:y val="-3.1746031746031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AE-45A1-9938-94B4E592703B}"/>
                </c:ext>
              </c:extLst>
            </c:dLbl>
            <c:dLbl>
              <c:idx val="10"/>
              <c:layout>
                <c:manualLayout>
                  <c:x val="-3.5281146637265698E-2"/>
                  <c:y val="-4.1000410004099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AE-45A1-9938-94B4E592703B}"/>
                </c:ext>
              </c:extLst>
            </c:dLbl>
            <c:dLbl>
              <c:idx val="11"/>
              <c:layout>
                <c:manualLayout>
                  <c:x val="-3.5262809449808197E-2"/>
                  <c:y val="-4.100897579921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AE-45A1-9938-94B4E592703B}"/>
                </c:ext>
              </c:extLst>
            </c:dLbl>
            <c:dLbl>
              <c:idx val="12"/>
              <c:layout>
                <c:manualLayout>
                  <c:x val="-3.1325049597995196E-2"/>
                  <c:y val="-3.80710659898477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6AE-45A1-9938-94B4E592703B}"/>
                </c:ext>
              </c:extLst>
            </c:dLbl>
            <c:dLbl>
              <c:idx val="13"/>
              <c:layout>
                <c:manualLayout>
                  <c:x val="-3.1325049597995196E-2"/>
                  <c:y val="-3.8095380843891975E-2"/>
                </c:manualLayout>
              </c:layout>
              <c:tx>
                <c:rich>
                  <a:bodyPr/>
                  <a:lstStyle/>
                  <a:p>
                    <a:r>
                      <a:rPr lang="en-US"/>
                      <a:t>36</a:t>
                    </a:r>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6AE-45A1-9938-94B4E592703B}"/>
                </c:ext>
              </c:extLst>
            </c:dLbl>
            <c:spPr>
              <a:noFill/>
              <a:ln w="25413">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Sheet1!$B$1:$I$1</c:f>
              <c:strCache>
                <c:ptCount val="8"/>
                <c:pt idx="0">
                  <c:v>2011</c:v>
                </c:pt>
                <c:pt idx="1">
                  <c:v>2012</c:v>
                </c:pt>
                <c:pt idx="2">
                  <c:v>2013</c:v>
                </c:pt>
                <c:pt idx="3">
                  <c:v>2014</c:v>
                </c:pt>
                <c:pt idx="4">
                  <c:v>2015</c:v>
                </c:pt>
                <c:pt idx="5">
                  <c:v>2016</c:v>
                </c:pt>
                <c:pt idx="6">
                  <c:v>2017</c:v>
                </c:pt>
                <c:pt idx="7">
                  <c:v>2018</c:v>
                </c:pt>
              </c:strCache>
            </c:strRef>
          </c:cat>
          <c:val>
            <c:numRef>
              <c:f>Sheet1!$B$2:$I$2</c:f>
              <c:numCache>
                <c:formatCode>General</c:formatCode>
                <c:ptCount val="8"/>
                <c:pt idx="0">
                  <c:v>19</c:v>
                </c:pt>
                <c:pt idx="1">
                  <c:v>19</c:v>
                </c:pt>
                <c:pt idx="2">
                  <c:v>15</c:v>
                </c:pt>
                <c:pt idx="3">
                  <c:v>25</c:v>
                </c:pt>
                <c:pt idx="4">
                  <c:v>17</c:v>
                </c:pt>
                <c:pt idx="5">
                  <c:v>20</c:v>
                </c:pt>
                <c:pt idx="6">
                  <c:v>16</c:v>
                </c:pt>
                <c:pt idx="7">
                  <c:v>21</c:v>
                </c:pt>
              </c:numCache>
            </c:numRef>
          </c:val>
          <c:smooth val="0"/>
          <c:extLst>
            <c:ext xmlns:c16="http://schemas.microsoft.com/office/drawing/2014/chart" uri="{C3380CC4-5D6E-409C-BE32-E72D297353CC}">
              <c16:uniqueId val="{0000000E-D6AE-45A1-9938-94B4E592703B}"/>
            </c:ext>
          </c:extLst>
        </c:ser>
        <c:ser>
          <c:idx val="1"/>
          <c:order val="1"/>
          <c:tx>
            <c:strRef>
              <c:f>Sheet1!$A$3</c:f>
              <c:strCache>
                <c:ptCount val="1"/>
                <c:pt idx="0">
                  <c:v>Cannabis</c:v>
                </c:pt>
              </c:strCache>
            </c:strRef>
          </c:tx>
          <c:spPr>
            <a:ln w="25400" cap="rnd" cmpd="sng" algn="ctr">
              <a:solidFill>
                <a:schemeClr val="accent2"/>
              </a:solidFill>
              <a:prstDash val="solid"/>
              <a:round/>
            </a:ln>
            <a:effectLst/>
          </c:spPr>
          <c:marker>
            <c:symbol val="square"/>
            <c:size val="5"/>
            <c:spPr>
              <a:solidFill>
                <a:schemeClr val="accent2"/>
              </a:solidFill>
              <a:ln w="25400" cap="flat" cmpd="sng" algn="ctr">
                <a:solidFill>
                  <a:schemeClr val="accent2"/>
                </a:solidFill>
                <a:prstDash val="solid"/>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F-D6AE-45A1-9938-94B4E592703B}"/>
                </c:ext>
              </c:extLst>
            </c:dLbl>
            <c:dLbl>
              <c:idx val="2"/>
              <c:delete val="1"/>
              <c:extLst>
                <c:ext xmlns:c15="http://schemas.microsoft.com/office/drawing/2012/chart" uri="{CE6537A1-D6FC-4f65-9D91-7224C49458BB}"/>
                <c:ext xmlns:c16="http://schemas.microsoft.com/office/drawing/2014/chart" uri="{C3380CC4-5D6E-409C-BE32-E72D297353CC}">
                  <c16:uniqueId val="{00000010-D6AE-45A1-9938-94B4E592703B}"/>
                </c:ext>
              </c:extLst>
            </c:dLbl>
            <c:dLbl>
              <c:idx val="3"/>
              <c:delete val="1"/>
              <c:extLst>
                <c:ext xmlns:c15="http://schemas.microsoft.com/office/drawing/2012/chart" uri="{CE6537A1-D6FC-4f65-9D91-7224C49458BB}"/>
                <c:ext xmlns:c16="http://schemas.microsoft.com/office/drawing/2014/chart" uri="{C3380CC4-5D6E-409C-BE32-E72D297353CC}">
                  <c16:uniqueId val="{00000011-D6AE-45A1-9938-94B4E592703B}"/>
                </c:ext>
              </c:extLst>
            </c:dLbl>
            <c:dLbl>
              <c:idx val="4"/>
              <c:delete val="1"/>
              <c:extLst>
                <c:ext xmlns:c15="http://schemas.microsoft.com/office/drawing/2012/chart" uri="{CE6537A1-D6FC-4f65-9D91-7224C49458BB}"/>
                <c:ext xmlns:c16="http://schemas.microsoft.com/office/drawing/2014/chart" uri="{C3380CC4-5D6E-409C-BE32-E72D297353CC}">
                  <c16:uniqueId val="{00000012-D6AE-45A1-9938-94B4E592703B}"/>
                </c:ext>
              </c:extLst>
            </c:dLbl>
            <c:dLbl>
              <c:idx val="5"/>
              <c:delete val="1"/>
              <c:extLst>
                <c:ext xmlns:c15="http://schemas.microsoft.com/office/drawing/2012/chart" uri="{CE6537A1-D6FC-4f65-9D91-7224C49458BB}"/>
                <c:ext xmlns:c16="http://schemas.microsoft.com/office/drawing/2014/chart" uri="{C3380CC4-5D6E-409C-BE32-E72D297353CC}">
                  <c16:uniqueId val="{00000013-D6AE-45A1-9938-94B4E592703B}"/>
                </c:ext>
              </c:extLst>
            </c:dLbl>
            <c:dLbl>
              <c:idx val="7"/>
              <c:tx>
                <c:rich>
                  <a:bodyPr/>
                  <a:lstStyle/>
                  <a:p>
                    <a:fld id="{77B3AEAB-16F7-452F-BB5B-D932853844FD}" type="VALUE">
                      <a:rPr lang="en-US"/>
                      <a:pPr/>
                      <a:t>[VALUE]</a:t>
                    </a:fld>
                    <a:endParaRPr lang="en-AU"/>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D6AE-45A1-9938-94B4E592703B}"/>
                </c:ext>
              </c:extLst>
            </c:dLbl>
            <c:dLbl>
              <c:idx val="8"/>
              <c:layout>
                <c:manualLayout>
                  <c:x val="-3.0291405179239304E-2"/>
                  <c:y val="-3.8800844691367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6AE-45A1-9938-94B4E592703B}"/>
                </c:ext>
              </c:extLst>
            </c:dLbl>
            <c:dLbl>
              <c:idx val="9"/>
              <c:layout>
                <c:manualLayout>
                  <c:x val="-3.2379741819105648E-2"/>
                  <c:y val="-3.8800844691367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6AE-45A1-9938-94B4E592703B}"/>
                </c:ext>
              </c:extLst>
            </c:dLbl>
            <c:dLbl>
              <c:idx val="10"/>
              <c:layout>
                <c:manualLayout>
                  <c:x val="-3.2379741819105801E-2"/>
                  <c:y val="-2.6110489361418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6AE-45A1-9938-94B4E592703B}"/>
                </c:ext>
              </c:extLst>
            </c:dLbl>
            <c:dLbl>
              <c:idx val="11"/>
              <c:layout>
                <c:manualLayout>
                  <c:x val="-2.820306853937311E-2"/>
                  <c:y val="-3.4570726248051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6AE-45A1-9938-94B4E592703B}"/>
                </c:ext>
              </c:extLst>
            </c:dLbl>
            <c:dLbl>
              <c:idx val="12"/>
              <c:layout>
                <c:manualLayout>
                  <c:x val="-3.0291405179239304E-2"/>
                  <c:y val="1.6190695071745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6AE-45A1-9938-94B4E592703B}"/>
                </c:ext>
              </c:extLst>
            </c:dLbl>
            <c:dLbl>
              <c:idx val="13"/>
              <c:layout>
                <c:manualLayout>
                  <c:x val="-2.611473189950661E-2"/>
                  <c:y val="-3.8800844691367894E-2"/>
                </c:manualLayout>
              </c:layout>
              <c:tx>
                <c:rich>
                  <a:bodyPr/>
                  <a:lstStyle/>
                  <a:p>
                    <a:r>
                      <a:rPr lang="en-US"/>
                      <a:t>21</a:t>
                    </a:r>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6AE-45A1-9938-94B4E592703B}"/>
                </c:ext>
              </c:extLst>
            </c:dLbl>
            <c:dLbl>
              <c:idx val="14"/>
              <c:layout>
                <c:manualLayout>
                  <c:x val="-6.2798091556311197E-4"/>
                  <c:y val="-9.19001558815308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6AE-45A1-9938-94B4E592703B}"/>
                </c:ext>
              </c:extLst>
            </c:dLbl>
            <c:spPr>
              <a:noFill/>
              <a:ln w="25413">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Sheet1!$B$1:$I$1</c:f>
              <c:strCache>
                <c:ptCount val="8"/>
                <c:pt idx="0">
                  <c:v>2011</c:v>
                </c:pt>
                <c:pt idx="1">
                  <c:v>2012</c:v>
                </c:pt>
                <c:pt idx="2">
                  <c:v>2013</c:v>
                </c:pt>
                <c:pt idx="3">
                  <c:v>2014</c:v>
                </c:pt>
                <c:pt idx="4">
                  <c:v>2015</c:v>
                </c:pt>
                <c:pt idx="5">
                  <c:v>2016</c:v>
                </c:pt>
                <c:pt idx="6">
                  <c:v>2017</c:v>
                </c:pt>
                <c:pt idx="7">
                  <c:v>2018</c:v>
                </c:pt>
              </c:strCache>
            </c:strRef>
          </c:cat>
          <c:val>
            <c:numRef>
              <c:f>Sheet1!$B$3:$I$3</c:f>
              <c:numCache>
                <c:formatCode>General</c:formatCode>
                <c:ptCount val="8"/>
                <c:pt idx="0">
                  <c:v>31</c:v>
                </c:pt>
                <c:pt idx="1">
                  <c:v>30</c:v>
                </c:pt>
                <c:pt idx="2">
                  <c:v>33</c:v>
                </c:pt>
                <c:pt idx="3">
                  <c:v>32</c:v>
                </c:pt>
                <c:pt idx="4">
                  <c:v>41</c:v>
                </c:pt>
                <c:pt idx="5">
                  <c:v>33</c:v>
                </c:pt>
                <c:pt idx="6">
                  <c:v>43</c:v>
                </c:pt>
                <c:pt idx="7">
                  <c:v>38</c:v>
                </c:pt>
              </c:numCache>
            </c:numRef>
          </c:val>
          <c:smooth val="0"/>
          <c:extLst>
            <c:ext xmlns:c16="http://schemas.microsoft.com/office/drawing/2014/chart" uri="{C3380CC4-5D6E-409C-BE32-E72D297353CC}">
              <c16:uniqueId val="{0000001C-D6AE-45A1-9938-94B4E592703B}"/>
            </c:ext>
          </c:extLst>
        </c:ser>
        <c:ser>
          <c:idx val="2"/>
          <c:order val="2"/>
          <c:tx>
            <c:strRef>
              <c:f>Sheet1!$A$4</c:f>
              <c:strCache>
                <c:ptCount val="1"/>
                <c:pt idx="0">
                  <c:v>Alcohol</c:v>
                </c:pt>
              </c:strCache>
            </c:strRef>
          </c:tx>
          <c:spPr>
            <a:ln w="25400" cap="rnd" cmpd="sng" algn="ctr">
              <a:solidFill>
                <a:schemeClr val="accent3"/>
              </a:solidFill>
              <a:prstDash val="solid"/>
              <a:round/>
            </a:ln>
            <a:effectLst/>
          </c:spPr>
          <c:marker>
            <c:symbol val="triangle"/>
            <c:size val="5"/>
            <c:spPr>
              <a:solidFill>
                <a:schemeClr val="accent3"/>
              </a:solidFill>
              <a:ln w="25400" cap="flat" cmpd="sng" algn="ctr">
                <a:solidFill>
                  <a:schemeClr val="accent3"/>
                </a:solidFill>
                <a:prstDash val="solid"/>
                <a:round/>
              </a:ln>
              <a:effectLst/>
            </c:spPr>
          </c:marker>
          <c:dLbls>
            <c:dLbl>
              <c:idx val="0"/>
              <c:layout>
                <c:manualLayout>
                  <c:x val="-3.8885829213861654E-2"/>
                  <c:y val="-6.6364240896104212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6AE-45A1-9938-94B4E592703B}"/>
                </c:ext>
              </c:extLst>
            </c:dLbl>
            <c:dLbl>
              <c:idx val="6"/>
              <c:layout>
                <c:manualLayout>
                  <c:x val="-1.8779342723004695E-2"/>
                  <c:y val="-2.96296296296296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6AE-45A1-9938-94B4E592703B}"/>
                </c:ext>
              </c:extLst>
            </c:dLbl>
            <c:dLbl>
              <c:idx val="7"/>
              <c:tx>
                <c:rich>
                  <a:bodyPr/>
                  <a:lstStyle/>
                  <a:p>
                    <a:fld id="{C7C5840E-25DA-42C4-BCEA-0445AAB1C240}" type="VALUE">
                      <a:rPr lang="en-US"/>
                      <a:pPr/>
                      <a:t>[VALUE]</a:t>
                    </a:fld>
                    <a:r>
                      <a:rPr lang="en-US"/>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D6AE-45A1-9938-94B4E592703B}"/>
                </c:ext>
              </c:extLst>
            </c:dLbl>
            <c:dLbl>
              <c:idx val="1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6AE-45A1-9938-94B4E592703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Sheet1!$B$1:$I$1</c:f>
              <c:strCache>
                <c:ptCount val="8"/>
                <c:pt idx="0">
                  <c:v>2011</c:v>
                </c:pt>
                <c:pt idx="1">
                  <c:v>2012</c:v>
                </c:pt>
                <c:pt idx="2">
                  <c:v>2013</c:v>
                </c:pt>
                <c:pt idx="3">
                  <c:v>2014</c:v>
                </c:pt>
                <c:pt idx="4">
                  <c:v>2015</c:v>
                </c:pt>
                <c:pt idx="5">
                  <c:v>2016</c:v>
                </c:pt>
                <c:pt idx="6">
                  <c:v>2017</c:v>
                </c:pt>
                <c:pt idx="7">
                  <c:v>2018</c:v>
                </c:pt>
              </c:strCache>
            </c:strRef>
          </c:cat>
          <c:val>
            <c:numRef>
              <c:f>Sheet1!$B$4:$I$4</c:f>
              <c:numCache>
                <c:formatCode>General</c:formatCode>
                <c:ptCount val="8"/>
                <c:pt idx="0">
                  <c:v>25</c:v>
                </c:pt>
                <c:pt idx="1">
                  <c:v>32</c:v>
                </c:pt>
                <c:pt idx="2">
                  <c:v>39</c:v>
                </c:pt>
                <c:pt idx="3">
                  <c:v>30</c:v>
                </c:pt>
                <c:pt idx="4">
                  <c:v>34</c:v>
                </c:pt>
                <c:pt idx="5">
                  <c:v>35</c:v>
                </c:pt>
                <c:pt idx="6">
                  <c:v>33</c:v>
                </c:pt>
                <c:pt idx="7">
                  <c:v>25</c:v>
                </c:pt>
              </c:numCache>
            </c:numRef>
          </c:val>
          <c:smooth val="0"/>
          <c:extLst>
            <c:ext xmlns:c16="http://schemas.microsoft.com/office/drawing/2014/chart" uri="{C3380CC4-5D6E-409C-BE32-E72D297353CC}">
              <c16:uniqueId val="{00000021-D6AE-45A1-9938-94B4E592703B}"/>
            </c:ext>
          </c:extLst>
        </c:ser>
        <c:ser>
          <c:idx val="3"/>
          <c:order val="3"/>
          <c:tx>
            <c:strRef>
              <c:f>Sheet1!$A$5</c:f>
              <c:strCache>
                <c:ptCount val="1"/>
                <c:pt idx="0">
                  <c:v>Cocaine</c:v>
                </c:pt>
              </c:strCache>
            </c:strRef>
          </c:tx>
          <c:spPr>
            <a:ln w="25400" cap="rnd" cmpd="sng" algn="ctr">
              <a:solidFill>
                <a:schemeClr val="accent4"/>
              </a:solidFill>
              <a:prstDash val="solid"/>
              <a:round/>
            </a:ln>
            <a:effectLst/>
          </c:spPr>
          <c:marker>
            <c:symbol val="circle"/>
            <c:size val="5"/>
            <c:spPr>
              <a:solidFill>
                <a:schemeClr val="accent4"/>
              </a:solidFill>
              <a:ln w="25400" cap="flat" cmpd="sng" algn="ctr">
                <a:solidFill>
                  <a:schemeClr val="accent4"/>
                </a:solidFill>
                <a:prstDash val="solid"/>
                <a:round/>
              </a:ln>
              <a:effectLst/>
            </c:spPr>
          </c:marker>
          <c:dLbls>
            <c:dLbl>
              <c:idx val="0"/>
              <c:layout>
                <c:manualLayout>
                  <c:x val="-3.0020925135465892E-2"/>
                  <c:y val="-2.2467591267523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6AE-45A1-9938-94B4E592703B}"/>
                </c:ext>
              </c:extLst>
            </c:dLbl>
            <c:dLbl>
              <c:idx val="6"/>
              <c:layout>
                <c:manualLayout>
                  <c:x val="-2.2952529994783668E-2"/>
                  <c:y val="-2.5396825396825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6AE-45A1-9938-94B4E592703B}"/>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6AE-45A1-9938-94B4E592703B}"/>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D6AE-45A1-9938-94B4E592703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Sheet1!$B$1:$I$1</c:f>
              <c:strCache>
                <c:ptCount val="8"/>
                <c:pt idx="0">
                  <c:v>2011</c:v>
                </c:pt>
                <c:pt idx="1">
                  <c:v>2012</c:v>
                </c:pt>
                <c:pt idx="2">
                  <c:v>2013</c:v>
                </c:pt>
                <c:pt idx="3">
                  <c:v>2014</c:v>
                </c:pt>
                <c:pt idx="4">
                  <c:v>2015</c:v>
                </c:pt>
                <c:pt idx="5">
                  <c:v>2016</c:v>
                </c:pt>
                <c:pt idx="6">
                  <c:v>2017</c:v>
                </c:pt>
                <c:pt idx="7">
                  <c:v>2018</c:v>
                </c:pt>
              </c:strCache>
            </c:strRef>
          </c:cat>
          <c:val>
            <c:numRef>
              <c:f>Sheet1!$B$5:$I$5</c:f>
              <c:numCache>
                <c:formatCode>General</c:formatCode>
                <c:ptCount val="8"/>
                <c:pt idx="0">
                  <c:v>2</c:v>
                </c:pt>
                <c:pt idx="1">
                  <c:v>1</c:v>
                </c:pt>
                <c:pt idx="2">
                  <c:v>1</c:v>
                </c:pt>
                <c:pt idx="3">
                  <c:v>3</c:v>
                </c:pt>
                <c:pt idx="4">
                  <c:v>2</c:v>
                </c:pt>
                <c:pt idx="5">
                  <c:v>1</c:v>
                </c:pt>
                <c:pt idx="6">
                  <c:v>2</c:v>
                </c:pt>
                <c:pt idx="7">
                  <c:v>3</c:v>
                </c:pt>
              </c:numCache>
            </c:numRef>
          </c:val>
          <c:smooth val="0"/>
          <c:extLst>
            <c:ext xmlns:c16="http://schemas.microsoft.com/office/drawing/2014/chart" uri="{C3380CC4-5D6E-409C-BE32-E72D297353CC}">
              <c16:uniqueId val="{00000026-D6AE-45A1-9938-94B4E592703B}"/>
            </c:ext>
          </c:extLst>
        </c:ser>
        <c:dLbls>
          <c:showLegendKey val="0"/>
          <c:showVal val="0"/>
          <c:showCatName val="0"/>
          <c:showSerName val="0"/>
          <c:showPercent val="0"/>
          <c:showBubbleSize val="0"/>
        </c:dLbls>
        <c:marker val="1"/>
        <c:smooth val="0"/>
        <c:axId val="200601600"/>
        <c:axId val="200603136"/>
      </c:lineChart>
      <c:catAx>
        <c:axId val="20060160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3136"/>
        <c:crosses val="autoZero"/>
        <c:auto val="1"/>
        <c:lblAlgn val="ctr"/>
        <c:lblOffset val="100"/>
        <c:noMultiLvlLbl val="0"/>
      </c:catAx>
      <c:valAx>
        <c:axId val="20060313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dirty="0"/>
                  <a:t>% EDRS participants</a:t>
                </a:r>
              </a:p>
            </c:rich>
          </c:tx>
          <c:layout>
            <c:manualLayout>
              <c:xMode val="edge"/>
              <c:yMode val="edge"/>
              <c:x val="7.1197169831228226E-3"/>
              <c:y val="0.1075332414578097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1600"/>
        <c:crosses val="autoZero"/>
        <c:crossBetween val="between"/>
      </c:valAx>
      <c:spPr>
        <a:noFill/>
        <a:ln>
          <a:noFill/>
        </a:ln>
        <a:effectLst/>
      </c:spPr>
    </c:plotArea>
    <c:legend>
      <c:legendPos val="b"/>
      <c:layout>
        <c:manualLayout>
          <c:xMode val="edge"/>
          <c:yMode val="edge"/>
          <c:x val="0.25716767160673748"/>
          <c:y val="0.9142218263441052"/>
          <c:w val="0.48566456173276168"/>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8646610276349E-2"/>
          <c:y val="8.7917078161839926E-2"/>
          <c:w val="0.84865119312638859"/>
          <c:h val="0.71433465061606127"/>
        </c:manualLayout>
      </c:layout>
      <c:barChart>
        <c:barDir val="col"/>
        <c:grouping val="clustered"/>
        <c:varyColors val="0"/>
        <c:ser>
          <c:idx val="0"/>
          <c:order val="0"/>
          <c:tx>
            <c:strRef>
              <c:f>Sheet1!$A$2</c:f>
              <c:strCache>
                <c:ptCount val="1"/>
                <c:pt idx="0">
                  <c:v>% Used</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1D-4738-B416-7398E1F9BC30}"/>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1D-4738-B416-7398E1F9BC30}"/>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1D-4738-B416-7398E1F9BC30}"/>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1D-4738-B416-7398E1F9BC30}"/>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1D-4738-B416-7398E1F9BC30}"/>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1D-4738-B416-7398E1F9BC30}"/>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1D-4738-B416-7398E1F9BC30}"/>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1D-4738-B416-7398E1F9BC30}"/>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1D-4738-B416-7398E1F9BC30}"/>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1D-4738-B416-7398E1F9BC30}"/>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21D-4738-B416-7398E1F9BC30}"/>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21D-4738-B416-7398E1F9BC30}"/>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21D-4738-B416-7398E1F9BC30}"/>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1D-4738-B416-7398E1F9BC30}"/>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21D-4738-B416-7398E1F9BC3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Sheet1!$B$2:$Q$2</c:f>
              <c:numCache>
                <c:formatCode>General</c:formatCode>
                <c:ptCount val="16"/>
                <c:pt idx="0">
                  <c:v>85</c:v>
                </c:pt>
                <c:pt idx="1">
                  <c:v>81</c:v>
                </c:pt>
                <c:pt idx="2">
                  <c:v>84</c:v>
                </c:pt>
                <c:pt idx="3">
                  <c:v>83</c:v>
                </c:pt>
                <c:pt idx="4">
                  <c:v>81</c:v>
                </c:pt>
                <c:pt idx="5">
                  <c:v>76</c:v>
                </c:pt>
                <c:pt idx="6">
                  <c:v>82</c:v>
                </c:pt>
                <c:pt idx="7">
                  <c:v>80</c:v>
                </c:pt>
                <c:pt idx="8">
                  <c:v>85</c:v>
                </c:pt>
                <c:pt idx="9">
                  <c:v>82</c:v>
                </c:pt>
                <c:pt idx="10">
                  <c:v>85</c:v>
                </c:pt>
                <c:pt idx="11">
                  <c:v>83</c:v>
                </c:pt>
                <c:pt idx="12">
                  <c:v>87</c:v>
                </c:pt>
                <c:pt idx="13">
                  <c:v>86</c:v>
                </c:pt>
                <c:pt idx="14">
                  <c:v>89</c:v>
                </c:pt>
                <c:pt idx="15">
                  <c:v>90</c:v>
                </c:pt>
              </c:numCache>
            </c:numRef>
          </c:val>
          <c:extLst>
            <c:ext xmlns:c16="http://schemas.microsoft.com/office/drawing/2014/chart" uri="{C3380CC4-5D6E-409C-BE32-E72D297353CC}">
              <c16:uniqueId val="{0000000F-821D-4738-B416-7398E1F9BC30}"/>
            </c:ext>
          </c:extLst>
        </c:ser>
        <c:dLbls>
          <c:showLegendKey val="0"/>
          <c:showVal val="0"/>
          <c:showCatName val="0"/>
          <c:showSerName val="0"/>
          <c:showPercent val="0"/>
          <c:showBubbleSize val="0"/>
        </c:dLbls>
        <c:gapWidth val="150"/>
        <c:axId val="-2101145992"/>
        <c:axId val="-2101183640"/>
        <c:extLst>
          <c:ext xmlns:c15="http://schemas.microsoft.com/office/drawing/2012/chart" uri="{02D57815-91ED-43cb-92C2-25804820EDAC}">
            <c15:filteredBarSeries>
              <c15:ser>
                <c:idx val="2"/>
                <c:order val="2"/>
                <c:tx>
                  <c:strRef>
                    <c:extLst>
                      <c:ext uri="{02D57815-91ED-43cb-92C2-25804820EDAC}">
                        <c15:formulaRef>
                          <c15:sqref>Sheet1!$A$4</c15:sqref>
                        </c15:formulaRef>
                      </c:ext>
                    </c:extLst>
                    <c:strCache>
                      <c:ptCount val="1"/>
                      <c:pt idx="0">
                        <c:v>% daily</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uri="{CE6537A1-D6FC-4f65-9D91-7224C49458BB}"/>
                      <c:ext xmlns:c16="http://schemas.microsoft.com/office/drawing/2014/chart" uri="{C3380CC4-5D6E-409C-BE32-E72D297353CC}">
                        <c16:uniqueId val="{00000014-821D-4738-B416-7398E1F9BC30}"/>
                      </c:ext>
                    </c:extLst>
                  </c:dLbl>
                  <c:dLbl>
                    <c:idx val="14"/>
                    <c:showLegendKey val="0"/>
                    <c:showVal val="1"/>
                    <c:showCatName val="0"/>
                    <c:showSerName val="0"/>
                    <c:showPercent val="0"/>
                    <c:showBubbleSize val="0"/>
                    <c:extLst>
                      <c:ext uri="{CE6537A1-D6FC-4f65-9D91-7224C49458BB}"/>
                      <c:ext xmlns:c16="http://schemas.microsoft.com/office/drawing/2014/chart" uri="{C3380CC4-5D6E-409C-BE32-E72D297353CC}">
                        <c16:uniqueId val="{00000015-821D-4738-B416-7398E1F9BC30}"/>
                      </c:ext>
                    </c:extLst>
                  </c:dLbl>
                  <c:dLbl>
                    <c:idx val="15"/>
                    <c:showLegendKey val="0"/>
                    <c:showVal val="1"/>
                    <c:showCatName val="0"/>
                    <c:showSerName val="0"/>
                    <c:showPercent val="0"/>
                    <c:showBubbleSize val="0"/>
                    <c:extLst>
                      <c:ext uri="{CE6537A1-D6FC-4f65-9D91-7224C49458BB}"/>
                      <c:ext xmlns:c16="http://schemas.microsoft.com/office/drawing/2014/chart" uri="{C3380CC4-5D6E-409C-BE32-E72D297353CC}">
                        <c16:uniqueId val="{00000016-821D-4738-B416-7398E1F9BC3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uri="{CE6537A1-D6FC-4f65-9D91-7224C49458BB}">
                      <c15:showLeaderLines val="1"/>
                      <c15:leaderLines>
                        <c:spPr>
                          <a:ln w="6350" cap="flat" cmpd="sng" algn="ctr">
                            <a:solidFill>
                              <a:schemeClr val="tx1"/>
                            </a:solidFill>
                            <a:prstDash val="solid"/>
                            <a:round/>
                          </a:ln>
                          <a:effectLst/>
                        </c:spPr>
                      </c15:leaderLines>
                    </c:ext>
                  </c:extLst>
                </c:dLbls>
                <c:cat>
                  <c:numRef>
                    <c:extLst>
                      <c:ext uri="{02D57815-91ED-43cb-92C2-25804820EDAC}">
                        <c15:formulaRef>
                          <c15:sqref>Sheet1!$B$1:$Q$1</c15:sqref>
                        </c15:formulaRef>
                      </c:ext>
                    </c:extLst>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extLst>
                      <c:ext uri="{02D57815-91ED-43cb-92C2-25804820EDAC}">
                        <c15:formulaRef>
                          <c15:sqref>Sheet1!$B$4:$Q$4</c15:sqref>
                        </c15:formulaRef>
                      </c:ext>
                    </c:extLst>
                    <c:numCache>
                      <c:formatCode>General</c:formatCode>
                      <c:ptCount val="16"/>
                      <c:pt idx="0">
                        <c:v>26</c:v>
                      </c:pt>
                      <c:pt idx="1">
                        <c:v>20</c:v>
                      </c:pt>
                      <c:pt idx="2">
                        <c:v>21</c:v>
                      </c:pt>
                      <c:pt idx="3">
                        <c:v>20</c:v>
                      </c:pt>
                      <c:pt idx="4">
                        <c:v>16</c:v>
                      </c:pt>
                      <c:pt idx="5">
                        <c:v>15</c:v>
                      </c:pt>
                      <c:pt idx="6">
                        <c:v>17</c:v>
                      </c:pt>
                      <c:pt idx="7">
                        <c:v>14</c:v>
                      </c:pt>
                      <c:pt idx="8">
                        <c:v>18</c:v>
                      </c:pt>
                      <c:pt idx="9">
                        <c:v>23</c:v>
                      </c:pt>
                      <c:pt idx="10">
                        <c:v>16</c:v>
                      </c:pt>
                      <c:pt idx="11">
                        <c:v>16</c:v>
                      </c:pt>
                      <c:pt idx="12">
                        <c:v>20</c:v>
                      </c:pt>
                      <c:pt idx="13">
                        <c:v>21</c:v>
                      </c:pt>
                      <c:pt idx="14">
                        <c:v>24</c:v>
                      </c:pt>
                      <c:pt idx="15">
                        <c:v>24</c:v>
                      </c:pt>
                    </c:numCache>
                  </c:numRef>
                </c:val>
                <c:extLst>
                  <c:ext xmlns:c16="http://schemas.microsoft.com/office/drawing/2014/chart" uri="{C3380CC4-5D6E-409C-BE32-E72D297353CC}">
                    <c16:uniqueId val="{00000017-821D-4738-B416-7398E1F9BC30}"/>
                  </c:ext>
                </c:extLst>
              </c15:ser>
            </c15:filteredBarSeries>
          </c:ext>
        </c:extLst>
      </c:barChart>
      <c:lineChart>
        <c:grouping val="stacked"/>
        <c:varyColors val="0"/>
        <c:ser>
          <c:idx val="1"/>
          <c:order val="1"/>
          <c:tx>
            <c:strRef>
              <c:f>Sheet1!$A$3</c:f>
              <c:strCache>
                <c:ptCount val="1"/>
                <c:pt idx="0">
                  <c:v>Median days</c:v>
                </c:pt>
              </c:strCache>
            </c:strRef>
          </c:tx>
          <c:spPr>
            <a:ln w="19050" cap="rnd" cmpd="sng" algn="ctr">
              <a:solidFill>
                <a:schemeClr val="accent2"/>
              </a:solidFill>
              <a:prstDash val="solid"/>
              <a:round/>
            </a:ln>
            <a:effectLst/>
          </c:spPr>
          <c:marker>
            <c:spPr>
              <a:solidFill>
                <a:schemeClr val="accent2"/>
              </a:solidFill>
              <a:ln w="6350" cap="flat" cmpd="sng" algn="ctr">
                <a:solidFill>
                  <a:schemeClr val="accent2"/>
                </a:solidFill>
                <a:prstDash val="solid"/>
                <a:round/>
              </a:ln>
              <a:effectLst/>
            </c:spPr>
          </c:marker>
          <c:dLbls>
            <c:dLbl>
              <c:idx val="0"/>
              <c:layout>
                <c:manualLayout>
                  <c:x val="-1.0477787091366304E-2"/>
                  <c:y val="-8.7834870443566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21D-4738-B416-7398E1F9BC30}"/>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21D-4738-B416-7398E1F9BC30}"/>
                </c:ext>
              </c:extLst>
            </c:dLbl>
            <c:dLbl>
              <c:idx val="15"/>
              <c:layout>
                <c:manualLayout>
                  <c:x val="-1.6764459346186086E-2"/>
                  <c:y val="3.513394817742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21D-4738-B416-7398E1F9BC3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Sheet1!$B$3:$Q$3</c:f>
              <c:numCache>
                <c:formatCode>General</c:formatCode>
                <c:ptCount val="16"/>
                <c:pt idx="0">
                  <c:v>56</c:v>
                </c:pt>
                <c:pt idx="1">
                  <c:v>48</c:v>
                </c:pt>
                <c:pt idx="2">
                  <c:v>48</c:v>
                </c:pt>
                <c:pt idx="3">
                  <c:v>48</c:v>
                </c:pt>
                <c:pt idx="4">
                  <c:v>40</c:v>
                </c:pt>
                <c:pt idx="5">
                  <c:v>24</c:v>
                </c:pt>
                <c:pt idx="6">
                  <c:v>29</c:v>
                </c:pt>
                <c:pt idx="7">
                  <c:v>24</c:v>
                </c:pt>
                <c:pt idx="8">
                  <c:v>48</c:v>
                </c:pt>
                <c:pt idx="9">
                  <c:v>60</c:v>
                </c:pt>
                <c:pt idx="10">
                  <c:v>48</c:v>
                </c:pt>
                <c:pt idx="11">
                  <c:v>32</c:v>
                </c:pt>
                <c:pt idx="12">
                  <c:v>50</c:v>
                </c:pt>
                <c:pt idx="13">
                  <c:v>49</c:v>
                </c:pt>
                <c:pt idx="14">
                  <c:v>60</c:v>
                </c:pt>
                <c:pt idx="15">
                  <c:v>48</c:v>
                </c:pt>
              </c:numCache>
            </c:numRef>
          </c:val>
          <c:smooth val="0"/>
          <c:extLst>
            <c:ext xmlns:c16="http://schemas.microsoft.com/office/drawing/2014/chart" uri="{C3380CC4-5D6E-409C-BE32-E72D297353CC}">
              <c16:uniqueId val="{00000013-821D-4738-B416-7398E1F9BC30}"/>
            </c:ext>
          </c:extLst>
        </c:ser>
        <c:dLbls>
          <c:showLegendKey val="0"/>
          <c:showVal val="0"/>
          <c:showCatName val="0"/>
          <c:showSerName val="0"/>
          <c:showPercent val="0"/>
          <c:showBubbleSize val="0"/>
        </c:dLbls>
        <c:marker val="1"/>
        <c:smooth val="0"/>
        <c:axId val="1123975280"/>
        <c:axId val="1124019560"/>
      </c:lineChart>
      <c:catAx>
        <c:axId val="-210114599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83640"/>
        <c:crosses val="autoZero"/>
        <c:auto val="0"/>
        <c:lblAlgn val="ctr"/>
        <c:lblOffset val="100"/>
        <c:noMultiLvlLbl val="0"/>
      </c:catAx>
      <c:valAx>
        <c:axId val="-2101183640"/>
        <c:scaling>
          <c:orientation val="minMax"/>
          <c:max val="9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Median days</a:t>
                </a:r>
              </a:p>
            </c:rich>
          </c:tx>
          <c:layout>
            <c:manualLayout>
              <c:xMode val="edge"/>
              <c:yMode val="edge"/>
              <c:x val="0.97309731357152918"/>
              <c:y val="0.259321765774753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chemeClr val="tx2">
                <a:lumMod val="50000"/>
                <a:lumOff val="50000"/>
              </a:schemeClr>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valAx>
        <c:axId val="112401956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EDRS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2">
                <a:lumMod val="50000"/>
                <a:lumOff val="50000"/>
              </a:schemeClr>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1123975280"/>
        <c:crosses val="autoZero"/>
        <c:crossBetween val="between"/>
      </c:valAx>
      <c:catAx>
        <c:axId val="1123975280"/>
        <c:scaling>
          <c:orientation val="minMax"/>
        </c:scaling>
        <c:delete val="1"/>
        <c:axPos val="b"/>
        <c:numFmt formatCode="General" sourceLinked="1"/>
        <c:majorTickMark val="out"/>
        <c:minorTickMark val="none"/>
        <c:tickLblPos val="nextTo"/>
        <c:crossAx val="1124019560"/>
        <c:crosses val="autoZero"/>
        <c:auto val="0"/>
        <c:lblAlgn val="ctr"/>
        <c:lblOffset val="100"/>
        <c:noMultiLvlLbl val="0"/>
      </c:catAx>
      <c:spPr>
        <a:noFill/>
        <a:ln w="25399">
          <a:noFill/>
        </a:ln>
        <a:effectLst/>
      </c:spPr>
    </c:plotArea>
    <c:legend>
      <c:legendPos val="b"/>
      <c:layout>
        <c:manualLayout>
          <c:xMode val="edge"/>
          <c:yMode val="edge"/>
          <c:x val="0.29167948201780725"/>
          <c:y val="0.92723261370984733"/>
          <c:w val="0.45460162680903277"/>
          <c:h val="7.2088260153921432E-2"/>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Gram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General</c:formatCode>
                <c:ptCount val="13"/>
                <c:pt idx="0">
                  <c:v>20</c:v>
                </c:pt>
                <c:pt idx="1">
                  <c:v>14</c:v>
                </c:pt>
                <c:pt idx="2">
                  <c:v>20</c:v>
                </c:pt>
                <c:pt idx="3">
                  <c:v>20</c:v>
                </c:pt>
                <c:pt idx="4">
                  <c:v>20</c:v>
                </c:pt>
                <c:pt idx="5">
                  <c:v>12</c:v>
                </c:pt>
                <c:pt idx="6">
                  <c:v>20</c:v>
                </c:pt>
                <c:pt idx="7">
                  <c:v>15</c:v>
                </c:pt>
                <c:pt idx="8">
                  <c:v>20</c:v>
                </c:pt>
                <c:pt idx="9">
                  <c:v>20</c:v>
                </c:pt>
                <c:pt idx="10">
                  <c:v>20</c:v>
                </c:pt>
                <c:pt idx="11">
                  <c:v>18</c:v>
                </c:pt>
                <c:pt idx="12">
                  <c:v>20</c:v>
                </c:pt>
              </c:numCache>
            </c:numRef>
          </c:val>
          <c:extLst>
            <c:ext xmlns:c16="http://schemas.microsoft.com/office/drawing/2014/chart" uri="{C3380CC4-5D6E-409C-BE32-E72D297353CC}">
              <c16:uniqueId val="{00000000-FA72-4368-A310-6B01D2CA11E0}"/>
            </c:ext>
          </c:extLst>
        </c:ser>
        <c:ser>
          <c:idx val="1"/>
          <c:order val="1"/>
          <c:tx>
            <c:strRef>
              <c:f>Sheet1!$C$1</c:f>
              <c:strCache>
                <c:ptCount val="1"/>
                <c:pt idx="0">
                  <c:v>Ounce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Sheet1!$C$2:$C$14</c:f>
              <c:numCache>
                <c:formatCode>General</c:formatCode>
                <c:ptCount val="13"/>
                <c:pt idx="0">
                  <c:v>200</c:v>
                </c:pt>
                <c:pt idx="1">
                  <c:v>200</c:v>
                </c:pt>
                <c:pt idx="2">
                  <c:v>220</c:v>
                </c:pt>
                <c:pt idx="3">
                  <c:v>250</c:v>
                </c:pt>
                <c:pt idx="4">
                  <c:v>250</c:v>
                </c:pt>
                <c:pt idx="5">
                  <c:v>200</c:v>
                </c:pt>
                <c:pt idx="6">
                  <c:v>230</c:v>
                </c:pt>
                <c:pt idx="7">
                  <c:v>250</c:v>
                </c:pt>
                <c:pt idx="8">
                  <c:v>250</c:v>
                </c:pt>
                <c:pt idx="9">
                  <c:v>250</c:v>
                </c:pt>
                <c:pt idx="10">
                  <c:v>240</c:v>
                </c:pt>
                <c:pt idx="11">
                  <c:v>250</c:v>
                </c:pt>
                <c:pt idx="12">
                  <c:v>250</c:v>
                </c:pt>
              </c:numCache>
            </c:numRef>
          </c:val>
          <c:extLst>
            <c:ext xmlns:c16="http://schemas.microsoft.com/office/drawing/2014/chart" uri="{C3380CC4-5D6E-409C-BE32-E72D297353CC}">
              <c16:uniqueId val="{00000001-FA72-4368-A310-6B01D2CA11E0}"/>
            </c:ext>
          </c:extLst>
        </c:ser>
        <c:dLbls>
          <c:showLegendKey val="0"/>
          <c:showVal val="0"/>
          <c:showCatName val="0"/>
          <c:showSerName val="0"/>
          <c:showPercent val="0"/>
          <c:showBubbleSize val="0"/>
        </c:dLbls>
        <c:gapWidth val="150"/>
        <c:axId val="214670336"/>
        <c:axId val="214684416"/>
      </c:barChart>
      <c:catAx>
        <c:axId val="214670336"/>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684416"/>
        <c:crosses val="autoZero"/>
        <c:auto val="1"/>
        <c:lblAlgn val="ctr"/>
        <c:lblOffset val="100"/>
        <c:noMultiLvlLbl val="0"/>
      </c:catAx>
      <c:valAx>
        <c:axId val="21468441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r>
                  <a:rPr lang="en-AU"/>
                  <a:t>Median Price ($)</a:t>
                </a:r>
              </a:p>
            </c:rich>
          </c:tx>
          <c:layout>
            <c:manualLayout>
              <c:xMode val="edge"/>
              <c:yMode val="edge"/>
              <c:x val="1.2591193203928253E-2"/>
              <c:y val="0.1740000466051538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67033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itchFamily="34" charset="0"/>
          <a:cs typeface="Arial"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Gram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General</c:formatCode>
                <c:ptCount val="13"/>
                <c:pt idx="0">
                  <c:v>20</c:v>
                </c:pt>
                <c:pt idx="1">
                  <c:v>20</c:v>
                </c:pt>
                <c:pt idx="2">
                  <c:v>20</c:v>
                </c:pt>
                <c:pt idx="3">
                  <c:v>20</c:v>
                </c:pt>
                <c:pt idx="4">
                  <c:v>20</c:v>
                </c:pt>
                <c:pt idx="5">
                  <c:v>20</c:v>
                </c:pt>
                <c:pt idx="6">
                  <c:v>20</c:v>
                </c:pt>
                <c:pt idx="7">
                  <c:v>20</c:v>
                </c:pt>
                <c:pt idx="8">
                  <c:v>20</c:v>
                </c:pt>
                <c:pt idx="9">
                  <c:v>20</c:v>
                </c:pt>
                <c:pt idx="10">
                  <c:v>20</c:v>
                </c:pt>
                <c:pt idx="11">
                  <c:v>20</c:v>
                </c:pt>
                <c:pt idx="12">
                  <c:v>20</c:v>
                </c:pt>
              </c:numCache>
            </c:numRef>
          </c:val>
          <c:extLst>
            <c:ext xmlns:c16="http://schemas.microsoft.com/office/drawing/2014/chart" uri="{C3380CC4-5D6E-409C-BE32-E72D297353CC}">
              <c16:uniqueId val="{00000000-3162-4E8B-B76A-74D166E8975A}"/>
            </c:ext>
          </c:extLst>
        </c:ser>
        <c:ser>
          <c:idx val="1"/>
          <c:order val="1"/>
          <c:tx>
            <c:strRef>
              <c:f>Sheet1!$C$1</c:f>
              <c:strCache>
                <c:ptCount val="1"/>
                <c:pt idx="0">
                  <c:v>Ounce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Sheet1!$C$2:$C$14</c:f>
              <c:numCache>
                <c:formatCode>General</c:formatCode>
                <c:ptCount val="13"/>
                <c:pt idx="0">
                  <c:v>260</c:v>
                </c:pt>
                <c:pt idx="1">
                  <c:v>290</c:v>
                </c:pt>
                <c:pt idx="2">
                  <c:v>280</c:v>
                </c:pt>
                <c:pt idx="3">
                  <c:v>300</c:v>
                </c:pt>
                <c:pt idx="4">
                  <c:v>300</c:v>
                </c:pt>
                <c:pt idx="5">
                  <c:v>290</c:v>
                </c:pt>
                <c:pt idx="6">
                  <c:v>260</c:v>
                </c:pt>
                <c:pt idx="7">
                  <c:v>280</c:v>
                </c:pt>
                <c:pt idx="8">
                  <c:v>300</c:v>
                </c:pt>
                <c:pt idx="9">
                  <c:v>290</c:v>
                </c:pt>
                <c:pt idx="10">
                  <c:v>280</c:v>
                </c:pt>
                <c:pt idx="11">
                  <c:v>280</c:v>
                </c:pt>
                <c:pt idx="12">
                  <c:v>280</c:v>
                </c:pt>
              </c:numCache>
            </c:numRef>
          </c:val>
          <c:extLst>
            <c:ext xmlns:c16="http://schemas.microsoft.com/office/drawing/2014/chart" uri="{C3380CC4-5D6E-409C-BE32-E72D297353CC}">
              <c16:uniqueId val="{00000001-3162-4E8B-B76A-74D166E8975A}"/>
            </c:ext>
          </c:extLst>
        </c:ser>
        <c:dLbls>
          <c:showLegendKey val="0"/>
          <c:showVal val="0"/>
          <c:showCatName val="0"/>
          <c:showSerName val="0"/>
          <c:showPercent val="0"/>
          <c:showBubbleSize val="0"/>
        </c:dLbls>
        <c:gapWidth val="150"/>
        <c:axId val="214551168"/>
        <c:axId val="214557056"/>
      </c:barChart>
      <c:catAx>
        <c:axId val="214551168"/>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557056"/>
        <c:crosses val="autoZero"/>
        <c:auto val="1"/>
        <c:lblAlgn val="ctr"/>
        <c:lblOffset val="100"/>
        <c:noMultiLvlLbl val="0"/>
      </c:catAx>
      <c:valAx>
        <c:axId val="21455705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r>
                  <a:rPr lang="en-AU"/>
                  <a:t>Median Price ($)</a:t>
                </a:r>
              </a:p>
            </c:rich>
          </c:tx>
          <c:layout>
            <c:manualLayout>
              <c:xMode val="edge"/>
              <c:yMode val="edge"/>
              <c:x val="1.0492661003273545E-2"/>
              <c:y val="0.1739999952804921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55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itchFamily="34" charset="0"/>
          <a:cs typeface="Arial"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1797148534461"/>
          <c:y val="8.8353413654618504E-2"/>
          <c:w val="0.84878439305942732"/>
          <c:h val="0.72132320738014255"/>
        </c:manualLayout>
      </c:layout>
      <c:barChart>
        <c:barDir val="col"/>
        <c:grouping val="percentStacked"/>
        <c:varyColors val="0"/>
        <c:ser>
          <c:idx val="0"/>
          <c:order val="0"/>
          <c:tx>
            <c:strRef>
              <c:f>Sheet1!$A$2</c:f>
              <c:strCache>
                <c:ptCount val="1"/>
                <c:pt idx="0">
                  <c:v>Low</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Sheet1!$B$2:$N$2</c:f>
              <c:numCache>
                <c:formatCode>General</c:formatCode>
                <c:ptCount val="13"/>
                <c:pt idx="0">
                  <c:v>4</c:v>
                </c:pt>
                <c:pt idx="1">
                  <c:v>1</c:v>
                </c:pt>
                <c:pt idx="2">
                  <c:v>2</c:v>
                </c:pt>
                <c:pt idx="3">
                  <c:v>3</c:v>
                </c:pt>
                <c:pt idx="4">
                  <c:v>2</c:v>
                </c:pt>
                <c:pt idx="5">
                  <c:v>2</c:v>
                </c:pt>
                <c:pt idx="6">
                  <c:v>3</c:v>
                </c:pt>
                <c:pt idx="7">
                  <c:v>4</c:v>
                </c:pt>
                <c:pt idx="8">
                  <c:v>5</c:v>
                </c:pt>
                <c:pt idx="9">
                  <c:v>13</c:v>
                </c:pt>
                <c:pt idx="10">
                  <c:v>3</c:v>
                </c:pt>
                <c:pt idx="11">
                  <c:v>6</c:v>
                </c:pt>
                <c:pt idx="12">
                  <c:v>6</c:v>
                </c:pt>
              </c:numCache>
            </c:numRef>
          </c:val>
          <c:extLst>
            <c:ext xmlns:c16="http://schemas.microsoft.com/office/drawing/2014/chart" uri="{C3380CC4-5D6E-409C-BE32-E72D297353CC}">
              <c16:uniqueId val="{00000000-2E7F-47DB-8768-239E5AC6CBB6}"/>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Sheet1!$B$3:$N$3</c:f>
              <c:numCache>
                <c:formatCode>General</c:formatCode>
                <c:ptCount val="13"/>
                <c:pt idx="0">
                  <c:v>22</c:v>
                </c:pt>
                <c:pt idx="1">
                  <c:v>23</c:v>
                </c:pt>
                <c:pt idx="2">
                  <c:v>32</c:v>
                </c:pt>
                <c:pt idx="3">
                  <c:v>30</c:v>
                </c:pt>
                <c:pt idx="4">
                  <c:v>26</c:v>
                </c:pt>
                <c:pt idx="5">
                  <c:v>28</c:v>
                </c:pt>
                <c:pt idx="6">
                  <c:v>31</c:v>
                </c:pt>
                <c:pt idx="7">
                  <c:v>34</c:v>
                </c:pt>
                <c:pt idx="8">
                  <c:v>31</c:v>
                </c:pt>
                <c:pt idx="9">
                  <c:v>36</c:v>
                </c:pt>
                <c:pt idx="10">
                  <c:v>39</c:v>
                </c:pt>
                <c:pt idx="11">
                  <c:v>27</c:v>
                </c:pt>
                <c:pt idx="12">
                  <c:v>31</c:v>
                </c:pt>
              </c:numCache>
            </c:numRef>
          </c:val>
          <c:extLst>
            <c:ext xmlns:c16="http://schemas.microsoft.com/office/drawing/2014/chart" uri="{C3380CC4-5D6E-409C-BE32-E72D297353CC}">
              <c16:uniqueId val="{00000001-2E7F-47DB-8768-239E5AC6CBB6}"/>
            </c:ext>
          </c:extLst>
        </c:ser>
        <c:ser>
          <c:idx val="2"/>
          <c:order val="2"/>
          <c:tx>
            <c:strRef>
              <c:f>Sheet1!$A$4</c:f>
              <c:strCache>
                <c:ptCount val="1"/>
                <c:pt idx="0">
                  <c:v>High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Sheet1!$B$4:$N$4</c:f>
              <c:numCache>
                <c:formatCode>General</c:formatCode>
                <c:ptCount val="13"/>
                <c:pt idx="0">
                  <c:v>59</c:v>
                </c:pt>
                <c:pt idx="1">
                  <c:v>64</c:v>
                </c:pt>
                <c:pt idx="2">
                  <c:v>49</c:v>
                </c:pt>
                <c:pt idx="3">
                  <c:v>59</c:v>
                </c:pt>
                <c:pt idx="4">
                  <c:v>58</c:v>
                </c:pt>
                <c:pt idx="5">
                  <c:v>60</c:v>
                </c:pt>
                <c:pt idx="6">
                  <c:v>56</c:v>
                </c:pt>
                <c:pt idx="7">
                  <c:v>50</c:v>
                </c:pt>
                <c:pt idx="8">
                  <c:v>51</c:v>
                </c:pt>
                <c:pt idx="9">
                  <c:v>39</c:v>
                </c:pt>
                <c:pt idx="10">
                  <c:v>47</c:v>
                </c:pt>
                <c:pt idx="11">
                  <c:v>52</c:v>
                </c:pt>
                <c:pt idx="12">
                  <c:v>50</c:v>
                </c:pt>
              </c:numCache>
            </c:numRef>
          </c:val>
          <c:extLst>
            <c:ext xmlns:c16="http://schemas.microsoft.com/office/drawing/2014/chart" uri="{C3380CC4-5D6E-409C-BE32-E72D297353CC}">
              <c16:uniqueId val="{00000002-2E7F-47DB-8768-239E5AC6CBB6}"/>
            </c:ext>
          </c:extLst>
        </c:ser>
        <c:ser>
          <c:idx val="3"/>
          <c:order val="3"/>
          <c:tx>
            <c:strRef>
              <c:f>Sheet1!$A$5</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Sheet1!$B$5:$N$5</c:f>
              <c:numCache>
                <c:formatCode>General</c:formatCode>
                <c:ptCount val="13"/>
                <c:pt idx="0">
                  <c:v>10</c:v>
                </c:pt>
                <c:pt idx="1">
                  <c:v>8</c:v>
                </c:pt>
                <c:pt idx="2">
                  <c:v>16</c:v>
                </c:pt>
                <c:pt idx="3">
                  <c:v>8</c:v>
                </c:pt>
                <c:pt idx="4">
                  <c:v>14</c:v>
                </c:pt>
                <c:pt idx="5">
                  <c:v>10</c:v>
                </c:pt>
                <c:pt idx="6">
                  <c:v>11</c:v>
                </c:pt>
                <c:pt idx="7">
                  <c:v>12</c:v>
                </c:pt>
                <c:pt idx="8">
                  <c:v>13</c:v>
                </c:pt>
                <c:pt idx="9">
                  <c:v>13</c:v>
                </c:pt>
                <c:pt idx="10">
                  <c:v>11</c:v>
                </c:pt>
                <c:pt idx="11">
                  <c:v>15</c:v>
                </c:pt>
                <c:pt idx="12">
                  <c:v>13</c:v>
                </c:pt>
              </c:numCache>
            </c:numRef>
          </c:val>
          <c:extLst>
            <c:ext xmlns:c16="http://schemas.microsoft.com/office/drawing/2014/chart" uri="{C3380CC4-5D6E-409C-BE32-E72D297353CC}">
              <c16:uniqueId val="{00000003-2E7F-47DB-8768-239E5AC6CBB6}"/>
            </c:ext>
          </c:extLst>
        </c:ser>
        <c:dLbls>
          <c:showLegendKey val="0"/>
          <c:showVal val="1"/>
          <c:showCatName val="0"/>
          <c:showSerName val="0"/>
          <c:showPercent val="0"/>
          <c:showBubbleSize val="0"/>
        </c:dLbls>
        <c:gapWidth val="150"/>
        <c:overlap val="100"/>
        <c:axId val="214819584"/>
        <c:axId val="214821120"/>
      </c:barChart>
      <c:catAx>
        <c:axId val="21481958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821120"/>
        <c:crosses val="autoZero"/>
        <c:auto val="1"/>
        <c:lblAlgn val="ctr"/>
        <c:lblOffset val="100"/>
        <c:noMultiLvlLbl val="0"/>
      </c:catAx>
      <c:valAx>
        <c:axId val="214821120"/>
        <c:scaling>
          <c:orientation val="minMax"/>
          <c:max val="1"/>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6401902072768967E-3"/>
              <c:y val="0.1399368529471254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819584"/>
        <c:crosses val="autoZero"/>
        <c:crossBetween val="between"/>
        <c:majorUnit val="0.1"/>
      </c:valAx>
      <c:spPr>
        <a:noFill/>
        <a:ln>
          <a:noFill/>
        </a:ln>
        <a:effectLst/>
      </c:spPr>
    </c:plotArea>
    <c:legend>
      <c:legendPos val="b"/>
      <c:layout>
        <c:manualLayout>
          <c:xMode val="edge"/>
          <c:yMode val="edge"/>
          <c:x val="0.24020493538867654"/>
          <c:y val="0.92071571596536861"/>
          <c:w val="0.54815276574077532"/>
          <c:h val="7.92844099078615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104168442935"/>
          <c:y val="8.8353413654618504E-2"/>
          <c:w val="0.83615303102276461"/>
          <c:h val="0.72573428321459821"/>
        </c:manualLayout>
      </c:layout>
      <c:barChart>
        <c:barDir val="col"/>
        <c:grouping val="percentStacked"/>
        <c:varyColors val="0"/>
        <c:ser>
          <c:idx val="0"/>
          <c:order val="0"/>
          <c:tx>
            <c:strRef>
              <c:f>Sheet1!$A$2</c:f>
              <c:strCache>
                <c:ptCount val="1"/>
                <c:pt idx="0">
                  <c:v>Low</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Sheet1!$B$2:$N$2</c:f>
              <c:numCache>
                <c:formatCode>General</c:formatCode>
                <c:ptCount val="13"/>
                <c:pt idx="0">
                  <c:v>16</c:v>
                </c:pt>
                <c:pt idx="1">
                  <c:v>17</c:v>
                </c:pt>
                <c:pt idx="2">
                  <c:v>14</c:v>
                </c:pt>
                <c:pt idx="3">
                  <c:v>13</c:v>
                </c:pt>
                <c:pt idx="4">
                  <c:v>25</c:v>
                </c:pt>
                <c:pt idx="5">
                  <c:v>15</c:v>
                </c:pt>
                <c:pt idx="6">
                  <c:v>17</c:v>
                </c:pt>
                <c:pt idx="7">
                  <c:v>16</c:v>
                </c:pt>
                <c:pt idx="8">
                  <c:v>18</c:v>
                </c:pt>
                <c:pt idx="9">
                  <c:v>20</c:v>
                </c:pt>
                <c:pt idx="10">
                  <c:v>23</c:v>
                </c:pt>
                <c:pt idx="11">
                  <c:v>25</c:v>
                </c:pt>
                <c:pt idx="12">
                  <c:v>22</c:v>
                </c:pt>
              </c:numCache>
            </c:numRef>
          </c:val>
          <c:extLst>
            <c:ext xmlns:c16="http://schemas.microsoft.com/office/drawing/2014/chart" uri="{C3380CC4-5D6E-409C-BE32-E72D297353CC}">
              <c16:uniqueId val="{00000000-62DD-4D04-BE4D-72183BBAED25}"/>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Sheet1!$B$3:$N$3</c:f>
              <c:numCache>
                <c:formatCode>General</c:formatCode>
                <c:ptCount val="13"/>
                <c:pt idx="0">
                  <c:v>49</c:v>
                </c:pt>
                <c:pt idx="1">
                  <c:v>50</c:v>
                </c:pt>
                <c:pt idx="2">
                  <c:v>51</c:v>
                </c:pt>
                <c:pt idx="3">
                  <c:v>55</c:v>
                </c:pt>
                <c:pt idx="4">
                  <c:v>48</c:v>
                </c:pt>
                <c:pt idx="5">
                  <c:v>54</c:v>
                </c:pt>
                <c:pt idx="6">
                  <c:v>55</c:v>
                </c:pt>
                <c:pt idx="7">
                  <c:v>52</c:v>
                </c:pt>
                <c:pt idx="8">
                  <c:v>49</c:v>
                </c:pt>
                <c:pt idx="9">
                  <c:v>52</c:v>
                </c:pt>
                <c:pt idx="10">
                  <c:v>50</c:v>
                </c:pt>
                <c:pt idx="11">
                  <c:v>52</c:v>
                </c:pt>
                <c:pt idx="12">
                  <c:v>44</c:v>
                </c:pt>
              </c:numCache>
            </c:numRef>
          </c:val>
          <c:extLst>
            <c:ext xmlns:c16="http://schemas.microsoft.com/office/drawing/2014/chart" uri="{C3380CC4-5D6E-409C-BE32-E72D297353CC}">
              <c16:uniqueId val="{00000001-62DD-4D04-BE4D-72183BBAED25}"/>
            </c:ext>
          </c:extLst>
        </c:ser>
        <c:ser>
          <c:idx val="2"/>
          <c:order val="2"/>
          <c:tx>
            <c:strRef>
              <c:f>Sheet1!$A$4</c:f>
              <c:strCache>
                <c:ptCount val="1"/>
                <c:pt idx="0">
                  <c:v>High</c:v>
                </c:pt>
              </c:strCache>
            </c:strRef>
          </c:tx>
          <c:spPr>
            <a:solidFill>
              <a:schemeClr val="accent3"/>
            </a:solidFill>
            <a:ln>
              <a:noFill/>
            </a:ln>
            <a:effectLst/>
          </c:spPr>
          <c:invertIfNegative val="0"/>
          <c:dLbls>
            <c:dLbl>
              <c:idx val="12"/>
              <c:tx>
                <c:rich>
                  <a:bodyPr/>
                  <a:lstStyle/>
                  <a:p>
                    <a:fld id="{42FEFB52-3BD9-46DD-94B3-512157094E76}"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2DD-4D04-BE4D-72183BBAED25}"/>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Sheet1!$B$4:$N$4</c:f>
              <c:numCache>
                <c:formatCode>General</c:formatCode>
                <c:ptCount val="13"/>
                <c:pt idx="0">
                  <c:v>19</c:v>
                </c:pt>
                <c:pt idx="1">
                  <c:v>27</c:v>
                </c:pt>
                <c:pt idx="2">
                  <c:v>21</c:v>
                </c:pt>
                <c:pt idx="3">
                  <c:v>22</c:v>
                </c:pt>
                <c:pt idx="4">
                  <c:v>14</c:v>
                </c:pt>
                <c:pt idx="5">
                  <c:v>21</c:v>
                </c:pt>
                <c:pt idx="6">
                  <c:v>20</c:v>
                </c:pt>
                <c:pt idx="7">
                  <c:v>27</c:v>
                </c:pt>
                <c:pt idx="8">
                  <c:v>21</c:v>
                </c:pt>
                <c:pt idx="9">
                  <c:v>21</c:v>
                </c:pt>
                <c:pt idx="10">
                  <c:v>19</c:v>
                </c:pt>
                <c:pt idx="11">
                  <c:v>18</c:v>
                </c:pt>
                <c:pt idx="12">
                  <c:v>25</c:v>
                </c:pt>
              </c:numCache>
            </c:numRef>
          </c:val>
          <c:extLst>
            <c:ext xmlns:c16="http://schemas.microsoft.com/office/drawing/2014/chart" uri="{C3380CC4-5D6E-409C-BE32-E72D297353CC}">
              <c16:uniqueId val="{00000003-62DD-4D04-BE4D-72183BBAED25}"/>
            </c:ext>
          </c:extLst>
        </c:ser>
        <c:ser>
          <c:idx val="3"/>
          <c:order val="3"/>
          <c:tx>
            <c:strRef>
              <c:f>Sheet1!$A$5</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Sheet1!$B$5:$N$5</c:f>
              <c:numCache>
                <c:formatCode>General</c:formatCode>
                <c:ptCount val="13"/>
                <c:pt idx="0">
                  <c:v>9</c:v>
                </c:pt>
                <c:pt idx="1">
                  <c:v>3</c:v>
                </c:pt>
                <c:pt idx="2">
                  <c:v>9</c:v>
                </c:pt>
                <c:pt idx="3">
                  <c:v>10</c:v>
                </c:pt>
                <c:pt idx="4">
                  <c:v>13</c:v>
                </c:pt>
                <c:pt idx="5">
                  <c:v>10</c:v>
                </c:pt>
                <c:pt idx="6">
                  <c:v>8</c:v>
                </c:pt>
                <c:pt idx="7">
                  <c:v>5</c:v>
                </c:pt>
                <c:pt idx="8">
                  <c:v>11</c:v>
                </c:pt>
                <c:pt idx="9">
                  <c:v>7</c:v>
                </c:pt>
                <c:pt idx="10">
                  <c:v>8</c:v>
                </c:pt>
                <c:pt idx="11">
                  <c:v>5</c:v>
                </c:pt>
                <c:pt idx="12">
                  <c:v>8</c:v>
                </c:pt>
              </c:numCache>
            </c:numRef>
          </c:val>
          <c:extLst>
            <c:ext xmlns:c16="http://schemas.microsoft.com/office/drawing/2014/chart" uri="{C3380CC4-5D6E-409C-BE32-E72D297353CC}">
              <c16:uniqueId val="{00000004-62DD-4D04-BE4D-72183BBAED25}"/>
            </c:ext>
          </c:extLst>
        </c:ser>
        <c:dLbls>
          <c:showLegendKey val="0"/>
          <c:showVal val="1"/>
          <c:showCatName val="0"/>
          <c:showSerName val="0"/>
          <c:showPercent val="0"/>
          <c:showBubbleSize val="0"/>
        </c:dLbls>
        <c:gapWidth val="150"/>
        <c:overlap val="100"/>
        <c:axId val="275282560"/>
        <c:axId val="282534272"/>
      </c:barChart>
      <c:catAx>
        <c:axId val="27528256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534272"/>
        <c:crosses val="autoZero"/>
        <c:auto val="1"/>
        <c:lblAlgn val="ctr"/>
        <c:lblOffset val="100"/>
        <c:noMultiLvlLbl val="0"/>
      </c:catAx>
      <c:valAx>
        <c:axId val="282534272"/>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0"/>
              <c:y val="0.1278945380696191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5282560"/>
        <c:crosses val="autoZero"/>
        <c:crossBetween val="between"/>
      </c:valAx>
      <c:spPr>
        <a:noFill/>
        <a:ln>
          <a:noFill/>
        </a:ln>
        <a:effectLst/>
      </c:spPr>
    </c:plotArea>
    <c:legend>
      <c:legendPos val="b"/>
      <c:layout>
        <c:manualLayout>
          <c:xMode val="edge"/>
          <c:yMode val="edge"/>
          <c:x val="0.21088473005471584"/>
          <c:y val="0.93957956342413718"/>
          <c:w val="0.61457737014977498"/>
          <c:h val="5.873626330833275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46420929801374"/>
          <c:y val="8.8353413654618504E-2"/>
          <c:w val="0.82577140237634927"/>
          <c:h val="0.70462212329605722"/>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12"/>
              <c:tx>
                <c:rich>
                  <a:bodyPr/>
                  <a:lstStyle/>
                  <a:p>
                    <a:fld id="{F97B44E5-0E7B-4FA5-94F6-6EC6381FBBE7}"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8D-4C4F-BF2E-89D46C933FE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Sheet1!$B$2:$N$2</c:f>
              <c:numCache>
                <c:formatCode>General</c:formatCode>
                <c:ptCount val="13"/>
                <c:pt idx="0">
                  <c:v>66</c:v>
                </c:pt>
                <c:pt idx="1">
                  <c:v>46</c:v>
                </c:pt>
                <c:pt idx="2">
                  <c:v>44</c:v>
                </c:pt>
                <c:pt idx="3">
                  <c:v>48</c:v>
                </c:pt>
                <c:pt idx="4">
                  <c:v>50</c:v>
                </c:pt>
                <c:pt idx="5">
                  <c:v>64</c:v>
                </c:pt>
                <c:pt idx="6">
                  <c:v>66</c:v>
                </c:pt>
                <c:pt idx="7">
                  <c:v>60</c:v>
                </c:pt>
                <c:pt idx="8">
                  <c:v>57</c:v>
                </c:pt>
                <c:pt idx="9">
                  <c:v>66</c:v>
                </c:pt>
                <c:pt idx="10">
                  <c:v>67</c:v>
                </c:pt>
                <c:pt idx="11">
                  <c:v>70</c:v>
                </c:pt>
                <c:pt idx="12">
                  <c:v>48</c:v>
                </c:pt>
              </c:numCache>
            </c:numRef>
          </c:val>
          <c:extLst>
            <c:ext xmlns:c16="http://schemas.microsoft.com/office/drawing/2014/chart" uri="{C3380CC4-5D6E-409C-BE32-E72D297353CC}">
              <c16:uniqueId val="{00000001-FC8D-4C4F-BF2E-89D46C933FEA}"/>
            </c:ext>
          </c:extLst>
        </c:ser>
        <c:ser>
          <c:idx val="1"/>
          <c:order val="1"/>
          <c:tx>
            <c:strRef>
              <c:f>Sheet1!$A$3</c:f>
              <c:strCache>
                <c:ptCount val="1"/>
                <c:pt idx="0">
                  <c:v>Easy</c:v>
                </c:pt>
              </c:strCache>
            </c:strRef>
          </c:tx>
          <c:spPr>
            <a:solidFill>
              <a:schemeClr val="accent2"/>
            </a:solidFill>
            <a:ln>
              <a:noFill/>
            </a:ln>
            <a:effectLst/>
          </c:spPr>
          <c:invertIfNegative val="0"/>
          <c:dLbls>
            <c:dLbl>
              <c:idx val="12"/>
              <c:tx>
                <c:rich>
                  <a:bodyPr/>
                  <a:lstStyle/>
                  <a:p>
                    <a:fld id="{EA72924B-58C9-4933-A007-F9F78C7A0739}"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8D-4C4F-BF2E-89D46C933FE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Sheet1!$B$3:$N$3</c:f>
              <c:numCache>
                <c:formatCode>General</c:formatCode>
                <c:ptCount val="13"/>
                <c:pt idx="0">
                  <c:v>27</c:v>
                </c:pt>
                <c:pt idx="1">
                  <c:v>30</c:v>
                </c:pt>
                <c:pt idx="2">
                  <c:v>36</c:v>
                </c:pt>
                <c:pt idx="3">
                  <c:v>34</c:v>
                </c:pt>
                <c:pt idx="4">
                  <c:v>37</c:v>
                </c:pt>
                <c:pt idx="5">
                  <c:v>29</c:v>
                </c:pt>
                <c:pt idx="6">
                  <c:v>29</c:v>
                </c:pt>
                <c:pt idx="7">
                  <c:v>30</c:v>
                </c:pt>
                <c:pt idx="8">
                  <c:v>35</c:v>
                </c:pt>
                <c:pt idx="9">
                  <c:v>25</c:v>
                </c:pt>
                <c:pt idx="10">
                  <c:v>26</c:v>
                </c:pt>
                <c:pt idx="11">
                  <c:v>24</c:v>
                </c:pt>
                <c:pt idx="12">
                  <c:v>36</c:v>
                </c:pt>
              </c:numCache>
            </c:numRef>
          </c:val>
          <c:extLst>
            <c:ext xmlns:c16="http://schemas.microsoft.com/office/drawing/2014/chart" uri="{C3380CC4-5D6E-409C-BE32-E72D297353CC}">
              <c16:uniqueId val="{00000003-FC8D-4C4F-BF2E-89D46C933FEA}"/>
            </c:ext>
          </c:extLst>
        </c:ser>
        <c:ser>
          <c:idx val="2"/>
          <c:order val="2"/>
          <c:tx>
            <c:strRef>
              <c:f>Sheet1!$A$4</c:f>
              <c:strCache>
                <c:ptCount val="1"/>
                <c:pt idx="0">
                  <c:v>Difficult</c:v>
                </c:pt>
              </c:strCache>
            </c:strRef>
          </c:tx>
          <c:spPr>
            <a:solidFill>
              <a:schemeClr val="accent3"/>
            </a:solidFill>
            <a:ln>
              <a:noFill/>
            </a:ln>
            <a:effectLst/>
          </c:spPr>
          <c:invertIfNegative val="0"/>
          <c:dLbls>
            <c:dLbl>
              <c:idx val="12"/>
              <c:tx>
                <c:rich>
                  <a:bodyPr/>
                  <a:lstStyle/>
                  <a:p>
                    <a:fld id="{E7EFF949-BCC9-4D98-9C4C-DADA22974B33}"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C8D-4C4F-BF2E-89D46C933FE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Sheet1!$B$4:$N$4</c:f>
              <c:numCache>
                <c:formatCode>General</c:formatCode>
                <c:ptCount val="13"/>
                <c:pt idx="0">
                  <c:v>7</c:v>
                </c:pt>
                <c:pt idx="1">
                  <c:v>19</c:v>
                </c:pt>
                <c:pt idx="2">
                  <c:v>16</c:v>
                </c:pt>
                <c:pt idx="3">
                  <c:v>16</c:v>
                </c:pt>
                <c:pt idx="4">
                  <c:v>13</c:v>
                </c:pt>
                <c:pt idx="5">
                  <c:v>7</c:v>
                </c:pt>
                <c:pt idx="6">
                  <c:v>5</c:v>
                </c:pt>
                <c:pt idx="7">
                  <c:v>9</c:v>
                </c:pt>
                <c:pt idx="8">
                  <c:v>7</c:v>
                </c:pt>
                <c:pt idx="9">
                  <c:v>9</c:v>
                </c:pt>
                <c:pt idx="10">
                  <c:v>7</c:v>
                </c:pt>
                <c:pt idx="11">
                  <c:v>5</c:v>
                </c:pt>
                <c:pt idx="12">
                  <c:v>15</c:v>
                </c:pt>
              </c:numCache>
            </c:numRef>
          </c:val>
          <c:extLst>
            <c:ext xmlns:c16="http://schemas.microsoft.com/office/drawing/2014/chart" uri="{C3380CC4-5D6E-409C-BE32-E72D297353CC}">
              <c16:uniqueId val="{00000005-FC8D-4C4F-BF2E-89D46C933FEA}"/>
            </c:ext>
          </c:extLst>
        </c:ser>
        <c:ser>
          <c:idx val="3"/>
          <c:order val="3"/>
          <c:tx>
            <c:strRef>
              <c:f>Sheet1!$A$5</c:f>
              <c:strCache>
                <c:ptCount val="1"/>
                <c:pt idx="0">
                  <c:v>Very difficult</c:v>
                </c:pt>
              </c:strCache>
            </c:strRef>
          </c:tx>
          <c:spPr>
            <a:solidFill>
              <a:schemeClr val="accent4"/>
            </a:solidFill>
            <a:ln>
              <a:noFill/>
            </a:ln>
            <a:effectLst/>
          </c:spPr>
          <c:invertIfNegative val="0"/>
          <c:dLbls>
            <c:delete val="1"/>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Sheet1!$B$5:$N$5</c:f>
              <c:numCache>
                <c:formatCode>General</c:formatCode>
                <c:ptCount val="13"/>
                <c:pt idx="0">
                  <c:v>1</c:v>
                </c:pt>
                <c:pt idx="1">
                  <c:v>4</c:v>
                </c:pt>
                <c:pt idx="2">
                  <c:v>1</c:v>
                </c:pt>
                <c:pt idx="3">
                  <c:v>2</c:v>
                </c:pt>
                <c:pt idx="4">
                  <c:v>1</c:v>
                </c:pt>
                <c:pt idx="5">
                  <c:v>0</c:v>
                </c:pt>
                <c:pt idx="6">
                  <c:v>0</c:v>
                </c:pt>
                <c:pt idx="7">
                  <c:v>1</c:v>
                </c:pt>
                <c:pt idx="8">
                  <c:v>1</c:v>
                </c:pt>
                <c:pt idx="9">
                  <c:v>0</c:v>
                </c:pt>
                <c:pt idx="10">
                  <c:v>1</c:v>
                </c:pt>
                <c:pt idx="11">
                  <c:v>1</c:v>
                </c:pt>
                <c:pt idx="12">
                  <c:v>2</c:v>
                </c:pt>
              </c:numCache>
            </c:numRef>
          </c:val>
          <c:extLst>
            <c:ext xmlns:c16="http://schemas.microsoft.com/office/drawing/2014/chart" uri="{C3380CC4-5D6E-409C-BE32-E72D297353CC}">
              <c16:uniqueId val="{00000006-FC8D-4C4F-BF2E-89D46C933FEA}"/>
            </c:ext>
          </c:extLst>
        </c:ser>
        <c:dLbls>
          <c:showLegendKey val="0"/>
          <c:showVal val="1"/>
          <c:showCatName val="0"/>
          <c:showSerName val="0"/>
          <c:showPercent val="0"/>
          <c:showBubbleSize val="0"/>
        </c:dLbls>
        <c:gapWidth val="150"/>
        <c:overlap val="100"/>
        <c:axId val="282636672"/>
        <c:axId val="282638208"/>
      </c:barChart>
      <c:catAx>
        <c:axId val="28263667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638208"/>
        <c:crosses val="autoZero"/>
        <c:auto val="1"/>
        <c:lblAlgn val="ctr"/>
        <c:lblOffset val="100"/>
        <c:noMultiLvlLbl val="0"/>
      </c:catAx>
      <c:valAx>
        <c:axId val="282638208"/>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0"/>
              <c:y val="6.7535824990202012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636672"/>
        <c:crosses val="autoZero"/>
        <c:crossBetween val="between"/>
      </c:valAx>
      <c:spPr>
        <a:noFill/>
        <a:ln>
          <a:noFill/>
        </a:ln>
        <a:effectLst/>
      </c:spPr>
    </c:plotArea>
    <c:legend>
      <c:legendPos val="b"/>
      <c:layout>
        <c:manualLayout>
          <c:xMode val="edge"/>
          <c:yMode val="edge"/>
          <c:x val="0.20495740201089105"/>
          <c:y val="0.92650825334941944"/>
          <c:w val="0.70011658820146172"/>
          <c:h val="5.821800216149451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52493079826155"/>
          <c:y val="8.8353413654618504E-2"/>
          <c:w val="0.81369855258787782"/>
          <c:h val="0.69755446632834284"/>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Sheet1!$B$2:$N$2</c:f>
              <c:numCache>
                <c:formatCode>General</c:formatCode>
                <c:ptCount val="13"/>
                <c:pt idx="0">
                  <c:v>43</c:v>
                </c:pt>
                <c:pt idx="1">
                  <c:v>32</c:v>
                </c:pt>
                <c:pt idx="2">
                  <c:v>34</c:v>
                </c:pt>
                <c:pt idx="3">
                  <c:v>35</c:v>
                </c:pt>
                <c:pt idx="4">
                  <c:v>38</c:v>
                </c:pt>
                <c:pt idx="5">
                  <c:v>38</c:v>
                </c:pt>
                <c:pt idx="6">
                  <c:v>38</c:v>
                </c:pt>
                <c:pt idx="7">
                  <c:v>46</c:v>
                </c:pt>
                <c:pt idx="8">
                  <c:v>41</c:v>
                </c:pt>
                <c:pt idx="9">
                  <c:v>46</c:v>
                </c:pt>
                <c:pt idx="10">
                  <c:v>51</c:v>
                </c:pt>
                <c:pt idx="11">
                  <c:v>45</c:v>
                </c:pt>
                <c:pt idx="12">
                  <c:v>37</c:v>
                </c:pt>
              </c:numCache>
            </c:numRef>
          </c:val>
          <c:extLst>
            <c:ext xmlns:c16="http://schemas.microsoft.com/office/drawing/2014/chart" uri="{C3380CC4-5D6E-409C-BE32-E72D297353CC}">
              <c16:uniqueId val="{00000000-D358-499D-BE70-D60CCFC8C0E2}"/>
            </c:ext>
          </c:extLst>
        </c:ser>
        <c:ser>
          <c:idx val="1"/>
          <c:order val="1"/>
          <c:tx>
            <c:strRef>
              <c:f>Sheet1!$A$3</c:f>
              <c:strCache>
                <c:ptCount val="1"/>
                <c:pt idx="0">
                  <c:v>Easy</c:v>
                </c:pt>
              </c:strCache>
            </c:strRef>
          </c:tx>
          <c:spPr>
            <a:solidFill>
              <a:schemeClr val="accent2"/>
            </a:solidFill>
            <a:ln>
              <a:noFill/>
            </a:ln>
            <a:effectLst/>
          </c:spPr>
          <c:invertIfNegative val="0"/>
          <c:dLbls>
            <c:dLbl>
              <c:idx val="12"/>
              <c:tx>
                <c:rich>
                  <a:bodyPr/>
                  <a:lstStyle/>
                  <a:p>
                    <a:fld id="{E1F7911F-30A2-415E-A0F9-C84E56E02596}"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58-499D-BE70-D60CCFC8C0E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Sheet1!$B$3:$N$3</c:f>
              <c:numCache>
                <c:formatCode>General</c:formatCode>
                <c:ptCount val="13"/>
                <c:pt idx="0">
                  <c:v>35</c:v>
                </c:pt>
                <c:pt idx="1">
                  <c:v>33</c:v>
                </c:pt>
                <c:pt idx="2">
                  <c:v>35</c:v>
                </c:pt>
                <c:pt idx="3">
                  <c:v>34</c:v>
                </c:pt>
                <c:pt idx="4">
                  <c:v>35</c:v>
                </c:pt>
                <c:pt idx="5">
                  <c:v>39</c:v>
                </c:pt>
                <c:pt idx="6">
                  <c:v>42</c:v>
                </c:pt>
                <c:pt idx="7">
                  <c:v>35</c:v>
                </c:pt>
                <c:pt idx="8">
                  <c:v>38</c:v>
                </c:pt>
                <c:pt idx="9">
                  <c:v>33</c:v>
                </c:pt>
                <c:pt idx="10">
                  <c:v>30</c:v>
                </c:pt>
                <c:pt idx="11">
                  <c:v>31</c:v>
                </c:pt>
                <c:pt idx="12">
                  <c:v>38</c:v>
                </c:pt>
              </c:numCache>
            </c:numRef>
          </c:val>
          <c:extLst>
            <c:ext xmlns:c16="http://schemas.microsoft.com/office/drawing/2014/chart" uri="{C3380CC4-5D6E-409C-BE32-E72D297353CC}">
              <c16:uniqueId val="{00000002-D358-499D-BE70-D60CCFC8C0E2}"/>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Sheet1!$B$4:$N$4</c:f>
              <c:numCache>
                <c:formatCode>General</c:formatCode>
                <c:ptCount val="13"/>
                <c:pt idx="0">
                  <c:v>16</c:v>
                </c:pt>
                <c:pt idx="1">
                  <c:v>25</c:v>
                </c:pt>
                <c:pt idx="2">
                  <c:v>23</c:v>
                </c:pt>
                <c:pt idx="3">
                  <c:v>28</c:v>
                </c:pt>
                <c:pt idx="4">
                  <c:v>26</c:v>
                </c:pt>
                <c:pt idx="5">
                  <c:v>20</c:v>
                </c:pt>
                <c:pt idx="6">
                  <c:v>16</c:v>
                </c:pt>
                <c:pt idx="7">
                  <c:v>18</c:v>
                </c:pt>
                <c:pt idx="8">
                  <c:v>17</c:v>
                </c:pt>
                <c:pt idx="9">
                  <c:v>20</c:v>
                </c:pt>
                <c:pt idx="10">
                  <c:v>18</c:v>
                </c:pt>
                <c:pt idx="11">
                  <c:v>21</c:v>
                </c:pt>
                <c:pt idx="12">
                  <c:v>20</c:v>
                </c:pt>
              </c:numCache>
            </c:numRef>
          </c:val>
          <c:extLst>
            <c:ext xmlns:c16="http://schemas.microsoft.com/office/drawing/2014/chart" uri="{C3380CC4-5D6E-409C-BE32-E72D297353CC}">
              <c16:uniqueId val="{00000003-D358-499D-BE70-D60CCFC8C0E2}"/>
            </c:ext>
          </c:extLst>
        </c:ser>
        <c:ser>
          <c:idx val="3"/>
          <c:order val="3"/>
          <c:tx>
            <c:strRef>
              <c:f>Sheet1!$A$5</c:f>
              <c:strCache>
                <c:ptCount val="1"/>
                <c:pt idx="0">
                  <c:v>Very difficult</c:v>
                </c:pt>
              </c:strCache>
            </c:strRef>
          </c:tx>
          <c:spPr>
            <a:solidFill>
              <a:schemeClr val="accent4"/>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4-D358-499D-BE70-D60CCFC8C0E2}"/>
                </c:ext>
              </c:extLst>
            </c:dLbl>
            <c:dLbl>
              <c:idx val="9"/>
              <c:delete val="1"/>
              <c:extLst>
                <c:ext xmlns:c15="http://schemas.microsoft.com/office/drawing/2012/chart" uri="{CE6537A1-D6FC-4f65-9D91-7224C49458BB}"/>
                <c:ext xmlns:c16="http://schemas.microsoft.com/office/drawing/2014/chart" uri="{C3380CC4-5D6E-409C-BE32-E72D297353CC}">
                  <c16:uniqueId val="{00000005-D358-499D-BE70-D60CCFC8C0E2}"/>
                </c:ext>
              </c:extLst>
            </c:dLbl>
            <c:dLbl>
              <c:idx val="10"/>
              <c:delete val="1"/>
              <c:extLst>
                <c:ext xmlns:c15="http://schemas.microsoft.com/office/drawing/2012/chart" uri="{CE6537A1-D6FC-4f65-9D91-7224C49458BB}"/>
                <c:ext xmlns:c16="http://schemas.microsoft.com/office/drawing/2014/chart" uri="{C3380CC4-5D6E-409C-BE32-E72D297353CC}">
                  <c16:uniqueId val="{00000006-D358-499D-BE70-D60CCFC8C0E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Sheet1!$B$5:$N$5</c:f>
              <c:numCache>
                <c:formatCode>General</c:formatCode>
                <c:ptCount val="13"/>
                <c:pt idx="0">
                  <c:v>3</c:v>
                </c:pt>
                <c:pt idx="1">
                  <c:v>6</c:v>
                </c:pt>
                <c:pt idx="2">
                  <c:v>4</c:v>
                </c:pt>
                <c:pt idx="3">
                  <c:v>3</c:v>
                </c:pt>
                <c:pt idx="4">
                  <c:v>2</c:v>
                </c:pt>
                <c:pt idx="5">
                  <c:v>3</c:v>
                </c:pt>
                <c:pt idx="6">
                  <c:v>5</c:v>
                </c:pt>
                <c:pt idx="7">
                  <c:v>1</c:v>
                </c:pt>
                <c:pt idx="8">
                  <c:v>4</c:v>
                </c:pt>
                <c:pt idx="9">
                  <c:v>1</c:v>
                </c:pt>
                <c:pt idx="10">
                  <c:v>1</c:v>
                </c:pt>
                <c:pt idx="11">
                  <c:v>4</c:v>
                </c:pt>
                <c:pt idx="12">
                  <c:v>4</c:v>
                </c:pt>
              </c:numCache>
            </c:numRef>
          </c:val>
          <c:extLst>
            <c:ext xmlns:c16="http://schemas.microsoft.com/office/drawing/2014/chart" uri="{C3380CC4-5D6E-409C-BE32-E72D297353CC}">
              <c16:uniqueId val="{00000007-D358-499D-BE70-D60CCFC8C0E2}"/>
            </c:ext>
          </c:extLst>
        </c:ser>
        <c:dLbls>
          <c:showLegendKey val="0"/>
          <c:showVal val="1"/>
          <c:showCatName val="0"/>
          <c:showSerName val="0"/>
          <c:showPercent val="0"/>
          <c:showBubbleSize val="0"/>
        </c:dLbls>
        <c:gapWidth val="150"/>
        <c:overlap val="100"/>
        <c:axId val="282822528"/>
        <c:axId val="282824064"/>
      </c:barChart>
      <c:catAx>
        <c:axId val="282822528"/>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824064"/>
        <c:crosses val="autoZero"/>
        <c:auto val="1"/>
        <c:lblAlgn val="ctr"/>
        <c:lblOffset val="100"/>
        <c:noMultiLvlLbl val="0"/>
      </c:catAx>
      <c:valAx>
        <c:axId val="282824064"/>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0"/>
              <c:y val="7.8407239819004521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822528"/>
        <c:crosses val="autoZero"/>
        <c:crossBetween val="between"/>
      </c:valAx>
      <c:spPr>
        <a:noFill/>
        <a:ln>
          <a:noFill/>
        </a:ln>
        <a:effectLst/>
      </c:spPr>
    </c:plotArea>
    <c:legend>
      <c:legendPos val="b"/>
      <c:layout>
        <c:manualLayout>
          <c:xMode val="edge"/>
          <c:yMode val="edge"/>
          <c:x val="0.17696323634381589"/>
          <c:y val="0.92666948221048617"/>
          <c:w val="0.72628865172623069"/>
          <c:h val="5.236526882103537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89775155814506E-2"/>
          <c:y val="4.0823977647955298E-2"/>
          <c:w val="0.8394401241640459"/>
          <c:h val="0.67346168825670982"/>
        </c:manualLayout>
      </c:layout>
      <c:barChart>
        <c:barDir val="col"/>
        <c:grouping val="clustered"/>
        <c:varyColors val="0"/>
        <c:ser>
          <c:idx val="1"/>
          <c:order val="1"/>
          <c:tx>
            <c:strRef>
              <c:f>Sheet1!$A$2</c:f>
              <c:strCache>
                <c:ptCount val="1"/>
                <c:pt idx="0">
                  <c:v>% Used Ketamine</c:v>
                </c:pt>
              </c:strCache>
            </c:strRef>
          </c:tx>
          <c:spPr>
            <a:solidFill>
              <a:schemeClr val="accent2"/>
            </a:solidFill>
            <a:ln w="25400">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Sheet1!$B$2:$Q$2</c:f>
              <c:numCache>
                <c:formatCode>General</c:formatCode>
                <c:ptCount val="16"/>
                <c:pt idx="0">
                  <c:v>26</c:v>
                </c:pt>
                <c:pt idx="1">
                  <c:v>23</c:v>
                </c:pt>
                <c:pt idx="2">
                  <c:v>21</c:v>
                </c:pt>
                <c:pt idx="3">
                  <c:v>14</c:v>
                </c:pt>
                <c:pt idx="4">
                  <c:v>16</c:v>
                </c:pt>
                <c:pt idx="5">
                  <c:v>12</c:v>
                </c:pt>
                <c:pt idx="6">
                  <c:v>10</c:v>
                </c:pt>
                <c:pt idx="7">
                  <c:v>12</c:v>
                </c:pt>
                <c:pt idx="8">
                  <c:v>16</c:v>
                </c:pt>
                <c:pt idx="9">
                  <c:v>14</c:v>
                </c:pt>
                <c:pt idx="10">
                  <c:v>19</c:v>
                </c:pt>
                <c:pt idx="11">
                  <c:v>18</c:v>
                </c:pt>
                <c:pt idx="12">
                  <c:v>15</c:v>
                </c:pt>
                <c:pt idx="13">
                  <c:v>26</c:v>
                </c:pt>
                <c:pt idx="14">
                  <c:v>37</c:v>
                </c:pt>
                <c:pt idx="15">
                  <c:v>35</c:v>
                </c:pt>
              </c:numCache>
            </c:numRef>
          </c:val>
          <c:extLst>
            <c:ext xmlns:c16="http://schemas.microsoft.com/office/drawing/2014/chart" uri="{C3380CC4-5D6E-409C-BE32-E72D297353CC}">
              <c16:uniqueId val="{00000000-30DF-4380-8678-7E5F87F67EED}"/>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 ketamine</c:v>
                </c:pt>
              </c:strCache>
            </c:strRef>
          </c:tx>
          <c:spPr>
            <a:ln w="19050" cap="rnd" cmpd="sng" algn="ctr">
              <a:solidFill>
                <a:schemeClr val="accent1"/>
              </a:solidFill>
              <a:prstDash val="solid"/>
              <a:round/>
            </a:ln>
            <a:effectLst/>
          </c:spPr>
          <c:marker>
            <c:spPr>
              <a:solidFill>
                <a:schemeClr val="accent1"/>
              </a:solidFill>
              <a:ln w="6350" cap="flat" cmpd="sng" algn="ctr">
                <a:solidFill>
                  <a:schemeClr val="accent1"/>
                </a:solidFill>
                <a:prstDash val="solid"/>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Sheet1!$B$3:$Q$3</c:f>
              <c:numCache>
                <c:formatCode>General</c:formatCode>
                <c:ptCount val="16"/>
                <c:pt idx="0">
                  <c:v>2</c:v>
                </c:pt>
                <c:pt idx="1">
                  <c:v>3</c:v>
                </c:pt>
                <c:pt idx="2">
                  <c:v>2</c:v>
                </c:pt>
                <c:pt idx="3">
                  <c:v>2</c:v>
                </c:pt>
                <c:pt idx="4">
                  <c:v>2</c:v>
                </c:pt>
                <c:pt idx="5">
                  <c:v>2</c:v>
                </c:pt>
                <c:pt idx="6">
                  <c:v>2</c:v>
                </c:pt>
                <c:pt idx="7">
                  <c:v>2</c:v>
                </c:pt>
                <c:pt idx="8">
                  <c:v>2</c:v>
                </c:pt>
                <c:pt idx="9">
                  <c:v>2</c:v>
                </c:pt>
                <c:pt idx="10">
                  <c:v>2</c:v>
                </c:pt>
                <c:pt idx="11">
                  <c:v>2</c:v>
                </c:pt>
                <c:pt idx="12">
                  <c:v>2</c:v>
                </c:pt>
                <c:pt idx="13">
                  <c:v>3</c:v>
                </c:pt>
                <c:pt idx="14">
                  <c:v>3</c:v>
                </c:pt>
                <c:pt idx="15">
                  <c:v>3</c:v>
                </c:pt>
              </c:numCache>
            </c:numRef>
          </c:val>
          <c:smooth val="0"/>
          <c:extLst>
            <c:ext xmlns:c16="http://schemas.microsoft.com/office/drawing/2014/chart" uri="{C3380CC4-5D6E-409C-BE32-E72D297353CC}">
              <c16:uniqueId val="{00000001-30DF-4380-8678-7E5F87F67EED}"/>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EDRS participants</a:t>
                </a:r>
              </a:p>
            </c:rich>
          </c:tx>
          <c:layout>
            <c:manualLayout>
              <c:xMode val="edge"/>
              <c:yMode val="edge"/>
              <c:x val="0"/>
              <c:y val="8.8340230714583717E-2"/>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out"/>
        <c:minorTickMark val="none"/>
        <c:tickLblPos val="none"/>
        <c:crossAx val="-2101183640"/>
        <c:crosses val="autoZero"/>
        <c:auto val="0"/>
        <c:lblAlgn val="ctr"/>
        <c:lblOffset val="100"/>
        <c:noMultiLvlLbl val="0"/>
      </c:catAx>
      <c:valAx>
        <c:axId val="-2101183640"/>
        <c:scaling>
          <c:orientation val="minMax"/>
          <c:max val="4"/>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Median Days</a:t>
                </a:r>
              </a:p>
            </c:rich>
          </c:tx>
          <c:layout>
            <c:manualLayout>
              <c:xMode val="edge"/>
              <c:yMode val="edge"/>
              <c:x val="0.97444932984723087"/>
              <c:y val="0.23517974537950628"/>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spPr>
        <a:noFill/>
        <a:ln w="25399">
          <a:noFill/>
        </a:ln>
        <a:effectLst/>
      </c:spPr>
    </c:plotArea>
    <c:legend>
      <c:legendPos val="b"/>
      <c:layout>
        <c:manualLayout>
          <c:xMode val="edge"/>
          <c:yMode val="edge"/>
          <c:x val="0.21944093675597051"/>
          <c:y val="0.9110556881747246"/>
          <c:w val="0.56103719233238258"/>
          <c:h val="8.8944362377510397E-2"/>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89775155814506E-2"/>
          <c:y val="9.2436974789915902E-2"/>
          <c:w val="0.8394401241640459"/>
          <c:h val="0.62184873949584396"/>
        </c:manualLayout>
      </c:layout>
      <c:barChart>
        <c:barDir val="col"/>
        <c:grouping val="clustered"/>
        <c:varyColors val="0"/>
        <c:ser>
          <c:idx val="1"/>
          <c:order val="1"/>
          <c:tx>
            <c:strRef>
              <c:f>Sheet1!$A$2</c:f>
              <c:strCache>
                <c:ptCount val="1"/>
                <c:pt idx="0">
                  <c:v>% Used LSD</c:v>
                </c:pt>
              </c:strCache>
            </c:strRef>
          </c:tx>
          <c:spPr>
            <a:solidFill>
              <a:schemeClr val="accent2"/>
            </a:solidFill>
            <a:ln w="25400">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Sheet1!$B$2:$Q$2</c:f>
              <c:numCache>
                <c:formatCode>General</c:formatCode>
                <c:ptCount val="16"/>
                <c:pt idx="0">
                  <c:v>28</c:v>
                </c:pt>
                <c:pt idx="1">
                  <c:v>26</c:v>
                </c:pt>
                <c:pt idx="2">
                  <c:v>32</c:v>
                </c:pt>
                <c:pt idx="3">
                  <c:v>29</c:v>
                </c:pt>
                <c:pt idx="4">
                  <c:v>28</c:v>
                </c:pt>
                <c:pt idx="5">
                  <c:v>30</c:v>
                </c:pt>
                <c:pt idx="6">
                  <c:v>34</c:v>
                </c:pt>
                <c:pt idx="7">
                  <c:v>38</c:v>
                </c:pt>
                <c:pt idx="8">
                  <c:v>46</c:v>
                </c:pt>
                <c:pt idx="9">
                  <c:v>34</c:v>
                </c:pt>
                <c:pt idx="10">
                  <c:v>43</c:v>
                </c:pt>
                <c:pt idx="11">
                  <c:v>41</c:v>
                </c:pt>
                <c:pt idx="12">
                  <c:v>40</c:v>
                </c:pt>
                <c:pt idx="13">
                  <c:v>45</c:v>
                </c:pt>
                <c:pt idx="14">
                  <c:v>50</c:v>
                </c:pt>
                <c:pt idx="15">
                  <c:v>51</c:v>
                </c:pt>
              </c:numCache>
            </c:numRef>
          </c:val>
          <c:extLst>
            <c:ext xmlns:c16="http://schemas.microsoft.com/office/drawing/2014/chart" uri="{C3380CC4-5D6E-409C-BE32-E72D297353CC}">
              <c16:uniqueId val="{00000000-E62F-4385-89C8-622C2119E15C}"/>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 LSD</c:v>
                </c:pt>
              </c:strCache>
            </c:strRef>
          </c:tx>
          <c:spPr>
            <a:ln w="19050" cap="rnd" cmpd="sng" algn="ctr">
              <a:solidFill>
                <a:schemeClr val="accent1"/>
              </a:solidFill>
              <a:prstDash val="solid"/>
              <a:round/>
            </a:ln>
            <a:effectLst/>
          </c:spPr>
          <c:marker>
            <c:spPr>
              <a:solidFill>
                <a:schemeClr val="accent1"/>
              </a:solidFill>
              <a:ln w="6350" cap="flat" cmpd="sng" algn="ctr">
                <a:solidFill>
                  <a:schemeClr val="accent1"/>
                </a:solidFill>
                <a:prstDash val="solid"/>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Sheet1!$B$3:$Q$3</c:f>
              <c:numCache>
                <c:formatCode>General</c:formatCode>
                <c:ptCount val="16"/>
                <c:pt idx="0">
                  <c:v>2</c:v>
                </c:pt>
                <c:pt idx="1">
                  <c:v>2</c:v>
                </c:pt>
                <c:pt idx="2">
                  <c:v>2</c:v>
                </c:pt>
                <c:pt idx="3">
                  <c:v>2</c:v>
                </c:pt>
                <c:pt idx="4">
                  <c:v>2</c:v>
                </c:pt>
                <c:pt idx="5">
                  <c:v>2</c:v>
                </c:pt>
                <c:pt idx="6">
                  <c:v>2</c:v>
                </c:pt>
                <c:pt idx="7">
                  <c:v>3</c:v>
                </c:pt>
                <c:pt idx="8">
                  <c:v>3</c:v>
                </c:pt>
                <c:pt idx="9">
                  <c:v>3</c:v>
                </c:pt>
                <c:pt idx="10">
                  <c:v>3</c:v>
                </c:pt>
                <c:pt idx="11">
                  <c:v>2</c:v>
                </c:pt>
                <c:pt idx="12">
                  <c:v>2</c:v>
                </c:pt>
                <c:pt idx="13">
                  <c:v>3</c:v>
                </c:pt>
                <c:pt idx="14">
                  <c:v>3</c:v>
                </c:pt>
                <c:pt idx="15">
                  <c:v>3</c:v>
                </c:pt>
              </c:numCache>
            </c:numRef>
          </c:val>
          <c:smooth val="0"/>
          <c:extLst>
            <c:ext xmlns:c16="http://schemas.microsoft.com/office/drawing/2014/chart" uri="{C3380CC4-5D6E-409C-BE32-E72D297353CC}">
              <c16:uniqueId val="{00000001-E62F-4385-89C8-622C2119E15C}"/>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EDRS participants</a:t>
                </a:r>
              </a:p>
            </c:rich>
          </c:tx>
          <c:layout>
            <c:manualLayout>
              <c:xMode val="edge"/>
              <c:yMode val="edge"/>
              <c:x val="2.7665024068732505E-3"/>
              <c:y val="0.14518772936188404"/>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out"/>
        <c:minorTickMark val="none"/>
        <c:tickLblPos val="none"/>
        <c:crossAx val="-2101183640"/>
        <c:crosses val="autoZero"/>
        <c:auto val="0"/>
        <c:lblAlgn val="ctr"/>
        <c:lblOffset val="100"/>
        <c:noMultiLvlLbl val="0"/>
      </c:catAx>
      <c:valAx>
        <c:axId val="-2101183640"/>
        <c:scaling>
          <c:orientation val="minMax"/>
          <c:max val="3"/>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Median Days</a:t>
                </a:r>
              </a:p>
            </c:rich>
          </c:tx>
          <c:layout>
            <c:manualLayout>
              <c:xMode val="edge"/>
              <c:yMode val="edge"/>
              <c:x val="0.97398923203398613"/>
              <c:y val="0.23856172729540032"/>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spPr>
        <a:noFill/>
        <a:ln w="25399">
          <a:noFill/>
        </a:ln>
        <a:effectLst/>
      </c:spPr>
    </c:plotArea>
    <c:legend>
      <c:legendPos val="b"/>
      <c:layout>
        <c:manualLayout>
          <c:xMode val="edge"/>
          <c:yMode val="edge"/>
          <c:x val="0.21944093675597051"/>
          <c:y val="0.8277976778326438"/>
          <c:w val="0.56103719233238258"/>
          <c:h val="0.16863703901419105"/>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Gram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200</c:v>
                </c:pt>
                <c:pt idx="1">
                  <c:v>180</c:v>
                </c:pt>
                <c:pt idx="2">
                  <c:v>150</c:v>
                </c:pt>
                <c:pt idx="3">
                  <c:v>135</c:v>
                </c:pt>
                <c:pt idx="4">
                  <c:v>180</c:v>
                </c:pt>
                <c:pt idx="5">
                  <c:v>155</c:v>
                </c:pt>
                <c:pt idx="6">
                  <c:v>200</c:v>
                </c:pt>
                <c:pt idx="7">
                  <c:v>160</c:v>
                </c:pt>
                <c:pt idx="8">
                  <c:v>170</c:v>
                </c:pt>
                <c:pt idx="9">
                  <c:v>180</c:v>
                </c:pt>
                <c:pt idx="10">
                  <c:v>180</c:v>
                </c:pt>
                <c:pt idx="11">
                  <c:v>200</c:v>
                </c:pt>
                <c:pt idx="12">
                  <c:v>200</c:v>
                </c:pt>
                <c:pt idx="13">
                  <c:v>200</c:v>
                </c:pt>
                <c:pt idx="14">
                  <c:v>200</c:v>
                </c:pt>
                <c:pt idx="15">
                  <c:v>200</c:v>
                </c:pt>
              </c:numCache>
            </c:numRef>
          </c:val>
          <c:extLst>
            <c:ext xmlns:c16="http://schemas.microsoft.com/office/drawing/2014/chart" uri="{C3380CC4-5D6E-409C-BE32-E72D297353CC}">
              <c16:uniqueId val="{00000000-83EA-4549-AC40-91B2F55F3F68}"/>
            </c:ext>
          </c:extLst>
        </c:ser>
        <c:dLbls>
          <c:showLegendKey val="0"/>
          <c:showVal val="0"/>
          <c:showCatName val="0"/>
          <c:showSerName val="0"/>
          <c:showPercent val="0"/>
          <c:showBubbleSize val="0"/>
        </c:dLbls>
        <c:gapWidth val="150"/>
        <c:axId val="213651456"/>
        <c:axId val="213652992"/>
      </c:barChart>
      <c:catAx>
        <c:axId val="213651456"/>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3652992"/>
        <c:crosses val="autoZero"/>
        <c:auto val="1"/>
        <c:lblAlgn val="ctr"/>
        <c:lblOffset val="100"/>
        <c:noMultiLvlLbl val="0"/>
      </c:catAx>
      <c:valAx>
        <c:axId val="21365299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Median Price ($)</a:t>
                </a:r>
              </a:p>
            </c:rich>
          </c:tx>
          <c:layout>
            <c:manualLayout>
              <c:xMode val="edge"/>
              <c:yMode val="edge"/>
              <c:x val="1.207182794660488E-3"/>
              <c:y val="0.1877726867851925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3651456"/>
        <c:crosses val="autoZero"/>
        <c:crossBetween val="between"/>
      </c:valAx>
      <c:spPr>
        <a:noFill/>
        <a:ln>
          <a:noFill/>
        </a:ln>
        <a:effectLst/>
      </c:spPr>
    </c:plotArea>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619895357163141E-2"/>
          <c:y val="5.3300533005330102E-2"/>
          <c:w val="0.89996334795727839"/>
          <c:h val="0.65979140061857511"/>
        </c:manualLayout>
      </c:layout>
      <c:lineChart>
        <c:grouping val="standard"/>
        <c:varyColors val="0"/>
        <c:ser>
          <c:idx val="0"/>
          <c:order val="0"/>
          <c:tx>
            <c:strRef>
              <c:f>Sheet1!$A$2</c:f>
              <c:strCache>
                <c:ptCount val="1"/>
                <c:pt idx="0">
                  <c:v>Ecstasy (weekly or more)</c:v>
                </c:pt>
              </c:strCache>
            </c:strRef>
          </c:tx>
          <c:spPr>
            <a:ln w="25400" cap="rnd" cmpd="sng" algn="ctr">
              <a:solidFill>
                <a:schemeClr val="accent1"/>
              </a:solidFill>
              <a:prstDash val="solid"/>
              <a:round/>
            </a:ln>
            <a:effectLst/>
          </c:spPr>
          <c:marker>
            <c:symbol val="diamond"/>
            <c:size val="5"/>
            <c:spPr>
              <a:solidFill>
                <a:schemeClr val="accent1"/>
              </a:solidFill>
              <a:ln w="2540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6F-4642-BB14-E79419B2BB34}"/>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6F-4642-BB14-E79419B2BB34}"/>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6F-4642-BB14-E79419B2BB34}"/>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General</c:formatCode>
                <c:ptCount val="16"/>
                <c:pt idx="0">
                  <c:v>33</c:v>
                </c:pt>
                <c:pt idx="1">
                  <c:v>37</c:v>
                </c:pt>
                <c:pt idx="2">
                  <c:v>35</c:v>
                </c:pt>
                <c:pt idx="3">
                  <c:v>31</c:v>
                </c:pt>
                <c:pt idx="4">
                  <c:v>27</c:v>
                </c:pt>
                <c:pt idx="5">
                  <c:v>26</c:v>
                </c:pt>
                <c:pt idx="6">
                  <c:v>30</c:v>
                </c:pt>
                <c:pt idx="7">
                  <c:v>23</c:v>
                </c:pt>
                <c:pt idx="8">
                  <c:v>28</c:v>
                </c:pt>
                <c:pt idx="9">
                  <c:v>27</c:v>
                </c:pt>
                <c:pt idx="10">
                  <c:v>26</c:v>
                </c:pt>
                <c:pt idx="11">
                  <c:v>26</c:v>
                </c:pt>
                <c:pt idx="12">
                  <c:v>24</c:v>
                </c:pt>
                <c:pt idx="13">
                  <c:v>25</c:v>
                </c:pt>
                <c:pt idx="14">
                  <c:v>29</c:v>
                </c:pt>
                <c:pt idx="15">
                  <c:v>27</c:v>
                </c:pt>
              </c:numCache>
            </c:numRef>
          </c:val>
          <c:smooth val="0"/>
          <c:extLst>
            <c:ext xmlns:c16="http://schemas.microsoft.com/office/drawing/2014/chart" uri="{C3380CC4-5D6E-409C-BE32-E72D297353CC}">
              <c16:uniqueId val="{00000003-BA6F-4642-BB14-E79419B2BB34}"/>
            </c:ext>
          </c:extLst>
        </c:ser>
        <c:ser>
          <c:idx val="1"/>
          <c:order val="1"/>
          <c:tx>
            <c:strRef>
              <c:f>Sheet1!$A$3</c:f>
              <c:strCache>
                <c:ptCount val="1"/>
                <c:pt idx="0">
                  <c:v>Cannabis (daily)</c:v>
                </c:pt>
              </c:strCache>
            </c:strRef>
          </c:tx>
          <c:spPr>
            <a:ln w="25400" cap="rnd" cmpd="sng" algn="ctr">
              <a:solidFill>
                <a:schemeClr val="accent2"/>
              </a:solidFill>
              <a:prstDash val="solid"/>
              <a:round/>
            </a:ln>
            <a:effectLst/>
          </c:spPr>
          <c:marker>
            <c:symbol val="square"/>
            <c:size val="5"/>
            <c:spPr>
              <a:solidFill>
                <a:schemeClr val="accent2"/>
              </a:solidFill>
              <a:ln w="25400" cap="flat" cmpd="sng" algn="ctr">
                <a:solidFill>
                  <a:schemeClr val="accent2"/>
                </a:solidFill>
                <a:prstDash val="solid"/>
                <a:round/>
              </a:ln>
              <a:effectLst/>
            </c:spPr>
          </c:marker>
          <c:dLbls>
            <c:dLbl>
              <c:idx val="0"/>
              <c:layout>
                <c:manualLayout>
                  <c:x val="-3.506849315068495E-2"/>
                  <c:y val="3.8095238095238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6F-4642-BB14-E79419B2BB34}"/>
                </c:ext>
              </c:extLst>
            </c:dLbl>
            <c:dLbl>
              <c:idx val="14"/>
              <c:layout>
                <c:manualLayout>
                  <c:x val="-2.4109589041095891E-2"/>
                  <c:y val="2.5396825396825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6F-4642-BB14-E79419B2BB34}"/>
                </c:ext>
              </c:extLst>
            </c:dLbl>
            <c:dLbl>
              <c:idx val="15"/>
              <c:layout>
                <c:manualLayout>
                  <c:x val="-1.5717398338906268E-2"/>
                  <c:y val="3.88256467941507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5090410958904104E-2"/>
                      <c:h val="5.6486939132608417E-2"/>
                    </c:manualLayout>
                  </c15:layout>
                </c:ext>
                <c:ext xmlns:c16="http://schemas.microsoft.com/office/drawing/2014/chart" uri="{C3380CC4-5D6E-409C-BE32-E72D297353CC}">
                  <c16:uniqueId val="{00000006-BA6F-4642-BB14-E79419B2BB34}"/>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General</c:formatCode>
                <c:ptCount val="16"/>
                <c:pt idx="0">
                  <c:v>26</c:v>
                </c:pt>
                <c:pt idx="1">
                  <c:v>20</c:v>
                </c:pt>
                <c:pt idx="2">
                  <c:v>21</c:v>
                </c:pt>
                <c:pt idx="3">
                  <c:v>20</c:v>
                </c:pt>
                <c:pt idx="4">
                  <c:v>16</c:v>
                </c:pt>
                <c:pt idx="5">
                  <c:v>15</c:v>
                </c:pt>
                <c:pt idx="6">
                  <c:v>17</c:v>
                </c:pt>
                <c:pt idx="7">
                  <c:v>14</c:v>
                </c:pt>
                <c:pt idx="8">
                  <c:v>18</c:v>
                </c:pt>
                <c:pt idx="9">
                  <c:v>23</c:v>
                </c:pt>
                <c:pt idx="10">
                  <c:v>16</c:v>
                </c:pt>
                <c:pt idx="11">
                  <c:v>16</c:v>
                </c:pt>
                <c:pt idx="12">
                  <c:v>20</c:v>
                </c:pt>
                <c:pt idx="13">
                  <c:v>21</c:v>
                </c:pt>
                <c:pt idx="14">
                  <c:v>22</c:v>
                </c:pt>
                <c:pt idx="15">
                  <c:v>21</c:v>
                </c:pt>
              </c:numCache>
            </c:numRef>
          </c:val>
          <c:smooth val="0"/>
          <c:extLst>
            <c:ext xmlns:c16="http://schemas.microsoft.com/office/drawing/2014/chart" uri="{C3380CC4-5D6E-409C-BE32-E72D297353CC}">
              <c16:uniqueId val="{00000007-BA6F-4642-BB14-E79419B2BB34}"/>
            </c:ext>
          </c:extLst>
        </c:ser>
        <c:ser>
          <c:idx val="2"/>
          <c:order val="2"/>
          <c:tx>
            <c:strRef>
              <c:f>Sheet1!$A$4</c:f>
              <c:strCache>
                <c:ptCount val="1"/>
                <c:pt idx="0">
                  <c:v>Methamphetamine (weekly or more)</c:v>
                </c:pt>
              </c:strCache>
            </c:strRef>
          </c:tx>
          <c:spPr>
            <a:ln w="25400" cap="rnd" cmpd="sng" algn="ctr">
              <a:solidFill>
                <a:schemeClr val="accent3"/>
              </a:solidFill>
              <a:prstDash val="solid"/>
              <a:round/>
            </a:ln>
            <a:effectLst/>
          </c:spPr>
          <c:marker>
            <c:symbol val="triangle"/>
            <c:size val="5"/>
            <c:spPr>
              <a:solidFill>
                <a:schemeClr val="accent3"/>
              </a:solidFill>
              <a:ln w="25400" cap="flat" cmpd="sng" algn="ctr">
                <a:solidFill>
                  <a:schemeClr val="accent3"/>
                </a:solidFill>
                <a:prstDash val="solid"/>
                <a:round/>
              </a:ln>
              <a:effectLst/>
            </c:spPr>
          </c:marker>
          <c:dLbls>
            <c:dLbl>
              <c:idx val="1"/>
              <c:layout>
                <c:manualLayout>
                  <c:x val="-3.287671232876712E-2"/>
                  <c:y val="-3.3862433862433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6F-4642-BB14-E79419B2BB34}"/>
                </c:ext>
              </c:extLst>
            </c:dLbl>
            <c:dLbl>
              <c:idx val="15"/>
              <c:layout>
                <c:manualLayout>
                  <c:x val="0"/>
                  <c:y val="-2.9629629629629707E-2"/>
                </c:manualLayout>
              </c:layout>
              <c:tx>
                <c:rich>
                  <a:bodyPr/>
                  <a:lstStyle/>
                  <a:p>
                    <a:fld id="{A0806D56-148C-4C9A-AFC6-E4FDEE85D09D}"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A6F-4642-BB14-E79419B2BB34}"/>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Sheet1!$B$4:$Q$4</c:f>
              <c:numCache>
                <c:formatCode>General</c:formatCode>
                <c:ptCount val="16"/>
                <c:pt idx="1">
                  <c:v>23</c:v>
                </c:pt>
                <c:pt idx="2">
                  <c:v>24</c:v>
                </c:pt>
                <c:pt idx="3">
                  <c:v>20</c:v>
                </c:pt>
                <c:pt idx="4">
                  <c:v>19</c:v>
                </c:pt>
                <c:pt idx="5">
                  <c:v>9</c:v>
                </c:pt>
                <c:pt idx="6">
                  <c:v>7</c:v>
                </c:pt>
                <c:pt idx="7">
                  <c:v>6</c:v>
                </c:pt>
                <c:pt idx="8">
                  <c:v>13</c:v>
                </c:pt>
                <c:pt idx="9">
                  <c:v>11</c:v>
                </c:pt>
                <c:pt idx="10">
                  <c:v>7</c:v>
                </c:pt>
                <c:pt idx="11">
                  <c:v>9</c:v>
                </c:pt>
                <c:pt idx="12">
                  <c:v>7</c:v>
                </c:pt>
                <c:pt idx="13">
                  <c:v>7</c:v>
                </c:pt>
                <c:pt idx="14">
                  <c:v>4</c:v>
                </c:pt>
                <c:pt idx="15">
                  <c:v>6</c:v>
                </c:pt>
              </c:numCache>
            </c:numRef>
          </c:val>
          <c:smooth val="0"/>
          <c:extLst>
            <c:ext xmlns:c16="http://schemas.microsoft.com/office/drawing/2014/chart" uri="{C3380CC4-5D6E-409C-BE32-E72D297353CC}">
              <c16:uniqueId val="{0000000A-BA6F-4642-BB14-E79419B2BB34}"/>
            </c:ext>
          </c:extLst>
        </c:ser>
        <c:ser>
          <c:idx val="3"/>
          <c:order val="3"/>
          <c:tx>
            <c:strRef>
              <c:f>Sheet1!$A$5</c:f>
              <c:strCache>
                <c:ptCount val="1"/>
                <c:pt idx="0">
                  <c:v>Cocaine (weekly or more)</c:v>
                </c:pt>
              </c:strCache>
            </c:strRef>
          </c:tx>
          <c:spPr>
            <a:ln w="25400" cap="rnd" cmpd="sng" algn="ctr">
              <a:solidFill>
                <a:schemeClr val="accent4"/>
              </a:solidFill>
              <a:prstDash val="solid"/>
              <a:round/>
            </a:ln>
            <a:effectLst/>
          </c:spPr>
          <c:marker>
            <c:symbol val="circle"/>
            <c:size val="5"/>
            <c:spPr>
              <a:solidFill>
                <a:schemeClr val="accent4"/>
              </a:solidFill>
              <a:ln w="25400" cap="flat" cmpd="sng" algn="ctr">
                <a:solidFill>
                  <a:schemeClr val="accent4"/>
                </a:solidFill>
                <a:prstDash val="solid"/>
                <a:round/>
              </a:ln>
              <a:effectLst/>
            </c:spPr>
          </c:marker>
          <c:dLbls>
            <c:dLbl>
              <c:idx val="0"/>
              <c:layout>
                <c:manualLayout>
                  <c:x val="-2.63013698630137E-2"/>
                  <c:y val="-4.2328042328042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6F-4642-BB14-E79419B2BB34}"/>
                </c:ext>
              </c:extLst>
            </c:dLbl>
            <c:dLbl>
              <c:idx val="14"/>
              <c:layout>
                <c:manualLayout>
                  <c:x val="-2.1917808219178082E-2"/>
                  <c:y val="-3.8095238095238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A6F-4642-BB14-E79419B2BB34}"/>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A6F-4642-BB14-E79419B2BB34}"/>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Sheet1!$B$5:$Q$5</c:f>
              <c:numCache>
                <c:formatCode>0</c:formatCode>
                <c:ptCount val="16"/>
                <c:pt idx="0">
                  <c:v>0.5</c:v>
                </c:pt>
                <c:pt idx="1">
                  <c:v>0.8</c:v>
                </c:pt>
                <c:pt idx="2">
                  <c:v>2.4</c:v>
                </c:pt>
                <c:pt idx="3">
                  <c:v>0.5</c:v>
                </c:pt>
                <c:pt idx="4">
                  <c:v>3</c:v>
                </c:pt>
                <c:pt idx="5">
                  <c:v>2</c:v>
                </c:pt>
                <c:pt idx="6">
                  <c:v>1.2</c:v>
                </c:pt>
                <c:pt idx="7">
                  <c:v>2</c:v>
                </c:pt>
                <c:pt idx="8">
                  <c:v>2</c:v>
                </c:pt>
                <c:pt idx="9">
                  <c:v>2.1</c:v>
                </c:pt>
                <c:pt idx="10">
                  <c:v>1.3</c:v>
                </c:pt>
                <c:pt idx="11">
                  <c:v>2</c:v>
                </c:pt>
                <c:pt idx="12">
                  <c:v>1.4</c:v>
                </c:pt>
                <c:pt idx="13">
                  <c:v>1.5</c:v>
                </c:pt>
                <c:pt idx="14">
                  <c:v>2.7</c:v>
                </c:pt>
                <c:pt idx="15" formatCode="General">
                  <c:v>4</c:v>
                </c:pt>
              </c:numCache>
            </c:numRef>
          </c:val>
          <c:smooth val="0"/>
          <c:extLst>
            <c:ext xmlns:c16="http://schemas.microsoft.com/office/drawing/2014/chart" uri="{C3380CC4-5D6E-409C-BE32-E72D297353CC}">
              <c16:uniqueId val="{0000000E-BA6F-4642-BB14-E79419B2BB34}"/>
            </c:ext>
          </c:extLst>
        </c:ser>
        <c:dLbls>
          <c:showLegendKey val="0"/>
          <c:showVal val="0"/>
          <c:showCatName val="0"/>
          <c:showSerName val="0"/>
          <c:showPercent val="0"/>
          <c:showBubbleSize val="0"/>
        </c:dLbls>
        <c:marker val="1"/>
        <c:smooth val="0"/>
        <c:axId val="200601600"/>
        <c:axId val="200603136"/>
      </c:lineChart>
      <c:catAx>
        <c:axId val="20060160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3136"/>
        <c:crosses val="autoZero"/>
        <c:auto val="1"/>
        <c:lblAlgn val="ctr"/>
        <c:lblOffset val="100"/>
        <c:noMultiLvlLbl val="0"/>
      </c:catAx>
      <c:valAx>
        <c:axId val="20060313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EDRS participants</a:t>
                </a:r>
              </a:p>
            </c:rich>
          </c:tx>
          <c:layout>
            <c:manualLayout>
              <c:xMode val="edge"/>
              <c:yMode val="edge"/>
              <c:x val="7.7248153849714726E-3"/>
              <c:y val="0.1287661272873064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1600"/>
        <c:crosses val="autoZero"/>
        <c:crossBetween val="between"/>
      </c:valAx>
      <c:spPr>
        <a:noFill/>
        <a:ln>
          <a:noFill/>
        </a:ln>
        <a:effectLst/>
      </c:spPr>
    </c:plotArea>
    <c:legend>
      <c:legendPos val="b"/>
      <c:layout>
        <c:manualLayout>
          <c:xMode val="edge"/>
          <c:yMode val="edge"/>
          <c:x val="0.13171308380972926"/>
          <c:y val="0.84592992542598844"/>
          <c:w val="0.77821749541581275"/>
          <c:h val="0.1286732491771861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Low</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c:v>
                </c:pt>
                <c:pt idx="1">
                  <c:v>3</c:v>
                </c:pt>
                <c:pt idx="2">
                  <c:v>3</c:v>
                </c:pt>
                <c:pt idx="3">
                  <c:v>8</c:v>
                </c:pt>
                <c:pt idx="4">
                  <c:v>8</c:v>
                </c:pt>
                <c:pt idx="5">
                  <c:v>4</c:v>
                </c:pt>
                <c:pt idx="6">
                  <c:v>15</c:v>
                </c:pt>
                <c:pt idx="7">
                  <c:v>19</c:v>
                </c:pt>
                <c:pt idx="8">
                  <c:v>7</c:v>
                </c:pt>
                <c:pt idx="9">
                  <c:v>5</c:v>
                </c:pt>
                <c:pt idx="10">
                  <c:v>17</c:v>
                </c:pt>
                <c:pt idx="11">
                  <c:v>7</c:v>
                </c:pt>
                <c:pt idx="12">
                  <c:v>11</c:v>
                </c:pt>
                <c:pt idx="13">
                  <c:v>4</c:v>
                </c:pt>
                <c:pt idx="14">
                  <c:v>3</c:v>
                </c:pt>
                <c:pt idx="15">
                  <c:v>7</c:v>
                </c:pt>
              </c:numCache>
            </c:numRef>
          </c:val>
          <c:extLst>
            <c:ext xmlns:c16="http://schemas.microsoft.com/office/drawing/2014/chart" uri="{C3380CC4-5D6E-409C-BE32-E72D297353CC}">
              <c16:uniqueId val="{00000000-2BDB-49F5-8090-1F2F5159F2ED}"/>
            </c:ext>
          </c:extLst>
        </c:ser>
        <c:ser>
          <c:idx val="1"/>
          <c:order val="1"/>
          <c:tx>
            <c:strRef>
              <c:f>Sheet1!$C$1</c:f>
              <c:strCache>
                <c:ptCount val="1"/>
                <c:pt idx="0">
                  <c:v>Medium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21</c:v>
                </c:pt>
                <c:pt idx="1">
                  <c:v>23</c:v>
                </c:pt>
                <c:pt idx="2">
                  <c:v>27</c:v>
                </c:pt>
                <c:pt idx="3">
                  <c:v>31</c:v>
                </c:pt>
                <c:pt idx="4">
                  <c:v>14</c:v>
                </c:pt>
                <c:pt idx="5">
                  <c:v>21</c:v>
                </c:pt>
                <c:pt idx="6">
                  <c:v>35</c:v>
                </c:pt>
                <c:pt idx="7">
                  <c:v>26</c:v>
                </c:pt>
                <c:pt idx="8">
                  <c:v>26</c:v>
                </c:pt>
                <c:pt idx="9">
                  <c:v>35</c:v>
                </c:pt>
                <c:pt idx="10">
                  <c:v>15</c:v>
                </c:pt>
                <c:pt idx="11">
                  <c:v>29</c:v>
                </c:pt>
                <c:pt idx="12">
                  <c:v>13</c:v>
                </c:pt>
                <c:pt idx="13">
                  <c:v>21</c:v>
                </c:pt>
                <c:pt idx="14">
                  <c:v>29</c:v>
                </c:pt>
                <c:pt idx="15">
                  <c:v>30</c:v>
                </c:pt>
              </c:numCache>
            </c:numRef>
          </c:val>
          <c:extLst>
            <c:ext xmlns:c16="http://schemas.microsoft.com/office/drawing/2014/chart" uri="{C3380CC4-5D6E-409C-BE32-E72D297353CC}">
              <c16:uniqueId val="{00000001-2BDB-49F5-8090-1F2F5159F2ED}"/>
            </c:ext>
          </c:extLst>
        </c:ser>
        <c:ser>
          <c:idx val="2"/>
          <c:order val="2"/>
          <c:tx>
            <c:strRef>
              <c:f>Sheet1!$D$1</c:f>
              <c:strCache>
                <c:ptCount val="1"/>
                <c:pt idx="0">
                  <c:v>High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55</c:v>
                </c:pt>
                <c:pt idx="1">
                  <c:v>54</c:v>
                </c:pt>
                <c:pt idx="2">
                  <c:v>54</c:v>
                </c:pt>
                <c:pt idx="3">
                  <c:v>47</c:v>
                </c:pt>
                <c:pt idx="4">
                  <c:v>59</c:v>
                </c:pt>
                <c:pt idx="5">
                  <c:v>54</c:v>
                </c:pt>
                <c:pt idx="6">
                  <c:v>42</c:v>
                </c:pt>
                <c:pt idx="7">
                  <c:v>52</c:v>
                </c:pt>
                <c:pt idx="8">
                  <c:v>63</c:v>
                </c:pt>
                <c:pt idx="9">
                  <c:v>60</c:v>
                </c:pt>
                <c:pt idx="10">
                  <c:v>61</c:v>
                </c:pt>
                <c:pt idx="11">
                  <c:v>58</c:v>
                </c:pt>
                <c:pt idx="12">
                  <c:v>65</c:v>
                </c:pt>
                <c:pt idx="13">
                  <c:v>54</c:v>
                </c:pt>
                <c:pt idx="14">
                  <c:v>58</c:v>
                </c:pt>
                <c:pt idx="15">
                  <c:v>54</c:v>
                </c:pt>
              </c:numCache>
            </c:numRef>
          </c:val>
          <c:extLst>
            <c:ext xmlns:c16="http://schemas.microsoft.com/office/drawing/2014/chart" uri="{C3380CC4-5D6E-409C-BE32-E72D297353CC}">
              <c16:uniqueId val="{00000002-2BDB-49F5-8090-1F2F5159F2ED}"/>
            </c:ext>
          </c:extLst>
        </c:ser>
        <c:ser>
          <c:idx val="3"/>
          <c:order val="3"/>
          <c:tx>
            <c:strRef>
              <c:f>Sheet1!$E$1</c:f>
              <c:strCache>
                <c:ptCount val="1"/>
                <c:pt idx="0">
                  <c:v>Fluctuates</c:v>
                </c:pt>
              </c:strCache>
            </c:strRef>
          </c:tx>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3-2BDB-49F5-8090-1F2F5159F2E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8</c:v>
                </c:pt>
                <c:pt idx="1">
                  <c:v>5</c:v>
                </c:pt>
                <c:pt idx="2">
                  <c:v>5</c:v>
                </c:pt>
                <c:pt idx="3">
                  <c:v>6</c:v>
                </c:pt>
                <c:pt idx="4">
                  <c:v>3</c:v>
                </c:pt>
                <c:pt idx="5">
                  <c:v>5</c:v>
                </c:pt>
                <c:pt idx="6">
                  <c:v>8</c:v>
                </c:pt>
                <c:pt idx="7">
                  <c:v>4</c:v>
                </c:pt>
                <c:pt idx="8">
                  <c:v>4</c:v>
                </c:pt>
                <c:pt idx="9">
                  <c:v>0</c:v>
                </c:pt>
                <c:pt idx="10">
                  <c:v>7</c:v>
                </c:pt>
                <c:pt idx="11">
                  <c:v>6</c:v>
                </c:pt>
                <c:pt idx="12">
                  <c:v>11</c:v>
                </c:pt>
                <c:pt idx="13">
                  <c:v>20</c:v>
                </c:pt>
                <c:pt idx="14">
                  <c:v>10</c:v>
                </c:pt>
                <c:pt idx="15">
                  <c:v>9</c:v>
                </c:pt>
              </c:numCache>
            </c:numRef>
          </c:val>
          <c:extLst>
            <c:ext xmlns:c16="http://schemas.microsoft.com/office/drawing/2014/chart" uri="{C3380CC4-5D6E-409C-BE32-E72D297353CC}">
              <c16:uniqueId val="{00000004-2BDB-49F5-8090-1F2F5159F2ED}"/>
            </c:ext>
          </c:extLst>
        </c:ser>
        <c:dLbls>
          <c:showLegendKey val="0"/>
          <c:showVal val="1"/>
          <c:showCatName val="0"/>
          <c:showSerName val="0"/>
          <c:showPercent val="0"/>
          <c:showBubbleSize val="0"/>
        </c:dLbls>
        <c:gapWidth val="150"/>
        <c:overlap val="100"/>
        <c:axId val="213907328"/>
        <c:axId val="213908864"/>
      </c:barChart>
      <c:catAx>
        <c:axId val="213907328"/>
        <c:scaling>
          <c:orientation val="minMax"/>
        </c:scaling>
        <c:delete val="0"/>
        <c:axPos val="b"/>
        <c:numFmt formatCode="General" sourceLinked="1"/>
        <c:majorTickMark val="out"/>
        <c:minorTickMark val="none"/>
        <c:tickLblPos val="nextTo"/>
        <c:crossAx val="213908864"/>
        <c:crosses val="autoZero"/>
        <c:auto val="1"/>
        <c:lblAlgn val="ctr"/>
        <c:lblOffset val="100"/>
        <c:noMultiLvlLbl val="0"/>
      </c:catAx>
      <c:valAx>
        <c:axId val="213908864"/>
        <c:scaling>
          <c:orientation val="minMax"/>
          <c:max val="1"/>
        </c:scaling>
        <c:delete val="0"/>
        <c:axPos val="l"/>
        <c:title>
          <c:tx>
            <c:rich>
              <a:bodyPr rot="-5400000" vert="horz"/>
              <a:lstStyle/>
              <a:p>
                <a:pPr>
                  <a:defRPr/>
                </a:pPr>
                <a:r>
                  <a:rPr lang="en-AU"/>
                  <a:t>% of those who commented</a:t>
                </a:r>
              </a:p>
            </c:rich>
          </c:tx>
          <c:overlay val="0"/>
        </c:title>
        <c:numFmt formatCode="0%" sourceLinked="1"/>
        <c:majorTickMark val="out"/>
        <c:minorTickMark val="none"/>
        <c:tickLblPos val="nextTo"/>
        <c:crossAx val="213907328"/>
        <c:crosses val="autoZero"/>
        <c:crossBetween val="between"/>
      </c:valAx>
    </c:plotArea>
    <c:legend>
      <c:legendPos val="b"/>
      <c:layout>
        <c:manualLayout>
          <c:xMode val="edge"/>
          <c:yMode val="edge"/>
          <c:x val="0.317329709130727"/>
          <c:y val="0.91340825202882425"/>
          <c:w val="0.365340581738546"/>
          <c:h val="8.6591747971175789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04175736325955"/>
          <c:y val="4.8313862414972535E-2"/>
          <c:w val="0.88079143005439486"/>
          <c:h val="0.71344272640350426"/>
        </c:manualLayout>
      </c:layout>
      <c:barChart>
        <c:barDir val="col"/>
        <c:grouping val="percentStacked"/>
        <c:varyColors val="0"/>
        <c:ser>
          <c:idx val="0"/>
          <c:order val="0"/>
          <c:tx>
            <c:strRef>
              <c:f>Sheet1!$B$1</c:f>
              <c:strCache>
                <c:ptCount val="1"/>
                <c:pt idx="0">
                  <c:v>Very easy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17</c:v>
                </c:pt>
                <c:pt idx="1">
                  <c:v>13</c:v>
                </c:pt>
                <c:pt idx="2">
                  <c:v>12</c:v>
                </c:pt>
                <c:pt idx="3">
                  <c:v>14</c:v>
                </c:pt>
                <c:pt idx="4">
                  <c:v>17</c:v>
                </c:pt>
                <c:pt idx="5">
                  <c:v>21</c:v>
                </c:pt>
                <c:pt idx="6">
                  <c:v>21</c:v>
                </c:pt>
                <c:pt idx="7">
                  <c:v>13</c:v>
                </c:pt>
                <c:pt idx="8">
                  <c:v>26</c:v>
                </c:pt>
                <c:pt idx="9">
                  <c:v>5</c:v>
                </c:pt>
                <c:pt idx="10">
                  <c:v>32</c:v>
                </c:pt>
                <c:pt idx="11">
                  <c:v>12</c:v>
                </c:pt>
                <c:pt idx="12">
                  <c:v>21</c:v>
                </c:pt>
                <c:pt idx="13">
                  <c:v>26</c:v>
                </c:pt>
                <c:pt idx="14">
                  <c:v>22</c:v>
                </c:pt>
                <c:pt idx="15">
                  <c:v>21</c:v>
                </c:pt>
              </c:numCache>
            </c:numRef>
          </c:val>
          <c:extLst>
            <c:ext xmlns:c16="http://schemas.microsoft.com/office/drawing/2014/chart" uri="{C3380CC4-5D6E-409C-BE32-E72D297353CC}">
              <c16:uniqueId val="{00000000-E582-45FF-9047-DD87DAD5BC77}"/>
            </c:ext>
          </c:extLst>
        </c:ser>
        <c:ser>
          <c:idx val="1"/>
          <c:order val="1"/>
          <c:tx>
            <c:strRef>
              <c:f>Sheet1!$C$1</c:f>
              <c:strCache>
                <c:ptCount val="1"/>
                <c:pt idx="0">
                  <c:v>Easy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23</c:v>
                </c:pt>
                <c:pt idx="1">
                  <c:v>36</c:v>
                </c:pt>
                <c:pt idx="2">
                  <c:v>38</c:v>
                </c:pt>
                <c:pt idx="3">
                  <c:v>37</c:v>
                </c:pt>
                <c:pt idx="4">
                  <c:v>26</c:v>
                </c:pt>
                <c:pt idx="5">
                  <c:v>29</c:v>
                </c:pt>
                <c:pt idx="6">
                  <c:v>31</c:v>
                </c:pt>
                <c:pt idx="7">
                  <c:v>20</c:v>
                </c:pt>
                <c:pt idx="8">
                  <c:v>26</c:v>
                </c:pt>
                <c:pt idx="9">
                  <c:v>40</c:v>
                </c:pt>
                <c:pt idx="10">
                  <c:v>37</c:v>
                </c:pt>
                <c:pt idx="11">
                  <c:v>36</c:v>
                </c:pt>
                <c:pt idx="12">
                  <c:v>26</c:v>
                </c:pt>
                <c:pt idx="13">
                  <c:v>38</c:v>
                </c:pt>
                <c:pt idx="14">
                  <c:v>42</c:v>
                </c:pt>
                <c:pt idx="15">
                  <c:v>44</c:v>
                </c:pt>
              </c:numCache>
            </c:numRef>
          </c:val>
          <c:extLst>
            <c:ext xmlns:c16="http://schemas.microsoft.com/office/drawing/2014/chart" uri="{C3380CC4-5D6E-409C-BE32-E72D297353CC}">
              <c16:uniqueId val="{00000001-E582-45FF-9047-DD87DAD5BC77}"/>
            </c:ext>
          </c:extLst>
        </c:ser>
        <c:ser>
          <c:idx val="2"/>
          <c:order val="2"/>
          <c:tx>
            <c:strRef>
              <c:f>Sheet1!$D$1</c:f>
              <c:strCache>
                <c:ptCount val="1"/>
                <c:pt idx="0">
                  <c:v>Difficult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23</c:v>
                </c:pt>
                <c:pt idx="1">
                  <c:v>37</c:v>
                </c:pt>
                <c:pt idx="2">
                  <c:v>36</c:v>
                </c:pt>
                <c:pt idx="3">
                  <c:v>39</c:v>
                </c:pt>
                <c:pt idx="4">
                  <c:v>32</c:v>
                </c:pt>
                <c:pt idx="5">
                  <c:v>20</c:v>
                </c:pt>
                <c:pt idx="6">
                  <c:v>42</c:v>
                </c:pt>
                <c:pt idx="7">
                  <c:v>37</c:v>
                </c:pt>
                <c:pt idx="8">
                  <c:v>38</c:v>
                </c:pt>
                <c:pt idx="9">
                  <c:v>45</c:v>
                </c:pt>
                <c:pt idx="10">
                  <c:v>30</c:v>
                </c:pt>
                <c:pt idx="11">
                  <c:v>35</c:v>
                </c:pt>
                <c:pt idx="12">
                  <c:v>40</c:v>
                </c:pt>
                <c:pt idx="13">
                  <c:v>33</c:v>
                </c:pt>
                <c:pt idx="14">
                  <c:v>30</c:v>
                </c:pt>
                <c:pt idx="15">
                  <c:v>26</c:v>
                </c:pt>
              </c:numCache>
            </c:numRef>
          </c:val>
          <c:extLst>
            <c:ext xmlns:c16="http://schemas.microsoft.com/office/drawing/2014/chart" uri="{C3380CC4-5D6E-409C-BE32-E72D297353CC}">
              <c16:uniqueId val="{00000002-E582-45FF-9047-DD87DAD5BC77}"/>
            </c:ext>
          </c:extLst>
        </c:ser>
        <c:ser>
          <c:idx val="3"/>
          <c:order val="3"/>
          <c:tx>
            <c:strRef>
              <c:f>Sheet1!$E$1</c:f>
              <c:strCache>
                <c:ptCount val="1"/>
                <c:pt idx="0">
                  <c:v>Very difficult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4</c:v>
                </c:pt>
                <c:pt idx="1">
                  <c:v>10</c:v>
                </c:pt>
                <c:pt idx="2">
                  <c:v>12</c:v>
                </c:pt>
                <c:pt idx="3">
                  <c:v>8</c:v>
                </c:pt>
                <c:pt idx="4">
                  <c:v>19</c:v>
                </c:pt>
                <c:pt idx="5">
                  <c:v>18</c:v>
                </c:pt>
                <c:pt idx="6">
                  <c:v>15</c:v>
                </c:pt>
                <c:pt idx="7">
                  <c:v>30</c:v>
                </c:pt>
                <c:pt idx="8">
                  <c:v>11</c:v>
                </c:pt>
                <c:pt idx="9">
                  <c:v>11</c:v>
                </c:pt>
                <c:pt idx="10">
                  <c:v>4</c:v>
                </c:pt>
                <c:pt idx="11">
                  <c:v>17</c:v>
                </c:pt>
                <c:pt idx="12">
                  <c:v>13</c:v>
                </c:pt>
                <c:pt idx="13">
                  <c:v>4</c:v>
                </c:pt>
                <c:pt idx="14">
                  <c:v>6</c:v>
                </c:pt>
                <c:pt idx="15">
                  <c:v>9</c:v>
                </c:pt>
              </c:numCache>
            </c:numRef>
          </c:val>
          <c:extLst>
            <c:ext xmlns:c16="http://schemas.microsoft.com/office/drawing/2014/chart" uri="{C3380CC4-5D6E-409C-BE32-E72D297353CC}">
              <c16:uniqueId val="{00000003-E582-45FF-9047-DD87DAD5BC77}"/>
            </c:ext>
          </c:extLst>
        </c:ser>
        <c:dLbls>
          <c:showLegendKey val="0"/>
          <c:showVal val="1"/>
          <c:showCatName val="0"/>
          <c:showSerName val="0"/>
          <c:showPercent val="0"/>
          <c:showBubbleSize val="0"/>
        </c:dLbls>
        <c:gapWidth val="150"/>
        <c:overlap val="100"/>
        <c:axId val="213907328"/>
        <c:axId val="213908864"/>
      </c:barChart>
      <c:catAx>
        <c:axId val="213907328"/>
        <c:scaling>
          <c:orientation val="minMax"/>
        </c:scaling>
        <c:delete val="0"/>
        <c:axPos val="b"/>
        <c:numFmt formatCode="General" sourceLinked="1"/>
        <c:majorTickMark val="out"/>
        <c:minorTickMark val="none"/>
        <c:tickLblPos val="nextTo"/>
        <c:crossAx val="213908864"/>
        <c:crosses val="autoZero"/>
        <c:auto val="1"/>
        <c:lblAlgn val="ctr"/>
        <c:lblOffset val="100"/>
        <c:noMultiLvlLbl val="0"/>
      </c:catAx>
      <c:valAx>
        <c:axId val="213908864"/>
        <c:scaling>
          <c:orientation val="minMax"/>
          <c:max val="1"/>
        </c:scaling>
        <c:delete val="0"/>
        <c:axPos val="l"/>
        <c:title>
          <c:tx>
            <c:rich>
              <a:bodyPr rot="-5400000" vert="horz"/>
              <a:lstStyle/>
              <a:p>
                <a:pPr>
                  <a:defRPr/>
                </a:pPr>
                <a:r>
                  <a:rPr lang="en-AU"/>
                  <a:t>% of those who commented</a:t>
                </a:r>
              </a:p>
            </c:rich>
          </c:tx>
          <c:overlay val="0"/>
        </c:title>
        <c:numFmt formatCode="0%" sourceLinked="1"/>
        <c:majorTickMark val="out"/>
        <c:minorTickMark val="none"/>
        <c:tickLblPos val="nextTo"/>
        <c:crossAx val="213907328"/>
        <c:crosses val="autoZero"/>
        <c:crossBetween val="between"/>
      </c:valAx>
    </c:plotArea>
    <c:legend>
      <c:legendPos val="b"/>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Tab</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20</c:v>
                </c:pt>
                <c:pt idx="1">
                  <c:v>20</c:v>
                </c:pt>
                <c:pt idx="2">
                  <c:v>20</c:v>
                </c:pt>
                <c:pt idx="3">
                  <c:v>17.5</c:v>
                </c:pt>
                <c:pt idx="4">
                  <c:v>20</c:v>
                </c:pt>
                <c:pt idx="5">
                  <c:v>20</c:v>
                </c:pt>
                <c:pt idx="6">
                  <c:v>15</c:v>
                </c:pt>
                <c:pt idx="7">
                  <c:v>20</c:v>
                </c:pt>
                <c:pt idx="8">
                  <c:v>20</c:v>
                </c:pt>
                <c:pt idx="9">
                  <c:v>20</c:v>
                </c:pt>
                <c:pt idx="10">
                  <c:v>20</c:v>
                </c:pt>
                <c:pt idx="11">
                  <c:v>20</c:v>
                </c:pt>
                <c:pt idx="12">
                  <c:v>20</c:v>
                </c:pt>
                <c:pt idx="13">
                  <c:v>20</c:v>
                </c:pt>
                <c:pt idx="14">
                  <c:v>20</c:v>
                </c:pt>
                <c:pt idx="15">
                  <c:v>20</c:v>
                </c:pt>
              </c:numCache>
            </c:numRef>
          </c:val>
          <c:extLst>
            <c:ext xmlns:c16="http://schemas.microsoft.com/office/drawing/2014/chart" uri="{C3380CC4-5D6E-409C-BE32-E72D297353CC}">
              <c16:uniqueId val="{00000000-11ED-40F9-8E70-CFD79E4319AB}"/>
            </c:ext>
          </c:extLst>
        </c:ser>
        <c:dLbls>
          <c:showLegendKey val="0"/>
          <c:showVal val="0"/>
          <c:showCatName val="0"/>
          <c:showSerName val="0"/>
          <c:showPercent val="0"/>
          <c:showBubbleSize val="0"/>
        </c:dLbls>
        <c:gapWidth val="150"/>
        <c:axId val="214241280"/>
        <c:axId val="214242816"/>
      </c:barChart>
      <c:catAx>
        <c:axId val="21424128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4242816"/>
        <c:crosses val="autoZero"/>
        <c:auto val="1"/>
        <c:lblAlgn val="ctr"/>
        <c:lblOffset val="100"/>
        <c:noMultiLvlLbl val="0"/>
      </c:catAx>
      <c:valAx>
        <c:axId val="21424281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Median Price ($)</a:t>
                </a:r>
              </a:p>
            </c:rich>
          </c:tx>
          <c:layout>
            <c:manualLayout>
              <c:xMode val="edge"/>
              <c:yMode val="edge"/>
              <c:x val="6.038647342995169E-3"/>
              <c:y val="0.225695878269545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4241280"/>
        <c:crosses val="autoZero"/>
        <c:crossBetween val="between"/>
      </c:valAx>
      <c:spPr>
        <a:noFill/>
        <a:ln>
          <a:noFill/>
        </a:ln>
        <a:effectLst/>
      </c:spPr>
    </c:plotArea>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947937837714196E-2"/>
          <c:y val="5.55555555555554E-2"/>
          <c:w val="0.88062744206826604"/>
          <c:h val="0.70353112195817147"/>
        </c:manualLayout>
      </c:layout>
      <c:barChart>
        <c:barDir val="col"/>
        <c:grouping val="percentStacked"/>
        <c:varyColors val="0"/>
        <c:ser>
          <c:idx val="0"/>
          <c:order val="0"/>
          <c:tx>
            <c:strRef>
              <c:f>Sheet1!$B$1</c:f>
              <c:strCache>
                <c:ptCount val="1"/>
                <c:pt idx="0">
                  <c:v>Low</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20</c:v>
                </c:pt>
                <c:pt idx="1">
                  <c:v>21</c:v>
                </c:pt>
                <c:pt idx="2">
                  <c:v>11</c:v>
                </c:pt>
                <c:pt idx="3">
                  <c:v>7</c:v>
                </c:pt>
                <c:pt idx="4">
                  <c:v>7</c:v>
                </c:pt>
                <c:pt idx="5">
                  <c:v>5</c:v>
                </c:pt>
                <c:pt idx="6">
                  <c:v>7</c:v>
                </c:pt>
                <c:pt idx="7">
                  <c:v>3</c:v>
                </c:pt>
                <c:pt idx="8">
                  <c:v>5</c:v>
                </c:pt>
                <c:pt idx="9">
                  <c:v>5</c:v>
                </c:pt>
                <c:pt idx="10">
                  <c:v>10</c:v>
                </c:pt>
                <c:pt idx="11">
                  <c:v>4</c:v>
                </c:pt>
                <c:pt idx="12">
                  <c:v>7</c:v>
                </c:pt>
                <c:pt idx="13">
                  <c:v>5</c:v>
                </c:pt>
                <c:pt idx="14">
                  <c:v>3</c:v>
                </c:pt>
                <c:pt idx="15">
                  <c:v>4</c:v>
                </c:pt>
              </c:numCache>
            </c:numRef>
          </c:val>
          <c:extLst>
            <c:ext xmlns:c16="http://schemas.microsoft.com/office/drawing/2014/chart" uri="{C3380CC4-5D6E-409C-BE32-E72D297353CC}">
              <c16:uniqueId val="{00000000-9C0E-4677-BEC2-4794C0D8D9A8}"/>
            </c:ext>
          </c:extLst>
        </c:ser>
        <c:ser>
          <c:idx val="1"/>
          <c:order val="1"/>
          <c:tx>
            <c:strRef>
              <c:f>Sheet1!$C$1</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32</c:v>
                </c:pt>
                <c:pt idx="1">
                  <c:v>32</c:v>
                </c:pt>
                <c:pt idx="2">
                  <c:v>24</c:v>
                </c:pt>
                <c:pt idx="3">
                  <c:v>30</c:v>
                </c:pt>
                <c:pt idx="4">
                  <c:v>24</c:v>
                </c:pt>
                <c:pt idx="5">
                  <c:v>28</c:v>
                </c:pt>
                <c:pt idx="6">
                  <c:v>25</c:v>
                </c:pt>
                <c:pt idx="7">
                  <c:v>32</c:v>
                </c:pt>
                <c:pt idx="8">
                  <c:v>31</c:v>
                </c:pt>
                <c:pt idx="9">
                  <c:v>34</c:v>
                </c:pt>
                <c:pt idx="10">
                  <c:v>40</c:v>
                </c:pt>
                <c:pt idx="11">
                  <c:v>30</c:v>
                </c:pt>
                <c:pt idx="12">
                  <c:v>29</c:v>
                </c:pt>
                <c:pt idx="13">
                  <c:v>33</c:v>
                </c:pt>
                <c:pt idx="14">
                  <c:v>28</c:v>
                </c:pt>
                <c:pt idx="15">
                  <c:v>30</c:v>
                </c:pt>
              </c:numCache>
            </c:numRef>
          </c:val>
          <c:extLst>
            <c:ext xmlns:c16="http://schemas.microsoft.com/office/drawing/2014/chart" uri="{C3380CC4-5D6E-409C-BE32-E72D297353CC}">
              <c16:uniqueId val="{00000001-9C0E-4677-BEC2-4794C0D8D9A8}"/>
            </c:ext>
          </c:extLst>
        </c:ser>
        <c:ser>
          <c:idx val="2"/>
          <c:order val="2"/>
          <c:tx>
            <c:strRef>
              <c:f>Sheet1!$D$1</c:f>
              <c:strCache>
                <c:ptCount val="1"/>
                <c:pt idx="0">
                  <c:v>High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17</c:v>
                </c:pt>
                <c:pt idx="1">
                  <c:v>28</c:v>
                </c:pt>
                <c:pt idx="2">
                  <c:v>44</c:v>
                </c:pt>
                <c:pt idx="3">
                  <c:v>41</c:v>
                </c:pt>
                <c:pt idx="4">
                  <c:v>45</c:v>
                </c:pt>
                <c:pt idx="5">
                  <c:v>44</c:v>
                </c:pt>
                <c:pt idx="6">
                  <c:v>60</c:v>
                </c:pt>
                <c:pt idx="7">
                  <c:v>55</c:v>
                </c:pt>
                <c:pt idx="8">
                  <c:v>52</c:v>
                </c:pt>
                <c:pt idx="9">
                  <c:v>53</c:v>
                </c:pt>
                <c:pt idx="10">
                  <c:v>40</c:v>
                </c:pt>
                <c:pt idx="11">
                  <c:v>55</c:v>
                </c:pt>
                <c:pt idx="12">
                  <c:v>54</c:v>
                </c:pt>
                <c:pt idx="13">
                  <c:v>48</c:v>
                </c:pt>
                <c:pt idx="14">
                  <c:v>54</c:v>
                </c:pt>
                <c:pt idx="15">
                  <c:v>57</c:v>
                </c:pt>
              </c:numCache>
            </c:numRef>
          </c:val>
          <c:extLst>
            <c:ext xmlns:c16="http://schemas.microsoft.com/office/drawing/2014/chart" uri="{C3380CC4-5D6E-409C-BE32-E72D297353CC}">
              <c16:uniqueId val="{00000002-9C0E-4677-BEC2-4794C0D8D9A8}"/>
            </c:ext>
          </c:extLst>
        </c:ser>
        <c:ser>
          <c:idx val="3"/>
          <c:order val="3"/>
          <c:tx>
            <c:strRef>
              <c:f>Sheet1!$E$1</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9</c:v>
                </c:pt>
                <c:pt idx="1">
                  <c:v>8</c:v>
                </c:pt>
                <c:pt idx="2">
                  <c:v>6</c:v>
                </c:pt>
                <c:pt idx="3">
                  <c:v>11</c:v>
                </c:pt>
                <c:pt idx="4">
                  <c:v>8</c:v>
                </c:pt>
                <c:pt idx="5">
                  <c:v>10</c:v>
                </c:pt>
                <c:pt idx="6">
                  <c:v>8</c:v>
                </c:pt>
                <c:pt idx="7">
                  <c:v>10</c:v>
                </c:pt>
                <c:pt idx="8">
                  <c:v>12</c:v>
                </c:pt>
                <c:pt idx="9">
                  <c:v>8</c:v>
                </c:pt>
                <c:pt idx="10">
                  <c:v>10</c:v>
                </c:pt>
                <c:pt idx="11">
                  <c:v>12</c:v>
                </c:pt>
                <c:pt idx="12">
                  <c:v>11</c:v>
                </c:pt>
                <c:pt idx="13">
                  <c:v>15</c:v>
                </c:pt>
                <c:pt idx="14">
                  <c:v>15</c:v>
                </c:pt>
                <c:pt idx="15">
                  <c:v>9</c:v>
                </c:pt>
              </c:numCache>
            </c:numRef>
          </c:val>
          <c:extLst>
            <c:ext xmlns:c16="http://schemas.microsoft.com/office/drawing/2014/chart" uri="{C3380CC4-5D6E-409C-BE32-E72D297353CC}">
              <c16:uniqueId val="{00000003-9C0E-4677-BEC2-4794C0D8D9A8}"/>
            </c:ext>
          </c:extLst>
        </c:ser>
        <c:dLbls>
          <c:showLegendKey val="0"/>
          <c:showVal val="0"/>
          <c:showCatName val="0"/>
          <c:showSerName val="0"/>
          <c:showPercent val="0"/>
          <c:showBubbleSize val="0"/>
        </c:dLbls>
        <c:gapWidth val="150"/>
        <c:overlap val="100"/>
        <c:axId val="214316160"/>
        <c:axId val="214317696"/>
      </c:barChart>
      <c:catAx>
        <c:axId val="214316160"/>
        <c:scaling>
          <c:orientation val="minMax"/>
        </c:scaling>
        <c:delete val="0"/>
        <c:axPos val="b"/>
        <c:numFmt formatCode="General" sourceLinked="1"/>
        <c:majorTickMark val="none"/>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317696"/>
        <c:crosses val="autoZero"/>
        <c:auto val="1"/>
        <c:lblAlgn val="ctr"/>
        <c:lblOffset val="100"/>
        <c:noMultiLvlLbl val="0"/>
      </c:catAx>
      <c:valAx>
        <c:axId val="214317696"/>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a:t>% of those who commented</a:t>
                </a:r>
              </a:p>
            </c:rich>
          </c:tx>
          <c:layout>
            <c:manualLayout>
              <c:xMode val="edge"/>
              <c:yMode val="edge"/>
              <c:x val="5.6157763392552487E-4"/>
              <c:y val="6.0166601346777364E-2"/>
            </c:manualLayout>
          </c:layout>
          <c:overlay val="0"/>
          <c:spPr>
            <a:noFill/>
            <a:ln w="25029">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0%" sourceLinked="1"/>
        <c:majorTickMark val="out"/>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316160"/>
        <c:crosses val="autoZero"/>
        <c:crossBetween val="between"/>
      </c:valAx>
      <c:spPr>
        <a:noFill/>
        <a:ln w="25350">
          <a:noFill/>
        </a:ln>
        <a:effectLst/>
      </c:spPr>
    </c:plotArea>
    <c:legend>
      <c:legendPos val="b"/>
      <c:layout>
        <c:manualLayout>
          <c:xMode val="edge"/>
          <c:yMode val="edge"/>
          <c:x val="0.31359871456894728"/>
          <c:y val="0.9142218263441052"/>
          <c:w val="0.37280247580834197"/>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947937837714196E-2"/>
          <c:y val="5.55555555555554E-2"/>
          <c:w val="0.88062744206826604"/>
          <c:h val="0.72065129867816302"/>
        </c:manualLayout>
      </c:layout>
      <c:barChart>
        <c:barDir val="col"/>
        <c:grouping val="percentStacked"/>
        <c:varyColors val="0"/>
        <c:ser>
          <c:idx val="0"/>
          <c:order val="0"/>
          <c:tx>
            <c:strRef>
              <c:f>Sheet1!$B$1</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Sheet1!$A$3:$A$17</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Sheet1!$B$3:$B$17</c:f>
              <c:numCache>
                <c:formatCode>General</c:formatCode>
                <c:ptCount val="15"/>
                <c:pt idx="0">
                  <c:v>14</c:v>
                </c:pt>
                <c:pt idx="1">
                  <c:v>17</c:v>
                </c:pt>
                <c:pt idx="2">
                  <c:v>19</c:v>
                </c:pt>
                <c:pt idx="3">
                  <c:v>21</c:v>
                </c:pt>
                <c:pt idx="4">
                  <c:v>24</c:v>
                </c:pt>
                <c:pt idx="5">
                  <c:v>23</c:v>
                </c:pt>
                <c:pt idx="6">
                  <c:v>25</c:v>
                </c:pt>
                <c:pt idx="7">
                  <c:v>30</c:v>
                </c:pt>
                <c:pt idx="8">
                  <c:v>23</c:v>
                </c:pt>
                <c:pt idx="9">
                  <c:v>27</c:v>
                </c:pt>
                <c:pt idx="10">
                  <c:v>26</c:v>
                </c:pt>
                <c:pt idx="11">
                  <c:v>20</c:v>
                </c:pt>
                <c:pt idx="12">
                  <c:v>30</c:v>
                </c:pt>
                <c:pt idx="13">
                  <c:v>23</c:v>
                </c:pt>
                <c:pt idx="14">
                  <c:v>19</c:v>
                </c:pt>
              </c:numCache>
            </c:numRef>
          </c:val>
          <c:extLst>
            <c:ext xmlns:c16="http://schemas.microsoft.com/office/drawing/2014/chart" uri="{C3380CC4-5D6E-409C-BE32-E72D297353CC}">
              <c16:uniqueId val="{00000000-94BC-4C4A-8639-B7930CA8DF19}"/>
            </c:ext>
          </c:extLst>
        </c:ser>
        <c:ser>
          <c:idx val="1"/>
          <c:order val="1"/>
          <c:tx>
            <c:strRef>
              <c:f>Sheet1!$C$1</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Sheet1!$A$3:$A$17</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Sheet1!$C$3:$C$17</c:f>
              <c:numCache>
                <c:formatCode>General</c:formatCode>
                <c:ptCount val="15"/>
                <c:pt idx="0">
                  <c:v>28</c:v>
                </c:pt>
                <c:pt idx="1">
                  <c:v>35</c:v>
                </c:pt>
                <c:pt idx="2">
                  <c:v>37</c:v>
                </c:pt>
                <c:pt idx="3">
                  <c:v>29</c:v>
                </c:pt>
                <c:pt idx="4">
                  <c:v>40</c:v>
                </c:pt>
                <c:pt idx="5">
                  <c:v>38</c:v>
                </c:pt>
                <c:pt idx="6">
                  <c:v>45</c:v>
                </c:pt>
                <c:pt idx="7">
                  <c:v>43</c:v>
                </c:pt>
                <c:pt idx="8">
                  <c:v>40</c:v>
                </c:pt>
                <c:pt idx="9">
                  <c:v>40</c:v>
                </c:pt>
                <c:pt idx="10">
                  <c:v>40</c:v>
                </c:pt>
                <c:pt idx="11">
                  <c:v>37</c:v>
                </c:pt>
                <c:pt idx="12">
                  <c:v>39</c:v>
                </c:pt>
                <c:pt idx="13">
                  <c:v>39</c:v>
                </c:pt>
                <c:pt idx="14">
                  <c:v>42</c:v>
                </c:pt>
              </c:numCache>
            </c:numRef>
          </c:val>
          <c:extLst>
            <c:ext xmlns:c16="http://schemas.microsoft.com/office/drawing/2014/chart" uri="{C3380CC4-5D6E-409C-BE32-E72D297353CC}">
              <c16:uniqueId val="{00000001-94BC-4C4A-8639-B7930CA8DF19}"/>
            </c:ext>
          </c:extLst>
        </c:ser>
        <c:ser>
          <c:idx val="2"/>
          <c:order val="2"/>
          <c:tx>
            <c:strRef>
              <c:f>Sheet1!$D$1</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Sheet1!$A$3:$A$17</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Sheet1!$D$3:$D$17</c:f>
              <c:numCache>
                <c:formatCode>General</c:formatCode>
                <c:ptCount val="15"/>
                <c:pt idx="0">
                  <c:v>40</c:v>
                </c:pt>
                <c:pt idx="1">
                  <c:v>37</c:v>
                </c:pt>
                <c:pt idx="2">
                  <c:v>33</c:v>
                </c:pt>
                <c:pt idx="3">
                  <c:v>36</c:v>
                </c:pt>
                <c:pt idx="4">
                  <c:v>29</c:v>
                </c:pt>
                <c:pt idx="5">
                  <c:v>33</c:v>
                </c:pt>
                <c:pt idx="6">
                  <c:v>28</c:v>
                </c:pt>
                <c:pt idx="7">
                  <c:v>25</c:v>
                </c:pt>
                <c:pt idx="8">
                  <c:v>35</c:v>
                </c:pt>
                <c:pt idx="9">
                  <c:v>28</c:v>
                </c:pt>
                <c:pt idx="10">
                  <c:v>29</c:v>
                </c:pt>
                <c:pt idx="11">
                  <c:v>38</c:v>
                </c:pt>
                <c:pt idx="12">
                  <c:v>25</c:v>
                </c:pt>
                <c:pt idx="13">
                  <c:v>33</c:v>
                </c:pt>
                <c:pt idx="14">
                  <c:v>33</c:v>
                </c:pt>
              </c:numCache>
            </c:numRef>
          </c:val>
          <c:extLst>
            <c:ext xmlns:c16="http://schemas.microsoft.com/office/drawing/2014/chart" uri="{C3380CC4-5D6E-409C-BE32-E72D297353CC}">
              <c16:uniqueId val="{00000002-94BC-4C4A-8639-B7930CA8DF19}"/>
            </c:ext>
          </c:extLst>
        </c:ser>
        <c:ser>
          <c:idx val="3"/>
          <c:order val="3"/>
          <c:tx>
            <c:strRef>
              <c:f>Sheet1!$E$1</c:f>
              <c:strCache>
                <c:ptCount val="1"/>
                <c:pt idx="0">
                  <c:v>Very difficult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Sheet1!$A$3:$A$17</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Sheet1!$E$3:$E$17</c:f>
              <c:numCache>
                <c:formatCode>General</c:formatCode>
                <c:ptCount val="15"/>
                <c:pt idx="0">
                  <c:v>13</c:v>
                </c:pt>
                <c:pt idx="1">
                  <c:v>7</c:v>
                </c:pt>
                <c:pt idx="2">
                  <c:v>6</c:v>
                </c:pt>
                <c:pt idx="3">
                  <c:v>11</c:v>
                </c:pt>
                <c:pt idx="4">
                  <c:v>3</c:v>
                </c:pt>
                <c:pt idx="5">
                  <c:v>6</c:v>
                </c:pt>
                <c:pt idx="6">
                  <c:v>3</c:v>
                </c:pt>
                <c:pt idx="7">
                  <c:v>3</c:v>
                </c:pt>
                <c:pt idx="8">
                  <c:v>3</c:v>
                </c:pt>
                <c:pt idx="9">
                  <c:v>5</c:v>
                </c:pt>
                <c:pt idx="10">
                  <c:v>5</c:v>
                </c:pt>
                <c:pt idx="11">
                  <c:v>6</c:v>
                </c:pt>
                <c:pt idx="12">
                  <c:v>6</c:v>
                </c:pt>
                <c:pt idx="13">
                  <c:v>6</c:v>
                </c:pt>
                <c:pt idx="14">
                  <c:v>6</c:v>
                </c:pt>
              </c:numCache>
            </c:numRef>
          </c:val>
          <c:extLst>
            <c:ext xmlns:c16="http://schemas.microsoft.com/office/drawing/2014/chart" uri="{C3380CC4-5D6E-409C-BE32-E72D297353CC}">
              <c16:uniqueId val="{00000003-94BC-4C4A-8639-B7930CA8DF19}"/>
            </c:ext>
          </c:extLst>
        </c:ser>
        <c:dLbls>
          <c:showLegendKey val="0"/>
          <c:showVal val="0"/>
          <c:showCatName val="0"/>
          <c:showSerName val="0"/>
          <c:showPercent val="0"/>
          <c:showBubbleSize val="0"/>
        </c:dLbls>
        <c:gapWidth val="150"/>
        <c:overlap val="100"/>
        <c:axId val="214473344"/>
        <c:axId val="214516096"/>
      </c:barChart>
      <c:catAx>
        <c:axId val="214473344"/>
        <c:scaling>
          <c:orientation val="minMax"/>
        </c:scaling>
        <c:delete val="0"/>
        <c:axPos val="b"/>
        <c:numFmt formatCode="General" sourceLinked="1"/>
        <c:majorTickMark val="none"/>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516096"/>
        <c:crosses val="autoZero"/>
        <c:auto val="1"/>
        <c:lblAlgn val="ctr"/>
        <c:lblOffset val="100"/>
        <c:noMultiLvlLbl val="0"/>
      </c:catAx>
      <c:valAx>
        <c:axId val="214516096"/>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a:t>% of those who commented</a:t>
                </a:r>
              </a:p>
            </c:rich>
          </c:tx>
          <c:layout>
            <c:manualLayout>
              <c:xMode val="edge"/>
              <c:yMode val="edge"/>
              <c:x val="1.8392901461670161E-4"/>
              <c:y val="7.1167420814479618E-2"/>
            </c:manualLayout>
          </c:layout>
          <c:overlay val="0"/>
          <c:spPr>
            <a:noFill/>
            <a:ln w="25029">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0%" sourceLinked="1"/>
        <c:majorTickMark val="out"/>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473344"/>
        <c:crosses val="autoZero"/>
        <c:crossBetween val="between"/>
      </c:valAx>
      <c:spPr>
        <a:noFill/>
        <a:ln w="25350">
          <a:noFill/>
        </a:ln>
        <a:effectLst/>
      </c:spPr>
    </c:plotArea>
    <c:legend>
      <c:legendPos val="b"/>
      <c:layout>
        <c:manualLayout>
          <c:xMode val="edge"/>
          <c:yMode val="edge"/>
          <c:x val="0.27498195642108553"/>
          <c:y val="0.9142218263441052"/>
          <c:w val="0.45003599210407474"/>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43300144995026E-2"/>
          <c:y val="4.1666666666666699E-2"/>
          <c:w val="0.89766397772243955"/>
          <c:h val="0.68053038344915495"/>
        </c:manualLayout>
      </c:layout>
      <c:lineChart>
        <c:grouping val="standard"/>
        <c:varyColors val="0"/>
        <c:ser>
          <c:idx val="0"/>
          <c:order val="0"/>
          <c:tx>
            <c:strRef>
              <c:f>Sheet1!$B$1</c:f>
              <c:strCache>
                <c:ptCount val="1"/>
                <c:pt idx="0">
                  <c:v>Prescription opioids</c:v>
                </c:pt>
              </c:strCache>
            </c:strRef>
          </c:tx>
          <c:spPr>
            <a:ln w="25400" cap="rnd" cmpd="sng" algn="ctr">
              <a:solidFill>
                <a:schemeClr val="accent1"/>
              </a:solidFill>
              <a:prstDash val="solid"/>
              <a:round/>
            </a:ln>
            <a:effectLst/>
          </c:spPr>
          <c:marker>
            <c:symbol val="triangle"/>
            <c:size val="5"/>
            <c:spPr>
              <a:solidFill>
                <a:schemeClr val="accent1"/>
              </a:solidFill>
              <a:ln w="25400" cap="flat" cmpd="sng" algn="ctr">
                <a:solidFill>
                  <a:schemeClr val="accent1"/>
                </a:solidFill>
                <a:prstDash val="solid"/>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9565-43A9-9597-AEB3AFBCF560}"/>
                </c:ext>
              </c:extLst>
            </c:dLbl>
            <c:dLbl>
              <c:idx val="1"/>
              <c:delete val="1"/>
              <c:extLst>
                <c:ext xmlns:c15="http://schemas.microsoft.com/office/drawing/2012/chart" uri="{CE6537A1-D6FC-4f65-9D91-7224C49458BB}"/>
                <c:ext xmlns:c16="http://schemas.microsoft.com/office/drawing/2014/chart" uri="{C3380CC4-5D6E-409C-BE32-E72D297353CC}">
                  <c16:uniqueId val="{00000001-9565-43A9-9597-AEB3AFBCF560}"/>
                </c:ext>
              </c:extLst>
            </c:dLbl>
            <c:dLbl>
              <c:idx val="2"/>
              <c:delete val="1"/>
              <c:extLst>
                <c:ext xmlns:c15="http://schemas.microsoft.com/office/drawing/2012/chart" uri="{CE6537A1-D6FC-4f65-9D91-7224C49458BB}"/>
                <c:ext xmlns:c16="http://schemas.microsoft.com/office/drawing/2014/chart" uri="{C3380CC4-5D6E-409C-BE32-E72D297353CC}">
                  <c16:uniqueId val="{00000002-9565-43A9-9597-AEB3AFBCF560}"/>
                </c:ext>
              </c:extLst>
            </c:dLbl>
            <c:dLbl>
              <c:idx val="3"/>
              <c:delete val="1"/>
              <c:extLst>
                <c:ext xmlns:c15="http://schemas.microsoft.com/office/drawing/2012/chart" uri="{CE6537A1-D6FC-4f65-9D91-7224C49458BB}"/>
                <c:ext xmlns:c16="http://schemas.microsoft.com/office/drawing/2014/chart" uri="{C3380CC4-5D6E-409C-BE32-E72D297353CC}">
                  <c16:uniqueId val="{00000003-9565-43A9-9597-AEB3AFBCF560}"/>
                </c:ext>
              </c:extLst>
            </c:dLbl>
            <c:dLbl>
              <c:idx val="4"/>
              <c:delete val="1"/>
              <c:extLst>
                <c:ext xmlns:c15="http://schemas.microsoft.com/office/drawing/2012/chart" uri="{CE6537A1-D6FC-4f65-9D91-7224C49458BB}"/>
                <c:ext xmlns:c16="http://schemas.microsoft.com/office/drawing/2014/chart" uri="{C3380CC4-5D6E-409C-BE32-E72D297353CC}">
                  <c16:uniqueId val="{00000004-9565-43A9-9597-AEB3AFBCF560}"/>
                </c:ext>
              </c:extLst>
            </c:dLbl>
            <c:dLbl>
              <c:idx val="5"/>
              <c:delete val="1"/>
              <c:extLst>
                <c:ext xmlns:c15="http://schemas.microsoft.com/office/drawing/2012/chart" uri="{CE6537A1-D6FC-4f65-9D91-7224C49458BB}"/>
                <c:ext xmlns:c16="http://schemas.microsoft.com/office/drawing/2014/chart" uri="{C3380CC4-5D6E-409C-BE32-E72D297353CC}">
                  <c16:uniqueId val="{00000005-9565-43A9-9597-AEB3AFBCF560}"/>
                </c:ext>
              </c:extLst>
            </c:dLbl>
            <c:dLbl>
              <c:idx val="6"/>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65-43A9-9597-AEB3AFBCF560}"/>
                </c:ext>
              </c:extLst>
            </c:dLbl>
            <c:dLbl>
              <c:idx val="7"/>
              <c:delete val="1"/>
              <c:extLst>
                <c:ext xmlns:c15="http://schemas.microsoft.com/office/drawing/2012/chart" uri="{CE6537A1-D6FC-4f65-9D91-7224C49458BB}"/>
                <c:ext xmlns:c16="http://schemas.microsoft.com/office/drawing/2014/chart" uri="{C3380CC4-5D6E-409C-BE32-E72D297353CC}">
                  <c16:uniqueId val="{00000007-9565-43A9-9597-AEB3AFBCF560}"/>
                </c:ext>
              </c:extLst>
            </c:dLbl>
            <c:dLbl>
              <c:idx val="8"/>
              <c:delete val="1"/>
              <c:extLst>
                <c:ext xmlns:c15="http://schemas.microsoft.com/office/drawing/2012/chart" uri="{CE6537A1-D6FC-4f65-9D91-7224C49458BB}"/>
                <c:ext xmlns:c16="http://schemas.microsoft.com/office/drawing/2014/chart" uri="{C3380CC4-5D6E-409C-BE32-E72D297353CC}">
                  <c16:uniqueId val="{00000008-9565-43A9-9597-AEB3AFBCF560}"/>
                </c:ext>
              </c:extLst>
            </c:dLbl>
            <c:dLbl>
              <c:idx val="9"/>
              <c:delete val="1"/>
              <c:extLst>
                <c:ext xmlns:c15="http://schemas.microsoft.com/office/drawing/2012/chart" uri="{CE6537A1-D6FC-4f65-9D91-7224C49458BB}"/>
                <c:ext xmlns:c16="http://schemas.microsoft.com/office/drawing/2014/chart" uri="{C3380CC4-5D6E-409C-BE32-E72D297353CC}">
                  <c16:uniqueId val="{00000009-9565-43A9-9597-AEB3AFBCF560}"/>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65-43A9-9597-AEB3AFBCF560}"/>
                </c:ext>
              </c:extLst>
            </c:dLbl>
            <c:dLbl>
              <c:idx val="11"/>
              <c:layout>
                <c:manualLayout>
                  <c:x val="-1.8993352326685701E-2"/>
                  <c:y val="-2.27272727272727E-2"/>
                </c:manualLayout>
              </c:layout>
              <c:tx>
                <c:rich>
                  <a:bodyPr/>
                  <a:lstStyle/>
                  <a:p>
                    <a:fld id="{0F26C22B-2760-4625-99F9-77A47BCE2253}"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565-43A9-9597-AEB3AFBCF560}"/>
                </c:ext>
              </c:extLst>
            </c:dLbl>
            <c:dLbl>
              <c:idx val="16"/>
              <c:layout>
                <c:manualLayout>
                  <c:x val="-1.5194681861348499E-2"/>
                  <c:y val="2.27272727272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65-43A9-9597-AEB3AFBCF56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Sheet1!$B$2:$B$13</c:f>
              <c:numCache>
                <c:formatCode>General</c:formatCode>
                <c:ptCount val="12"/>
                <c:pt idx="6">
                  <c:v>10</c:v>
                </c:pt>
                <c:pt idx="7">
                  <c:v>11</c:v>
                </c:pt>
                <c:pt idx="8">
                  <c:v>11</c:v>
                </c:pt>
                <c:pt idx="9">
                  <c:v>15</c:v>
                </c:pt>
                <c:pt idx="10">
                  <c:v>17</c:v>
                </c:pt>
                <c:pt idx="11">
                  <c:v>13</c:v>
                </c:pt>
              </c:numCache>
            </c:numRef>
          </c:val>
          <c:smooth val="0"/>
          <c:extLst>
            <c:ext xmlns:c16="http://schemas.microsoft.com/office/drawing/2014/chart" uri="{C3380CC4-5D6E-409C-BE32-E72D297353CC}">
              <c16:uniqueId val="{0000000D-9565-43A9-9597-AEB3AFBCF560}"/>
            </c:ext>
          </c:extLst>
        </c:ser>
        <c:ser>
          <c:idx val="1"/>
          <c:order val="1"/>
          <c:tx>
            <c:strRef>
              <c:f>Sheet1!$C$1</c:f>
              <c:strCache>
                <c:ptCount val="1"/>
                <c:pt idx="0">
                  <c:v>Codeine OTC</c:v>
                </c:pt>
              </c:strCache>
            </c:strRef>
          </c:tx>
          <c:spPr>
            <a:ln w="25400" cap="rnd" cmpd="sng" algn="ctr">
              <a:solidFill>
                <a:schemeClr val="accent2"/>
              </a:solidFill>
              <a:prstDash val="solid"/>
              <a:round/>
            </a:ln>
            <a:effectLst/>
          </c:spPr>
          <c:marker>
            <c:symbol val="square"/>
            <c:size val="5"/>
            <c:spPr>
              <a:solidFill>
                <a:schemeClr val="accent2"/>
              </a:solidFill>
              <a:ln w="25400" cap="flat" cmpd="sng" algn="ctr">
                <a:solidFill>
                  <a:schemeClr val="accent2"/>
                </a:solidFill>
                <a:prstDash val="solid"/>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E-9565-43A9-9597-AEB3AFBCF560}"/>
                </c:ext>
              </c:extLst>
            </c:dLbl>
            <c:dLbl>
              <c:idx val="1"/>
              <c:delete val="1"/>
              <c:extLst>
                <c:ext xmlns:c15="http://schemas.microsoft.com/office/drawing/2012/chart" uri="{CE6537A1-D6FC-4f65-9D91-7224C49458BB}"/>
                <c:ext xmlns:c16="http://schemas.microsoft.com/office/drawing/2014/chart" uri="{C3380CC4-5D6E-409C-BE32-E72D297353CC}">
                  <c16:uniqueId val="{0000000F-9565-43A9-9597-AEB3AFBCF560}"/>
                </c:ext>
              </c:extLst>
            </c:dLbl>
            <c:dLbl>
              <c:idx val="2"/>
              <c:delete val="1"/>
              <c:extLst>
                <c:ext xmlns:c15="http://schemas.microsoft.com/office/drawing/2012/chart" uri="{CE6537A1-D6FC-4f65-9D91-7224C49458BB}"/>
                <c:ext xmlns:c16="http://schemas.microsoft.com/office/drawing/2014/chart" uri="{C3380CC4-5D6E-409C-BE32-E72D297353CC}">
                  <c16:uniqueId val="{00000010-9565-43A9-9597-AEB3AFBCF560}"/>
                </c:ext>
              </c:extLst>
            </c:dLbl>
            <c:dLbl>
              <c:idx val="3"/>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565-43A9-9597-AEB3AFBCF560}"/>
                </c:ext>
              </c:extLst>
            </c:dLbl>
            <c:dLbl>
              <c:idx val="4"/>
              <c:delete val="1"/>
              <c:extLst>
                <c:ext xmlns:c15="http://schemas.microsoft.com/office/drawing/2012/chart" uri="{CE6537A1-D6FC-4f65-9D91-7224C49458BB}"/>
                <c:ext xmlns:c16="http://schemas.microsoft.com/office/drawing/2014/chart" uri="{C3380CC4-5D6E-409C-BE32-E72D297353CC}">
                  <c16:uniqueId val="{00000012-9565-43A9-9597-AEB3AFBCF560}"/>
                </c:ext>
              </c:extLst>
            </c:dLbl>
            <c:dLbl>
              <c:idx val="5"/>
              <c:delete val="1"/>
              <c:extLst>
                <c:ext xmlns:c15="http://schemas.microsoft.com/office/drawing/2012/chart" uri="{CE6537A1-D6FC-4f65-9D91-7224C49458BB}"/>
                <c:ext xmlns:c16="http://schemas.microsoft.com/office/drawing/2014/chart" uri="{C3380CC4-5D6E-409C-BE32-E72D297353CC}">
                  <c16:uniqueId val="{00000013-9565-43A9-9597-AEB3AFBCF560}"/>
                </c:ext>
              </c:extLst>
            </c:dLbl>
            <c:dLbl>
              <c:idx val="6"/>
              <c:delete val="1"/>
              <c:extLst>
                <c:ext xmlns:c15="http://schemas.microsoft.com/office/drawing/2012/chart" uri="{CE6537A1-D6FC-4f65-9D91-7224C49458BB}"/>
                <c:ext xmlns:c16="http://schemas.microsoft.com/office/drawing/2014/chart" uri="{C3380CC4-5D6E-409C-BE32-E72D297353CC}">
                  <c16:uniqueId val="{00000014-9565-43A9-9597-AEB3AFBCF560}"/>
                </c:ext>
              </c:extLst>
            </c:dLbl>
            <c:dLbl>
              <c:idx val="7"/>
              <c:delete val="1"/>
              <c:extLst>
                <c:ext xmlns:c15="http://schemas.microsoft.com/office/drawing/2012/chart" uri="{CE6537A1-D6FC-4f65-9D91-7224C49458BB}"/>
                <c:ext xmlns:c16="http://schemas.microsoft.com/office/drawing/2014/chart" uri="{C3380CC4-5D6E-409C-BE32-E72D297353CC}">
                  <c16:uniqueId val="{00000015-9565-43A9-9597-AEB3AFBCF560}"/>
                </c:ext>
              </c:extLst>
            </c:dLbl>
            <c:dLbl>
              <c:idx val="8"/>
              <c:delete val="1"/>
              <c:extLst>
                <c:ext xmlns:c15="http://schemas.microsoft.com/office/drawing/2012/chart" uri="{CE6537A1-D6FC-4f65-9D91-7224C49458BB}"/>
                <c:ext xmlns:c16="http://schemas.microsoft.com/office/drawing/2014/chart" uri="{C3380CC4-5D6E-409C-BE32-E72D297353CC}">
                  <c16:uniqueId val="{00000016-9565-43A9-9597-AEB3AFBCF560}"/>
                </c:ext>
              </c:extLst>
            </c:dLbl>
            <c:dLbl>
              <c:idx val="9"/>
              <c:delete val="1"/>
              <c:extLst>
                <c:ext xmlns:c15="http://schemas.microsoft.com/office/drawing/2012/chart" uri="{CE6537A1-D6FC-4f65-9D91-7224C49458BB}"/>
                <c:ext xmlns:c16="http://schemas.microsoft.com/office/drawing/2014/chart" uri="{C3380CC4-5D6E-409C-BE32-E72D297353CC}">
                  <c16:uniqueId val="{00000017-9565-43A9-9597-AEB3AFBCF560}"/>
                </c:ext>
              </c:extLst>
            </c:dLbl>
            <c:dLbl>
              <c:idx val="11"/>
              <c:tx>
                <c:rich>
                  <a:bodyPr/>
                  <a:lstStyle/>
                  <a:p>
                    <a:fld id="{21EA6965-48D0-46E6-A154-16DCBB1D9B17}" type="VALUE">
                      <a:rPr lang="en-US"/>
                      <a:pPr/>
                      <a:t>[VALUE]</a:t>
                    </a:fld>
                    <a:r>
                      <a:rPr lang="en-US"/>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9565-43A9-9597-AEB3AFBCF560}"/>
                </c:ext>
              </c:extLst>
            </c:dLbl>
            <c:dLbl>
              <c:idx val="16"/>
              <c:delete val="1"/>
              <c:extLst>
                <c:ext xmlns:c15="http://schemas.microsoft.com/office/drawing/2012/chart" uri="{CE6537A1-D6FC-4f65-9D91-7224C49458BB}"/>
                <c:ext xmlns:c16="http://schemas.microsoft.com/office/drawing/2014/chart" uri="{C3380CC4-5D6E-409C-BE32-E72D297353CC}">
                  <c16:uniqueId val="{00000019-9565-43A9-9597-AEB3AFBCF56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Sheet1!$C$2:$C$13</c:f>
              <c:numCache>
                <c:formatCode>General</c:formatCode>
                <c:ptCount val="12"/>
                <c:pt idx="3">
                  <c:v>8</c:v>
                </c:pt>
                <c:pt idx="4">
                  <c:v>12</c:v>
                </c:pt>
                <c:pt idx="5">
                  <c:v>14</c:v>
                </c:pt>
                <c:pt idx="6">
                  <c:v>13</c:v>
                </c:pt>
                <c:pt idx="7">
                  <c:v>11</c:v>
                </c:pt>
                <c:pt idx="8">
                  <c:v>16</c:v>
                </c:pt>
                <c:pt idx="9">
                  <c:v>18</c:v>
                </c:pt>
                <c:pt idx="10">
                  <c:v>21</c:v>
                </c:pt>
                <c:pt idx="11">
                  <c:v>11</c:v>
                </c:pt>
              </c:numCache>
            </c:numRef>
          </c:val>
          <c:smooth val="0"/>
          <c:extLst>
            <c:ext xmlns:c16="http://schemas.microsoft.com/office/drawing/2014/chart" uri="{C3380CC4-5D6E-409C-BE32-E72D297353CC}">
              <c16:uniqueId val="{0000001A-9565-43A9-9597-AEB3AFBCF560}"/>
            </c:ext>
          </c:extLst>
        </c:ser>
        <c:ser>
          <c:idx val="2"/>
          <c:order val="2"/>
          <c:tx>
            <c:strRef>
              <c:f>Sheet1!$D$1</c:f>
              <c:strCache>
                <c:ptCount val="1"/>
                <c:pt idx="0">
                  <c:v>Benzodiazepines</c:v>
                </c:pt>
              </c:strCache>
            </c:strRef>
          </c:tx>
          <c:spPr>
            <a:ln w="25400" cap="rnd" cmpd="sng" algn="ctr">
              <a:solidFill>
                <a:schemeClr val="accent3"/>
              </a:solidFill>
              <a:prstDash val="solid"/>
              <a:round/>
            </a:ln>
            <a:effectLst/>
          </c:spPr>
          <c:marker>
            <c:symbol val="circle"/>
            <c:size val="5"/>
            <c:spPr>
              <a:solidFill>
                <a:schemeClr val="accent3"/>
              </a:solidFill>
              <a:ln w="25400" cap="flat" cmpd="sng" algn="ctr">
                <a:solidFill>
                  <a:schemeClr val="accent3"/>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565-43A9-9597-AEB3AFBCF560}"/>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9565-43A9-9597-AEB3AFBCF560}"/>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565-43A9-9597-AEB3AFBCF560}"/>
                </c:ext>
              </c:extLst>
            </c:dLbl>
            <c:dLbl>
              <c:idx val="16"/>
              <c:layout>
                <c:manualLayout>
                  <c:x val="-2.36467236467236E-2"/>
                  <c:y val="-3.067227392030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565-43A9-9597-AEB3AFBCF56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Sheet1!$D$2:$D$13</c:f>
              <c:numCache>
                <c:formatCode>General</c:formatCode>
                <c:ptCount val="12"/>
                <c:pt idx="0">
                  <c:v>23</c:v>
                </c:pt>
                <c:pt idx="1">
                  <c:v>21</c:v>
                </c:pt>
                <c:pt idx="2">
                  <c:v>21</c:v>
                </c:pt>
                <c:pt idx="3">
                  <c:v>26</c:v>
                </c:pt>
                <c:pt idx="4">
                  <c:v>34</c:v>
                </c:pt>
                <c:pt idx="5">
                  <c:v>26</c:v>
                </c:pt>
                <c:pt idx="6">
                  <c:v>27</c:v>
                </c:pt>
                <c:pt idx="7">
                  <c:v>29</c:v>
                </c:pt>
                <c:pt idx="8">
                  <c:v>27</c:v>
                </c:pt>
                <c:pt idx="9">
                  <c:v>34</c:v>
                </c:pt>
                <c:pt idx="10">
                  <c:v>37</c:v>
                </c:pt>
                <c:pt idx="11">
                  <c:v>41</c:v>
                </c:pt>
              </c:numCache>
            </c:numRef>
          </c:val>
          <c:smooth val="0"/>
          <c:extLst>
            <c:ext xmlns:c16="http://schemas.microsoft.com/office/drawing/2014/chart" uri="{C3380CC4-5D6E-409C-BE32-E72D297353CC}">
              <c16:uniqueId val="{00000028-9565-43A9-9597-AEB3AFBCF560}"/>
            </c:ext>
          </c:extLst>
        </c:ser>
        <c:ser>
          <c:idx val="3"/>
          <c:order val="3"/>
          <c:tx>
            <c:strRef>
              <c:f>Sheet1!$E$1</c:f>
              <c:strCache>
                <c:ptCount val="1"/>
                <c:pt idx="0">
                  <c:v>Pharmaceutical stimulants</c:v>
                </c:pt>
              </c:strCache>
            </c:strRef>
          </c:tx>
          <c:spPr>
            <a:ln w="25400" cap="rnd" cmpd="sng" algn="ctr">
              <a:solidFill>
                <a:schemeClr val="accent4"/>
              </a:solidFill>
              <a:prstDash val="solid"/>
              <a:round/>
            </a:ln>
            <a:effectLst/>
          </c:spPr>
          <c:marker>
            <c:spPr>
              <a:noFill/>
              <a:ln w="25400" cap="flat" cmpd="sng" algn="ctr">
                <a:solidFill>
                  <a:schemeClr val="accent4"/>
                </a:solidFill>
                <a:prstDash val="solid"/>
                <a:round/>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9565-43A9-9597-AEB3AFBCF56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9565-43A9-9597-AEB3AFBCF560}"/>
                </c:ext>
              </c:extLst>
            </c:dLbl>
            <c:dLbl>
              <c:idx val="11"/>
              <c:tx>
                <c:rich>
                  <a:bodyPr/>
                  <a:lstStyle/>
                  <a:p>
                    <a:fld id="{79D7A998-824B-443C-BF4F-807A83961A71}"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9565-43A9-9597-AEB3AFBCF560}"/>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9565-43A9-9597-AEB3AFBCF56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Sheet1!$E$2:$E$13</c:f>
              <c:numCache>
                <c:formatCode>General</c:formatCode>
                <c:ptCount val="12"/>
                <c:pt idx="0">
                  <c:v>17</c:v>
                </c:pt>
                <c:pt idx="1">
                  <c:v>14</c:v>
                </c:pt>
                <c:pt idx="2">
                  <c:v>19</c:v>
                </c:pt>
                <c:pt idx="3">
                  <c:v>23</c:v>
                </c:pt>
                <c:pt idx="4">
                  <c:v>27</c:v>
                </c:pt>
                <c:pt idx="5">
                  <c:v>28</c:v>
                </c:pt>
                <c:pt idx="6">
                  <c:v>30</c:v>
                </c:pt>
                <c:pt idx="7">
                  <c:v>26</c:v>
                </c:pt>
                <c:pt idx="8">
                  <c:v>31</c:v>
                </c:pt>
                <c:pt idx="9">
                  <c:v>35</c:v>
                </c:pt>
                <c:pt idx="10">
                  <c:v>42</c:v>
                </c:pt>
                <c:pt idx="11">
                  <c:v>34</c:v>
                </c:pt>
              </c:numCache>
            </c:numRef>
          </c:val>
          <c:smooth val="0"/>
          <c:extLst>
            <c:ext xmlns:c16="http://schemas.microsoft.com/office/drawing/2014/chart" uri="{C3380CC4-5D6E-409C-BE32-E72D297353CC}">
              <c16:uniqueId val="{0000002D-9565-43A9-9597-AEB3AFBCF560}"/>
            </c:ext>
          </c:extLst>
        </c:ser>
        <c:ser>
          <c:idx val="4"/>
          <c:order val="4"/>
          <c:tx>
            <c:strRef>
              <c:f>Sheet1!$F$1</c:f>
              <c:strCache>
                <c:ptCount val="1"/>
                <c:pt idx="0">
                  <c:v>Antipsychotics</c:v>
                </c:pt>
              </c:strCache>
            </c:strRef>
          </c:tx>
          <c:spPr>
            <a:ln w="25400" cap="rnd" cmpd="sng" algn="ctr">
              <a:solidFill>
                <a:schemeClr val="accent5"/>
              </a:solidFill>
              <a:prstDash val="solid"/>
              <a:round/>
            </a:ln>
            <a:effectLst/>
          </c:spPr>
          <c:marker>
            <c:spPr>
              <a:solidFill>
                <a:schemeClr val="accent5"/>
              </a:solidFill>
              <a:ln w="25400" cap="flat" cmpd="sng" algn="ctr">
                <a:solidFill>
                  <a:schemeClr val="accent5"/>
                </a:solidFill>
                <a:prstDash val="solid"/>
                <a:round/>
              </a:ln>
              <a:effectLst/>
            </c:spPr>
          </c:marker>
          <c:dLbls>
            <c:dLbl>
              <c:idx val="6"/>
              <c:dLblPos val="l"/>
              <c:showLegendKey val="0"/>
              <c:showVal val="1"/>
              <c:showCatName val="0"/>
              <c:showSerName val="0"/>
              <c:showPercent val="0"/>
              <c:showBubbleSize val="0"/>
              <c:extLst>
                <c:ext xmlns:c15="http://schemas.microsoft.com/office/drawing/2012/chart" uri="{CE6537A1-D6FC-4f65-9D91-7224C49458BB}"/>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9565-43A9-9597-AEB3AFBCF560}"/>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9565-43A9-9597-AEB3AFBCF56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Sheet1!$F$2:$F$13</c:f>
              <c:numCache>
                <c:formatCode>General</c:formatCode>
                <c:ptCount val="12"/>
                <c:pt idx="6">
                  <c:v>4</c:v>
                </c:pt>
                <c:pt idx="7">
                  <c:v>3</c:v>
                </c:pt>
                <c:pt idx="8">
                  <c:v>4</c:v>
                </c:pt>
                <c:pt idx="9">
                  <c:v>4</c:v>
                </c:pt>
                <c:pt idx="10">
                  <c:v>5</c:v>
                </c:pt>
                <c:pt idx="11">
                  <c:v>6</c:v>
                </c:pt>
              </c:numCache>
            </c:numRef>
          </c:val>
          <c:smooth val="0"/>
          <c:extLst>
            <c:ext xmlns:c16="http://schemas.microsoft.com/office/drawing/2014/chart" uri="{C3380CC4-5D6E-409C-BE32-E72D297353CC}">
              <c16:uniqueId val="{00000031-9565-43A9-9597-AEB3AFBCF560}"/>
            </c:ext>
          </c:extLst>
        </c:ser>
        <c:ser>
          <c:idx val="5"/>
          <c:order val="5"/>
          <c:tx>
            <c:strRef>
              <c:f>Sheet1!$G$1</c:f>
              <c:strCache>
                <c:ptCount val="1"/>
                <c:pt idx="0">
                  <c:v>Antidepressants</c:v>
                </c:pt>
              </c:strCache>
            </c:strRef>
          </c:tx>
          <c:spPr>
            <a:ln w="25400" cap="rnd" cmpd="sng" algn="ctr">
              <a:solidFill>
                <a:schemeClr val="accent6"/>
              </a:solidFill>
              <a:prstDash val="solid"/>
              <a:round/>
            </a:ln>
            <a:effectLst/>
          </c:spPr>
          <c:marker>
            <c:spPr>
              <a:noFill/>
              <a:ln w="25400" cap="flat" cmpd="sng" algn="ctr">
                <a:solidFill>
                  <a:schemeClr val="accent6"/>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9565-43A9-9597-AEB3AFBCF56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Sheet1!$G$2:$G$13</c:f>
              <c:numCache>
                <c:formatCode>General</c:formatCode>
                <c:ptCount val="12"/>
                <c:pt idx="0">
                  <c:v>3</c:v>
                </c:pt>
                <c:pt idx="1">
                  <c:v>1</c:v>
                </c:pt>
                <c:pt idx="2">
                  <c:v>2</c:v>
                </c:pt>
                <c:pt idx="3">
                  <c:v>3</c:v>
                </c:pt>
                <c:pt idx="4">
                  <c:v>2</c:v>
                </c:pt>
                <c:pt idx="5">
                  <c:v>2</c:v>
                </c:pt>
                <c:pt idx="6">
                  <c:v>2</c:v>
                </c:pt>
                <c:pt idx="7">
                  <c:v>2</c:v>
                </c:pt>
                <c:pt idx="8">
                  <c:v>1</c:v>
                </c:pt>
                <c:pt idx="9">
                  <c:v>2</c:v>
                </c:pt>
                <c:pt idx="10">
                  <c:v>3</c:v>
                </c:pt>
                <c:pt idx="11">
                  <c:v>3</c:v>
                </c:pt>
              </c:numCache>
            </c:numRef>
          </c:val>
          <c:smooth val="0"/>
          <c:extLst>
            <c:ext xmlns:c16="http://schemas.microsoft.com/office/drawing/2014/chart" uri="{C3380CC4-5D6E-409C-BE32-E72D297353CC}">
              <c16:uniqueId val="{00000035-9565-43A9-9597-AEB3AFBCF560}"/>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1288"/>
        <c:crosses val="autoZero"/>
        <c:auto val="1"/>
        <c:lblAlgn val="ctr"/>
        <c:lblOffset val="100"/>
        <c:noMultiLvlLbl val="0"/>
      </c:catAx>
      <c:valAx>
        <c:axId val="-2097441288"/>
        <c:scaling>
          <c:orientation val="minMax"/>
          <c:max val="5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EDRS participants</a:t>
                </a:r>
              </a:p>
            </c:rich>
          </c:tx>
          <c:layout>
            <c:manualLayout>
              <c:xMode val="edge"/>
              <c:yMode val="edge"/>
              <c:x val="8.449994401333337E-3"/>
              <c:y val="8.2616655381663101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4712"/>
        <c:crosses val="autoZero"/>
        <c:crossBetween val="between"/>
      </c:valAx>
      <c:spPr>
        <a:noFill/>
        <a:ln>
          <a:noFill/>
        </a:ln>
        <a:effectLst/>
      </c:spPr>
    </c:plotArea>
    <c:legend>
      <c:legendPos val="b"/>
      <c:layout>
        <c:manualLayout>
          <c:xMode val="edge"/>
          <c:yMode val="edge"/>
          <c:x val="0.13259268074615682"/>
          <c:y val="0.83232891453241042"/>
          <c:w val="0.78088794172931508"/>
          <c:h val="0.1676709918627666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1415602905E-2"/>
          <c:y val="4.1666666666666699E-2"/>
          <c:w val="0.886799321025043"/>
          <c:h val="0.72736806648747865"/>
        </c:manualLayout>
      </c:layout>
      <c:lineChart>
        <c:grouping val="standard"/>
        <c:varyColors val="0"/>
        <c:ser>
          <c:idx val="0"/>
          <c:order val="0"/>
          <c:tx>
            <c:strRef>
              <c:f>Sheet1!$B$1</c:f>
              <c:strCache>
                <c:ptCount val="1"/>
                <c:pt idx="0">
                  <c:v>GHB/GBL</c:v>
                </c:pt>
              </c:strCache>
            </c:strRef>
          </c:tx>
          <c:spPr>
            <a:ln w="25400" cap="rnd" cmpd="sng" algn="ctr">
              <a:solidFill>
                <a:schemeClr val="accent1"/>
              </a:solidFill>
              <a:prstDash val="solid"/>
              <a:round/>
            </a:ln>
            <a:effectLst/>
          </c:spPr>
          <c:marker>
            <c:symbol val="triangle"/>
            <c:size val="5"/>
            <c:spPr>
              <a:solidFill>
                <a:schemeClr val="accent1"/>
              </a:solidFill>
              <a:ln w="2540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82-449C-A8F2-7AA706CED93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82-449C-A8F2-7AA706CED93E}"/>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82-449C-A8F2-7AA706CED93E}"/>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11</c:v>
                </c:pt>
                <c:pt idx="1">
                  <c:v>10</c:v>
                </c:pt>
                <c:pt idx="2">
                  <c:v>9</c:v>
                </c:pt>
                <c:pt idx="3">
                  <c:v>8</c:v>
                </c:pt>
                <c:pt idx="4">
                  <c:v>7</c:v>
                </c:pt>
                <c:pt idx="5">
                  <c:v>7</c:v>
                </c:pt>
                <c:pt idx="6">
                  <c:v>4</c:v>
                </c:pt>
                <c:pt idx="7">
                  <c:v>6</c:v>
                </c:pt>
                <c:pt idx="8">
                  <c:v>7</c:v>
                </c:pt>
                <c:pt idx="9">
                  <c:v>7</c:v>
                </c:pt>
                <c:pt idx="10">
                  <c:v>6</c:v>
                </c:pt>
                <c:pt idx="11">
                  <c:v>5</c:v>
                </c:pt>
                <c:pt idx="12">
                  <c:v>5</c:v>
                </c:pt>
                <c:pt idx="13">
                  <c:v>8</c:v>
                </c:pt>
                <c:pt idx="14">
                  <c:v>7</c:v>
                </c:pt>
                <c:pt idx="15">
                  <c:v>6</c:v>
                </c:pt>
              </c:numCache>
            </c:numRef>
          </c:val>
          <c:smooth val="0"/>
          <c:extLst>
            <c:ext xmlns:c16="http://schemas.microsoft.com/office/drawing/2014/chart" uri="{C3380CC4-5D6E-409C-BE32-E72D297353CC}">
              <c16:uniqueId val="{00000003-2282-449C-A8F2-7AA706CED93E}"/>
            </c:ext>
          </c:extLst>
        </c:ser>
        <c:ser>
          <c:idx val="1"/>
          <c:order val="1"/>
          <c:tx>
            <c:strRef>
              <c:f>Sheet1!$C$1</c:f>
              <c:strCache>
                <c:ptCount val="1"/>
                <c:pt idx="0">
                  <c:v>MDA</c:v>
                </c:pt>
              </c:strCache>
            </c:strRef>
          </c:tx>
          <c:spPr>
            <a:ln w="25400" cap="rnd" cmpd="sng" algn="ctr">
              <a:solidFill>
                <a:schemeClr val="accent2"/>
              </a:solidFill>
              <a:prstDash val="solid"/>
              <a:round/>
            </a:ln>
            <a:effectLst/>
          </c:spPr>
          <c:marker>
            <c:symbol val="square"/>
            <c:size val="5"/>
            <c:spPr>
              <a:solidFill>
                <a:schemeClr val="accent2"/>
              </a:solidFill>
              <a:ln w="25400" cap="flat" cmpd="sng" algn="ctr">
                <a:solidFill>
                  <a:schemeClr val="accent2"/>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82-449C-A8F2-7AA706CED93E}"/>
                </c:ext>
              </c:extLst>
            </c:dLbl>
            <c:dLbl>
              <c:idx val="1"/>
              <c:delete val="1"/>
              <c:extLst>
                <c:ext xmlns:c15="http://schemas.microsoft.com/office/drawing/2012/chart" uri="{CE6537A1-D6FC-4f65-9D91-7224C49458BB}"/>
                <c:ext xmlns:c16="http://schemas.microsoft.com/office/drawing/2014/chart" uri="{C3380CC4-5D6E-409C-BE32-E72D297353CC}">
                  <c16:uniqueId val="{00000005-2282-449C-A8F2-7AA706CED93E}"/>
                </c:ext>
              </c:extLst>
            </c:dLbl>
            <c:dLbl>
              <c:idx val="2"/>
              <c:delete val="1"/>
              <c:extLst>
                <c:ext xmlns:c15="http://schemas.microsoft.com/office/drawing/2012/chart" uri="{CE6537A1-D6FC-4f65-9D91-7224C49458BB}"/>
                <c:ext xmlns:c16="http://schemas.microsoft.com/office/drawing/2014/chart" uri="{C3380CC4-5D6E-409C-BE32-E72D297353CC}">
                  <c16:uniqueId val="{00000006-2282-449C-A8F2-7AA706CED93E}"/>
                </c:ext>
              </c:extLst>
            </c:dLbl>
            <c:dLbl>
              <c:idx val="3"/>
              <c:delete val="1"/>
              <c:extLst>
                <c:ext xmlns:c15="http://schemas.microsoft.com/office/drawing/2012/chart" uri="{CE6537A1-D6FC-4f65-9D91-7224C49458BB}"/>
                <c:ext xmlns:c16="http://schemas.microsoft.com/office/drawing/2014/chart" uri="{C3380CC4-5D6E-409C-BE32-E72D297353CC}">
                  <c16:uniqueId val="{00000007-2282-449C-A8F2-7AA706CED93E}"/>
                </c:ext>
              </c:extLst>
            </c:dLbl>
            <c:dLbl>
              <c:idx val="4"/>
              <c:delete val="1"/>
              <c:extLst>
                <c:ext xmlns:c15="http://schemas.microsoft.com/office/drawing/2012/chart" uri="{CE6537A1-D6FC-4f65-9D91-7224C49458BB}"/>
                <c:ext xmlns:c16="http://schemas.microsoft.com/office/drawing/2014/chart" uri="{C3380CC4-5D6E-409C-BE32-E72D297353CC}">
                  <c16:uniqueId val="{00000008-2282-449C-A8F2-7AA706CED93E}"/>
                </c:ext>
              </c:extLst>
            </c:dLbl>
            <c:dLbl>
              <c:idx val="5"/>
              <c:delete val="1"/>
              <c:extLst>
                <c:ext xmlns:c15="http://schemas.microsoft.com/office/drawing/2012/chart" uri="{CE6537A1-D6FC-4f65-9D91-7224C49458BB}"/>
                <c:ext xmlns:c16="http://schemas.microsoft.com/office/drawing/2014/chart" uri="{C3380CC4-5D6E-409C-BE32-E72D297353CC}">
                  <c16:uniqueId val="{00000009-2282-449C-A8F2-7AA706CED93E}"/>
                </c:ext>
              </c:extLst>
            </c:dLbl>
            <c:dLbl>
              <c:idx val="6"/>
              <c:delete val="1"/>
              <c:extLst>
                <c:ext xmlns:c15="http://schemas.microsoft.com/office/drawing/2012/chart" uri="{CE6537A1-D6FC-4f65-9D91-7224C49458BB}"/>
                <c:ext xmlns:c16="http://schemas.microsoft.com/office/drawing/2014/chart" uri="{C3380CC4-5D6E-409C-BE32-E72D297353CC}">
                  <c16:uniqueId val="{0000000A-2282-449C-A8F2-7AA706CED93E}"/>
                </c:ext>
              </c:extLst>
            </c:dLbl>
            <c:dLbl>
              <c:idx val="7"/>
              <c:delete val="1"/>
              <c:extLst>
                <c:ext xmlns:c15="http://schemas.microsoft.com/office/drawing/2012/chart" uri="{CE6537A1-D6FC-4f65-9D91-7224C49458BB}"/>
                <c:ext xmlns:c16="http://schemas.microsoft.com/office/drawing/2014/chart" uri="{C3380CC4-5D6E-409C-BE32-E72D297353CC}">
                  <c16:uniqueId val="{0000000B-2282-449C-A8F2-7AA706CED93E}"/>
                </c:ext>
              </c:extLst>
            </c:dLbl>
            <c:dLbl>
              <c:idx val="8"/>
              <c:delete val="1"/>
              <c:extLst>
                <c:ext xmlns:c15="http://schemas.microsoft.com/office/drawing/2012/chart" uri="{CE6537A1-D6FC-4f65-9D91-7224C49458BB}"/>
                <c:ext xmlns:c16="http://schemas.microsoft.com/office/drawing/2014/chart" uri="{C3380CC4-5D6E-409C-BE32-E72D297353CC}">
                  <c16:uniqueId val="{0000000C-2282-449C-A8F2-7AA706CED93E}"/>
                </c:ext>
              </c:extLst>
            </c:dLbl>
            <c:dLbl>
              <c:idx val="9"/>
              <c:delete val="1"/>
              <c:extLst>
                <c:ext xmlns:c15="http://schemas.microsoft.com/office/drawing/2012/chart" uri="{CE6537A1-D6FC-4f65-9D91-7224C49458BB}"/>
                <c:ext xmlns:c16="http://schemas.microsoft.com/office/drawing/2014/chart" uri="{C3380CC4-5D6E-409C-BE32-E72D297353CC}">
                  <c16:uniqueId val="{0000000D-2282-449C-A8F2-7AA706CED93E}"/>
                </c:ext>
              </c:extLst>
            </c:dLbl>
            <c:dLbl>
              <c:idx val="10"/>
              <c:delete val="1"/>
              <c:extLst>
                <c:ext xmlns:c15="http://schemas.microsoft.com/office/drawing/2012/chart" uri="{CE6537A1-D6FC-4f65-9D91-7224C49458BB}"/>
                <c:ext xmlns:c16="http://schemas.microsoft.com/office/drawing/2014/chart" uri="{C3380CC4-5D6E-409C-BE32-E72D297353CC}">
                  <c16:uniqueId val="{0000000E-2282-449C-A8F2-7AA706CED93E}"/>
                </c:ext>
              </c:extLst>
            </c:dLbl>
            <c:dLbl>
              <c:idx val="11"/>
              <c:delete val="1"/>
              <c:extLst>
                <c:ext xmlns:c15="http://schemas.microsoft.com/office/drawing/2012/chart" uri="{CE6537A1-D6FC-4f65-9D91-7224C49458BB}"/>
                <c:ext xmlns:c16="http://schemas.microsoft.com/office/drawing/2014/chart" uri="{C3380CC4-5D6E-409C-BE32-E72D297353CC}">
                  <c16:uniqueId val="{0000000F-2282-449C-A8F2-7AA706CED93E}"/>
                </c:ext>
              </c:extLst>
            </c:dLbl>
            <c:dLbl>
              <c:idx val="12"/>
              <c:delete val="1"/>
              <c:extLst>
                <c:ext xmlns:c15="http://schemas.microsoft.com/office/drawing/2012/chart" uri="{CE6537A1-D6FC-4f65-9D91-7224C49458BB}"/>
                <c:ext xmlns:c16="http://schemas.microsoft.com/office/drawing/2014/chart" uri="{C3380CC4-5D6E-409C-BE32-E72D297353CC}">
                  <c16:uniqueId val="{00000010-2282-449C-A8F2-7AA706CED93E}"/>
                </c:ext>
              </c:extLst>
            </c:dLbl>
            <c:dLbl>
              <c:idx val="13"/>
              <c:delete val="1"/>
              <c:extLst>
                <c:ext xmlns:c15="http://schemas.microsoft.com/office/drawing/2012/chart" uri="{CE6537A1-D6FC-4f65-9D91-7224C49458BB}"/>
                <c:ext xmlns:c16="http://schemas.microsoft.com/office/drawing/2014/chart" uri="{C3380CC4-5D6E-409C-BE32-E72D297353CC}">
                  <c16:uniqueId val="{00000011-2282-449C-A8F2-7AA706CED93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282-449C-A8F2-7AA706CED93E}"/>
                </c:ext>
              </c:extLst>
            </c:dLbl>
            <c:dLbl>
              <c:idx val="16"/>
              <c:delete val="1"/>
              <c:extLst>
                <c:ext xmlns:c15="http://schemas.microsoft.com/office/drawing/2012/chart" uri="{CE6537A1-D6FC-4f65-9D91-7224C49458BB}"/>
                <c:ext xmlns:c16="http://schemas.microsoft.com/office/drawing/2014/chart" uri="{C3380CC4-5D6E-409C-BE32-E72D297353CC}">
                  <c16:uniqueId val="{00000013-2282-449C-A8F2-7AA706CED93E}"/>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19</c:v>
                </c:pt>
                <c:pt idx="1">
                  <c:v>15</c:v>
                </c:pt>
                <c:pt idx="2">
                  <c:v>9</c:v>
                </c:pt>
                <c:pt idx="3">
                  <c:v>7</c:v>
                </c:pt>
                <c:pt idx="4">
                  <c:v>6</c:v>
                </c:pt>
                <c:pt idx="5">
                  <c:v>4</c:v>
                </c:pt>
                <c:pt idx="6">
                  <c:v>5</c:v>
                </c:pt>
                <c:pt idx="7">
                  <c:v>7</c:v>
                </c:pt>
                <c:pt idx="8">
                  <c:v>12</c:v>
                </c:pt>
                <c:pt idx="9">
                  <c:v>10</c:v>
                </c:pt>
                <c:pt idx="10">
                  <c:v>12</c:v>
                </c:pt>
                <c:pt idx="11">
                  <c:v>12</c:v>
                </c:pt>
                <c:pt idx="12">
                  <c:v>13</c:v>
                </c:pt>
                <c:pt idx="13">
                  <c:v>11</c:v>
                </c:pt>
                <c:pt idx="14">
                  <c:v>14</c:v>
                </c:pt>
                <c:pt idx="15">
                  <c:v>14</c:v>
                </c:pt>
              </c:numCache>
            </c:numRef>
          </c:val>
          <c:smooth val="0"/>
          <c:extLst>
            <c:ext xmlns:c16="http://schemas.microsoft.com/office/drawing/2014/chart" uri="{C3380CC4-5D6E-409C-BE32-E72D297353CC}">
              <c16:uniqueId val="{00000014-2282-449C-A8F2-7AA706CED93E}"/>
            </c:ext>
          </c:extLst>
        </c:ser>
        <c:ser>
          <c:idx val="2"/>
          <c:order val="2"/>
          <c:tx>
            <c:strRef>
              <c:f>Sheet1!$D$1</c:f>
              <c:strCache>
                <c:ptCount val="1"/>
                <c:pt idx="0">
                  <c:v>Heroin</c:v>
                </c:pt>
              </c:strCache>
            </c:strRef>
          </c:tx>
          <c:spPr>
            <a:ln w="25400" cap="rnd" cmpd="sng" algn="ctr">
              <a:solidFill>
                <a:schemeClr val="accent3"/>
              </a:solidFill>
              <a:prstDash val="solid"/>
              <a:round/>
            </a:ln>
            <a:effectLst/>
          </c:spPr>
          <c:marker>
            <c:symbol val="diamond"/>
            <c:size val="5"/>
            <c:spPr>
              <a:solidFill>
                <a:schemeClr val="accent3"/>
              </a:solidFill>
              <a:ln w="25400" cap="flat" cmpd="sng" algn="ctr">
                <a:solidFill>
                  <a:schemeClr val="accent3"/>
                </a:solidFill>
                <a:prstDash val="solid"/>
                <a:round/>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282-449C-A8F2-7AA706CED93E}"/>
                </c:ext>
              </c:extLst>
            </c:dLbl>
            <c:dLbl>
              <c:idx val="1"/>
              <c:delete val="1"/>
              <c:extLst>
                <c:ext xmlns:c15="http://schemas.microsoft.com/office/drawing/2012/chart" uri="{CE6537A1-D6FC-4f65-9D91-7224C49458BB}"/>
                <c:ext xmlns:c16="http://schemas.microsoft.com/office/drawing/2014/chart" uri="{C3380CC4-5D6E-409C-BE32-E72D297353CC}">
                  <c16:uniqueId val="{00000016-2282-449C-A8F2-7AA706CED93E}"/>
                </c:ext>
              </c:extLst>
            </c:dLbl>
            <c:dLbl>
              <c:idx val="2"/>
              <c:delete val="1"/>
              <c:extLst>
                <c:ext xmlns:c15="http://schemas.microsoft.com/office/drawing/2012/chart" uri="{CE6537A1-D6FC-4f65-9D91-7224C49458BB}"/>
                <c:ext xmlns:c16="http://schemas.microsoft.com/office/drawing/2014/chart" uri="{C3380CC4-5D6E-409C-BE32-E72D297353CC}">
                  <c16:uniqueId val="{00000017-2282-449C-A8F2-7AA706CED93E}"/>
                </c:ext>
              </c:extLst>
            </c:dLbl>
            <c:dLbl>
              <c:idx val="3"/>
              <c:delete val="1"/>
              <c:extLst>
                <c:ext xmlns:c15="http://schemas.microsoft.com/office/drawing/2012/chart" uri="{CE6537A1-D6FC-4f65-9D91-7224C49458BB}"/>
                <c:ext xmlns:c16="http://schemas.microsoft.com/office/drawing/2014/chart" uri="{C3380CC4-5D6E-409C-BE32-E72D297353CC}">
                  <c16:uniqueId val="{00000018-2282-449C-A8F2-7AA706CED93E}"/>
                </c:ext>
              </c:extLst>
            </c:dLbl>
            <c:dLbl>
              <c:idx val="4"/>
              <c:delete val="1"/>
              <c:extLst>
                <c:ext xmlns:c15="http://schemas.microsoft.com/office/drawing/2012/chart" uri="{CE6537A1-D6FC-4f65-9D91-7224C49458BB}"/>
                <c:ext xmlns:c16="http://schemas.microsoft.com/office/drawing/2014/chart" uri="{C3380CC4-5D6E-409C-BE32-E72D297353CC}">
                  <c16:uniqueId val="{00000019-2282-449C-A8F2-7AA706CED93E}"/>
                </c:ext>
              </c:extLst>
            </c:dLbl>
            <c:dLbl>
              <c:idx val="5"/>
              <c:delete val="1"/>
              <c:extLst>
                <c:ext xmlns:c15="http://schemas.microsoft.com/office/drawing/2012/chart" uri="{CE6537A1-D6FC-4f65-9D91-7224C49458BB}"/>
                <c:ext xmlns:c16="http://schemas.microsoft.com/office/drawing/2014/chart" uri="{C3380CC4-5D6E-409C-BE32-E72D297353CC}">
                  <c16:uniqueId val="{0000001A-2282-449C-A8F2-7AA706CED93E}"/>
                </c:ext>
              </c:extLst>
            </c:dLbl>
            <c:dLbl>
              <c:idx val="6"/>
              <c:delete val="1"/>
              <c:extLst>
                <c:ext xmlns:c15="http://schemas.microsoft.com/office/drawing/2012/chart" uri="{CE6537A1-D6FC-4f65-9D91-7224C49458BB}"/>
                <c:ext xmlns:c16="http://schemas.microsoft.com/office/drawing/2014/chart" uri="{C3380CC4-5D6E-409C-BE32-E72D297353CC}">
                  <c16:uniqueId val="{0000001B-2282-449C-A8F2-7AA706CED93E}"/>
                </c:ext>
              </c:extLst>
            </c:dLbl>
            <c:dLbl>
              <c:idx val="7"/>
              <c:delete val="1"/>
              <c:extLst>
                <c:ext xmlns:c15="http://schemas.microsoft.com/office/drawing/2012/chart" uri="{CE6537A1-D6FC-4f65-9D91-7224C49458BB}"/>
                <c:ext xmlns:c16="http://schemas.microsoft.com/office/drawing/2014/chart" uri="{C3380CC4-5D6E-409C-BE32-E72D297353CC}">
                  <c16:uniqueId val="{0000001C-2282-449C-A8F2-7AA706CED93E}"/>
                </c:ext>
              </c:extLst>
            </c:dLbl>
            <c:dLbl>
              <c:idx val="8"/>
              <c:delete val="1"/>
              <c:extLst>
                <c:ext xmlns:c15="http://schemas.microsoft.com/office/drawing/2012/chart" uri="{CE6537A1-D6FC-4f65-9D91-7224C49458BB}"/>
                <c:ext xmlns:c16="http://schemas.microsoft.com/office/drawing/2014/chart" uri="{C3380CC4-5D6E-409C-BE32-E72D297353CC}">
                  <c16:uniqueId val="{0000001D-2282-449C-A8F2-7AA706CED93E}"/>
                </c:ext>
              </c:extLst>
            </c:dLbl>
            <c:dLbl>
              <c:idx val="9"/>
              <c:delete val="1"/>
              <c:extLst>
                <c:ext xmlns:c15="http://schemas.microsoft.com/office/drawing/2012/chart" uri="{CE6537A1-D6FC-4f65-9D91-7224C49458BB}"/>
                <c:ext xmlns:c16="http://schemas.microsoft.com/office/drawing/2014/chart" uri="{C3380CC4-5D6E-409C-BE32-E72D297353CC}">
                  <c16:uniqueId val="{0000001E-2282-449C-A8F2-7AA706CED93E}"/>
                </c:ext>
              </c:extLst>
            </c:dLbl>
            <c:dLbl>
              <c:idx val="10"/>
              <c:delete val="1"/>
              <c:extLst>
                <c:ext xmlns:c15="http://schemas.microsoft.com/office/drawing/2012/chart" uri="{CE6537A1-D6FC-4f65-9D91-7224C49458BB}"/>
                <c:ext xmlns:c16="http://schemas.microsoft.com/office/drawing/2014/chart" uri="{C3380CC4-5D6E-409C-BE32-E72D297353CC}">
                  <c16:uniqueId val="{0000001F-2282-449C-A8F2-7AA706CED93E}"/>
                </c:ext>
              </c:extLst>
            </c:dLbl>
            <c:dLbl>
              <c:idx val="11"/>
              <c:delete val="1"/>
              <c:extLst>
                <c:ext xmlns:c15="http://schemas.microsoft.com/office/drawing/2012/chart" uri="{CE6537A1-D6FC-4f65-9D91-7224C49458BB}"/>
                <c:ext xmlns:c16="http://schemas.microsoft.com/office/drawing/2014/chart" uri="{C3380CC4-5D6E-409C-BE32-E72D297353CC}">
                  <c16:uniqueId val="{00000020-2282-449C-A8F2-7AA706CED93E}"/>
                </c:ext>
              </c:extLst>
            </c:dLbl>
            <c:dLbl>
              <c:idx val="12"/>
              <c:delete val="1"/>
              <c:extLst>
                <c:ext xmlns:c15="http://schemas.microsoft.com/office/drawing/2012/chart" uri="{CE6537A1-D6FC-4f65-9D91-7224C49458BB}"/>
                <c:ext xmlns:c16="http://schemas.microsoft.com/office/drawing/2014/chart" uri="{C3380CC4-5D6E-409C-BE32-E72D297353CC}">
                  <c16:uniqueId val="{00000021-2282-449C-A8F2-7AA706CED93E}"/>
                </c:ext>
              </c:extLst>
            </c:dLbl>
            <c:dLbl>
              <c:idx val="13"/>
              <c:delete val="1"/>
              <c:extLst>
                <c:ext xmlns:c15="http://schemas.microsoft.com/office/drawing/2012/chart" uri="{CE6537A1-D6FC-4f65-9D91-7224C49458BB}"/>
                <c:ext xmlns:c16="http://schemas.microsoft.com/office/drawing/2014/chart" uri="{C3380CC4-5D6E-409C-BE32-E72D297353CC}">
                  <c16:uniqueId val="{00000022-2282-449C-A8F2-7AA706CED93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2282-449C-A8F2-7AA706CED93E}"/>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9</c:v>
                </c:pt>
                <c:pt idx="1">
                  <c:v>6</c:v>
                </c:pt>
                <c:pt idx="2">
                  <c:v>4</c:v>
                </c:pt>
                <c:pt idx="3">
                  <c:v>4</c:v>
                </c:pt>
                <c:pt idx="4">
                  <c:v>4</c:v>
                </c:pt>
                <c:pt idx="5">
                  <c:v>4</c:v>
                </c:pt>
                <c:pt idx="6">
                  <c:v>4</c:v>
                </c:pt>
                <c:pt idx="7">
                  <c:v>4</c:v>
                </c:pt>
                <c:pt idx="8">
                  <c:v>7</c:v>
                </c:pt>
                <c:pt idx="9">
                  <c:v>5</c:v>
                </c:pt>
                <c:pt idx="10">
                  <c:v>4</c:v>
                </c:pt>
                <c:pt idx="11">
                  <c:v>2</c:v>
                </c:pt>
                <c:pt idx="12">
                  <c:v>2</c:v>
                </c:pt>
                <c:pt idx="13">
                  <c:v>2</c:v>
                </c:pt>
                <c:pt idx="14">
                  <c:v>2</c:v>
                </c:pt>
                <c:pt idx="15">
                  <c:v>3</c:v>
                </c:pt>
              </c:numCache>
            </c:numRef>
          </c:val>
          <c:smooth val="0"/>
          <c:extLst>
            <c:ext xmlns:c16="http://schemas.microsoft.com/office/drawing/2014/chart" uri="{C3380CC4-5D6E-409C-BE32-E72D297353CC}">
              <c16:uniqueId val="{00000024-2282-449C-A8F2-7AA706CED93E}"/>
            </c:ext>
          </c:extLst>
        </c:ser>
        <c:ser>
          <c:idx val="3"/>
          <c:order val="3"/>
          <c:tx>
            <c:strRef>
              <c:f>Sheet1!$E$1</c:f>
              <c:strCache>
                <c:ptCount val="1"/>
                <c:pt idx="0">
                  <c:v>Capsules contents unknown</c:v>
                </c:pt>
              </c:strCache>
            </c:strRef>
          </c:tx>
          <c:spPr>
            <a:ln w="25400" cap="rnd" cmpd="sng" algn="ctr">
              <a:solidFill>
                <a:schemeClr val="accent4"/>
              </a:solidFill>
              <a:prstDash val="solid"/>
              <a:round/>
            </a:ln>
            <a:effectLst/>
          </c:spPr>
          <c:marker>
            <c:symbol val="circle"/>
            <c:size val="5"/>
            <c:spPr>
              <a:solidFill>
                <a:schemeClr val="accent4"/>
              </a:solidFill>
              <a:ln w="25400" cap="flat" cmpd="sng" algn="ctr">
                <a:solidFill>
                  <a:schemeClr val="accent4"/>
                </a:solidFill>
                <a:prstDash val="solid"/>
                <a:round/>
              </a:ln>
              <a:effectLst/>
            </c:spPr>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2282-449C-A8F2-7AA706CED93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2282-449C-A8F2-7AA706CED93E}"/>
                </c:ext>
              </c:extLst>
            </c:dLbl>
            <c:dLbl>
              <c:idx val="1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2282-449C-A8F2-7AA706CED93E}"/>
                </c:ext>
              </c:extLst>
            </c:dLbl>
            <c:dLbl>
              <c:idx val="1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282-449C-A8F2-7AA706CED93E}"/>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10">
                  <c:v>10</c:v>
                </c:pt>
                <c:pt idx="11">
                  <c:v>8</c:v>
                </c:pt>
                <c:pt idx="12">
                  <c:v>7</c:v>
                </c:pt>
                <c:pt idx="13">
                  <c:v>14</c:v>
                </c:pt>
                <c:pt idx="14">
                  <c:v>20</c:v>
                </c:pt>
                <c:pt idx="15">
                  <c:v>18</c:v>
                </c:pt>
              </c:numCache>
            </c:numRef>
          </c:val>
          <c:smooth val="0"/>
          <c:extLst>
            <c:ext xmlns:c16="http://schemas.microsoft.com/office/drawing/2014/chart" uri="{C3380CC4-5D6E-409C-BE32-E72D297353CC}">
              <c16:uniqueId val="{00000029-2282-449C-A8F2-7AA706CED93E}"/>
            </c:ext>
          </c:extLst>
        </c:ser>
        <c:ser>
          <c:idx val="4"/>
          <c:order val="4"/>
          <c:tx>
            <c:strRef>
              <c:f>Sheet1!$F$1</c:f>
              <c:strCache>
                <c:ptCount val="1"/>
                <c:pt idx="0">
                  <c:v>Mushrooms</c:v>
                </c:pt>
              </c:strCache>
            </c:strRef>
          </c:tx>
          <c:spPr>
            <a:ln w="19050" cap="rnd" cmpd="sng" algn="ctr">
              <a:solidFill>
                <a:schemeClr val="accent5"/>
              </a:solidFill>
              <a:prstDash val="solid"/>
              <a:round/>
            </a:ln>
            <a:effectLst/>
          </c:spPr>
          <c:marker>
            <c:spPr>
              <a:noFill/>
              <a:ln w="6350" cap="flat" cmpd="sng" algn="ctr">
                <a:solidFill>
                  <a:schemeClr val="accent5"/>
                </a:solidFill>
                <a:prstDash val="solid"/>
                <a:round/>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282-449C-A8F2-7AA706CED93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282-449C-A8F2-7AA706CED93E}"/>
                </c:ext>
              </c:extLst>
            </c:dLbl>
            <c:dLbl>
              <c:idx val="1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282-449C-A8F2-7AA706CED93E}"/>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Sheet1!$F$2:$F$17</c:f>
              <c:numCache>
                <c:formatCode>General</c:formatCode>
                <c:ptCount val="16"/>
                <c:pt idx="0">
                  <c:v>18</c:v>
                </c:pt>
                <c:pt idx="1">
                  <c:v>21</c:v>
                </c:pt>
                <c:pt idx="2">
                  <c:v>16</c:v>
                </c:pt>
                <c:pt idx="3">
                  <c:v>19</c:v>
                </c:pt>
                <c:pt idx="4">
                  <c:v>18</c:v>
                </c:pt>
                <c:pt idx="5">
                  <c:v>17</c:v>
                </c:pt>
                <c:pt idx="6">
                  <c:v>19</c:v>
                </c:pt>
                <c:pt idx="7">
                  <c:v>18</c:v>
                </c:pt>
                <c:pt idx="8">
                  <c:v>29</c:v>
                </c:pt>
                <c:pt idx="9">
                  <c:v>27</c:v>
                </c:pt>
                <c:pt idx="10">
                  <c:v>27</c:v>
                </c:pt>
                <c:pt idx="11">
                  <c:v>21</c:v>
                </c:pt>
                <c:pt idx="12">
                  <c:v>24</c:v>
                </c:pt>
                <c:pt idx="13">
                  <c:v>22</c:v>
                </c:pt>
                <c:pt idx="14">
                  <c:v>27</c:v>
                </c:pt>
                <c:pt idx="15">
                  <c:v>26</c:v>
                </c:pt>
              </c:numCache>
            </c:numRef>
          </c:val>
          <c:smooth val="0"/>
          <c:extLst>
            <c:ext xmlns:c16="http://schemas.microsoft.com/office/drawing/2014/chart" uri="{C3380CC4-5D6E-409C-BE32-E72D297353CC}">
              <c16:uniqueId val="{0000002D-2282-449C-A8F2-7AA706CED93E}"/>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1288"/>
        <c:crosses val="autoZero"/>
        <c:auto val="1"/>
        <c:lblAlgn val="ctr"/>
        <c:lblOffset val="100"/>
        <c:noMultiLvlLbl val="0"/>
      </c:catAx>
      <c:valAx>
        <c:axId val="-2097441288"/>
        <c:scaling>
          <c:orientation val="minMax"/>
          <c:max val="3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EDRS participants</a:t>
                </a:r>
              </a:p>
            </c:rich>
          </c:tx>
          <c:layout>
            <c:manualLayout>
              <c:xMode val="edge"/>
              <c:yMode val="edge"/>
              <c:x val="7.24281160667285E-3"/>
              <c:y val="0.1256268215341860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4712"/>
        <c:crosses val="autoZero"/>
        <c:crossBetween val="between"/>
      </c:valAx>
      <c:spPr>
        <a:noFill/>
        <a:ln>
          <a:noFill/>
        </a:ln>
        <a:effectLst/>
      </c:spPr>
    </c:plotArea>
    <c:legend>
      <c:legendPos val="b"/>
      <c:layout>
        <c:manualLayout>
          <c:xMode val="edge"/>
          <c:yMode val="edge"/>
          <c:x val="0.12916798870609206"/>
          <c:y val="0.92458417358463674"/>
          <c:w val="0.78815920141129903"/>
          <c:h val="7.541575083150166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1415602905E-2"/>
          <c:y val="4.1666666666666699E-2"/>
          <c:w val="0.886799321025043"/>
          <c:h val="0.72712438094559451"/>
        </c:manualLayout>
      </c:layout>
      <c:lineChart>
        <c:grouping val="standard"/>
        <c:varyColors val="0"/>
        <c:ser>
          <c:idx val="0"/>
          <c:order val="0"/>
          <c:tx>
            <c:strRef>
              <c:f>Sheet1!$B$1</c:f>
              <c:strCache>
                <c:ptCount val="1"/>
                <c:pt idx="0">
                  <c:v>Alcohol</c:v>
                </c:pt>
              </c:strCache>
            </c:strRef>
          </c:tx>
          <c:spPr>
            <a:ln w="25400" cap="rnd" cmpd="sng" algn="ctr">
              <a:solidFill>
                <a:schemeClr val="accent1"/>
              </a:solidFill>
              <a:prstDash val="solid"/>
              <a:round/>
            </a:ln>
            <a:effectLst/>
          </c:spPr>
          <c:marker>
            <c:symbol val="triangle"/>
            <c:size val="5"/>
            <c:spPr>
              <a:solidFill>
                <a:schemeClr val="accent1"/>
              </a:solidFill>
              <a:ln w="25400" cap="flat" cmpd="sng" algn="ctr">
                <a:solidFill>
                  <a:schemeClr val="accent1"/>
                </a:solidFill>
                <a:prstDash val="solid"/>
                <a:round/>
              </a:ln>
              <a:effectLst/>
            </c:spPr>
          </c:marker>
          <c:dLbls>
            <c:dLbl>
              <c:idx val="0"/>
              <c:layout>
                <c:manualLayout>
                  <c:x val="-1.9261652122544499E-2"/>
                  <c:y val="-2.6515449773323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68-490D-9D8A-A5291C746F0D}"/>
                </c:ext>
              </c:extLst>
            </c:dLbl>
            <c:dLbl>
              <c:idx val="1"/>
              <c:delete val="1"/>
              <c:extLst>
                <c:ext xmlns:c15="http://schemas.microsoft.com/office/drawing/2012/chart" uri="{CE6537A1-D6FC-4f65-9D91-7224C49458BB}"/>
                <c:ext xmlns:c16="http://schemas.microsoft.com/office/drawing/2014/chart" uri="{C3380CC4-5D6E-409C-BE32-E72D297353CC}">
                  <c16:uniqueId val="{00000001-C468-490D-9D8A-A5291C746F0D}"/>
                </c:ext>
              </c:extLst>
            </c:dLbl>
            <c:dLbl>
              <c:idx val="2"/>
              <c:delete val="1"/>
              <c:extLst>
                <c:ext xmlns:c15="http://schemas.microsoft.com/office/drawing/2012/chart" uri="{CE6537A1-D6FC-4f65-9D91-7224C49458BB}"/>
                <c:ext xmlns:c16="http://schemas.microsoft.com/office/drawing/2014/chart" uri="{C3380CC4-5D6E-409C-BE32-E72D297353CC}">
                  <c16:uniqueId val="{00000002-C468-490D-9D8A-A5291C746F0D}"/>
                </c:ext>
              </c:extLst>
            </c:dLbl>
            <c:dLbl>
              <c:idx val="3"/>
              <c:delete val="1"/>
              <c:extLst>
                <c:ext xmlns:c15="http://schemas.microsoft.com/office/drawing/2012/chart" uri="{CE6537A1-D6FC-4f65-9D91-7224C49458BB}"/>
                <c:ext xmlns:c16="http://schemas.microsoft.com/office/drawing/2014/chart" uri="{C3380CC4-5D6E-409C-BE32-E72D297353CC}">
                  <c16:uniqueId val="{00000003-C468-490D-9D8A-A5291C746F0D}"/>
                </c:ext>
              </c:extLst>
            </c:dLbl>
            <c:dLbl>
              <c:idx val="4"/>
              <c:delete val="1"/>
              <c:extLst>
                <c:ext xmlns:c15="http://schemas.microsoft.com/office/drawing/2012/chart" uri="{CE6537A1-D6FC-4f65-9D91-7224C49458BB}"/>
                <c:ext xmlns:c16="http://schemas.microsoft.com/office/drawing/2014/chart" uri="{C3380CC4-5D6E-409C-BE32-E72D297353CC}">
                  <c16:uniqueId val="{00000004-C468-490D-9D8A-A5291C746F0D}"/>
                </c:ext>
              </c:extLst>
            </c:dLbl>
            <c:dLbl>
              <c:idx val="5"/>
              <c:delete val="1"/>
              <c:extLst>
                <c:ext xmlns:c15="http://schemas.microsoft.com/office/drawing/2012/chart" uri="{CE6537A1-D6FC-4f65-9D91-7224C49458BB}"/>
                <c:ext xmlns:c16="http://schemas.microsoft.com/office/drawing/2014/chart" uri="{C3380CC4-5D6E-409C-BE32-E72D297353CC}">
                  <c16:uniqueId val="{00000005-C468-490D-9D8A-A5291C746F0D}"/>
                </c:ext>
              </c:extLst>
            </c:dLbl>
            <c:dLbl>
              <c:idx val="6"/>
              <c:delete val="1"/>
              <c:extLst>
                <c:ext xmlns:c15="http://schemas.microsoft.com/office/drawing/2012/chart" uri="{CE6537A1-D6FC-4f65-9D91-7224C49458BB}"/>
                <c:ext xmlns:c16="http://schemas.microsoft.com/office/drawing/2014/chart" uri="{C3380CC4-5D6E-409C-BE32-E72D297353CC}">
                  <c16:uniqueId val="{00000006-C468-490D-9D8A-A5291C746F0D}"/>
                </c:ext>
              </c:extLst>
            </c:dLbl>
            <c:dLbl>
              <c:idx val="7"/>
              <c:delete val="1"/>
              <c:extLst>
                <c:ext xmlns:c15="http://schemas.microsoft.com/office/drawing/2012/chart" uri="{CE6537A1-D6FC-4f65-9D91-7224C49458BB}"/>
                <c:ext xmlns:c16="http://schemas.microsoft.com/office/drawing/2014/chart" uri="{C3380CC4-5D6E-409C-BE32-E72D297353CC}">
                  <c16:uniqueId val="{00000007-C468-490D-9D8A-A5291C746F0D}"/>
                </c:ext>
              </c:extLst>
            </c:dLbl>
            <c:dLbl>
              <c:idx val="8"/>
              <c:delete val="1"/>
              <c:extLst>
                <c:ext xmlns:c15="http://schemas.microsoft.com/office/drawing/2012/chart" uri="{CE6537A1-D6FC-4f65-9D91-7224C49458BB}"/>
                <c:ext xmlns:c16="http://schemas.microsoft.com/office/drawing/2014/chart" uri="{C3380CC4-5D6E-409C-BE32-E72D297353CC}">
                  <c16:uniqueId val="{00000008-C468-490D-9D8A-A5291C746F0D}"/>
                </c:ext>
              </c:extLst>
            </c:dLbl>
            <c:dLbl>
              <c:idx val="9"/>
              <c:delete val="1"/>
              <c:extLst>
                <c:ext xmlns:c15="http://schemas.microsoft.com/office/drawing/2012/chart" uri="{CE6537A1-D6FC-4f65-9D91-7224C49458BB}"/>
                <c:ext xmlns:c16="http://schemas.microsoft.com/office/drawing/2014/chart" uri="{C3380CC4-5D6E-409C-BE32-E72D297353CC}">
                  <c16:uniqueId val="{00000009-C468-490D-9D8A-A5291C746F0D}"/>
                </c:ext>
              </c:extLst>
            </c:dLbl>
            <c:dLbl>
              <c:idx val="10"/>
              <c:delete val="1"/>
              <c:extLst>
                <c:ext xmlns:c15="http://schemas.microsoft.com/office/drawing/2012/chart" uri="{CE6537A1-D6FC-4f65-9D91-7224C49458BB}"/>
                <c:ext xmlns:c16="http://schemas.microsoft.com/office/drawing/2014/chart" uri="{C3380CC4-5D6E-409C-BE32-E72D297353CC}">
                  <c16:uniqueId val="{0000000A-C468-490D-9D8A-A5291C746F0D}"/>
                </c:ext>
              </c:extLst>
            </c:dLbl>
            <c:dLbl>
              <c:idx val="11"/>
              <c:delete val="1"/>
              <c:extLst>
                <c:ext xmlns:c15="http://schemas.microsoft.com/office/drawing/2012/chart" uri="{CE6537A1-D6FC-4f65-9D91-7224C49458BB}"/>
                <c:ext xmlns:c16="http://schemas.microsoft.com/office/drawing/2014/chart" uri="{C3380CC4-5D6E-409C-BE32-E72D297353CC}">
                  <c16:uniqueId val="{0000000B-C468-490D-9D8A-A5291C746F0D}"/>
                </c:ext>
              </c:extLst>
            </c:dLbl>
            <c:dLbl>
              <c:idx val="12"/>
              <c:delete val="1"/>
              <c:extLst>
                <c:ext xmlns:c15="http://schemas.microsoft.com/office/drawing/2012/chart" uri="{CE6537A1-D6FC-4f65-9D91-7224C49458BB}"/>
                <c:ext xmlns:c16="http://schemas.microsoft.com/office/drawing/2014/chart" uri="{C3380CC4-5D6E-409C-BE32-E72D297353CC}">
                  <c16:uniqueId val="{0000000C-C468-490D-9D8A-A5291C746F0D}"/>
                </c:ext>
              </c:extLst>
            </c:dLbl>
            <c:dLbl>
              <c:idx val="13"/>
              <c:delete val="1"/>
              <c:extLst>
                <c:ext xmlns:c15="http://schemas.microsoft.com/office/drawing/2012/chart" uri="{CE6537A1-D6FC-4f65-9D91-7224C49458BB}"/>
                <c:ext xmlns:c16="http://schemas.microsoft.com/office/drawing/2014/chart" uri="{C3380CC4-5D6E-409C-BE32-E72D297353CC}">
                  <c16:uniqueId val="{0000000D-C468-490D-9D8A-A5291C746F0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468-490D-9D8A-A5291C746F0D}"/>
                </c:ext>
              </c:extLst>
            </c:dLbl>
            <c:dLbl>
              <c:idx val="15"/>
              <c:layout>
                <c:manualLayout>
                  <c:x val="-1.8993352326685701E-2"/>
                  <c:y val="-2.27272727272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468-490D-9D8A-A5291C746F0D}"/>
                </c:ext>
              </c:extLst>
            </c:dLbl>
            <c:dLbl>
              <c:idx val="16"/>
              <c:layout>
                <c:manualLayout>
                  <c:x val="-1.5194681861348499E-2"/>
                  <c:y val="2.27272727272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468-490D-9D8A-A5291C746F0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93</c:v>
                </c:pt>
                <c:pt idx="1">
                  <c:v>95</c:v>
                </c:pt>
                <c:pt idx="2">
                  <c:v>97</c:v>
                </c:pt>
                <c:pt idx="3">
                  <c:v>96</c:v>
                </c:pt>
                <c:pt idx="4">
                  <c:v>98</c:v>
                </c:pt>
                <c:pt idx="5">
                  <c:v>97</c:v>
                </c:pt>
                <c:pt idx="6">
                  <c:v>97</c:v>
                </c:pt>
                <c:pt idx="7">
                  <c:v>97</c:v>
                </c:pt>
                <c:pt idx="8">
                  <c:v>98</c:v>
                </c:pt>
                <c:pt idx="9">
                  <c:v>96</c:v>
                </c:pt>
                <c:pt idx="10">
                  <c:v>97</c:v>
                </c:pt>
                <c:pt idx="11">
                  <c:v>98</c:v>
                </c:pt>
                <c:pt idx="12">
                  <c:v>97</c:v>
                </c:pt>
                <c:pt idx="13">
                  <c:v>97</c:v>
                </c:pt>
                <c:pt idx="14">
                  <c:v>97</c:v>
                </c:pt>
                <c:pt idx="15">
                  <c:v>98</c:v>
                </c:pt>
              </c:numCache>
            </c:numRef>
          </c:val>
          <c:smooth val="0"/>
          <c:extLst>
            <c:ext xmlns:c16="http://schemas.microsoft.com/office/drawing/2014/chart" uri="{C3380CC4-5D6E-409C-BE32-E72D297353CC}">
              <c16:uniqueId val="{00000011-C468-490D-9D8A-A5291C746F0D}"/>
            </c:ext>
          </c:extLst>
        </c:ser>
        <c:ser>
          <c:idx val="1"/>
          <c:order val="1"/>
          <c:tx>
            <c:strRef>
              <c:f>Sheet1!$C$1</c:f>
              <c:strCache>
                <c:ptCount val="1"/>
                <c:pt idx="0">
                  <c:v>Tobacco</c:v>
                </c:pt>
              </c:strCache>
            </c:strRef>
          </c:tx>
          <c:spPr>
            <a:ln w="25400" cap="rnd" cmpd="sng" algn="ctr">
              <a:solidFill>
                <a:schemeClr val="accent2"/>
              </a:solidFill>
              <a:prstDash val="solid"/>
              <a:round/>
            </a:ln>
            <a:effectLst/>
          </c:spPr>
          <c:marker>
            <c:symbol val="square"/>
            <c:size val="5"/>
            <c:spPr>
              <a:solidFill>
                <a:schemeClr val="accent2"/>
              </a:solidFill>
              <a:ln w="25400" cap="flat" cmpd="sng" algn="ctr">
                <a:solidFill>
                  <a:schemeClr val="accent2"/>
                </a:solidFill>
                <a:prstDash val="solid"/>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2-C468-490D-9D8A-A5291C746F0D}"/>
                </c:ext>
              </c:extLst>
            </c:dLbl>
            <c:dLbl>
              <c:idx val="2"/>
              <c:delete val="1"/>
              <c:extLst>
                <c:ext xmlns:c15="http://schemas.microsoft.com/office/drawing/2012/chart" uri="{CE6537A1-D6FC-4f65-9D91-7224C49458BB}"/>
                <c:ext xmlns:c16="http://schemas.microsoft.com/office/drawing/2014/chart" uri="{C3380CC4-5D6E-409C-BE32-E72D297353CC}">
                  <c16:uniqueId val="{00000013-C468-490D-9D8A-A5291C746F0D}"/>
                </c:ext>
              </c:extLst>
            </c:dLbl>
            <c:dLbl>
              <c:idx val="3"/>
              <c:delete val="1"/>
              <c:extLst>
                <c:ext xmlns:c15="http://schemas.microsoft.com/office/drawing/2012/chart" uri="{CE6537A1-D6FC-4f65-9D91-7224C49458BB}"/>
                <c:ext xmlns:c16="http://schemas.microsoft.com/office/drawing/2014/chart" uri="{C3380CC4-5D6E-409C-BE32-E72D297353CC}">
                  <c16:uniqueId val="{00000014-C468-490D-9D8A-A5291C746F0D}"/>
                </c:ext>
              </c:extLst>
            </c:dLbl>
            <c:dLbl>
              <c:idx val="4"/>
              <c:delete val="1"/>
              <c:extLst>
                <c:ext xmlns:c15="http://schemas.microsoft.com/office/drawing/2012/chart" uri="{CE6537A1-D6FC-4f65-9D91-7224C49458BB}"/>
                <c:ext xmlns:c16="http://schemas.microsoft.com/office/drawing/2014/chart" uri="{C3380CC4-5D6E-409C-BE32-E72D297353CC}">
                  <c16:uniqueId val="{00000015-C468-490D-9D8A-A5291C746F0D}"/>
                </c:ext>
              </c:extLst>
            </c:dLbl>
            <c:dLbl>
              <c:idx val="5"/>
              <c:delete val="1"/>
              <c:extLst>
                <c:ext xmlns:c15="http://schemas.microsoft.com/office/drawing/2012/chart" uri="{CE6537A1-D6FC-4f65-9D91-7224C49458BB}"/>
                <c:ext xmlns:c16="http://schemas.microsoft.com/office/drawing/2014/chart" uri="{C3380CC4-5D6E-409C-BE32-E72D297353CC}">
                  <c16:uniqueId val="{00000016-C468-490D-9D8A-A5291C746F0D}"/>
                </c:ext>
              </c:extLst>
            </c:dLbl>
            <c:dLbl>
              <c:idx val="6"/>
              <c:delete val="1"/>
              <c:extLst>
                <c:ext xmlns:c15="http://schemas.microsoft.com/office/drawing/2012/chart" uri="{CE6537A1-D6FC-4f65-9D91-7224C49458BB}"/>
                <c:ext xmlns:c16="http://schemas.microsoft.com/office/drawing/2014/chart" uri="{C3380CC4-5D6E-409C-BE32-E72D297353CC}">
                  <c16:uniqueId val="{00000017-C468-490D-9D8A-A5291C746F0D}"/>
                </c:ext>
              </c:extLst>
            </c:dLbl>
            <c:dLbl>
              <c:idx val="7"/>
              <c:delete val="1"/>
              <c:extLst>
                <c:ext xmlns:c15="http://schemas.microsoft.com/office/drawing/2012/chart" uri="{CE6537A1-D6FC-4f65-9D91-7224C49458BB}"/>
                <c:ext xmlns:c16="http://schemas.microsoft.com/office/drawing/2014/chart" uri="{C3380CC4-5D6E-409C-BE32-E72D297353CC}">
                  <c16:uniqueId val="{00000018-C468-490D-9D8A-A5291C746F0D}"/>
                </c:ext>
              </c:extLst>
            </c:dLbl>
            <c:dLbl>
              <c:idx val="8"/>
              <c:delete val="1"/>
              <c:extLst>
                <c:ext xmlns:c15="http://schemas.microsoft.com/office/drawing/2012/chart" uri="{CE6537A1-D6FC-4f65-9D91-7224C49458BB}"/>
                <c:ext xmlns:c16="http://schemas.microsoft.com/office/drawing/2014/chart" uri="{C3380CC4-5D6E-409C-BE32-E72D297353CC}">
                  <c16:uniqueId val="{00000019-C468-490D-9D8A-A5291C746F0D}"/>
                </c:ext>
              </c:extLst>
            </c:dLbl>
            <c:dLbl>
              <c:idx val="9"/>
              <c:delete val="1"/>
              <c:extLst>
                <c:ext xmlns:c15="http://schemas.microsoft.com/office/drawing/2012/chart" uri="{CE6537A1-D6FC-4f65-9D91-7224C49458BB}"/>
                <c:ext xmlns:c16="http://schemas.microsoft.com/office/drawing/2014/chart" uri="{C3380CC4-5D6E-409C-BE32-E72D297353CC}">
                  <c16:uniqueId val="{0000001A-C468-490D-9D8A-A5291C746F0D}"/>
                </c:ext>
              </c:extLst>
            </c:dLbl>
            <c:dLbl>
              <c:idx val="10"/>
              <c:delete val="1"/>
              <c:extLst>
                <c:ext xmlns:c15="http://schemas.microsoft.com/office/drawing/2012/chart" uri="{CE6537A1-D6FC-4f65-9D91-7224C49458BB}"/>
                <c:ext xmlns:c16="http://schemas.microsoft.com/office/drawing/2014/chart" uri="{C3380CC4-5D6E-409C-BE32-E72D297353CC}">
                  <c16:uniqueId val="{0000001B-C468-490D-9D8A-A5291C746F0D}"/>
                </c:ext>
              </c:extLst>
            </c:dLbl>
            <c:dLbl>
              <c:idx val="11"/>
              <c:delete val="1"/>
              <c:extLst>
                <c:ext xmlns:c15="http://schemas.microsoft.com/office/drawing/2012/chart" uri="{CE6537A1-D6FC-4f65-9D91-7224C49458BB}"/>
                <c:ext xmlns:c16="http://schemas.microsoft.com/office/drawing/2014/chart" uri="{C3380CC4-5D6E-409C-BE32-E72D297353CC}">
                  <c16:uniqueId val="{0000001C-C468-490D-9D8A-A5291C746F0D}"/>
                </c:ext>
              </c:extLst>
            </c:dLbl>
            <c:dLbl>
              <c:idx val="12"/>
              <c:delete val="1"/>
              <c:extLst>
                <c:ext xmlns:c15="http://schemas.microsoft.com/office/drawing/2012/chart" uri="{CE6537A1-D6FC-4f65-9D91-7224C49458BB}"/>
                <c:ext xmlns:c16="http://schemas.microsoft.com/office/drawing/2014/chart" uri="{C3380CC4-5D6E-409C-BE32-E72D297353CC}">
                  <c16:uniqueId val="{0000001D-C468-490D-9D8A-A5291C746F0D}"/>
                </c:ext>
              </c:extLst>
            </c:dLbl>
            <c:dLbl>
              <c:idx val="13"/>
              <c:delete val="1"/>
              <c:extLst>
                <c:ext xmlns:c15="http://schemas.microsoft.com/office/drawing/2012/chart" uri="{CE6537A1-D6FC-4f65-9D91-7224C49458BB}"/>
                <c:ext xmlns:c16="http://schemas.microsoft.com/office/drawing/2014/chart" uri="{C3380CC4-5D6E-409C-BE32-E72D297353CC}">
                  <c16:uniqueId val="{0000001E-C468-490D-9D8A-A5291C746F0D}"/>
                </c:ext>
              </c:extLst>
            </c:dLbl>
            <c:dLbl>
              <c:idx val="16"/>
              <c:delete val="1"/>
              <c:extLst>
                <c:ext xmlns:c15="http://schemas.microsoft.com/office/drawing/2012/chart" uri="{CE6537A1-D6FC-4f65-9D91-7224C49458BB}"/>
                <c:ext xmlns:c16="http://schemas.microsoft.com/office/drawing/2014/chart" uri="{C3380CC4-5D6E-409C-BE32-E72D297353CC}">
                  <c16:uniqueId val="{0000001F-C468-490D-9D8A-A5291C746F0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75</c:v>
                </c:pt>
                <c:pt idx="1">
                  <c:v>74</c:v>
                </c:pt>
                <c:pt idx="2">
                  <c:v>75</c:v>
                </c:pt>
                <c:pt idx="3">
                  <c:v>75</c:v>
                </c:pt>
                <c:pt idx="4">
                  <c:v>74</c:v>
                </c:pt>
                <c:pt idx="5">
                  <c:v>72</c:v>
                </c:pt>
                <c:pt idx="6">
                  <c:v>80</c:v>
                </c:pt>
                <c:pt idx="7">
                  <c:v>78</c:v>
                </c:pt>
                <c:pt idx="8">
                  <c:v>86</c:v>
                </c:pt>
                <c:pt idx="9">
                  <c:v>83</c:v>
                </c:pt>
                <c:pt idx="10">
                  <c:v>77</c:v>
                </c:pt>
                <c:pt idx="11">
                  <c:v>77</c:v>
                </c:pt>
                <c:pt idx="12">
                  <c:v>82</c:v>
                </c:pt>
                <c:pt idx="13">
                  <c:v>83</c:v>
                </c:pt>
                <c:pt idx="14">
                  <c:v>87</c:v>
                </c:pt>
                <c:pt idx="15">
                  <c:v>85</c:v>
                </c:pt>
              </c:numCache>
            </c:numRef>
          </c:val>
          <c:smooth val="0"/>
          <c:extLst>
            <c:ext xmlns:c16="http://schemas.microsoft.com/office/drawing/2014/chart" uri="{C3380CC4-5D6E-409C-BE32-E72D297353CC}">
              <c16:uniqueId val="{00000020-C468-490D-9D8A-A5291C746F0D}"/>
            </c:ext>
          </c:extLst>
        </c:ser>
        <c:ser>
          <c:idx val="2"/>
          <c:order val="2"/>
          <c:tx>
            <c:strRef>
              <c:f>Sheet1!$D$1</c:f>
              <c:strCache>
                <c:ptCount val="1"/>
                <c:pt idx="0">
                  <c:v>E-cigarettes</c:v>
                </c:pt>
              </c:strCache>
            </c:strRef>
          </c:tx>
          <c:spPr>
            <a:ln w="25400" cap="rnd" cmpd="sng" algn="ctr">
              <a:solidFill>
                <a:schemeClr val="accent3"/>
              </a:solidFill>
              <a:prstDash val="solid"/>
              <a:round/>
            </a:ln>
            <a:effectLst/>
          </c:spPr>
          <c:marker>
            <c:symbol val="diamond"/>
            <c:size val="5"/>
            <c:spPr>
              <a:solidFill>
                <a:schemeClr val="accent3"/>
              </a:solidFill>
              <a:ln w="25400" cap="flat" cmpd="sng" algn="ctr">
                <a:solidFill>
                  <a:schemeClr val="accent3"/>
                </a:solidFill>
                <a:prstDash val="solid"/>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21-C468-490D-9D8A-A5291C746F0D}"/>
                </c:ext>
              </c:extLst>
            </c:dLbl>
            <c:dLbl>
              <c:idx val="2"/>
              <c:delete val="1"/>
              <c:extLst>
                <c:ext xmlns:c15="http://schemas.microsoft.com/office/drawing/2012/chart" uri="{CE6537A1-D6FC-4f65-9D91-7224C49458BB}"/>
                <c:ext xmlns:c16="http://schemas.microsoft.com/office/drawing/2014/chart" uri="{C3380CC4-5D6E-409C-BE32-E72D297353CC}">
                  <c16:uniqueId val="{00000022-C468-490D-9D8A-A5291C746F0D}"/>
                </c:ext>
              </c:extLst>
            </c:dLbl>
            <c:dLbl>
              <c:idx val="3"/>
              <c:delete val="1"/>
              <c:extLst>
                <c:ext xmlns:c15="http://schemas.microsoft.com/office/drawing/2012/chart" uri="{CE6537A1-D6FC-4f65-9D91-7224C49458BB}"/>
                <c:ext xmlns:c16="http://schemas.microsoft.com/office/drawing/2014/chart" uri="{C3380CC4-5D6E-409C-BE32-E72D297353CC}">
                  <c16:uniqueId val="{00000023-C468-490D-9D8A-A5291C746F0D}"/>
                </c:ext>
              </c:extLst>
            </c:dLbl>
            <c:dLbl>
              <c:idx val="4"/>
              <c:delete val="1"/>
              <c:extLst>
                <c:ext xmlns:c15="http://schemas.microsoft.com/office/drawing/2012/chart" uri="{CE6537A1-D6FC-4f65-9D91-7224C49458BB}"/>
                <c:ext xmlns:c16="http://schemas.microsoft.com/office/drawing/2014/chart" uri="{C3380CC4-5D6E-409C-BE32-E72D297353CC}">
                  <c16:uniqueId val="{00000024-C468-490D-9D8A-A5291C746F0D}"/>
                </c:ext>
              </c:extLst>
            </c:dLbl>
            <c:dLbl>
              <c:idx val="5"/>
              <c:delete val="1"/>
              <c:extLst>
                <c:ext xmlns:c15="http://schemas.microsoft.com/office/drawing/2012/chart" uri="{CE6537A1-D6FC-4f65-9D91-7224C49458BB}"/>
                <c:ext xmlns:c16="http://schemas.microsoft.com/office/drawing/2014/chart" uri="{C3380CC4-5D6E-409C-BE32-E72D297353CC}">
                  <c16:uniqueId val="{00000025-C468-490D-9D8A-A5291C746F0D}"/>
                </c:ext>
              </c:extLst>
            </c:dLbl>
            <c:dLbl>
              <c:idx val="6"/>
              <c:delete val="1"/>
              <c:extLst>
                <c:ext xmlns:c15="http://schemas.microsoft.com/office/drawing/2012/chart" uri="{CE6537A1-D6FC-4f65-9D91-7224C49458BB}"/>
                <c:ext xmlns:c16="http://schemas.microsoft.com/office/drawing/2014/chart" uri="{C3380CC4-5D6E-409C-BE32-E72D297353CC}">
                  <c16:uniqueId val="{00000026-C468-490D-9D8A-A5291C746F0D}"/>
                </c:ext>
              </c:extLst>
            </c:dLbl>
            <c:dLbl>
              <c:idx val="7"/>
              <c:delete val="1"/>
              <c:extLst>
                <c:ext xmlns:c15="http://schemas.microsoft.com/office/drawing/2012/chart" uri="{CE6537A1-D6FC-4f65-9D91-7224C49458BB}"/>
                <c:ext xmlns:c16="http://schemas.microsoft.com/office/drawing/2014/chart" uri="{C3380CC4-5D6E-409C-BE32-E72D297353CC}">
                  <c16:uniqueId val="{00000027-C468-490D-9D8A-A5291C746F0D}"/>
                </c:ext>
              </c:extLst>
            </c:dLbl>
            <c:dLbl>
              <c:idx val="8"/>
              <c:delete val="1"/>
              <c:extLst>
                <c:ext xmlns:c15="http://schemas.microsoft.com/office/drawing/2012/chart" uri="{CE6537A1-D6FC-4f65-9D91-7224C49458BB}"/>
                <c:ext xmlns:c16="http://schemas.microsoft.com/office/drawing/2014/chart" uri="{C3380CC4-5D6E-409C-BE32-E72D297353CC}">
                  <c16:uniqueId val="{00000028-C468-490D-9D8A-A5291C746F0D}"/>
                </c:ext>
              </c:extLst>
            </c:dLbl>
            <c:dLbl>
              <c:idx val="9"/>
              <c:delete val="1"/>
              <c:extLst>
                <c:ext xmlns:c15="http://schemas.microsoft.com/office/drawing/2012/chart" uri="{CE6537A1-D6FC-4f65-9D91-7224C49458BB}"/>
                <c:ext xmlns:c16="http://schemas.microsoft.com/office/drawing/2014/chart" uri="{C3380CC4-5D6E-409C-BE32-E72D297353CC}">
                  <c16:uniqueId val="{00000029-C468-490D-9D8A-A5291C746F0D}"/>
                </c:ext>
              </c:extLst>
            </c:dLbl>
            <c:dLbl>
              <c:idx val="10"/>
              <c:delete val="1"/>
              <c:extLst>
                <c:ext xmlns:c15="http://schemas.microsoft.com/office/drawing/2012/chart" uri="{CE6537A1-D6FC-4f65-9D91-7224C49458BB}"/>
                <c:ext xmlns:c16="http://schemas.microsoft.com/office/drawing/2014/chart" uri="{C3380CC4-5D6E-409C-BE32-E72D297353CC}">
                  <c16:uniqueId val="{0000002A-C468-490D-9D8A-A5291C746F0D}"/>
                </c:ext>
              </c:extLst>
            </c:dLbl>
            <c:dLbl>
              <c:idx val="12"/>
              <c:delete val="1"/>
              <c:extLst>
                <c:ext xmlns:c15="http://schemas.microsoft.com/office/drawing/2012/chart" uri="{CE6537A1-D6FC-4f65-9D91-7224C49458BB}"/>
                <c:ext xmlns:c16="http://schemas.microsoft.com/office/drawing/2014/chart" uri="{C3380CC4-5D6E-409C-BE32-E72D297353CC}">
                  <c16:uniqueId val="{0000002B-C468-490D-9D8A-A5291C746F0D}"/>
                </c:ext>
              </c:extLst>
            </c:dLbl>
            <c:dLbl>
              <c:idx val="13"/>
              <c:delete val="1"/>
              <c:extLst>
                <c:ext xmlns:c15="http://schemas.microsoft.com/office/drawing/2012/chart" uri="{CE6537A1-D6FC-4f65-9D91-7224C49458BB}"/>
                <c:ext xmlns:c16="http://schemas.microsoft.com/office/drawing/2014/chart" uri="{C3380CC4-5D6E-409C-BE32-E72D297353CC}">
                  <c16:uniqueId val="{0000002C-C468-490D-9D8A-A5291C746F0D}"/>
                </c:ext>
              </c:extLst>
            </c:dLbl>
            <c:dLbl>
              <c:idx val="15"/>
              <c:tx>
                <c:rich>
                  <a:bodyPr/>
                  <a:lstStyle/>
                  <a:p>
                    <a:fld id="{0673BC95-4595-4163-8253-4ED1459506E8}"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D-C468-490D-9D8A-A5291C746F0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11">
                  <c:v>34</c:v>
                </c:pt>
                <c:pt idx="12">
                  <c:v>34</c:v>
                </c:pt>
                <c:pt idx="13">
                  <c:v>26</c:v>
                </c:pt>
                <c:pt idx="14">
                  <c:v>28</c:v>
                </c:pt>
                <c:pt idx="15">
                  <c:v>34</c:v>
                </c:pt>
              </c:numCache>
            </c:numRef>
          </c:val>
          <c:smooth val="0"/>
          <c:extLst>
            <c:ext xmlns:c16="http://schemas.microsoft.com/office/drawing/2014/chart" uri="{C3380CC4-5D6E-409C-BE32-E72D297353CC}">
              <c16:uniqueId val="{0000002E-C468-490D-9D8A-A5291C746F0D}"/>
            </c:ext>
          </c:extLst>
        </c:ser>
        <c:ser>
          <c:idx val="3"/>
          <c:order val="3"/>
          <c:tx>
            <c:strRef>
              <c:f>Sheet1!$E$1</c:f>
              <c:strCache>
                <c:ptCount val="1"/>
                <c:pt idx="0">
                  <c:v>Nitrous Oxide</c:v>
                </c:pt>
              </c:strCache>
            </c:strRef>
          </c:tx>
          <c:spPr>
            <a:ln w="25400" cap="rnd" cmpd="sng" algn="ctr">
              <a:solidFill>
                <a:schemeClr val="accent4"/>
              </a:solidFill>
              <a:prstDash val="solid"/>
              <a:round/>
            </a:ln>
            <a:effectLst/>
          </c:spPr>
          <c:marker>
            <c:symbol val="circle"/>
            <c:size val="5"/>
            <c:spPr>
              <a:solidFill>
                <a:schemeClr val="accent4"/>
              </a:solidFill>
              <a:ln w="25400" cap="flat" cmpd="sng" algn="ctr">
                <a:solidFill>
                  <a:schemeClr val="accent4"/>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C468-490D-9D8A-A5291C746F0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C468-490D-9D8A-A5291C746F0D}"/>
                </c:ext>
              </c:extLst>
            </c:dLbl>
            <c:dLbl>
              <c:idx val="15"/>
              <c:tx>
                <c:rich>
                  <a:bodyPr/>
                  <a:lstStyle/>
                  <a:p>
                    <a:fld id="{E22B7CAA-5538-43B5-9485-62BB194E0A66}"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1-C468-490D-9D8A-A5291C746F0D}"/>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C468-490D-9D8A-A5291C746F0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26</c:v>
                </c:pt>
                <c:pt idx="1">
                  <c:v>27</c:v>
                </c:pt>
                <c:pt idx="2">
                  <c:v>25</c:v>
                </c:pt>
                <c:pt idx="3">
                  <c:v>22</c:v>
                </c:pt>
                <c:pt idx="4">
                  <c:v>22</c:v>
                </c:pt>
                <c:pt idx="5">
                  <c:v>20</c:v>
                </c:pt>
                <c:pt idx="6">
                  <c:v>19</c:v>
                </c:pt>
                <c:pt idx="7">
                  <c:v>20</c:v>
                </c:pt>
                <c:pt idx="8">
                  <c:v>25</c:v>
                </c:pt>
                <c:pt idx="9">
                  <c:v>21</c:v>
                </c:pt>
                <c:pt idx="10">
                  <c:v>25</c:v>
                </c:pt>
                <c:pt idx="11">
                  <c:v>23</c:v>
                </c:pt>
                <c:pt idx="12">
                  <c:v>26</c:v>
                </c:pt>
                <c:pt idx="13">
                  <c:v>36</c:v>
                </c:pt>
                <c:pt idx="14">
                  <c:v>42</c:v>
                </c:pt>
                <c:pt idx="15">
                  <c:v>50</c:v>
                </c:pt>
              </c:numCache>
            </c:numRef>
          </c:val>
          <c:smooth val="0"/>
          <c:extLst>
            <c:ext xmlns:c16="http://schemas.microsoft.com/office/drawing/2014/chart" uri="{C3380CC4-5D6E-409C-BE32-E72D297353CC}">
              <c16:uniqueId val="{00000033-C468-490D-9D8A-A5291C746F0D}"/>
            </c:ext>
          </c:extLst>
        </c:ser>
        <c:ser>
          <c:idx val="4"/>
          <c:order val="4"/>
          <c:tx>
            <c:strRef>
              <c:f>Sheet1!$F$1</c:f>
              <c:strCache>
                <c:ptCount val="1"/>
                <c:pt idx="0">
                  <c:v>Amyl Nitrite</c:v>
                </c:pt>
              </c:strCache>
            </c:strRef>
          </c:tx>
          <c:spPr>
            <a:ln w="25400" cap="rnd" cmpd="sng" algn="ctr">
              <a:solidFill>
                <a:schemeClr val="accent5"/>
              </a:solidFill>
              <a:prstDash val="solid"/>
              <a:round/>
            </a:ln>
            <a:effectLst/>
          </c:spPr>
          <c:marker>
            <c:symbol val="square"/>
            <c:size val="5"/>
            <c:spPr>
              <a:solidFill>
                <a:schemeClr val="accent5"/>
              </a:solidFill>
              <a:ln w="25400" cap="flat" cmpd="sng" algn="ctr">
                <a:solidFill>
                  <a:schemeClr val="accent5"/>
                </a:solidFill>
                <a:prstDash val="solid"/>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34-C468-490D-9D8A-A5291C746F0D}"/>
                </c:ext>
              </c:extLst>
            </c:dLbl>
            <c:dLbl>
              <c:idx val="2"/>
              <c:delete val="1"/>
              <c:extLst>
                <c:ext xmlns:c15="http://schemas.microsoft.com/office/drawing/2012/chart" uri="{CE6537A1-D6FC-4f65-9D91-7224C49458BB}"/>
                <c:ext xmlns:c16="http://schemas.microsoft.com/office/drawing/2014/chart" uri="{C3380CC4-5D6E-409C-BE32-E72D297353CC}">
                  <c16:uniqueId val="{00000035-C468-490D-9D8A-A5291C746F0D}"/>
                </c:ext>
              </c:extLst>
            </c:dLbl>
            <c:dLbl>
              <c:idx val="3"/>
              <c:delete val="1"/>
              <c:extLst>
                <c:ext xmlns:c15="http://schemas.microsoft.com/office/drawing/2012/chart" uri="{CE6537A1-D6FC-4f65-9D91-7224C49458BB}"/>
                <c:ext xmlns:c16="http://schemas.microsoft.com/office/drawing/2014/chart" uri="{C3380CC4-5D6E-409C-BE32-E72D297353CC}">
                  <c16:uniqueId val="{00000036-C468-490D-9D8A-A5291C746F0D}"/>
                </c:ext>
              </c:extLst>
            </c:dLbl>
            <c:dLbl>
              <c:idx val="4"/>
              <c:delete val="1"/>
              <c:extLst>
                <c:ext xmlns:c15="http://schemas.microsoft.com/office/drawing/2012/chart" uri="{CE6537A1-D6FC-4f65-9D91-7224C49458BB}"/>
                <c:ext xmlns:c16="http://schemas.microsoft.com/office/drawing/2014/chart" uri="{C3380CC4-5D6E-409C-BE32-E72D297353CC}">
                  <c16:uniqueId val="{00000037-C468-490D-9D8A-A5291C746F0D}"/>
                </c:ext>
              </c:extLst>
            </c:dLbl>
            <c:dLbl>
              <c:idx val="5"/>
              <c:delete val="1"/>
              <c:extLst>
                <c:ext xmlns:c15="http://schemas.microsoft.com/office/drawing/2012/chart" uri="{CE6537A1-D6FC-4f65-9D91-7224C49458BB}"/>
                <c:ext xmlns:c16="http://schemas.microsoft.com/office/drawing/2014/chart" uri="{C3380CC4-5D6E-409C-BE32-E72D297353CC}">
                  <c16:uniqueId val="{00000038-C468-490D-9D8A-A5291C746F0D}"/>
                </c:ext>
              </c:extLst>
            </c:dLbl>
            <c:dLbl>
              <c:idx val="6"/>
              <c:delete val="1"/>
              <c:extLst>
                <c:ext xmlns:c15="http://schemas.microsoft.com/office/drawing/2012/chart" uri="{CE6537A1-D6FC-4f65-9D91-7224C49458BB}"/>
                <c:ext xmlns:c16="http://schemas.microsoft.com/office/drawing/2014/chart" uri="{C3380CC4-5D6E-409C-BE32-E72D297353CC}">
                  <c16:uniqueId val="{00000039-C468-490D-9D8A-A5291C746F0D}"/>
                </c:ext>
              </c:extLst>
            </c:dLbl>
            <c:dLbl>
              <c:idx val="7"/>
              <c:delete val="1"/>
              <c:extLst>
                <c:ext xmlns:c15="http://schemas.microsoft.com/office/drawing/2012/chart" uri="{CE6537A1-D6FC-4f65-9D91-7224C49458BB}"/>
                <c:ext xmlns:c16="http://schemas.microsoft.com/office/drawing/2014/chart" uri="{C3380CC4-5D6E-409C-BE32-E72D297353CC}">
                  <c16:uniqueId val="{0000003A-C468-490D-9D8A-A5291C746F0D}"/>
                </c:ext>
              </c:extLst>
            </c:dLbl>
            <c:dLbl>
              <c:idx val="8"/>
              <c:delete val="1"/>
              <c:extLst>
                <c:ext xmlns:c15="http://schemas.microsoft.com/office/drawing/2012/chart" uri="{CE6537A1-D6FC-4f65-9D91-7224C49458BB}"/>
                <c:ext xmlns:c16="http://schemas.microsoft.com/office/drawing/2014/chart" uri="{C3380CC4-5D6E-409C-BE32-E72D297353CC}">
                  <c16:uniqueId val="{0000003B-C468-490D-9D8A-A5291C746F0D}"/>
                </c:ext>
              </c:extLst>
            </c:dLbl>
            <c:dLbl>
              <c:idx val="9"/>
              <c:delete val="1"/>
              <c:extLst>
                <c:ext xmlns:c15="http://schemas.microsoft.com/office/drawing/2012/chart" uri="{CE6537A1-D6FC-4f65-9D91-7224C49458BB}"/>
                <c:ext xmlns:c16="http://schemas.microsoft.com/office/drawing/2014/chart" uri="{C3380CC4-5D6E-409C-BE32-E72D297353CC}">
                  <c16:uniqueId val="{0000003C-C468-490D-9D8A-A5291C746F0D}"/>
                </c:ext>
              </c:extLst>
            </c:dLbl>
            <c:dLbl>
              <c:idx val="10"/>
              <c:delete val="1"/>
              <c:extLst>
                <c:ext xmlns:c15="http://schemas.microsoft.com/office/drawing/2012/chart" uri="{CE6537A1-D6FC-4f65-9D91-7224C49458BB}"/>
                <c:ext xmlns:c16="http://schemas.microsoft.com/office/drawing/2014/chart" uri="{C3380CC4-5D6E-409C-BE32-E72D297353CC}">
                  <c16:uniqueId val="{0000003D-C468-490D-9D8A-A5291C746F0D}"/>
                </c:ext>
              </c:extLst>
            </c:dLbl>
            <c:dLbl>
              <c:idx val="11"/>
              <c:delete val="1"/>
              <c:extLst>
                <c:ext xmlns:c15="http://schemas.microsoft.com/office/drawing/2012/chart" uri="{CE6537A1-D6FC-4f65-9D91-7224C49458BB}"/>
                <c:ext xmlns:c16="http://schemas.microsoft.com/office/drawing/2014/chart" uri="{C3380CC4-5D6E-409C-BE32-E72D297353CC}">
                  <c16:uniqueId val="{0000003E-C468-490D-9D8A-A5291C746F0D}"/>
                </c:ext>
              </c:extLst>
            </c:dLbl>
            <c:dLbl>
              <c:idx val="12"/>
              <c:delete val="1"/>
              <c:extLst>
                <c:ext xmlns:c15="http://schemas.microsoft.com/office/drawing/2012/chart" uri="{CE6537A1-D6FC-4f65-9D91-7224C49458BB}"/>
                <c:ext xmlns:c16="http://schemas.microsoft.com/office/drawing/2014/chart" uri="{C3380CC4-5D6E-409C-BE32-E72D297353CC}">
                  <c16:uniqueId val="{0000003F-C468-490D-9D8A-A5291C746F0D}"/>
                </c:ext>
              </c:extLst>
            </c:dLbl>
            <c:dLbl>
              <c:idx val="13"/>
              <c:delete val="1"/>
              <c:extLst>
                <c:ext xmlns:c15="http://schemas.microsoft.com/office/drawing/2012/chart" uri="{CE6537A1-D6FC-4f65-9D91-7224C49458BB}"/>
                <c:ext xmlns:c16="http://schemas.microsoft.com/office/drawing/2014/chart" uri="{C3380CC4-5D6E-409C-BE32-E72D297353CC}">
                  <c16:uniqueId val="{00000040-C468-490D-9D8A-A5291C746F0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Sheet1!$F$2:$F$17</c:f>
              <c:numCache>
                <c:formatCode>General</c:formatCode>
                <c:ptCount val="16"/>
                <c:pt idx="0">
                  <c:v>20</c:v>
                </c:pt>
                <c:pt idx="1">
                  <c:v>20</c:v>
                </c:pt>
                <c:pt idx="2">
                  <c:v>17</c:v>
                </c:pt>
                <c:pt idx="3">
                  <c:v>14</c:v>
                </c:pt>
                <c:pt idx="4">
                  <c:v>18</c:v>
                </c:pt>
                <c:pt idx="5">
                  <c:v>18</c:v>
                </c:pt>
                <c:pt idx="6">
                  <c:v>26</c:v>
                </c:pt>
                <c:pt idx="7">
                  <c:v>29</c:v>
                </c:pt>
                <c:pt idx="8">
                  <c:v>26</c:v>
                </c:pt>
                <c:pt idx="9">
                  <c:v>21</c:v>
                </c:pt>
                <c:pt idx="10">
                  <c:v>17</c:v>
                </c:pt>
                <c:pt idx="11">
                  <c:v>17</c:v>
                </c:pt>
                <c:pt idx="12">
                  <c:v>21</c:v>
                </c:pt>
                <c:pt idx="13">
                  <c:v>27</c:v>
                </c:pt>
                <c:pt idx="14">
                  <c:v>25</c:v>
                </c:pt>
                <c:pt idx="15">
                  <c:v>22</c:v>
                </c:pt>
              </c:numCache>
            </c:numRef>
          </c:val>
          <c:smooth val="0"/>
          <c:extLst>
            <c:ext xmlns:c16="http://schemas.microsoft.com/office/drawing/2014/chart" uri="{C3380CC4-5D6E-409C-BE32-E72D297353CC}">
              <c16:uniqueId val="{00000041-C468-490D-9D8A-A5291C746F0D}"/>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1288"/>
        <c:crosses val="autoZero"/>
        <c:auto val="1"/>
        <c:lblAlgn val="ctr"/>
        <c:lblOffset val="100"/>
        <c:noMultiLvlLbl val="0"/>
      </c:catAx>
      <c:valAx>
        <c:axId val="-209744128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EDRS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4712"/>
        <c:crosses val="autoZero"/>
        <c:crossBetween val="between"/>
      </c:valAx>
      <c:spPr>
        <a:noFill/>
        <a:ln>
          <a:noFill/>
        </a:ln>
        <a:effectLst/>
      </c:spPr>
    </c:plotArea>
    <c:legend>
      <c:legendPos val="b"/>
      <c:layout>
        <c:manualLayout>
          <c:xMode val="edge"/>
          <c:yMode val="edge"/>
          <c:x val="0.11687306957688338"/>
          <c:y val="0.89336202657925678"/>
          <c:w val="0.87102887779342475"/>
          <c:h val="0.1057258484871049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58585858585898E-2"/>
          <c:y val="2.7777995412265E-2"/>
          <c:w val="0.89730639730639705"/>
          <c:h val="0.61380189486512227"/>
        </c:manualLayout>
      </c:layout>
      <c:lineChart>
        <c:grouping val="standard"/>
        <c:varyColors val="0"/>
        <c:ser>
          <c:idx val="1"/>
          <c:order val="0"/>
          <c:tx>
            <c:strRef>
              <c:f>Sheet1!$B$1</c:f>
              <c:strCache>
                <c:ptCount val="1"/>
                <c:pt idx="0">
                  <c:v>Lifetime stimulant</c:v>
                </c:pt>
              </c:strCache>
            </c:strRef>
          </c:tx>
          <c:spPr>
            <a:ln w="25400" cap="rnd" cmpd="sng" algn="ctr">
              <a:solidFill>
                <a:schemeClr val="accent2">
                  <a:shade val="95000"/>
                  <a:satMod val="105000"/>
                </a:schemeClr>
              </a:solidFill>
              <a:prstDash val="solid"/>
              <a:round/>
            </a:ln>
            <a:effectLst/>
          </c:spPr>
          <c:marker>
            <c:symbol val="square"/>
            <c:size val="4"/>
            <c:spPr>
              <a:solidFill>
                <a:schemeClr val="accent2"/>
              </a:solidFill>
              <a:ln w="25400" cap="flat" cmpd="sng" algn="ctr">
                <a:solidFill>
                  <a:schemeClr val="accent2">
                    <a:shade val="95000"/>
                    <a:satMod val="105000"/>
                  </a:schemeClr>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B2-4E9D-B13E-952064CE8104}"/>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B2-4E9D-B13E-952064CE8104}"/>
                </c:ext>
              </c:extLst>
            </c:dLbl>
            <c:dLbl>
              <c:idx val="12"/>
              <c:layout>
                <c:manualLayout>
                  <c:x val="-1.2754460738279275E-2"/>
                  <c:y val="-5.4493335129126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B2-4E9D-B13E-952064CE8104}"/>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General</c:formatCode>
                <c:ptCount val="13"/>
                <c:pt idx="0">
                  <c:v>21</c:v>
                </c:pt>
                <c:pt idx="1">
                  <c:v>17</c:v>
                </c:pt>
                <c:pt idx="2">
                  <c:v>26</c:v>
                </c:pt>
                <c:pt idx="3">
                  <c:v>15</c:v>
                </c:pt>
                <c:pt idx="4">
                  <c:v>21</c:v>
                </c:pt>
                <c:pt idx="5">
                  <c:v>32</c:v>
                </c:pt>
                <c:pt idx="6">
                  <c:v>33</c:v>
                </c:pt>
                <c:pt idx="7">
                  <c:v>30</c:v>
                </c:pt>
                <c:pt idx="8">
                  <c:v>28</c:v>
                </c:pt>
                <c:pt idx="9">
                  <c:v>29</c:v>
                </c:pt>
                <c:pt idx="10">
                  <c:v>29</c:v>
                </c:pt>
                <c:pt idx="11">
                  <c:v>33</c:v>
                </c:pt>
                <c:pt idx="12">
                  <c:v>36</c:v>
                </c:pt>
              </c:numCache>
            </c:numRef>
          </c:val>
          <c:smooth val="0"/>
          <c:extLst>
            <c:ext xmlns:c16="http://schemas.microsoft.com/office/drawing/2014/chart" uri="{C3380CC4-5D6E-409C-BE32-E72D297353CC}">
              <c16:uniqueId val="{00000003-5AB2-4E9D-B13E-952064CE8104}"/>
            </c:ext>
          </c:extLst>
        </c:ser>
        <c:ser>
          <c:idx val="0"/>
          <c:order val="1"/>
          <c:tx>
            <c:strRef>
              <c:f>Sheet1!$C$1</c:f>
              <c:strCache>
                <c:ptCount val="1"/>
                <c:pt idx="0">
                  <c:v>Past year stimulant</c:v>
                </c:pt>
              </c:strCache>
            </c:strRef>
          </c:tx>
          <c:spPr>
            <a:ln w="25400" cap="rnd" cmpd="sng" algn="ctr">
              <a:solidFill>
                <a:schemeClr val="accent1">
                  <a:shade val="95000"/>
                  <a:satMod val="105000"/>
                </a:schemeClr>
              </a:solidFill>
              <a:prstDash val="solid"/>
              <a:round/>
            </a:ln>
            <a:effectLst/>
          </c:spPr>
          <c:marker>
            <c:symbol val="x"/>
            <c:size val="5"/>
            <c:spPr>
              <a:noFill/>
              <a:ln w="25400" cap="flat" cmpd="sng" algn="ctr">
                <a:solidFill>
                  <a:schemeClr val="accent1">
                    <a:shade val="95000"/>
                    <a:satMod val="105000"/>
                  </a:schemeClr>
                </a:solidFill>
                <a:prstDash val="solid"/>
                <a:round/>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B2-4E9D-B13E-952064CE8104}"/>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B2-4E9D-B13E-952064CE8104}"/>
                </c:ext>
              </c:extLst>
            </c:dLbl>
            <c:dLbl>
              <c:idx val="12"/>
              <c:layout>
                <c:manualLayout>
                  <c:x val="-6.88073394495429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B2-4E9D-B13E-952064CE8104}"/>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Sheet1!$C$2:$C$14</c:f>
              <c:numCache>
                <c:formatCode>General</c:formatCode>
                <c:ptCount val="13"/>
                <c:pt idx="0">
                  <c:v>3</c:v>
                </c:pt>
                <c:pt idx="1">
                  <c:v>10</c:v>
                </c:pt>
                <c:pt idx="2">
                  <c:v>13</c:v>
                </c:pt>
                <c:pt idx="3">
                  <c:v>8</c:v>
                </c:pt>
                <c:pt idx="4">
                  <c:v>12</c:v>
                </c:pt>
                <c:pt idx="5">
                  <c:v>22</c:v>
                </c:pt>
                <c:pt idx="6">
                  <c:v>18</c:v>
                </c:pt>
                <c:pt idx="7">
                  <c:v>26</c:v>
                </c:pt>
                <c:pt idx="8">
                  <c:v>20</c:v>
                </c:pt>
                <c:pt idx="9">
                  <c:v>20</c:v>
                </c:pt>
                <c:pt idx="10">
                  <c:v>19</c:v>
                </c:pt>
                <c:pt idx="11">
                  <c:v>26</c:v>
                </c:pt>
                <c:pt idx="12">
                  <c:v>25</c:v>
                </c:pt>
              </c:numCache>
            </c:numRef>
          </c:val>
          <c:smooth val="0"/>
          <c:extLst>
            <c:ext xmlns:c16="http://schemas.microsoft.com/office/drawing/2014/chart" uri="{C3380CC4-5D6E-409C-BE32-E72D297353CC}">
              <c16:uniqueId val="{00000007-5AB2-4E9D-B13E-952064CE8104}"/>
            </c:ext>
          </c:extLst>
        </c:ser>
        <c:ser>
          <c:idx val="2"/>
          <c:order val="2"/>
          <c:tx>
            <c:strRef>
              <c:f>Sheet1!$D$1</c:f>
              <c:strCache>
                <c:ptCount val="1"/>
                <c:pt idx="0">
                  <c:v>Lifetime depressant</c:v>
                </c:pt>
              </c:strCache>
            </c:strRef>
          </c:tx>
          <c:spPr>
            <a:ln w="25400" cap="rnd" cmpd="sng" algn="ctr">
              <a:solidFill>
                <a:schemeClr val="accent3">
                  <a:shade val="95000"/>
                  <a:satMod val="105000"/>
                </a:schemeClr>
              </a:solidFill>
              <a:prstDash val="solid"/>
              <a:round/>
            </a:ln>
            <a:effectLst/>
          </c:spPr>
          <c:marker>
            <c:symbol val="triangle"/>
            <c:size val="4"/>
            <c:spPr>
              <a:solidFill>
                <a:schemeClr val="accent3"/>
              </a:solidFill>
              <a:ln w="25400" cap="flat" cmpd="sng" algn="ctr">
                <a:solidFill>
                  <a:schemeClr val="accent3">
                    <a:shade val="95000"/>
                    <a:satMod val="105000"/>
                  </a:schemeClr>
                </a:solidFill>
                <a:prstDash val="solid"/>
                <a:round/>
              </a:ln>
              <a:effectLst/>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B2-4E9D-B13E-952064CE8104}"/>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B2-4E9D-B13E-952064CE8104}"/>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B2-4E9D-B13E-952064CE8104}"/>
                </c:ext>
              </c:extLst>
            </c:dLbl>
            <c:dLbl>
              <c:idx val="12"/>
              <c:layout>
                <c:manualLayout>
                  <c:x val="-1.0460882756627899E-2"/>
                  <c:y val="-3.9175489839363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AB2-4E9D-B13E-952064CE8104}"/>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Sheet1!$D$2:$D$14</c:f>
              <c:numCache>
                <c:formatCode>General</c:formatCode>
                <c:ptCount val="13"/>
                <c:pt idx="1">
                  <c:v>26</c:v>
                </c:pt>
                <c:pt idx="2">
                  <c:v>29</c:v>
                </c:pt>
                <c:pt idx="3">
                  <c:v>26</c:v>
                </c:pt>
                <c:pt idx="4">
                  <c:v>31</c:v>
                </c:pt>
                <c:pt idx="5">
                  <c:v>46</c:v>
                </c:pt>
                <c:pt idx="6">
                  <c:v>31</c:v>
                </c:pt>
                <c:pt idx="7">
                  <c:v>23</c:v>
                </c:pt>
                <c:pt idx="8">
                  <c:v>25</c:v>
                </c:pt>
                <c:pt idx="9">
                  <c:v>26</c:v>
                </c:pt>
                <c:pt idx="10">
                  <c:v>26</c:v>
                </c:pt>
                <c:pt idx="11">
                  <c:v>27</c:v>
                </c:pt>
                <c:pt idx="12">
                  <c:v>27</c:v>
                </c:pt>
              </c:numCache>
            </c:numRef>
          </c:val>
          <c:smooth val="0"/>
          <c:extLst>
            <c:ext xmlns:c16="http://schemas.microsoft.com/office/drawing/2014/chart" uri="{C3380CC4-5D6E-409C-BE32-E72D297353CC}">
              <c16:uniqueId val="{0000000C-5AB2-4E9D-B13E-952064CE8104}"/>
            </c:ext>
          </c:extLst>
        </c:ser>
        <c:ser>
          <c:idx val="3"/>
          <c:order val="3"/>
          <c:tx>
            <c:strRef>
              <c:f>Sheet1!$E$1</c:f>
              <c:strCache>
                <c:ptCount val="1"/>
                <c:pt idx="0">
                  <c:v>Past year depressant</c:v>
                </c:pt>
              </c:strCache>
            </c:strRef>
          </c:tx>
          <c:spPr>
            <a:ln w="25400" cap="rnd" cmpd="sng" algn="ctr">
              <a:solidFill>
                <a:schemeClr val="accent4">
                  <a:shade val="95000"/>
                  <a:satMod val="105000"/>
                </a:schemeClr>
              </a:solidFill>
              <a:prstDash val="solid"/>
              <a:round/>
            </a:ln>
            <a:effectLst/>
          </c:spPr>
          <c:marker>
            <c:spPr>
              <a:noFill/>
              <a:ln w="25400" cap="flat" cmpd="sng" algn="ctr">
                <a:solidFill>
                  <a:schemeClr val="accent4">
                    <a:shade val="95000"/>
                    <a:satMod val="105000"/>
                  </a:schemeClr>
                </a:solidFill>
                <a:prstDash val="solid"/>
                <a:round/>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AB2-4E9D-B13E-952064CE8104}"/>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AB2-4E9D-B13E-952064CE8104}"/>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AB2-4E9D-B13E-952064CE8104}"/>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AB2-4E9D-B13E-952064CE8104}"/>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Sheet1!$E$2:$E$14</c:f>
              <c:numCache>
                <c:formatCode>General</c:formatCode>
                <c:ptCount val="13"/>
                <c:pt idx="1">
                  <c:v>16</c:v>
                </c:pt>
                <c:pt idx="2">
                  <c:v>17</c:v>
                </c:pt>
                <c:pt idx="3">
                  <c:v>16</c:v>
                </c:pt>
                <c:pt idx="4">
                  <c:v>19</c:v>
                </c:pt>
                <c:pt idx="5">
                  <c:v>34</c:v>
                </c:pt>
                <c:pt idx="6">
                  <c:v>17</c:v>
                </c:pt>
                <c:pt idx="7">
                  <c:v>22</c:v>
                </c:pt>
                <c:pt idx="8">
                  <c:v>13</c:v>
                </c:pt>
                <c:pt idx="9">
                  <c:v>15</c:v>
                </c:pt>
                <c:pt idx="10">
                  <c:v>14</c:v>
                </c:pt>
                <c:pt idx="11">
                  <c:v>17</c:v>
                </c:pt>
                <c:pt idx="12">
                  <c:v>20</c:v>
                </c:pt>
              </c:numCache>
            </c:numRef>
          </c:val>
          <c:smooth val="0"/>
          <c:extLst>
            <c:ext xmlns:c16="http://schemas.microsoft.com/office/drawing/2014/chart" uri="{C3380CC4-5D6E-409C-BE32-E72D297353CC}">
              <c16:uniqueId val="{00000011-5AB2-4E9D-B13E-952064CE8104}"/>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5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a:t>% EDRS participants</a:t>
                </a:r>
              </a:p>
            </c:rich>
          </c:tx>
          <c:layout>
            <c:manualLayout>
              <c:xMode val="edge"/>
              <c:yMode val="edge"/>
              <c:x val="6.1671362637700936E-3"/>
              <c:y val="6.9164603280748846E-2"/>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legend>
      <c:legendPos val="r"/>
      <c:layout>
        <c:manualLayout>
          <c:xMode val="edge"/>
          <c:yMode val="edge"/>
          <c:x val="0.21836601523856716"/>
          <c:y val="0.8404196789979258"/>
          <c:w val="0.57569157168006324"/>
          <c:h val="0.15958043253643067"/>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58585858585898E-2"/>
          <c:y val="2.7777995412265E-2"/>
          <c:w val="0.89730639730639705"/>
          <c:h val="0.73341988812484415"/>
        </c:manualLayout>
      </c:layout>
      <c:lineChart>
        <c:grouping val="standard"/>
        <c:varyColors val="0"/>
        <c:ser>
          <c:idx val="1"/>
          <c:order val="0"/>
          <c:tx>
            <c:strRef>
              <c:f>Sheet1!$B$1</c:f>
              <c:strCache>
                <c:ptCount val="1"/>
                <c:pt idx="0">
                  <c:v>Lifetime</c:v>
                </c:pt>
              </c:strCache>
            </c:strRef>
          </c:tx>
          <c:spPr>
            <a:ln w="25400" cap="rnd" cmpd="sng" algn="ctr">
              <a:solidFill>
                <a:schemeClr val="accent2"/>
              </a:solidFill>
              <a:prstDash val="solid"/>
              <a:round/>
            </a:ln>
            <a:effectLst/>
          </c:spPr>
          <c:marker>
            <c:symbol val="square"/>
            <c:size val="4"/>
            <c:spPr>
              <a:solidFill>
                <a:schemeClr val="accent2"/>
              </a:solidFill>
              <a:ln w="25400" cap="flat" cmpd="sng" algn="ctr">
                <a:solidFill>
                  <a:schemeClr val="accent2"/>
                </a:solidFill>
                <a:prstDash val="solid"/>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Sheet1!$B$2:$B$16</c:f>
              <c:numCache>
                <c:formatCode>General</c:formatCode>
                <c:ptCount val="15"/>
                <c:pt idx="0">
                  <c:v>22</c:v>
                </c:pt>
                <c:pt idx="1">
                  <c:v>19</c:v>
                </c:pt>
                <c:pt idx="2">
                  <c:v>20</c:v>
                </c:pt>
                <c:pt idx="3">
                  <c:v>21</c:v>
                </c:pt>
                <c:pt idx="4">
                  <c:v>18</c:v>
                </c:pt>
                <c:pt idx="5">
                  <c:v>16</c:v>
                </c:pt>
                <c:pt idx="6">
                  <c:v>16</c:v>
                </c:pt>
                <c:pt idx="7">
                  <c:v>19</c:v>
                </c:pt>
                <c:pt idx="8">
                  <c:v>16</c:v>
                </c:pt>
                <c:pt idx="9">
                  <c:v>13</c:v>
                </c:pt>
                <c:pt idx="10">
                  <c:v>10</c:v>
                </c:pt>
                <c:pt idx="11">
                  <c:v>8</c:v>
                </c:pt>
                <c:pt idx="12">
                  <c:v>10</c:v>
                </c:pt>
                <c:pt idx="13">
                  <c:v>8</c:v>
                </c:pt>
                <c:pt idx="14">
                  <c:v>8</c:v>
                </c:pt>
              </c:numCache>
            </c:numRef>
          </c:val>
          <c:smooth val="0"/>
          <c:extLst>
            <c:ext xmlns:c16="http://schemas.microsoft.com/office/drawing/2014/chart" uri="{C3380CC4-5D6E-409C-BE32-E72D297353CC}">
              <c16:uniqueId val="{00000000-69F4-472D-848E-18CE148E1B42}"/>
            </c:ext>
          </c:extLst>
        </c:ser>
        <c:ser>
          <c:idx val="0"/>
          <c:order val="1"/>
          <c:tx>
            <c:strRef>
              <c:f>Sheet1!$C$1</c:f>
              <c:strCache>
                <c:ptCount val="1"/>
                <c:pt idx="0">
                  <c:v>Past month</c:v>
                </c:pt>
              </c:strCache>
            </c:strRef>
          </c:tx>
          <c:spPr>
            <a:ln w="25400" cap="rnd" cmpd="sng" algn="ctr">
              <a:solidFill>
                <a:schemeClr val="accent1"/>
              </a:solidFill>
              <a:prstDash val="solid"/>
              <a:round/>
            </a:ln>
            <a:effectLst/>
          </c:spPr>
          <c:marker>
            <c:symbol val="x"/>
            <c:size val="5"/>
            <c:spPr>
              <a:noFill/>
              <a:ln w="25400" cap="flat" cmpd="sng" algn="ctr">
                <a:solidFill>
                  <a:schemeClr val="accent1"/>
                </a:solidFill>
                <a:prstDash val="solid"/>
                <a:round/>
              </a:ln>
              <a:effectLst/>
            </c:spPr>
          </c:marker>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F4-472D-848E-18CE148E1B42}"/>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Sheet1!$C$2:$C$16</c:f>
              <c:numCache>
                <c:formatCode>General</c:formatCode>
                <c:ptCount val="15"/>
                <c:pt idx="12">
                  <c:v>4</c:v>
                </c:pt>
                <c:pt idx="13">
                  <c:v>2</c:v>
                </c:pt>
                <c:pt idx="14">
                  <c:v>3</c:v>
                </c:pt>
              </c:numCache>
            </c:numRef>
          </c:val>
          <c:smooth val="0"/>
          <c:extLst>
            <c:ext xmlns:c16="http://schemas.microsoft.com/office/drawing/2014/chart" uri="{C3380CC4-5D6E-409C-BE32-E72D297353CC}">
              <c16:uniqueId val="{00000002-69F4-472D-848E-18CE148E1B42}"/>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a:t>% EDRS participants</a:t>
                </a:r>
              </a:p>
            </c:rich>
          </c:tx>
          <c:layout>
            <c:manualLayout>
              <c:xMode val="edge"/>
              <c:yMode val="edge"/>
              <c:x val="6.1670881667379883E-3"/>
              <c:y val="0.13159881711618626"/>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legend>
      <c:legendPos val="r"/>
      <c:layout>
        <c:manualLayout>
          <c:xMode val="edge"/>
          <c:yMode val="edge"/>
          <c:x val="0.265993265993276"/>
          <c:y val="0.92509363295884295"/>
          <c:w val="0.483164983165011"/>
          <c:h val="6.3670411985018799E-2"/>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935025848299"/>
          <c:y val="2.88421920065925E-2"/>
          <c:w val="0.84997934554663079"/>
          <c:h val="0.76194907033407"/>
        </c:manualLayout>
      </c:layout>
      <c:lineChart>
        <c:grouping val="standard"/>
        <c:varyColors val="0"/>
        <c:ser>
          <c:idx val="0"/>
          <c:order val="0"/>
          <c:tx>
            <c:strRef>
              <c:f>Sheet1!$A$2</c:f>
              <c:strCache>
                <c:ptCount val="1"/>
                <c:pt idx="0">
                  <c:v>Pills</c:v>
                </c:pt>
              </c:strCache>
            </c:strRef>
          </c:tx>
          <c:spPr>
            <a:ln w="25400"/>
          </c:spPr>
          <c:marker>
            <c:symbol val="diamond"/>
            <c:size val="6"/>
            <c:spPr>
              <a:ln w="25400"/>
            </c:spPr>
          </c:marker>
          <c:dLbls>
            <c:dLbl>
              <c:idx val="0"/>
              <c:layout>
                <c:manualLayout>
                  <c:x val="-3.5191073477624339E-2"/>
                  <c:y val="4.84848484848484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26-4A7B-B560-5D5A05AF580F}"/>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26-4A7B-B560-5D5A05AF580F}"/>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26-4A7B-B560-5D5A05AF580F}"/>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General</c:formatCode>
                <c:ptCount val="16"/>
                <c:pt idx="0">
                  <c:v>100</c:v>
                </c:pt>
                <c:pt idx="1">
                  <c:v>100</c:v>
                </c:pt>
                <c:pt idx="2">
                  <c:v>100</c:v>
                </c:pt>
                <c:pt idx="3">
                  <c:v>100</c:v>
                </c:pt>
                <c:pt idx="4">
                  <c:v>100</c:v>
                </c:pt>
                <c:pt idx="5">
                  <c:v>100</c:v>
                </c:pt>
                <c:pt idx="6">
                  <c:v>100</c:v>
                </c:pt>
                <c:pt idx="7">
                  <c:v>98</c:v>
                </c:pt>
                <c:pt idx="8">
                  <c:v>97</c:v>
                </c:pt>
                <c:pt idx="9">
                  <c:v>95</c:v>
                </c:pt>
                <c:pt idx="10">
                  <c:v>96</c:v>
                </c:pt>
                <c:pt idx="11">
                  <c:v>92</c:v>
                </c:pt>
                <c:pt idx="12">
                  <c:v>85</c:v>
                </c:pt>
                <c:pt idx="13">
                  <c:v>82</c:v>
                </c:pt>
                <c:pt idx="14">
                  <c:v>78</c:v>
                </c:pt>
                <c:pt idx="15">
                  <c:v>75</c:v>
                </c:pt>
              </c:numCache>
            </c:numRef>
          </c:val>
          <c:smooth val="0"/>
          <c:extLst>
            <c:ext xmlns:c16="http://schemas.microsoft.com/office/drawing/2014/chart" uri="{C3380CC4-5D6E-409C-BE32-E72D297353CC}">
              <c16:uniqueId val="{00000003-9C26-4A7B-B560-5D5A05AF580F}"/>
            </c:ext>
          </c:extLst>
        </c:ser>
        <c:ser>
          <c:idx val="1"/>
          <c:order val="1"/>
          <c:tx>
            <c:strRef>
              <c:f>Sheet1!$A$3</c:f>
              <c:strCache>
                <c:ptCount val="1"/>
                <c:pt idx="0">
                  <c:v>Crystal</c:v>
                </c:pt>
              </c:strCache>
            </c:strRef>
          </c:tx>
          <c:spPr>
            <a:ln w="25400"/>
          </c:spPr>
          <c:marker>
            <c:symbol val="square"/>
            <c:size val="5"/>
            <c:spPr>
              <a:ln w="25400"/>
            </c:spPr>
          </c:marker>
          <c:dLbls>
            <c:dLbl>
              <c:idx val="10"/>
              <c:layout>
                <c:manualLayout>
                  <c:x val="-5.2164840897235339E-2"/>
                  <c:y val="-4.4150110375275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26-4A7B-B560-5D5A05AF580F}"/>
                </c:ext>
              </c:extLst>
            </c:dLbl>
            <c:dLbl>
              <c:idx val="14"/>
              <c:layout>
                <c:manualLayout>
                  <c:x val="-2.086593635889426E-2"/>
                  <c:y val="4.3636363636363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26-4A7B-B560-5D5A05AF580F}"/>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26-4A7B-B560-5D5A05AF58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General</c:formatCode>
                <c:ptCount val="16"/>
                <c:pt idx="10">
                  <c:v>39</c:v>
                </c:pt>
                <c:pt idx="11">
                  <c:v>49</c:v>
                </c:pt>
                <c:pt idx="12">
                  <c:v>52</c:v>
                </c:pt>
                <c:pt idx="13">
                  <c:v>57</c:v>
                </c:pt>
                <c:pt idx="14">
                  <c:v>67</c:v>
                </c:pt>
                <c:pt idx="15">
                  <c:v>62</c:v>
                </c:pt>
              </c:numCache>
            </c:numRef>
          </c:val>
          <c:smooth val="0"/>
          <c:extLst>
            <c:ext xmlns:c16="http://schemas.microsoft.com/office/drawing/2014/chart" uri="{C3380CC4-5D6E-409C-BE32-E72D297353CC}">
              <c16:uniqueId val="{00000007-9C26-4A7B-B560-5D5A05AF580F}"/>
            </c:ext>
          </c:extLst>
        </c:ser>
        <c:ser>
          <c:idx val="2"/>
          <c:order val="2"/>
          <c:tx>
            <c:strRef>
              <c:f>Sheet1!$A$4</c:f>
              <c:strCache>
                <c:ptCount val="1"/>
                <c:pt idx="0">
                  <c:v>Capsules</c:v>
                </c:pt>
              </c:strCache>
            </c:strRef>
          </c:tx>
          <c:spPr>
            <a:ln w="25400"/>
          </c:spPr>
          <c:marker>
            <c:symbol val="triangle"/>
            <c:size val="6"/>
            <c:spPr>
              <a:ln w="25400"/>
            </c:spPr>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26-4A7B-B560-5D5A05AF580F}"/>
                </c:ext>
              </c:extLst>
            </c:dLbl>
            <c:dLbl>
              <c:idx val="14"/>
              <c:layout>
                <c:manualLayout>
                  <c:x val="-4.1255021170339967E-2"/>
                  <c:y val="-2.4242424242424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26-4A7B-B560-5D5A05AF580F}"/>
                </c:ext>
              </c:extLst>
            </c:dLbl>
            <c:dLbl>
              <c:idx val="15"/>
              <c:layout>
                <c:manualLayout>
                  <c:x val="-9.36781963287453E-3"/>
                  <c:y val="1.445829205124153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26-4A7B-B560-5D5A05AF580F}"/>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Sheet1!$B$4:$Q$4</c:f>
              <c:numCache>
                <c:formatCode>General</c:formatCode>
                <c:ptCount val="16"/>
                <c:pt idx="5">
                  <c:v>19</c:v>
                </c:pt>
                <c:pt idx="6">
                  <c:v>27</c:v>
                </c:pt>
                <c:pt idx="7">
                  <c:v>47</c:v>
                </c:pt>
                <c:pt idx="8">
                  <c:v>53</c:v>
                </c:pt>
                <c:pt idx="9">
                  <c:v>53</c:v>
                </c:pt>
                <c:pt idx="10">
                  <c:v>50</c:v>
                </c:pt>
                <c:pt idx="11">
                  <c:v>53</c:v>
                </c:pt>
                <c:pt idx="12">
                  <c:v>60</c:v>
                </c:pt>
                <c:pt idx="13">
                  <c:v>60</c:v>
                </c:pt>
                <c:pt idx="14">
                  <c:v>71</c:v>
                </c:pt>
                <c:pt idx="15">
                  <c:v>72</c:v>
                </c:pt>
              </c:numCache>
            </c:numRef>
          </c:val>
          <c:smooth val="0"/>
          <c:extLst>
            <c:ext xmlns:c16="http://schemas.microsoft.com/office/drawing/2014/chart" uri="{C3380CC4-5D6E-409C-BE32-E72D297353CC}">
              <c16:uniqueId val="{0000000B-9C26-4A7B-B560-5D5A05AF580F}"/>
            </c:ext>
          </c:extLst>
        </c:ser>
        <c:ser>
          <c:idx val="3"/>
          <c:order val="3"/>
          <c:tx>
            <c:strRef>
              <c:f>Sheet1!$A$5</c:f>
              <c:strCache>
                <c:ptCount val="1"/>
                <c:pt idx="0">
                  <c:v>Powder</c:v>
                </c:pt>
              </c:strCache>
            </c:strRef>
          </c:tx>
          <c:spPr>
            <a:ln w="25400"/>
          </c:spPr>
          <c:marker>
            <c:symbol val="circle"/>
            <c:size val="5"/>
            <c:spPr>
              <a:ln w="25400"/>
            </c:spPr>
          </c:marker>
          <c:dLbls>
            <c:dLbl>
              <c:idx val="2"/>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26-4A7B-B560-5D5A05AF580F}"/>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26-4A7B-B560-5D5A05AF580F}"/>
                </c:ext>
              </c:extLst>
            </c:dLbl>
            <c:dLbl>
              <c:idx val="1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26-4A7B-B560-5D5A05AF580F}"/>
                </c:ext>
              </c:extLst>
            </c:dLbl>
            <c:spPr>
              <a:noFill/>
              <a:ln>
                <a:noFill/>
              </a:ln>
              <a:effectLst/>
            </c:spPr>
            <c:dLblPos val="l"/>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Sheet1!$B$5:$Q$5</c:f>
              <c:numCache>
                <c:formatCode>General</c:formatCode>
                <c:ptCount val="16"/>
                <c:pt idx="2">
                  <c:v>21</c:v>
                </c:pt>
                <c:pt idx="3">
                  <c:v>19</c:v>
                </c:pt>
                <c:pt idx="4">
                  <c:v>18</c:v>
                </c:pt>
                <c:pt idx="5">
                  <c:v>11</c:v>
                </c:pt>
                <c:pt idx="6">
                  <c:v>14</c:v>
                </c:pt>
                <c:pt idx="7">
                  <c:v>17</c:v>
                </c:pt>
                <c:pt idx="8">
                  <c:v>26</c:v>
                </c:pt>
                <c:pt idx="9">
                  <c:v>25</c:v>
                </c:pt>
                <c:pt idx="10">
                  <c:v>28</c:v>
                </c:pt>
                <c:pt idx="11">
                  <c:v>24</c:v>
                </c:pt>
                <c:pt idx="12">
                  <c:v>22</c:v>
                </c:pt>
                <c:pt idx="13">
                  <c:v>21</c:v>
                </c:pt>
                <c:pt idx="14">
                  <c:v>30</c:v>
                </c:pt>
                <c:pt idx="15">
                  <c:v>31</c:v>
                </c:pt>
              </c:numCache>
            </c:numRef>
          </c:val>
          <c:smooth val="0"/>
          <c:extLst>
            <c:ext xmlns:c16="http://schemas.microsoft.com/office/drawing/2014/chart" uri="{C3380CC4-5D6E-409C-BE32-E72D297353CC}">
              <c16:uniqueId val="{0000000F-9C26-4A7B-B560-5D5A05AF580F}"/>
            </c:ext>
          </c:extLst>
        </c:ser>
        <c:ser>
          <c:idx val="4"/>
          <c:order val="4"/>
          <c:tx>
            <c:strRef>
              <c:f>Sheet1!$A$6</c:f>
              <c:strCache>
                <c:ptCount val="1"/>
                <c:pt idx="0">
                  <c:v>Any ecstasy</c:v>
                </c:pt>
              </c:strCache>
            </c:strRef>
          </c:tx>
          <c:spPr>
            <a:ln w="25400"/>
          </c:spPr>
          <c:marker>
            <c:spPr>
              <a:ln w="25400"/>
            </c:spPr>
          </c:marker>
          <c:dLbls>
            <c:dLbl>
              <c:idx val="14"/>
              <c:layout>
                <c:manualLayout>
                  <c:x val="-1.2519561815336616E-2"/>
                  <c:y val="3.9735099337748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26-4A7B-B560-5D5A05AF580F}"/>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26-4A7B-B560-5D5A05AF58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Sheet1!$B$6:$Q$6</c:f>
              <c:numCache>
                <c:formatCode>General</c:formatCode>
                <c:ptCount val="16"/>
                <c:pt idx="0">
                  <c:v>100</c:v>
                </c:pt>
                <c:pt idx="1">
                  <c:v>100</c:v>
                </c:pt>
                <c:pt idx="2">
                  <c:v>100</c:v>
                </c:pt>
                <c:pt idx="3">
                  <c:v>100</c:v>
                </c:pt>
                <c:pt idx="4">
                  <c:v>100</c:v>
                </c:pt>
                <c:pt idx="5">
                  <c:v>100</c:v>
                </c:pt>
                <c:pt idx="6">
                  <c:v>100</c:v>
                </c:pt>
                <c:pt idx="7">
                  <c:v>100</c:v>
                </c:pt>
                <c:pt idx="8">
                  <c:v>100</c:v>
                </c:pt>
                <c:pt idx="9">
                  <c:v>99</c:v>
                </c:pt>
                <c:pt idx="10">
                  <c:v>99</c:v>
                </c:pt>
                <c:pt idx="11">
                  <c:v>98</c:v>
                </c:pt>
                <c:pt idx="12">
                  <c:v>99</c:v>
                </c:pt>
                <c:pt idx="13">
                  <c:v>99</c:v>
                </c:pt>
                <c:pt idx="14">
                  <c:v>99</c:v>
                </c:pt>
                <c:pt idx="15">
                  <c:v>99</c:v>
                </c:pt>
              </c:numCache>
            </c:numRef>
          </c:val>
          <c:smooth val="0"/>
          <c:extLst>
            <c:ext xmlns:c16="http://schemas.microsoft.com/office/drawing/2014/chart" uri="{C3380CC4-5D6E-409C-BE32-E72D297353CC}">
              <c16:uniqueId val="{00000012-9C26-4A7B-B560-5D5A05AF580F}"/>
            </c:ext>
          </c:extLst>
        </c:ser>
        <c:dLbls>
          <c:showLegendKey val="0"/>
          <c:showVal val="0"/>
          <c:showCatName val="0"/>
          <c:showSerName val="0"/>
          <c:showPercent val="0"/>
          <c:showBubbleSize val="0"/>
        </c:dLbls>
        <c:marker val="1"/>
        <c:smooth val="0"/>
        <c:axId val="200619520"/>
        <c:axId val="200621056"/>
      </c:lineChart>
      <c:catAx>
        <c:axId val="200619520"/>
        <c:scaling>
          <c:orientation val="minMax"/>
        </c:scaling>
        <c:delete val="0"/>
        <c:axPos val="b"/>
        <c:numFmt formatCode="General" sourceLinked="0"/>
        <c:majorTickMark val="none"/>
        <c:minorTickMark val="none"/>
        <c:tickLblPos val="nextTo"/>
        <c:crossAx val="200621056"/>
        <c:crosses val="autoZero"/>
        <c:auto val="1"/>
        <c:lblAlgn val="ctr"/>
        <c:lblOffset val="100"/>
        <c:noMultiLvlLbl val="0"/>
      </c:catAx>
      <c:valAx>
        <c:axId val="200621056"/>
        <c:scaling>
          <c:orientation val="minMax"/>
          <c:max val="100"/>
        </c:scaling>
        <c:delete val="0"/>
        <c:axPos val="l"/>
        <c:title>
          <c:tx>
            <c:rich>
              <a:bodyPr/>
              <a:lstStyle/>
              <a:p>
                <a:pPr>
                  <a:defRPr/>
                </a:pPr>
                <a:r>
                  <a:rPr lang="en-AU"/>
                  <a:t>% EDRS participants</a:t>
                </a:r>
              </a:p>
            </c:rich>
          </c:tx>
          <c:layout>
            <c:manualLayout>
              <c:xMode val="edge"/>
              <c:yMode val="edge"/>
              <c:x val="2.1689214735423207E-2"/>
              <c:y val="0.28209825492907825"/>
            </c:manualLayout>
          </c:layout>
          <c:overlay val="0"/>
        </c:title>
        <c:numFmt formatCode="General" sourceLinked="1"/>
        <c:majorTickMark val="none"/>
        <c:minorTickMark val="none"/>
        <c:tickLblPos val="nextTo"/>
        <c:crossAx val="200619520"/>
        <c:crosses val="autoZero"/>
        <c:crossBetween val="between"/>
        <c:majorUnit val="10"/>
      </c:valAx>
    </c:plotArea>
    <c:legend>
      <c:legendPos val="b"/>
      <c:layout>
        <c:manualLayout>
          <c:xMode val="edge"/>
          <c:yMode val="edge"/>
          <c:x val="0.20568008971554405"/>
          <c:y val="0.9142218263441052"/>
          <c:w val="0.58863982056891195"/>
          <c:h val="8.5778173655894824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Protection used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Sheet1!$B$2:$B$9</c:f>
              <c:numCache>
                <c:formatCode>General</c:formatCode>
                <c:ptCount val="8"/>
                <c:pt idx="0">
                  <c:v>40</c:v>
                </c:pt>
                <c:pt idx="1">
                  <c:v>41</c:v>
                </c:pt>
                <c:pt idx="2">
                  <c:v>37</c:v>
                </c:pt>
                <c:pt idx="3">
                  <c:v>39</c:v>
                </c:pt>
                <c:pt idx="4">
                  <c:v>36</c:v>
                </c:pt>
                <c:pt idx="5">
                  <c:v>40</c:v>
                </c:pt>
                <c:pt idx="6">
                  <c:v>41</c:v>
                </c:pt>
                <c:pt idx="7">
                  <c:v>39</c:v>
                </c:pt>
              </c:numCache>
            </c:numRef>
          </c:val>
          <c:extLst>
            <c:ext xmlns:c16="http://schemas.microsoft.com/office/drawing/2014/chart" uri="{C3380CC4-5D6E-409C-BE32-E72D297353CC}">
              <c16:uniqueId val="{00000000-8509-4CA5-8486-4436811AFAF6}"/>
            </c:ext>
          </c:extLst>
        </c:ser>
        <c:ser>
          <c:idx val="1"/>
          <c:order val="1"/>
          <c:tx>
            <c:strRef>
              <c:f>Sheet1!$C$1</c:f>
              <c:strCache>
                <c:ptCount val="1"/>
                <c:pt idx="0">
                  <c:v>No protection used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Sheet1!$C$2:$C$9</c:f>
              <c:numCache>
                <c:formatCode>General</c:formatCode>
                <c:ptCount val="8"/>
                <c:pt idx="0">
                  <c:v>27</c:v>
                </c:pt>
                <c:pt idx="1">
                  <c:v>25</c:v>
                </c:pt>
                <c:pt idx="2">
                  <c:v>24</c:v>
                </c:pt>
                <c:pt idx="3">
                  <c:v>24</c:v>
                </c:pt>
                <c:pt idx="4">
                  <c:v>28</c:v>
                </c:pt>
                <c:pt idx="5">
                  <c:v>24</c:v>
                </c:pt>
                <c:pt idx="6">
                  <c:v>28</c:v>
                </c:pt>
                <c:pt idx="7">
                  <c:v>30</c:v>
                </c:pt>
              </c:numCache>
            </c:numRef>
          </c:val>
          <c:extLst>
            <c:ext xmlns:c16="http://schemas.microsoft.com/office/drawing/2014/chart" uri="{C3380CC4-5D6E-409C-BE32-E72D297353CC}">
              <c16:uniqueId val="{00000001-8509-4CA5-8486-4436811AFAF6}"/>
            </c:ext>
          </c:extLst>
        </c:ser>
        <c:dLbls>
          <c:showLegendKey val="0"/>
          <c:showVal val="0"/>
          <c:showCatName val="0"/>
          <c:showSerName val="0"/>
          <c:showPercent val="0"/>
          <c:showBubbleSize val="0"/>
        </c:dLbls>
        <c:gapWidth val="150"/>
        <c:overlap val="100"/>
        <c:axId val="1282457632"/>
        <c:axId val="1282458288"/>
      </c:barChart>
      <c:catAx>
        <c:axId val="1282457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2458288"/>
        <c:crosses val="autoZero"/>
        <c:auto val="1"/>
        <c:lblAlgn val="ctr"/>
        <c:lblOffset val="100"/>
        <c:noMultiLvlLbl val="0"/>
      </c:catAx>
      <c:valAx>
        <c:axId val="128245828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b="1"/>
                  <a:t>% EDRS Participants</a:t>
                </a:r>
              </a:p>
            </c:rich>
          </c:tx>
          <c:layout>
            <c:manualLayout>
              <c:xMode val="edge"/>
              <c:yMode val="edge"/>
              <c:x val="2.4143653598264624E-3"/>
              <c:y val="0.1435194356361563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2457632"/>
        <c:crosses val="autoZero"/>
        <c:crossBetween val="between"/>
      </c:valAx>
      <c:spPr>
        <a:noFill/>
        <a:ln>
          <a:noFill/>
        </a:ln>
        <a:effectLst/>
      </c:spPr>
    </c:plotArea>
    <c:legend>
      <c:legendPos val="b"/>
      <c:layout>
        <c:manualLayout>
          <c:xMode val="edge"/>
          <c:yMode val="edge"/>
          <c:x val="0.29886982036646453"/>
          <c:y val="0.90698200733958034"/>
          <c:w val="0.40226026421331662"/>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Treatment seeking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11</c:v>
                </c:pt>
                <c:pt idx="1">
                  <c:v>14</c:v>
                </c:pt>
                <c:pt idx="2">
                  <c:v>17</c:v>
                </c:pt>
                <c:pt idx="3">
                  <c:v>19</c:v>
                </c:pt>
                <c:pt idx="4">
                  <c:v>20</c:v>
                </c:pt>
                <c:pt idx="5">
                  <c:v>17</c:v>
                </c:pt>
                <c:pt idx="6">
                  <c:v>15</c:v>
                </c:pt>
                <c:pt idx="7">
                  <c:v>20</c:v>
                </c:pt>
                <c:pt idx="8">
                  <c:v>22</c:v>
                </c:pt>
                <c:pt idx="9">
                  <c:v>28</c:v>
                </c:pt>
                <c:pt idx="10">
                  <c:v>29</c:v>
                </c:pt>
              </c:numCache>
            </c:numRef>
          </c:val>
          <c:extLst>
            <c:ext xmlns:c16="http://schemas.microsoft.com/office/drawing/2014/chart" uri="{C3380CC4-5D6E-409C-BE32-E72D297353CC}">
              <c16:uniqueId val="{00000000-3A07-43B1-A0A3-A86D0EE6DE85}"/>
            </c:ext>
          </c:extLst>
        </c:ser>
        <c:ser>
          <c:idx val="1"/>
          <c:order val="1"/>
          <c:tx>
            <c:strRef>
              <c:f>Sheet1!$C$1</c:f>
              <c:strCache>
                <c:ptCount val="1"/>
                <c:pt idx="0">
                  <c:v>No treatment seeking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13</c:v>
                </c:pt>
                <c:pt idx="1">
                  <c:v>15</c:v>
                </c:pt>
                <c:pt idx="2">
                  <c:v>11</c:v>
                </c:pt>
                <c:pt idx="3">
                  <c:v>12</c:v>
                </c:pt>
                <c:pt idx="4">
                  <c:v>11</c:v>
                </c:pt>
                <c:pt idx="5">
                  <c:v>14</c:v>
                </c:pt>
                <c:pt idx="6">
                  <c:v>13</c:v>
                </c:pt>
                <c:pt idx="7">
                  <c:v>15</c:v>
                </c:pt>
                <c:pt idx="8">
                  <c:v>16</c:v>
                </c:pt>
                <c:pt idx="9">
                  <c:v>18</c:v>
                </c:pt>
                <c:pt idx="10">
                  <c:v>17</c:v>
                </c:pt>
              </c:numCache>
            </c:numRef>
          </c:val>
          <c:extLst>
            <c:ext xmlns:c16="http://schemas.microsoft.com/office/drawing/2014/chart" uri="{C3380CC4-5D6E-409C-BE32-E72D297353CC}">
              <c16:uniqueId val="{00000001-3A07-43B1-A0A3-A86D0EE6DE85}"/>
            </c:ext>
          </c:extLst>
        </c:ser>
        <c:dLbls>
          <c:showLegendKey val="0"/>
          <c:showVal val="0"/>
          <c:showCatName val="0"/>
          <c:showSerName val="0"/>
          <c:showPercent val="0"/>
          <c:showBubbleSize val="0"/>
        </c:dLbls>
        <c:gapWidth val="150"/>
        <c:overlap val="100"/>
        <c:axId val="1282457632"/>
        <c:axId val="1282458288"/>
      </c:barChart>
      <c:catAx>
        <c:axId val="1282457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82458288"/>
        <c:crosses val="autoZero"/>
        <c:auto val="1"/>
        <c:lblAlgn val="ctr"/>
        <c:lblOffset val="100"/>
        <c:noMultiLvlLbl val="0"/>
      </c:catAx>
      <c:valAx>
        <c:axId val="128245828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b="1"/>
                  <a:t>% EDRS Participants</a:t>
                </a:r>
              </a:p>
            </c:rich>
          </c:tx>
          <c:layout>
            <c:manualLayout>
              <c:xMode val="edge"/>
              <c:yMode val="edge"/>
              <c:x val="8.4502795626234146E-3"/>
              <c:y val="0.1254290091566608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82457632"/>
        <c:crosses val="autoZero"/>
        <c:crossBetween val="between"/>
      </c:valAx>
      <c:spPr>
        <a:noFill/>
        <a:ln>
          <a:noFill/>
        </a:ln>
        <a:effectLst/>
      </c:spPr>
    </c:plotArea>
    <c:legend>
      <c:legendPos val="b"/>
      <c:layout>
        <c:manualLayout>
          <c:xMode val="edge"/>
          <c:yMode val="edge"/>
          <c:x val="0.27054202127265203"/>
          <c:y val="0.9142218263441052"/>
          <c:w val="0.45891595745469593"/>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348837209303E-2"/>
          <c:y val="4.5045045045045001E-2"/>
          <c:w val="0.91630312654360402"/>
          <c:h val="0.71535718349550048"/>
        </c:manualLayout>
      </c:layout>
      <c:lineChart>
        <c:grouping val="standard"/>
        <c:varyColors val="0"/>
        <c:ser>
          <c:idx val="0"/>
          <c:order val="0"/>
          <c:tx>
            <c:strRef>
              <c:f>Sheet1!$A$2:$B$2</c:f>
              <c:strCache>
                <c:ptCount val="2"/>
                <c:pt idx="0">
                  <c:v>Property crime</c:v>
                </c:pt>
              </c:strCache>
            </c:strRef>
          </c:tx>
          <c:spPr>
            <a:ln w="25400" cap="rnd" cmpd="sng" algn="ctr">
              <a:solidFill>
                <a:schemeClr val="accent1"/>
              </a:solidFill>
              <a:prstDash val="solid"/>
              <a:round/>
            </a:ln>
            <a:effectLst/>
          </c:spPr>
          <c:marker>
            <c:symbol val="circle"/>
            <c:size val="5"/>
            <c:spPr>
              <a:solidFill>
                <a:schemeClr val="accent1"/>
              </a:solidFill>
              <a:ln w="2540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CC-4493-8427-0D9B79C6A0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CC-4493-8427-0D9B79C6A04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CC-4493-8427-0D9B79C6A04D}"/>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Sheet1!$C$1:$T$1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Sheet1!$C$2:$T$2</c:f>
              <c:numCache>
                <c:formatCode>General</c:formatCode>
                <c:ptCount val="16"/>
                <c:pt idx="0">
                  <c:v>7</c:v>
                </c:pt>
                <c:pt idx="1">
                  <c:v>6</c:v>
                </c:pt>
                <c:pt idx="2">
                  <c:v>5</c:v>
                </c:pt>
                <c:pt idx="3">
                  <c:v>8</c:v>
                </c:pt>
                <c:pt idx="4">
                  <c:v>11</c:v>
                </c:pt>
                <c:pt idx="5">
                  <c:v>9</c:v>
                </c:pt>
                <c:pt idx="6">
                  <c:v>15</c:v>
                </c:pt>
                <c:pt idx="7">
                  <c:v>14</c:v>
                </c:pt>
                <c:pt idx="8">
                  <c:v>18</c:v>
                </c:pt>
                <c:pt idx="9">
                  <c:v>17</c:v>
                </c:pt>
                <c:pt idx="10">
                  <c:v>17</c:v>
                </c:pt>
                <c:pt idx="11">
                  <c:v>15</c:v>
                </c:pt>
                <c:pt idx="12">
                  <c:v>15</c:v>
                </c:pt>
                <c:pt idx="13">
                  <c:v>13</c:v>
                </c:pt>
                <c:pt idx="14">
                  <c:v>17</c:v>
                </c:pt>
                <c:pt idx="15">
                  <c:v>20</c:v>
                </c:pt>
              </c:numCache>
            </c:numRef>
          </c:val>
          <c:smooth val="0"/>
          <c:extLst>
            <c:ext xmlns:c16="http://schemas.microsoft.com/office/drawing/2014/chart" uri="{C3380CC4-5D6E-409C-BE32-E72D297353CC}">
              <c16:uniqueId val="{00000003-DACC-4493-8427-0D9B79C6A04D}"/>
            </c:ext>
          </c:extLst>
        </c:ser>
        <c:ser>
          <c:idx val="1"/>
          <c:order val="1"/>
          <c:tx>
            <c:strRef>
              <c:f>Sheet1!$A$3:$B$3</c:f>
              <c:strCache>
                <c:ptCount val="2"/>
                <c:pt idx="0">
                  <c:v>Drug dealing</c:v>
                </c:pt>
              </c:strCache>
            </c:strRef>
          </c:tx>
          <c:spPr>
            <a:ln w="25400" cap="rnd" cmpd="sng" algn="ctr">
              <a:solidFill>
                <a:schemeClr val="accent2"/>
              </a:solidFill>
              <a:prstDash val="solid"/>
              <a:round/>
            </a:ln>
            <a:effectLst/>
          </c:spPr>
          <c:marker>
            <c:symbol val="square"/>
            <c:size val="4"/>
            <c:spPr>
              <a:solidFill>
                <a:schemeClr val="accent2"/>
              </a:solidFill>
              <a:ln w="25400" cap="flat" cmpd="sng" algn="ctr">
                <a:solidFill>
                  <a:schemeClr val="accent2"/>
                </a:solidFill>
                <a:prstDash val="solid"/>
                <a:round/>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CC-4493-8427-0D9B79C6A0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CC-4493-8427-0D9B79C6A04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CC-4493-8427-0D9B79C6A04D}"/>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Sheet1!$C$1:$T$1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Sheet1!$C$3:$T$3</c:f>
              <c:numCache>
                <c:formatCode>General</c:formatCode>
                <c:ptCount val="16"/>
                <c:pt idx="0">
                  <c:v>33</c:v>
                </c:pt>
                <c:pt idx="1">
                  <c:v>19</c:v>
                </c:pt>
                <c:pt idx="2">
                  <c:v>20</c:v>
                </c:pt>
                <c:pt idx="3">
                  <c:v>24</c:v>
                </c:pt>
                <c:pt idx="4">
                  <c:v>23</c:v>
                </c:pt>
                <c:pt idx="5">
                  <c:v>24</c:v>
                </c:pt>
                <c:pt idx="6">
                  <c:v>29</c:v>
                </c:pt>
                <c:pt idx="7">
                  <c:v>24</c:v>
                </c:pt>
                <c:pt idx="8">
                  <c:v>25</c:v>
                </c:pt>
                <c:pt idx="9">
                  <c:v>27</c:v>
                </c:pt>
                <c:pt idx="10">
                  <c:v>21</c:v>
                </c:pt>
                <c:pt idx="11">
                  <c:v>26</c:v>
                </c:pt>
                <c:pt idx="12">
                  <c:v>26</c:v>
                </c:pt>
                <c:pt idx="13">
                  <c:v>28</c:v>
                </c:pt>
                <c:pt idx="14">
                  <c:v>34</c:v>
                </c:pt>
                <c:pt idx="15">
                  <c:v>32</c:v>
                </c:pt>
              </c:numCache>
            </c:numRef>
          </c:val>
          <c:smooth val="0"/>
          <c:extLst>
            <c:ext xmlns:c16="http://schemas.microsoft.com/office/drawing/2014/chart" uri="{C3380CC4-5D6E-409C-BE32-E72D297353CC}">
              <c16:uniqueId val="{00000007-DACC-4493-8427-0D9B79C6A04D}"/>
            </c:ext>
          </c:extLst>
        </c:ser>
        <c:ser>
          <c:idx val="2"/>
          <c:order val="2"/>
          <c:tx>
            <c:strRef>
              <c:f>Sheet1!$A$4:$B$4</c:f>
              <c:strCache>
                <c:ptCount val="2"/>
                <c:pt idx="0">
                  <c:v>Fraud</c:v>
                </c:pt>
              </c:strCache>
            </c:strRef>
          </c:tx>
          <c:spPr>
            <a:ln w="25400" cap="rnd" cmpd="sng" algn="ctr">
              <a:solidFill>
                <a:schemeClr val="accent3"/>
              </a:solidFill>
              <a:prstDash val="solid"/>
              <a:round/>
            </a:ln>
            <a:effectLst/>
          </c:spPr>
          <c:marker>
            <c:symbol val="triangle"/>
            <c:size val="5"/>
            <c:spPr>
              <a:solidFill>
                <a:schemeClr val="accent3"/>
              </a:solidFill>
              <a:ln w="25400" cap="flat" cmpd="sng" algn="ctr">
                <a:solidFill>
                  <a:schemeClr val="accent3"/>
                </a:solidFill>
                <a:prstDash val="solid"/>
                <a:round/>
              </a:ln>
              <a:effectLst/>
            </c:spPr>
          </c:marker>
          <c:dLbls>
            <c:dLbl>
              <c:idx val="15"/>
              <c:tx>
                <c:rich>
                  <a:bodyPr/>
                  <a:lstStyle/>
                  <a:p>
                    <a:fld id="{EB122969-07D5-41CA-8D7B-6D499C40041E}"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ACC-4493-8427-0D9B79C6A04D}"/>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Sheet1!$C$1:$T$1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Sheet1!$C$4:$T$4</c:f>
              <c:numCache>
                <c:formatCode>General</c:formatCode>
                <c:ptCount val="16"/>
                <c:pt idx="0">
                  <c:v>2</c:v>
                </c:pt>
                <c:pt idx="1">
                  <c:v>2</c:v>
                </c:pt>
                <c:pt idx="2">
                  <c:v>3</c:v>
                </c:pt>
                <c:pt idx="3">
                  <c:v>3</c:v>
                </c:pt>
                <c:pt idx="4">
                  <c:v>1</c:v>
                </c:pt>
                <c:pt idx="5">
                  <c:v>3</c:v>
                </c:pt>
                <c:pt idx="6">
                  <c:v>3</c:v>
                </c:pt>
                <c:pt idx="7">
                  <c:v>2</c:v>
                </c:pt>
                <c:pt idx="8">
                  <c:v>4</c:v>
                </c:pt>
                <c:pt idx="9">
                  <c:v>3</c:v>
                </c:pt>
                <c:pt idx="10">
                  <c:v>3</c:v>
                </c:pt>
                <c:pt idx="11">
                  <c:v>3</c:v>
                </c:pt>
                <c:pt idx="12">
                  <c:v>3</c:v>
                </c:pt>
                <c:pt idx="13">
                  <c:v>3</c:v>
                </c:pt>
                <c:pt idx="14">
                  <c:v>2</c:v>
                </c:pt>
                <c:pt idx="15">
                  <c:v>3</c:v>
                </c:pt>
              </c:numCache>
            </c:numRef>
          </c:val>
          <c:smooth val="0"/>
          <c:extLst>
            <c:ext xmlns:c16="http://schemas.microsoft.com/office/drawing/2014/chart" uri="{C3380CC4-5D6E-409C-BE32-E72D297353CC}">
              <c16:uniqueId val="{00000009-DACC-4493-8427-0D9B79C6A04D}"/>
            </c:ext>
          </c:extLst>
        </c:ser>
        <c:ser>
          <c:idx val="3"/>
          <c:order val="3"/>
          <c:tx>
            <c:strRef>
              <c:f>Sheet1!$A$5:$B$5</c:f>
              <c:strCache>
                <c:ptCount val="2"/>
                <c:pt idx="0">
                  <c:v>Violent crime</c:v>
                </c:pt>
              </c:strCache>
            </c:strRef>
          </c:tx>
          <c:spPr>
            <a:ln w="25400" cap="rnd" cmpd="sng" algn="ctr">
              <a:solidFill>
                <a:schemeClr val="accent4"/>
              </a:solidFill>
              <a:prstDash val="solid"/>
              <a:round/>
            </a:ln>
            <a:effectLst/>
          </c:spPr>
          <c:marker>
            <c:symbol val="x"/>
            <c:size val="4"/>
            <c:spPr>
              <a:noFill/>
              <a:ln w="25400" cap="flat" cmpd="sng" algn="ctr">
                <a:solidFill>
                  <a:schemeClr val="accent4"/>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CC-4493-8427-0D9B79C6A0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ACC-4493-8427-0D9B79C6A0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ACC-4493-8427-0D9B79C6A04D}"/>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Sheet1!$C$1:$T$1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Sheet1!$C$5:$T$5</c:f>
              <c:numCache>
                <c:formatCode>General</c:formatCode>
                <c:ptCount val="16"/>
                <c:pt idx="0">
                  <c:v>2</c:v>
                </c:pt>
                <c:pt idx="1">
                  <c:v>2</c:v>
                </c:pt>
                <c:pt idx="2">
                  <c:v>2</c:v>
                </c:pt>
                <c:pt idx="3">
                  <c:v>3</c:v>
                </c:pt>
                <c:pt idx="4">
                  <c:v>3</c:v>
                </c:pt>
                <c:pt idx="5">
                  <c:v>2</c:v>
                </c:pt>
                <c:pt idx="6">
                  <c:v>4</c:v>
                </c:pt>
                <c:pt idx="7">
                  <c:v>5</c:v>
                </c:pt>
                <c:pt idx="8">
                  <c:v>6</c:v>
                </c:pt>
                <c:pt idx="9">
                  <c:v>5</c:v>
                </c:pt>
                <c:pt idx="10">
                  <c:v>3</c:v>
                </c:pt>
                <c:pt idx="11">
                  <c:v>4</c:v>
                </c:pt>
                <c:pt idx="12">
                  <c:v>3</c:v>
                </c:pt>
                <c:pt idx="13">
                  <c:v>4</c:v>
                </c:pt>
                <c:pt idx="14">
                  <c:v>3</c:v>
                </c:pt>
                <c:pt idx="15">
                  <c:v>4</c:v>
                </c:pt>
              </c:numCache>
            </c:numRef>
          </c:val>
          <c:smooth val="0"/>
          <c:extLst>
            <c:ext xmlns:c16="http://schemas.microsoft.com/office/drawing/2014/chart" uri="{C3380CC4-5D6E-409C-BE32-E72D297353CC}">
              <c16:uniqueId val="{0000000D-DACC-4493-8427-0D9B79C6A04D}"/>
            </c:ext>
          </c:extLst>
        </c:ser>
        <c:ser>
          <c:idx val="4"/>
          <c:order val="4"/>
          <c:tx>
            <c:strRef>
              <c:f>Sheet1!$A$6:$B$6</c:f>
              <c:strCache>
                <c:ptCount val="2"/>
                <c:pt idx="0">
                  <c:v>Any crime</c:v>
                </c:pt>
              </c:strCache>
            </c:strRef>
          </c:tx>
          <c:spPr>
            <a:ln w="25400" cap="rnd" cmpd="sng" algn="ctr">
              <a:solidFill>
                <a:schemeClr val="accent5"/>
              </a:solidFill>
              <a:prstDash val="solid"/>
              <a:round/>
            </a:ln>
            <a:effectLst/>
          </c:spPr>
          <c:marker>
            <c:symbol val="star"/>
            <c:size val="5"/>
            <c:spPr>
              <a:noFill/>
              <a:ln w="25400" cap="flat" cmpd="sng" algn="ctr">
                <a:solidFill>
                  <a:schemeClr val="accent5"/>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CC-4493-8427-0D9B79C6A0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ACC-4493-8427-0D9B79C6A04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ACC-4493-8427-0D9B79C6A04D}"/>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Sheet1!$C$1:$T$1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Sheet1!$C$6:$T$6</c:f>
              <c:numCache>
                <c:formatCode>General</c:formatCode>
                <c:ptCount val="16"/>
                <c:pt idx="0">
                  <c:v>37</c:v>
                </c:pt>
                <c:pt idx="1">
                  <c:v>23</c:v>
                </c:pt>
                <c:pt idx="2">
                  <c:v>25</c:v>
                </c:pt>
                <c:pt idx="3">
                  <c:v>29</c:v>
                </c:pt>
                <c:pt idx="4">
                  <c:v>30</c:v>
                </c:pt>
                <c:pt idx="5">
                  <c:v>30</c:v>
                </c:pt>
                <c:pt idx="6">
                  <c:v>39</c:v>
                </c:pt>
                <c:pt idx="7">
                  <c:v>33</c:v>
                </c:pt>
                <c:pt idx="8">
                  <c:v>40</c:v>
                </c:pt>
                <c:pt idx="9">
                  <c:v>39</c:v>
                </c:pt>
                <c:pt idx="10">
                  <c:v>34</c:v>
                </c:pt>
                <c:pt idx="11">
                  <c:v>37</c:v>
                </c:pt>
                <c:pt idx="12">
                  <c:v>38</c:v>
                </c:pt>
                <c:pt idx="13">
                  <c:v>36</c:v>
                </c:pt>
                <c:pt idx="14">
                  <c:v>43</c:v>
                </c:pt>
                <c:pt idx="15">
                  <c:v>44</c:v>
                </c:pt>
              </c:numCache>
            </c:numRef>
          </c:val>
          <c:smooth val="0"/>
          <c:extLst>
            <c:ext xmlns:c16="http://schemas.microsoft.com/office/drawing/2014/chart" uri="{C3380CC4-5D6E-409C-BE32-E72D297353CC}">
              <c16:uniqueId val="{00000011-DACC-4493-8427-0D9B79C6A04D}"/>
            </c:ext>
          </c:extLst>
        </c:ser>
        <c:dLbls>
          <c:showLegendKey val="0"/>
          <c:showVal val="1"/>
          <c:showCatName val="0"/>
          <c:showSerName val="0"/>
          <c:showPercent val="0"/>
          <c:showBubbleSize val="0"/>
        </c:dLbls>
        <c:marker val="1"/>
        <c:smooth val="0"/>
        <c:axId val="-2071644056"/>
        <c:axId val="-2071638392"/>
      </c:lineChart>
      <c:catAx>
        <c:axId val="-2071644056"/>
        <c:scaling>
          <c:orientation val="minMax"/>
        </c:scaling>
        <c:delete val="0"/>
        <c:axPos val="b"/>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71638392"/>
        <c:crosses val="autoZero"/>
        <c:auto val="1"/>
        <c:lblAlgn val="ctr"/>
        <c:lblOffset val="100"/>
        <c:tickLblSkip val="1"/>
        <c:tickMarkSkip val="1"/>
        <c:noMultiLvlLbl val="0"/>
      </c:catAx>
      <c:valAx>
        <c:axId val="-2071638392"/>
        <c:scaling>
          <c:orientation val="minMax"/>
          <c:max val="50"/>
          <c:min val="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a:t>% EDRS participants</a:t>
                </a:r>
              </a:p>
            </c:rich>
          </c:tx>
          <c:layout>
            <c:manualLayout>
              <c:xMode val="edge"/>
              <c:yMode val="edge"/>
              <c:x val="5.9177024044496773E-3"/>
              <c:y val="0.15994811528638778"/>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71644056"/>
        <c:crosses val="autoZero"/>
        <c:crossBetween val="between"/>
        <c:majorUnit val="10"/>
        <c:minorUnit val="1"/>
      </c:valAx>
      <c:spPr>
        <a:solidFill>
          <a:srgbClr val="FFFFFF"/>
        </a:solidFill>
        <a:ln w="25400">
          <a:noFill/>
        </a:ln>
        <a:effectLst/>
      </c:spPr>
    </c:plotArea>
    <c:legend>
      <c:legendPos val="b"/>
      <c:layout>
        <c:manualLayout>
          <c:xMode val="edge"/>
          <c:yMode val="edge"/>
          <c:x val="0.13660724259178"/>
          <c:y val="0.93066577553137397"/>
          <c:w val="0.77955254002403696"/>
          <c:h val="5.2459522703179502E-2"/>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18917421754441E-2"/>
          <c:y val="2.8842376521116677E-2"/>
          <c:w val="0.84997934554663079"/>
          <c:h val="0.76194907033407"/>
        </c:manualLayout>
      </c:layout>
      <c:lineChart>
        <c:grouping val="standard"/>
        <c:varyColors val="0"/>
        <c:ser>
          <c:idx val="0"/>
          <c:order val="0"/>
          <c:tx>
            <c:strRef>
              <c:f>Sheet1!$A$2</c:f>
              <c:strCache>
                <c:ptCount val="1"/>
                <c:pt idx="0">
                  <c:v>Pills</c:v>
                </c:pt>
              </c:strCache>
            </c:strRef>
          </c:tx>
          <c:spPr>
            <a:ln w="25400"/>
          </c:spPr>
          <c:marker>
            <c:symbol val="diamond"/>
            <c:size val="6"/>
            <c:spPr>
              <a:ln w="25400"/>
            </c:spPr>
          </c:marker>
          <c:dLbls>
            <c:dLbl>
              <c:idx val="0"/>
              <c:layout>
                <c:manualLayout>
                  <c:x val="-3.5191073477624339E-2"/>
                  <c:y val="4.84848484848484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B2-4AEA-84F3-74DDF232450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B2-4AEA-84F3-74DDF232450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B2-4AEA-84F3-74DDF2324503}"/>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General</c:formatCode>
                <c:ptCount val="16"/>
                <c:pt idx="0">
                  <c:v>12</c:v>
                </c:pt>
                <c:pt idx="1">
                  <c:v>15</c:v>
                </c:pt>
                <c:pt idx="2">
                  <c:v>15</c:v>
                </c:pt>
                <c:pt idx="3">
                  <c:v>12</c:v>
                </c:pt>
                <c:pt idx="4">
                  <c:v>12</c:v>
                </c:pt>
                <c:pt idx="5">
                  <c:v>12</c:v>
                </c:pt>
                <c:pt idx="6">
                  <c:v>12</c:v>
                </c:pt>
                <c:pt idx="7">
                  <c:v>12</c:v>
                </c:pt>
                <c:pt idx="8">
                  <c:v>12</c:v>
                </c:pt>
                <c:pt idx="9">
                  <c:v>12</c:v>
                </c:pt>
                <c:pt idx="10">
                  <c:v>11</c:v>
                </c:pt>
                <c:pt idx="11">
                  <c:v>10</c:v>
                </c:pt>
                <c:pt idx="12">
                  <c:v>10</c:v>
                </c:pt>
                <c:pt idx="13">
                  <c:v>10</c:v>
                </c:pt>
                <c:pt idx="14">
                  <c:v>8</c:v>
                </c:pt>
                <c:pt idx="15">
                  <c:v>8</c:v>
                </c:pt>
              </c:numCache>
            </c:numRef>
          </c:val>
          <c:smooth val="0"/>
          <c:extLst>
            <c:ext xmlns:c16="http://schemas.microsoft.com/office/drawing/2014/chart" uri="{C3380CC4-5D6E-409C-BE32-E72D297353CC}">
              <c16:uniqueId val="{00000003-C4B2-4AEA-84F3-74DDF2324503}"/>
            </c:ext>
          </c:extLst>
        </c:ser>
        <c:ser>
          <c:idx val="1"/>
          <c:order val="1"/>
          <c:tx>
            <c:strRef>
              <c:f>Sheet1!$A$3</c:f>
              <c:strCache>
                <c:ptCount val="1"/>
                <c:pt idx="0">
                  <c:v>Crystal</c:v>
                </c:pt>
              </c:strCache>
            </c:strRef>
          </c:tx>
          <c:spPr>
            <a:ln w="25400"/>
          </c:spPr>
          <c:marker>
            <c:symbol val="square"/>
            <c:size val="5"/>
            <c:spPr>
              <a:ln w="25400"/>
            </c:spPr>
          </c:marker>
          <c:dLbls>
            <c:dLbl>
              <c:idx val="10"/>
              <c:layout>
                <c:manualLayout>
                  <c:x val="-5.2164840897235339E-2"/>
                  <c:y val="-4.4150110375275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B2-4AEA-84F3-74DDF2324503}"/>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B2-4AEA-84F3-74DDF232450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General</c:formatCode>
                <c:ptCount val="16"/>
                <c:pt idx="10">
                  <c:v>3</c:v>
                </c:pt>
                <c:pt idx="11">
                  <c:v>5</c:v>
                </c:pt>
                <c:pt idx="12">
                  <c:v>5</c:v>
                </c:pt>
                <c:pt idx="13">
                  <c:v>6</c:v>
                </c:pt>
                <c:pt idx="14">
                  <c:v>6</c:v>
                </c:pt>
                <c:pt idx="15">
                  <c:v>5</c:v>
                </c:pt>
              </c:numCache>
            </c:numRef>
          </c:val>
          <c:smooth val="0"/>
          <c:extLst>
            <c:ext xmlns:c16="http://schemas.microsoft.com/office/drawing/2014/chart" uri="{C3380CC4-5D6E-409C-BE32-E72D297353CC}">
              <c16:uniqueId val="{00000006-C4B2-4AEA-84F3-74DDF2324503}"/>
            </c:ext>
          </c:extLst>
        </c:ser>
        <c:ser>
          <c:idx val="2"/>
          <c:order val="2"/>
          <c:tx>
            <c:strRef>
              <c:f>Sheet1!$A$4</c:f>
              <c:strCache>
                <c:ptCount val="1"/>
                <c:pt idx="0">
                  <c:v>Capsules</c:v>
                </c:pt>
              </c:strCache>
            </c:strRef>
          </c:tx>
          <c:spPr>
            <a:ln w="25400"/>
          </c:spPr>
          <c:marker>
            <c:symbol val="triangle"/>
            <c:size val="6"/>
            <c:spPr>
              <a:ln w="25400"/>
            </c:spPr>
          </c:marker>
          <c:dLbls>
            <c:dLbl>
              <c:idx val="5"/>
              <c:layout>
                <c:manualLayout>
                  <c:x val="-9.0502908241998133E-3"/>
                  <c:y val="4.0375662133142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B2-4AEA-84F3-74DDF2324503}"/>
                </c:ext>
              </c:extLst>
            </c:dLbl>
            <c:dLbl>
              <c:idx val="14"/>
              <c:delete val="1"/>
              <c:extLst>
                <c:ext xmlns:c15="http://schemas.microsoft.com/office/drawing/2012/chart" uri="{CE6537A1-D6FC-4f65-9D91-7224C49458BB}"/>
                <c:ext xmlns:c16="http://schemas.microsoft.com/office/drawing/2014/chart" uri="{C3380CC4-5D6E-409C-BE32-E72D297353CC}">
                  <c16:uniqueId val="{00000008-C4B2-4AEA-84F3-74DDF2324503}"/>
                </c:ext>
              </c:extLst>
            </c:dLbl>
            <c:dLbl>
              <c:idx val="15"/>
              <c:layout>
                <c:manualLayout>
                  <c:x val="-5.3476832983816724E-3"/>
                  <c:y val="-2.27966595084705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B2-4AEA-84F3-74DDF2324503}"/>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Sheet1!$B$4:$Q$4</c:f>
              <c:numCache>
                <c:formatCode>General</c:formatCode>
                <c:ptCount val="16"/>
                <c:pt idx="5">
                  <c:v>2</c:v>
                </c:pt>
                <c:pt idx="6">
                  <c:v>2</c:v>
                </c:pt>
                <c:pt idx="7">
                  <c:v>3</c:v>
                </c:pt>
                <c:pt idx="8">
                  <c:v>4</c:v>
                </c:pt>
                <c:pt idx="9">
                  <c:v>4</c:v>
                </c:pt>
                <c:pt idx="10">
                  <c:v>3</c:v>
                </c:pt>
                <c:pt idx="11">
                  <c:v>4</c:v>
                </c:pt>
                <c:pt idx="12">
                  <c:v>5</c:v>
                </c:pt>
                <c:pt idx="13">
                  <c:v>5</c:v>
                </c:pt>
                <c:pt idx="14">
                  <c:v>6</c:v>
                </c:pt>
                <c:pt idx="15">
                  <c:v>6</c:v>
                </c:pt>
              </c:numCache>
            </c:numRef>
          </c:val>
          <c:smooth val="0"/>
          <c:extLst>
            <c:ext xmlns:c16="http://schemas.microsoft.com/office/drawing/2014/chart" uri="{C3380CC4-5D6E-409C-BE32-E72D297353CC}">
              <c16:uniqueId val="{0000000A-C4B2-4AEA-84F3-74DDF2324503}"/>
            </c:ext>
          </c:extLst>
        </c:ser>
        <c:ser>
          <c:idx val="3"/>
          <c:order val="3"/>
          <c:tx>
            <c:strRef>
              <c:f>Sheet1!$A$5</c:f>
              <c:strCache>
                <c:ptCount val="1"/>
                <c:pt idx="0">
                  <c:v>Powder</c:v>
                </c:pt>
              </c:strCache>
            </c:strRef>
          </c:tx>
          <c:spPr>
            <a:ln w="25400"/>
          </c:spPr>
          <c:marker>
            <c:symbol val="circle"/>
            <c:size val="5"/>
            <c:spPr>
              <a:ln w="25400"/>
            </c:spPr>
          </c:marker>
          <c:dLbls>
            <c:dLbl>
              <c:idx val="2"/>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4B2-4AEA-84F3-74DDF2324503}"/>
                </c:ext>
              </c:extLst>
            </c:dLbl>
            <c:dLbl>
              <c:idx val="14"/>
              <c:layout>
                <c:manualLayout>
                  <c:x val="-2.211561745736557E-2"/>
                  <c:y val="5.7345359102839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4B2-4AEA-84F3-74DDF2324503}"/>
                </c:ext>
              </c:extLst>
            </c:dLbl>
            <c:dLbl>
              <c:idx val="1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4B2-4AEA-84F3-74DDF2324503}"/>
                </c:ext>
              </c:extLst>
            </c:dLbl>
            <c:spPr>
              <a:noFill/>
              <a:ln>
                <a:noFill/>
              </a:ln>
              <a:effectLst/>
            </c:spPr>
            <c:dLblPos val="l"/>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Sheet1!$B$5:$Q$5</c:f>
              <c:numCache>
                <c:formatCode>General</c:formatCode>
                <c:ptCount val="16"/>
                <c:pt idx="2">
                  <c:v>2</c:v>
                </c:pt>
                <c:pt idx="3">
                  <c:v>2</c:v>
                </c:pt>
                <c:pt idx="4">
                  <c:v>2</c:v>
                </c:pt>
                <c:pt idx="5">
                  <c:v>3</c:v>
                </c:pt>
                <c:pt idx="6">
                  <c:v>2</c:v>
                </c:pt>
                <c:pt idx="7">
                  <c:v>3</c:v>
                </c:pt>
                <c:pt idx="8">
                  <c:v>4</c:v>
                </c:pt>
                <c:pt idx="9">
                  <c:v>4</c:v>
                </c:pt>
                <c:pt idx="10">
                  <c:v>3</c:v>
                </c:pt>
                <c:pt idx="11">
                  <c:v>4</c:v>
                </c:pt>
                <c:pt idx="12">
                  <c:v>4</c:v>
                </c:pt>
                <c:pt idx="13">
                  <c:v>4</c:v>
                </c:pt>
                <c:pt idx="14">
                  <c:v>5</c:v>
                </c:pt>
                <c:pt idx="15">
                  <c:v>3</c:v>
                </c:pt>
              </c:numCache>
            </c:numRef>
          </c:val>
          <c:smooth val="0"/>
          <c:extLst>
            <c:ext xmlns:c16="http://schemas.microsoft.com/office/drawing/2014/chart" uri="{C3380CC4-5D6E-409C-BE32-E72D297353CC}">
              <c16:uniqueId val="{0000000E-C4B2-4AEA-84F3-74DDF2324503}"/>
            </c:ext>
          </c:extLst>
        </c:ser>
        <c:ser>
          <c:idx val="4"/>
          <c:order val="4"/>
          <c:tx>
            <c:strRef>
              <c:f>Sheet1!$A$6</c:f>
              <c:strCache>
                <c:ptCount val="1"/>
                <c:pt idx="0">
                  <c:v>Any ecstasy</c:v>
                </c:pt>
              </c:strCache>
            </c:strRef>
          </c:tx>
          <c:spPr>
            <a:ln w="25400"/>
          </c:spPr>
          <c:marker>
            <c:spPr>
              <a:ln w="25400"/>
            </c:spPr>
          </c:marker>
          <c:dLbls>
            <c:dLbl>
              <c:idx val="14"/>
              <c:layout>
                <c:manualLayout>
                  <c:x val="-1.0509555652277134E-2"/>
                  <c:y val="-5.23861608208064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4B2-4AEA-84F3-74DDF2324503}"/>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4B2-4AEA-84F3-74DDF232450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Sheet1!$B$6:$Q$6</c:f>
              <c:numCache>
                <c:formatCode>General</c:formatCode>
                <c:ptCount val="16"/>
                <c:pt idx="0">
                  <c:v>12</c:v>
                </c:pt>
                <c:pt idx="1">
                  <c:v>15</c:v>
                </c:pt>
                <c:pt idx="2">
                  <c:v>15</c:v>
                </c:pt>
                <c:pt idx="3">
                  <c:v>13</c:v>
                </c:pt>
                <c:pt idx="4">
                  <c:v>12</c:v>
                </c:pt>
                <c:pt idx="5">
                  <c:v>12</c:v>
                </c:pt>
                <c:pt idx="6">
                  <c:v>13</c:v>
                </c:pt>
                <c:pt idx="7">
                  <c:v>12</c:v>
                </c:pt>
                <c:pt idx="8">
                  <c:v>12</c:v>
                </c:pt>
                <c:pt idx="9">
                  <c:v>13</c:v>
                </c:pt>
                <c:pt idx="10">
                  <c:v>12</c:v>
                </c:pt>
                <c:pt idx="11">
                  <c:v>13</c:v>
                </c:pt>
                <c:pt idx="12">
                  <c:v>12</c:v>
                </c:pt>
                <c:pt idx="13">
                  <c:v>13</c:v>
                </c:pt>
                <c:pt idx="14">
                  <c:v>14</c:v>
                </c:pt>
                <c:pt idx="15">
                  <c:v>12</c:v>
                </c:pt>
              </c:numCache>
            </c:numRef>
          </c:val>
          <c:smooth val="0"/>
          <c:extLst>
            <c:ext xmlns:c16="http://schemas.microsoft.com/office/drawing/2014/chart" uri="{C3380CC4-5D6E-409C-BE32-E72D297353CC}">
              <c16:uniqueId val="{00000011-C4B2-4AEA-84F3-74DDF2324503}"/>
            </c:ext>
          </c:extLst>
        </c:ser>
        <c:dLbls>
          <c:showLegendKey val="0"/>
          <c:showVal val="0"/>
          <c:showCatName val="0"/>
          <c:showSerName val="0"/>
          <c:showPercent val="0"/>
          <c:showBubbleSize val="0"/>
        </c:dLbls>
        <c:marker val="1"/>
        <c:smooth val="0"/>
        <c:axId val="200619520"/>
        <c:axId val="200621056"/>
      </c:lineChart>
      <c:catAx>
        <c:axId val="200619520"/>
        <c:scaling>
          <c:orientation val="minMax"/>
        </c:scaling>
        <c:delete val="0"/>
        <c:axPos val="b"/>
        <c:numFmt formatCode="General" sourceLinked="0"/>
        <c:majorTickMark val="none"/>
        <c:minorTickMark val="none"/>
        <c:tickLblPos val="nextTo"/>
        <c:crossAx val="200621056"/>
        <c:crosses val="autoZero"/>
        <c:auto val="1"/>
        <c:lblAlgn val="ctr"/>
        <c:lblOffset val="100"/>
        <c:noMultiLvlLbl val="0"/>
      </c:catAx>
      <c:valAx>
        <c:axId val="200621056"/>
        <c:scaling>
          <c:orientation val="minMax"/>
          <c:max val="20"/>
        </c:scaling>
        <c:delete val="0"/>
        <c:axPos val="l"/>
        <c:title>
          <c:tx>
            <c:rich>
              <a:bodyPr/>
              <a:lstStyle/>
              <a:p>
                <a:pPr>
                  <a:defRPr/>
                </a:pPr>
                <a:r>
                  <a:rPr lang="en-AU"/>
                  <a:t>Median days</a:t>
                </a:r>
              </a:p>
            </c:rich>
          </c:tx>
          <c:layout>
            <c:manualLayout>
              <c:xMode val="edge"/>
              <c:yMode val="edge"/>
              <c:x val="2.1689214735423207E-2"/>
              <c:y val="0.28209825492907825"/>
            </c:manualLayout>
          </c:layout>
          <c:overlay val="0"/>
        </c:title>
        <c:numFmt formatCode="General" sourceLinked="1"/>
        <c:majorTickMark val="out"/>
        <c:minorTickMark val="none"/>
        <c:tickLblPos val="nextTo"/>
        <c:spPr>
          <a:ln/>
        </c:spPr>
        <c:crossAx val="200619520"/>
        <c:crosses val="autoZero"/>
        <c:crossBetween val="between"/>
        <c:majorUnit val="5"/>
      </c:valAx>
    </c:plotArea>
    <c:legend>
      <c:legendPos val="b"/>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Pill</c:v>
                </c:pt>
              </c:strCache>
            </c:strRef>
          </c:tx>
          <c:spPr>
            <a:solidFill>
              <a:schemeClr val="accent1"/>
            </a:solidFill>
            <a:ln>
              <a:noFill/>
            </a:ln>
            <a:effectLst/>
          </c:spPr>
          <c:invertIfNegative val="0"/>
          <c:dLbls>
            <c:dLbl>
              <c:idx val="5"/>
              <c:layout>
                <c:manualLayout>
                  <c:x val="6.5753424657534251E-3"/>
                  <c:y val="8.83002207505514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DB-489D-AFDB-FABA4BFC5822}"/>
                </c:ext>
              </c:extLst>
            </c:dLbl>
            <c:dLbl>
              <c:idx val="8"/>
              <c:layout>
                <c:manualLayout>
                  <c:x val="4.3835616438356161E-3"/>
                  <c:y val="4.4150110375275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DB-489D-AFDB-FABA4BFC5822}"/>
                </c:ext>
              </c:extLst>
            </c:dLbl>
            <c:dLbl>
              <c:idx val="13"/>
              <c:layout>
                <c:manualLayout>
                  <c:x val="6.5753424657534251E-3"/>
                  <c:y val="4.4150110375275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DB-489D-AFDB-FABA4BFC5822}"/>
                </c:ext>
              </c:extLst>
            </c:dLbl>
            <c:dLbl>
              <c:idx val="14"/>
              <c:layout>
                <c:manualLayout>
                  <c:x val="6.5753424657534251E-3"/>
                  <c:y val="4.4150110375275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DB-489D-AFDB-FABA4BFC5822}"/>
                </c:ext>
              </c:extLst>
            </c:dLbl>
            <c:dLbl>
              <c:idx val="15"/>
              <c:layout>
                <c:manualLayout>
                  <c:x val="8.7671232876712323E-3"/>
                  <c:y val="4.4150110375275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DB-489D-AFDB-FABA4BFC582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35</c:v>
                </c:pt>
                <c:pt idx="1">
                  <c:v>35</c:v>
                </c:pt>
                <c:pt idx="2">
                  <c:v>35</c:v>
                </c:pt>
                <c:pt idx="3">
                  <c:v>30</c:v>
                </c:pt>
                <c:pt idx="4">
                  <c:v>30</c:v>
                </c:pt>
                <c:pt idx="5">
                  <c:v>30</c:v>
                </c:pt>
                <c:pt idx="6">
                  <c:v>25</c:v>
                </c:pt>
                <c:pt idx="7">
                  <c:v>25</c:v>
                </c:pt>
                <c:pt idx="8">
                  <c:v>30</c:v>
                </c:pt>
                <c:pt idx="9">
                  <c:v>25</c:v>
                </c:pt>
                <c:pt idx="10">
                  <c:v>25</c:v>
                </c:pt>
                <c:pt idx="11">
                  <c:v>25</c:v>
                </c:pt>
                <c:pt idx="12">
                  <c:v>25</c:v>
                </c:pt>
                <c:pt idx="13">
                  <c:v>25</c:v>
                </c:pt>
                <c:pt idx="14">
                  <c:v>25</c:v>
                </c:pt>
                <c:pt idx="15">
                  <c:v>25</c:v>
                </c:pt>
              </c:numCache>
            </c:numRef>
          </c:val>
          <c:extLst>
            <c:ext xmlns:c16="http://schemas.microsoft.com/office/drawing/2014/chart" uri="{C3380CC4-5D6E-409C-BE32-E72D297353CC}">
              <c16:uniqueId val="{00000005-E8DB-489D-AFDB-FABA4BFC5822}"/>
            </c:ext>
          </c:extLst>
        </c:ser>
        <c:ser>
          <c:idx val="1"/>
          <c:order val="1"/>
          <c:tx>
            <c:strRef>
              <c:f>Sheet1!$C$1</c:f>
              <c:strCache>
                <c:ptCount val="1"/>
                <c:pt idx="0">
                  <c:v>Capsule</c:v>
                </c:pt>
              </c:strCache>
            </c:strRef>
          </c:tx>
          <c:spPr>
            <a:solidFill>
              <a:schemeClr val="accent2"/>
            </a:solidFill>
            <a:ln>
              <a:no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DB-489D-AFDB-FABA4BFC5822}"/>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DB-489D-AFDB-FABA4BFC5822}"/>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DB-489D-AFDB-FABA4BFC5822}"/>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DB-489D-AFDB-FABA4BFC5822}"/>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DB-489D-AFDB-FABA4BFC5822}"/>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DB-489D-AFDB-FABA4BFC582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5">
                  <c:v>30</c:v>
                </c:pt>
                <c:pt idx="6">
                  <c:v>30</c:v>
                </c:pt>
                <c:pt idx="7">
                  <c:v>30</c:v>
                </c:pt>
                <c:pt idx="8">
                  <c:v>30</c:v>
                </c:pt>
                <c:pt idx="9">
                  <c:v>30</c:v>
                </c:pt>
                <c:pt idx="10">
                  <c:v>30</c:v>
                </c:pt>
                <c:pt idx="11">
                  <c:v>30</c:v>
                </c:pt>
                <c:pt idx="12">
                  <c:v>30</c:v>
                </c:pt>
                <c:pt idx="13">
                  <c:v>25</c:v>
                </c:pt>
                <c:pt idx="14">
                  <c:v>25</c:v>
                </c:pt>
                <c:pt idx="15">
                  <c:v>25</c:v>
                </c:pt>
              </c:numCache>
            </c:numRef>
          </c:val>
          <c:extLst>
            <c:ext xmlns:c16="http://schemas.microsoft.com/office/drawing/2014/chart" uri="{C3380CC4-5D6E-409C-BE32-E72D297353CC}">
              <c16:uniqueId val="{0000000C-E8DB-489D-AFDB-FABA4BFC5822}"/>
            </c:ext>
          </c:extLst>
        </c:ser>
        <c:dLbls>
          <c:showLegendKey val="0"/>
          <c:showVal val="0"/>
          <c:showCatName val="0"/>
          <c:showSerName val="0"/>
          <c:showPercent val="0"/>
          <c:showBubbleSize val="0"/>
        </c:dLbls>
        <c:gapWidth val="150"/>
        <c:axId val="208630912"/>
        <c:axId val="208632448"/>
      </c:barChart>
      <c:catAx>
        <c:axId val="20863091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632448"/>
        <c:crosses val="autoZero"/>
        <c:auto val="1"/>
        <c:lblAlgn val="ctr"/>
        <c:lblOffset val="100"/>
        <c:noMultiLvlLbl val="0"/>
      </c:catAx>
      <c:valAx>
        <c:axId val="208632448"/>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6.7193505318543286E-4"/>
              <c:y val="0.1565100652011258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63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875529378171594E-2"/>
          <c:y val="3.9215686274509803E-2"/>
          <c:w val="0.88045753558670314"/>
          <c:h val="0.74140022089998936"/>
        </c:manualLayout>
      </c:layout>
      <c:barChart>
        <c:barDir val="col"/>
        <c:grouping val="clustered"/>
        <c:varyColors val="0"/>
        <c:ser>
          <c:idx val="0"/>
          <c:order val="0"/>
          <c:tx>
            <c:strRef>
              <c:f>Sheet1!$B$1</c:f>
              <c:strCache>
                <c:ptCount val="1"/>
                <c:pt idx="0">
                  <c:v>Point (crystal)</c:v>
                </c:pt>
              </c:strCache>
            </c:strRef>
          </c:tx>
          <c:spPr>
            <a:solidFill>
              <a:schemeClr val="accent1"/>
            </a:solidFill>
            <a:ln>
              <a:noFill/>
            </a:ln>
            <a:effectLst/>
          </c:spPr>
          <c:invertIfNegative val="0"/>
          <c:dLbls>
            <c:dLbl>
              <c:idx val="1"/>
              <c:layout>
                <c:manualLayout>
                  <c:x val="1.5342465753424657E-2"/>
                  <c:y val="9.3240093240094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7A-4B48-BE21-1E6049A77EA9}"/>
                </c:ext>
              </c:extLst>
            </c:dLbl>
            <c:dLbl>
              <c:idx val="2"/>
              <c:layout>
                <c:manualLayout>
                  <c:x val="1.315068493150685E-2"/>
                  <c:y val="4.66200466200457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7A-4B48-BE21-1E6049A77EA9}"/>
                </c:ext>
              </c:extLst>
            </c:dLbl>
            <c:dLbl>
              <c:idx val="3"/>
              <c:layout>
                <c:manualLayout>
                  <c:x val="-1.315068493150685E-2"/>
                  <c:y val="-8.54690981237705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7A-4B48-BE21-1E6049A77EA9}"/>
                </c:ext>
              </c:extLst>
            </c:dLbl>
            <c:dLbl>
              <c:idx val="5"/>
              <c:layout>
                <c:manualLayout>
                  <c:x val="-1.315068493150685E-2"/>
                  <c:y val="-8.54690981237705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7A-4B48-BE21-1E6049A77EA9}"/>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Sheet1!$A$2:$A$8</c:f>
              <c:numCache>
                <c:formatCode>General</c:formatCode>
                <c:ptCount val="6"/>
                <c:pt idx="0">
                  <c:v>2013</c:v>
                </c:pt>
                <c:pt idx="1">
                  <c:v>2014</c:v>
                </c:pt>
                <c:pt idx="2">
                  <c:v>2015</c:v>
                </c:pt>
                <c:pt idx="3">
                  <c:v>2016</c:v>
                </c:pt>
                <c:pt idx="4">
                  <c:v>2017</c:v>
                </c:pt>
                <c:pt idx="5">
                  <c:v>2018</c:v>
                </c:pt>
              </c:numCache>
            </c:numRef>
          </c:cat>
          <c:val>
            <c:numRef>
              <c:f>Sheet1!$B$2:$B$8</c:f>
              <c:numCache>
                <c:formatCode>General</c:formatCode>
                <c:ptCount val="6"/>
                <c:pt idx="1">
                  <c:v>30</c:v>
                </c:pt>
                <c:pt idx="2">
                  <c:v>30</c:v>
                </c:pt>
                <c:pt idx="3">
                  <c:v>30</c:v>
                </c:pt>
                <c:pt idx="4">
                  <c:v>25</c:v>
                </c:pt>
                <c:pt idx="5">
                  <c:v>25</c:v>
                </c:pt>
              </c:numCache>
            </c:numRef>
          </c:val>
          <c:extLst>
            <c:ext xmlns:c16="http://schemas.microsoft.com/office/drawing/2014/chart" uri="{C3380CC4-5D6E-409C-BE32-E72D297353CC}">
              <c16:uniqueId val="{00000004-687A-4B48-BE21-1E6049A77EA9}"/>
            </c:ext>
          </c:extLst>
        </c:ser>
        <c:ser>
          <c:idx val="1"/>
          <c:order val="1"/>
          <c:tx>
            <c:strRef>
              <c:f>Sheet1!$C$1</c:f>
              <c:strCache>
                <c:ptCount val="1"/>
                <c:pt idx="0">
                  <c:v>Point (powder)</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7A-4B48-BE21-1E6049A77EA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7A-4B48-BE21-1E6049A77EA9}"/>
                </c:ext>
              </c:extLst>
            </c:dLbl>
            <c:dLbl>
              <c:idx val="4"/>
              <c:layout>
                <c:manualLayout>
                  <c:x val="-1.0178117048346057E-2"/>
                  <c:y val="-8.54690981237705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7A-4B48-BE21-1E6049A77EA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7A-4B48-BE21-1E6049A77EA9}"/>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Sheet1!$A$2:$A$8</c:f>
              <c:numCache>
                <c:formatCode>General</c:formatCode>
                <c:ptCount val="6"/>
                <c:pt idx="0">
                  <c:v>2013</c:v>
                </c:pt>
                <c:pt idx="1">
                  <c:v>2014</c:v>
                </c:pt>
                <c:pt idx="2">
                  <c:v>2015</c:v>
                </c:pt>
                <c:pt idx="3">
                  <c:v>2016</c:v>
                </c:pt>
                <c:pt idx="4">
                  <c:v>2017</c:v>
                </c:pt>
                <c:pt idx="5">
                  <c:v>2018</c:v>
                </c:pt>
              </c:numCache>
            </c:numRef>
          </c:cat>
          <c:val>
            <c:numRef>
              <c:f>Sheet1!$C$2:$C$8</c:f>
              <c:numCache>
                <c:formatCode>General</c:formatCode>
                <c:ptCount val="6"/>
                <c:pt idx="0">
                  <c:v>30</c:v>
                </c:pt>
                <c:pt idx="1">
                  <c:v>30</c:v>
                </c:pt>
                <c:pt idx="2">
                  <c:v>30</c:v>
                </c:pt>
                <c:pt idx="3">
                  <c:v>27.5</c:v>
                </c:pt>
                <c:pt idx="4">
                  <c:v>25</c:v>
                </c:pt>
                <c:pt idx="5">
                  <c:v>22.5</c:v>
                </c:pt>
              </c:numCache>
            </c:numRef>
          </c:val>
          <c:extLst>
            <c:ext xmlns:c16="http://schemas.microsoft.com/office/drawing/2014/chart" uri="{C3380CC4-5D6E-409C-BE32-E72D297353CC}">
              <c16:uniqueId val="{00000009-687A-4B48-BE21-1E6049A77EA9}"/>
            </c:ext>
          </c:extLst>
        </c:ser>
        <c:ser>
          <c:idx val="2"/>
          <c:order val="2"/>
          <c:tx>
            <c:strRef>
              <c:f>Sheet1!$D$1</c:f>
              <c:strCache>
                <c:ptCount val="1"/>
                <c:pt idx="0">
                  <c:v>Gram (crystal)</c:v>
                </c:pt>
              </c:strCache>
            </c:strRef>
          </c:tx>
          <c:spPr>
            <a:solidFill>
              <a:schemeClr val="accent3"/>
            </a:solidFill>
            <a:ln>
              <a:noFill/>
            </a:ln>
            <a:effectLst/>
          </c:spPr>
          <c:invertIfNegative val="0"/>
          <c:dLbls>
            <c:dLbl>
              <c:idx val="0"/>
              <c:layout>
                <c:manualLayout>
                  <c:x val="-1.753424657534246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7A-4B48-BE21-1E6049A77EA9}"/>
                </c:ext>
              </c:extLst>
            </c:dLbl>
            <c:dLbl>
              <c:idx val="1"/>
              <c:layout>
                <c:manualLayout>
                  <c:x val="1.315068493150685E-2"/>
                  <c:y val="1.3986013986013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7A-4B48-BE21-1E6049A77EA9}"/>
                </c:ext>
              </c:extLst>
            </c:dLbl>
            <c:dLbl>
              <c:idx val="2"/>
              <c:layout>
                <c:manualLayout>
                  <c:x val="8.7671232876711525E-3"/>
                  <c:y val="4.66200466200464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7A-4B48-BE21-1E6049A77EA9}"/>
                </c:ext>
              </c:extLst>
            </c:dLbl>
            <c:dLbl>
              <c:idx val="3"/>
              <c:layout>
                <c:manualLayout>
                  <c:x val="1.5342465753424578E-2"/>
                  <c:y val="1.3986013986013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7A-4B48-BE21-1E6049A77EA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7A-4B48-BE21-1E6049A77EA9}"/>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Sheet1!$A$2:$A$8</c:f>
              <c:numCache>
                <c:formatCode>General</c:formatCode>
                <c:ptCount val="6"/>
                <c:pt idx="0">
                  <c:v>2013</c:v>
                </c:pt>
                <c:pt idx="1">
                  <c:v>2014</c:v>
                </c:pt>
                <c:pt idx="2">
                  <c:v>2015</c:v>
                </c:pt>
                <c:pt idx="3">
                  <c:v>2016</c:v>
                </c:pt>
                <c:pt idx="4">
                  <c:v>2017</c:v>
                </c:pt>
                <c:pt idx="5">
                  <c:v>2018</c:v>
                </c:pt>
              </c:numCache>
            </c:numRef>
          </c:cat>
          <c:val>
            <c:numRef>
              <c:f>Sheet1!$D$2:$D$8</c:f>
              <c:numCache>
                <c:formatCode>General</c:formatCode>
                <c:ptCount val="6"/>
                <c:pt idx="0">
                  <c:v>260</c:v>
                </c:pt>
                <c:pt idx="1">
                  <c:v>250</c:v>
                </c:pt>
                <c:pt idx="2">
                  <c:v>250</c:v>
                </c:pt>
                <c:pt idx="3">
                  <c:v>200</c:v>
                </c:pt>
                <c:pt idx="4">
                  <c:v>200</c:v>
                </c:pt>
                <c:pt idx="5">
                  <c:v>200</c:v>
                </c:pt>
              </c:numCache>
            </c:numRef>
          </c:val>
          <c:extLst>
            <c:ext xmlns:c16="http://schemas.microsoft.com/office/drawing/2014/chart" uri="{C3380CC4-5D6E-409C-BE32-E72D297353CC}">
              <c16:uniqueId val="{0000000F-687A-4B48-BE21-1E6049A77EA9}"/>
            </c:ext>
          </c:extLst>
        </c:ser>
        <c:ser>
          <c:idx val="3"/>
          <c:order val="3"/>
          <c:tx>
            <c:strRef>
              <c:f>Sheet1!$E$1</c:f>
              <c:strCache>
                <c:ptCount val="1"/>
                <c:pt idx="0">
                  <c:v>Gram (powder)</c:v>
                </c:pt>
              </c:strCache>
            </c:strRef>
          </c:tx>
          <c:spPr>
            <a:solidFill>
              <a:schemeClr val="accent4"/>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87A-4B48-BE21-1E6049A77EA9}"/>
                </c:ext>
              </c:extLst>
            </c:dLbl>
            <c:dLbl>
              <c:idx val="4"/>
              <c:layout>
                <c:manualLayout>
                  <c:x val="-1.22137404580152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87A-4B48-BE21-1E6049A77EA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87A-4B48-BE21-1E6049A77EA9}"/>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Sheet1!$A$2:$A$8</c:f>
              <c:numCache>
                <c:formatCode>General</c:formatCode>
                <c:ptCount val="6"/>
                <c:pt idx="0">
                  <c:v>2013</c:v>
                </c:pt>
                <c:pt idx="1">
                  <c:v>2014</c:v>
                </c:pt>
                <c:pt idx="2">
                  <c:v>2015</c:v>
                </c:pt>
                <c:pt idx="3">
                  <c:v>2016</c:v>
                </c:pt>
                <c:pt idx="4">
                  <c:v>2017</c:v>
                </c:pt>
                <c:pt idx="5">
                  <c:v>2018</c:v>
                </c:pt>
              </c:numCache>
            </c:numRef>
          </c:cat>
          <c:val>
            <c:numRef>
              <c:f>Sheet1!$E$2:$E$8</c:f>
              <c:numCache>
                <c:formatCode>General</c:formatCode>
                <c:ptCount val="6"/>
                <c:pt idx="0">
                  <c:v>250</c:v>
                </c:pt>
                <c:pt idx="1">
                  <c:v>250</c:v>
                </c:pt>
                <c:pt idx="2">
                  <c:v>250</c:v>
                </c:pt>
                <c:pt idx="3">
                  <c:v>200</c:v>
                </c:pt>
                <c:pt idx="4">
                  <c:v>200</c:v>
                </c:pt>
                <c:pt idx="5">
                  <c:v>150</c:v>
                </c:pt>
              </c:numCache>
            </c:numRef>
          </c:val>
          <c:extLst>
            <c:ext xmlns:c16="http://schemas.microsoft.com/office/drawing/2014/chart" uri="{C3380CC4-5D6E-409C-BE32-E72D297353CC}">
              <c16:uniqueId val="{00000013-687A-4B48-BE21-1E6049A77EA9}"/>
            </c:ext>
          </c:extLst>
        </c:ser>
        <c:dLbls>
          <c:showLegendKey val="0"/>
          <c:showVal val="1"/>
          <c:showCatName val="0"/>
          <c:showSerName val="0"/>
          <c:showPercent val="0"/>
          <c:showBubbleSize val="0"/>
        </c:dLbls>
        <c:gapWidth val="150"/>
        <c:axId val="-2121395128"/>
        <c:axId val="-2121391560"/>
      </c:barChart>
      <c:catAx>
        <c:axId val="-212139512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1560"/>
        <c:crosses val="autoZero"/>
        <c:auto val="1"/>
        <c:lblAlgn val="ctr"/>
        <c:lblOffset val="100"/>
        <c:noMultiLvlLbl val="0"/>
      </c:catAx>
      <c:valAx>
        <c:axId val="-212139156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a:t>Median Price ($)</a:t>
                </a:r>
              </a:p>
            </c:rich>
          </c:tx>
          <c:layout>
            <c:manualLayout>
              <c:xMode val="edge"/>
              <c:yMode val="edge"/>
              <c:x val="9.0532055836101445E-3"/>
              <c:y val="0.1947508461894751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5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27673040148243E-2"/>
          <c:y val="2.7777777777777801E-2"/>
          <c:w val="0.890282007406209"/>
          <c:h val="0.75263476680799513"/>
        </c:manualLayout>
      </c:layout>
      <c:lineChart>
        <c:grouping val="standard"/>
        <c:varyColors val="0"/>
        <c:ser>
          <c:idx val="0"/>
          <c:order val="0"/>
          <c:tx>
            <c:strRef>
              <c:f>Sheet1!$A$2</c:f>
              <c:strCache>
                <c:ptCount val="1"/>
                <c:pt idx="0">
                  <c:v>Any Methamphetamine</c:v>
                </c:pt>
              </c:strCache>
            </c:strRef>
          </c:tx>
          <c:spPr>
            <a:ln w="25400" cap="rnd" cmpd="sng" algn="ctr">
              <a:solidFill>
                <a:schemeClr val="accent1"/>
              </a:solidFill>
              <a:prstDash val="solid"/>
              <a:round/>
            </a:ln>
            <a:effectLst/>
          </c:spPr>
          <c:marker>
            <c:symbol val="diamond"/>
            <c:size val="6"/>
            <c:spPr>
              <a:solidFill>
                <a:schemeClr val="accent1"/>
              </a:solidFill>
              <a:ln w="2540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2B-4F94-A97A-EB54A674A8C2}"/>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2B-4F94-A97A-EB54A674A8C2}"/>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2B-4F94-A97A-EB54A674A8C2}"/>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2B-4F94-A97A-EB54A674A8C2}"/>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2B-4F94-A97A-EB54A674A8C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2B-4F94-A97A-EB54A674A8C2}"/>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2B-4F94-A97A-EB54A674A8C2}"/>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2B-4F94-A97A-EB54A674A8C2}"/>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2B-4F94-A97A-EB54A674A8C2}"/>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2B-4F94-A97A-EB54A674A8C2}"/>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82B-4F94-A97A-EB54A674A8C2}"/>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82B-4F94-A97A-EB54A674A8C2}"/>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82B-4F94-A97A-EB54A674A8C2}"/>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82B-4F94-A97A-EB54A674A8C2}"/>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82B-4F94-A97A-EB54A674A8C2}"/>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82B-4F94-A97A-EB54A674A8C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General</c:formatCode>
                <c:ptCount val="16"/>
                <c:pt idx="0">
                  <c:v>84</c:v>
                </c:pt>
                <c:pt idx="1">
                  <c:v>83</c:v>
                </c:pt>
                <c:pt idx="2">
                  <c:v>84</c:v>
                </c:pt>
                <c:pt idx="3">
                  <c:v>82</c:v>
                </c:pt>
                <c:pt idx="4">
                  <c:v>71</c:v>
                </c:pt>
                <c:pt idx="5">
                  <c:v>59</c:v>
                </c:pt>
                <c:pt idx="6">
                  <c:v>54</c:v>
                </c:pt>
                <c:pt idx="7">
                  <c:v>56</c:v>
                </c:pt>
                <c:pt idx="8">
                  <c:v>60</c:v>
                </c:pt>
                <c:pt idx="9">
                  <c:v>61</c:v>
                </c:pt>
                <c:pt idx="10">
                  <c:v>50</c:v>
                </c:pt>
                <c:pt idx="11">
                  <c:v>47</c:v>
                </c:pt>
                <c:pt idx="12">
                  <c:v>38</c:v>
                </c:pt>
                <c:pt idx="13">
                  <c:v>38</c:v>
                </c:pt>
                <c:pt idx="14">
                  <c:v>31</c:v>
                </c:pt>
                <c:pt idx="15">
                  <c:v>32</c:v>
                </c:pt>
              </c:numCache>
            </c:numRef>
          </c:val>
          <c:smooth val="0"/>
          <c:extLst>
            <c:ext xmlns:c16="http://schemas.microsoft.com/office/drawing/2014/chart" uri="{C3380CC4-5D6E-409C-BE32-E72D297353CC}">
              <c16:uniqueId val="{00000010-082B-4F94-A97A-EB54A674A8C2}"/>
            </c:ext>
          </c:extLst>
        </c:ser>
        <c:ser>
          <c:idx val="1"/>
          <c:order val="1"/>
          <c:tx>
            <c:strRef>
              <c:f>Sheet1!$A$3</c:f>
              <c:strCache>
                <c:ptCount val="1"/>
                <c:pt idx="0">
                  <c:v>Powder</c:v>
                </c:pt>
              </c:strCache>
            </c:strRef>
          </c:tx>
          <c:spPr>
            <a:ln w="25400" cap="rnd" cmpd="sng" algn="ctr">
              <a:solidFill>
                <a:schemeClr val="accent2"/>
              </a:solidFill>
              <a:prstDash val="solid"/>
              <a:round/>
            </a:ln>
            <a:effectLst/>
          </c:spPr>
          <c:marker>
            <c:symbol val="square"/>
            <c:size val="5"/>
            <c:spPr>
              <a:solidFill>
                <a:schemeClr val="accent2"/>
              </a:solidFill>
              <a:ln w="25400" cap="flat" cmpd="sng" algn="ctr">
                <a:solidFill>
                  <a:schemeClr val="accent2"/>
                </a:solidFill>
                <a:prstDash val="solid"/>
                <a:round/>
              </a:ln>
              <a:effectLst/>
            </c:spPr>
          </c:marker>
          <c:dLbls>
            <c:dLbl>
              <c:idx val="0"/>
              <c:layout>
                <c:manualLayout>
                  <c:x val="-2.63013698630137E-2"/>
                  <c:y val="-3.864734299516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82B-4F94-A97A-EB54A674A8C2}"/>
                </c:ext>
              </c:extLst>
            </c:dLbl>
            <c:dLbl>
              <c:idx val="14"/>
              <c:layout>
                <c:manualLayout>
                  <c:x val="-6.5753424657534251E-3"/>
                  <c:y val="-2.8985507246376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82B-4F94-A97A-EB54A674A8C2}"/>
                </c:ext>
              </c:extLst>
            </c:dLbl>
            <c:dLbl>
              <c:idx val="15"/>
              <c:layout>
                <c:manualLayout>
                  <c:x val="-1.5042561269783622E-16"/>
                  <c:y val="-2.8985507246376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82B-4F94-A97A-EB54A674A8C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General</c:formatCode>
                <c:ptCount val="16"/>
                <c:pt idx="0">
                  <c:v>73</c:v>
                </c:pt>
                <c:pt idx="1">
                  <c:v>68</c:v>
                </c:pt>
                <c:pt idx="2">
                  <c:v>74</c:v>
                </c:pt>
                <c:pt idx="3">
                  <c:v>64</c:v>
                </c:pt>
                <c:pt idx="4">
                  <c:v>57</c:v>
                </c:pt>
                <c:pt idx="5">
                  <c:v>46</c:v>
                </c:pt>
                <c:pt idx="6">
                  <c:v>45</c:v>
                </c:pt>
                <c:pt idx="7">
                  <c:v>47</c:v>
                </c:pt>
                <c:pt idx="8">
                  <c:v>49</c:v>
                </c:pt>
                <c:pt idx="9">
                  <c:v>48</c:v>
                </c:pt>
                <c:pt idx="10">
                  <c:v>37</c:v>
                </c:pt>
                <c:pt idx="11">
                  <c:v>36</c:v>
                </c:pt>
                <c:pt idx="12">
                  <c:v>25</c:v>
                </c:pt>
                <c:pt idx="13">
                  <c:v>25</c:v>
                </c:pt>
                <c:pt idx="14">
                  <c:v>22</c:v>
                </c:pt>
                <c:pt idx="15">
                  <c:v>21</c:v>
                </c:pt>
              </c:numCache>
            </c:numRef>
          </c:val>
          <c:smooth val="0"/>
          <c:extLst>
            <c:ext xmlns:c16="http://schemas.microsoft.com/office/drawing/2014/chart" uri="{C3380CC4-5D6E-409C-BE32-E72D297353CC}">
              <c16:uniqueId val="{00000014-082B-4F94-A97A-EB54A674A8C2}"/>
            </c:ext>
          </c:extLst>
        </c:ser>
        <c:ser>
          <c:idx val="2"/>
          <c:order val="2"/>
          <c:tx>
            <c:strRef>
              <c:f>Sheet1!$A$4</c:f>
              <c:strCache>
                <c:ptCount val="1"/>
                <c:pt idx="0">
                  <c:v>Base</c:v>
                </c:pt>
              </c:strCache>
            </c:strRef>
          </c:tx>
          <c:spPr>
            <a:ln w="25400" cap="rnd" cmpd="sng" algn="ctr">
              <a:solidFill>
                <a:schemeClr val="accent3"/>
              </a:solidFill>
              <a:prstDash val="solid"/>
              <a:round/>
            </a:ln>
            <a:effectLst/>
          </c:spPr>
          <c:marker>
            <c:symbol val="triangle"/>
            <c:size val="5"/>
            <c:spPr>
              <a:solidFill>
                <a:schemeClr val="accent3"/>
              </a:solidFill>
              <a:ln w="25400" cap="flat" cmpd="sng" algn="ctr">
                <a:solidFill>
                  <a:schemeClr val="accent3"/>
                </a:solidFill>
                <a:prstDash val="solid"/>
                <a:round/>
              </a:ln>
              <a:effectLst/>
            </c:spPr>
          </c:marker>
          <c:dLbls>
            <c:dLbl>
              <c:idx val="0"/>
              <c:layout>
                <c:manualLayout>
                  <c:x val="-3.0684931506849315E-2"/>
                  <c:y val="-3.864734299516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82B-4F94-A97A-EB54A674A8C2}"/>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82B-4F94-A97A-EB54A674A8C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Sheet1!$B$4:$Q$4</c:f>
              <c:numCache>
                <c:formatCode>General</c:formatCode>
                <c:ptCount val="16"/>
                <c:pt idx="0">
                  <c:v>36</c:v>
                </c:pt>
                <c:pt idx="1">
                  <c:v>39</c:v>
                </c:pt>
                <c:pt idx="2">
                  <c:v>38</c:v>
                </c:pt>
                <c:pt idx="3">
                  <c:v>34</c:v>
                </c:pt>
                <c:pt idx="4">
                  <c:v>26</c:v>
                </c:pt>
                <c:pt idx="5">
                  <c:v>18</c:v>
                </c:pt>
                <c:pt idx="6">
                  <c:v>15</c:v>
                </c:pt>
                <c:pt idx="7">
                  <c:v>13</c:v>
                </c:pt>
                <c:pt idx="8">
                  <c:v>16</c:v>
                </c:pt>
                <c:pt idx="9">
                  <c:v>15</c:v>
                </c:pt>
                <c:pt idx="10">
                  <c:v>6</c:v>
                </c:pt>
                <c:pt idx="11">
                  <c:v>8</c:v>
                </c:pt>
                <c:pt idx="12">
                  <c:v>3</c:v>
                </c:pt>
                <c:pt idx="13">
                  <c:v>4</c:v>
                </c:pt>
                <c:pt idx="14">
                  <c:v>3</c:v>
                </c:pt>
                <c:pt idx="15">
                  <c:v>4</c:v>
                </c:pt>
              </c:numCache>
            </c:numRef>
          </c:val>
          <c:smooth val="0"/>
          <c:extLst>
            <c:ext xmlns:c16="http://schemas.microsoft.com/office/drawing/2014/chart" uri="{C3380CC4-5D6E-409C-BE32-E72D297353CC}">
              <c16:uniqueId val="{00000017-082B-4F94-A97A-EB54A674A8C2}"/>
            </c:ext>
          </c:extLst>
        </c:ser>
        <c:ser>
          <c:idx val="3"/>
          <c:order val="3"/>
          <c:tx>
            <c:strRef>
              <c:f>Sheet1!$A$5</c:f>
              <c:strCache>
                <c:ptCount val="1"/>
                <c:pt idx="0">
                  <c:v>Crystal</c:v>
                </c:pt>
              </c:strCache>
            </c:strRef>
          </c:tx>
          <c:spPr>
            <a:ln w="25400" cap="rnd" cmpd="sng" algn="ctr">
              <a:solidFill>
                <a:schemeClr val="accent4"/>
              </a:solidFill>
              <a:prstDash val="solid"/>
              <a:round/>
            </a:ln>
            <a:effectLst/>
          </c:spPr>
          <c:marker>
            <c:symbol val="circle"/>
            <c:size val="5"/>
            <c:spPr>
              <a:solidFill>
                <a:schemeClr val="accent4"/>
              </a:solidFill>
              <a:ln w="25400" cap="flat" cmpd="sng" algn="ctr">
                <a:solidFill>
                  <a:schemeClr val="accent4"/>
                </a:solidFill>
                <a:prstDash val="solid"/>
                <a:round/>
              </a:ln>
              <a:effectLst/>
            </c:spPr>
          </c:marker>
          <c:dLbls>
            <c:dLbl>
              <c:idx val="0"/>
              <c:layout>
                <c:manualLayout>
                  <c:x val="-2.4109589041095891E-2"/>
                  <c:y val="-4.3478260869565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82B-4F94-A97A-EB54A674A8C2}"/>
                </c:ext>
              </c:extLst>
            </c:dLbl>
            <c:dLbl>
              <c:idx val="1"/>
              <c:delete val="1"/>
              <c:extLst>
                <c:ext xmlns:c15="http://schemas.microsoft.com/office/drawing/2012/chart" uri="{CE6537A1-D6FC-4f65-9D91-7224C49458BB}"/>
                <c:ext xmlns:c16="http://schemas.microsoft.com/office/drawing/2014/chart" uri="{C3380CC4-5D6E-409C-BE32-E72D297353CC}">
                  <c16:uniqueId val="{00000019-082B-4F94-A97A-EB54A674A8C2}"/>
                </c:ext>
              </c:extLst>
            </c:dLbl>
            <c:dLbl>
              <c:idx val="2"/>
              <c:delete val="1"/>
              <c:extLst>
                <c:ext xmlns:c15="http://schemas.microsoft.com/office/drawing/2012/chart" uri="{CE6537A1-D6FC-4f65-9D91-7224C49458BB}"/>
                <c:ext xmlns:c16="http://schemas.microsoft.com/office/drawing/2014/chart" uri="{C3380CC4-5D6E-409C-BE32-E72D297353CC}">
                  <c16:uniqueId val="{0000001A-082B-4F94-A97A-EB54A674A8C2}"/>
                </c:ext>
              </c:extLst>
            </c:dLbl>
            <c:dLbl>
              <c:idx val="3"/>
              <c:delete val="1"/>
              <c:extLst>
                <c:ext xmlns:c15="http://schemas.microsoft.com/office/drawing/2012/chart" uri="{CE6537A1-D6FC-4f65-9D91-7224C49458BB}"/>
                <c:ext xmlns:c16="http://schemas.microsoft.com/office/drawing/2014/chart" uri="{C3380CC4-5D6E-409C-BE32-E72D297353CC}">
                  <c16:uniqueId val="{0000001B-082B-4F94-A97A-EB54A674A8C2}"/>
                </c:ext>
              </c:extLst>
            </c:dLbl>
            <c:dLbl>
              <c:idx val="4"/>
              <c:delete val="1"/>
              <c:extLst>
                <c:ext xmlns:c15="http://schemas.microsoft.com/office/drawing/2012/chart" uri="{CE6537A1-D6FC-4f65-9D91-7224C49458BB}"/>
                <c:ext xmlns:c16="http://schemas.microsoft.com/office/drawing/2014/chart" uri="{C3380CC4-5D6E-409C-BE32-E72D297353CC}">
                  <c16:uniqueId val="{0000001C-082B-4F94-A97A-EB54A674A8C2}"/>
                </c:ext>
              </c:extLst>
            </c:dLbl>
            <c:dLbl>
              <c:idx val="5"/>
              <c:delete val="1"/>
              <c:extLst>
                <c:ext xmlns:c15="http://schemas.microsoft.com/office/drawing/2012/chart" uri="{CE6537A1-D6FC-4f65-9D91-7224C49458BB}"/>
                <c:ext xmlns:c16="http://schemas.microsoft.com/office/drawing/2014/chart" uri="{C3380CC4-5D6E-409C-BE32-E72D297353CC}">
                  <c16:uniqueId val="{0000001D-082B-4F94-A97A-EB54A674A8C2}"/>
                </c:ext>
              </c:extLst>
            </c:dLbl>
            <c:dLbl>
              <c:idx val="6"/>
              <c:delete val="1"/>
              <c:extLst>
                <c:ext xmlns:c15="http://schemas.microsoft.com/office/drawing/2012/chart" uri="{CE6537A1-D6FC-4f65-9D91-7224C49458BB}"/>
                <c:ext xmlns:c16="http://schemas.microsoft.com/office/drawing/2014/chart" uri="{C3380CC4-5D6E-409C-BE32-E72D297353CC}">
                  <c16:uniqueId val="{0000001E-082B-4F94-A97A-EB54A674A8C2}"/>
                </c:ext>
              </c:extLst>
            </c:dLbl>
            <c:dLbl>
              <c:idx val="7"/>
              <c:delete val="1"/>
              <c:extLst>
                <c:ext xmlns:c15="http://schemas.microsoft.com/office/drawing/2012/chart" uri="{CE6537A1-D6FC-4f65-9D91-7224C49458BB}"/>
                <c:ext xmlns:c16="http://schemas.microsoft.com/office/drawing/2014/chart" uri="{C3380CC4-5D6E-409C-BE32-E72D297353CC}">
                  <c16:uniqueId val="{0000001F-082B-4F94-A97A-EB54A674A8C2}"/>
                </c:ext>
              </c:extLst>
            </c:dLbl>
            <c:dLbl>
              <c:idx val="8"/>
              <c:delete val="1"/>
              <c:extLst>
                <c:ext xmlns:c15="http://schemas.microsoft.com/office/drawing/2012/chart" uri="{CE6537A1-D6FC-4f65-9D91-7224C49458BB}"/>
                <c:ext xmlns:c16="http://schemas.microsoft.com/office/drawing/2014/chart" uri="{C3380CC4-5D6E-409C-BE32-E72D297353CC}">
                  <c16:uniqueId val="{00000020-082B-4F94-A97A-EB54A674A8C2}"/>
                </c:ext>
              </c:extLst>
            </c:dLbl>
            <c:dLbl>
              <c:idx val="9"/>
              <c:delete val="1"/>
              <c:extLst>
                <c:ext xmlns:c15="http://schemas.microsoft.com/office/drawing/2012/chart" uri="{CE6537A1-D6FC-4f65-9D91-7224C49458BB}"/>
                <c:ext xmlns:c16="http://schemas.microsoft.com/office/drawing/2014/chart" uri="{C3380CC4-5D6E-409C-BE32-E72D297353CC}">
                  <c16:uniqueId val="{00000021-082B-4F94-A97A-EB54A674A8C2}"/>
                </c:ext>
              </c:extLst>
            </c:dLbl>
            <c:dLbl>
              <c:idx val="10"/>
              <c:delete val="1"/>
              <c:extLst>
                <c:ext xmlns:c15="http://schemas.microsoft.com/office/drawing/2012/chart" uri="{CE6537A1-D6FC-4f65-9D91-7224C49458BB}"/>
                <c:ext xmlns:c16="http://schemas.microsoft.com/office/drawing/2014/chart" uri="{C3380CC4-5D6E-409C-BE32-E72D297353CC}">
                  <c16:uniqueId val="{00000022-082B-4F94-A97A-EB54A674A8C2}"/>
                </c:ext>
              </c:extLst>
            </c:dLbl>
            <c:dLbl>
              <c:idx val="11"/>
              <c:delete val="1"/>
              <c:extLst>
                <c:ext xmlns:c15="http://schemas.microsoft.com/office/drawing/2012/chart" uri="{CE6537A1-D6FC-4f65-9D91-7224C49458BB}"/>
                <c:ext xmlns:c16="http://schemas.microsoft.com/office/drawing/2014/chart" uri="{C3380CC4-5D6E-409C-BE32-E72D297353CC}">
                  <c16:uniqueId val="{00000023-082B-4F94-A97A-EB54A674A8C2}"/>
                </c:ext>
              </c:extLst>
            </c:dLbl>
            <c:dLbl>
              <c:idx val="12"/>
              <c:delete val="1"/>
              <c:extLst>
                <c:ext xmlns:c15="http://schemas.microsoft.com/office/drawing/2012/chart" uri="{CE6537A1-D6FC-4f65-9D91-7224C49458BB}"/>
                <c:ext xmlns:c16="http://schemas.microsoft.com/office/drawing/2014/chart" uri="{C3380CC4-5D6E-409C-BE32-E72D297353CC}">
                  <c16:uniqueId val="{00000024-082B-4F94-A97A-EB54A674A8C2}"/>
                </c:ext>
              </c:extLst>
            </c:dLbl>
            <c:dLbl>
              <c:idx val="13"/>
              <c:delete val="1"/>
              <c:extLst>
                <c:ext xmlns:c15="http://schemas.microsoft.com/office/drawing/2012/chart" uri="{CE6537A1-D6FC-4f65-9D91-7224C49458BB}"/>
                <c:ext xmlns:c16="http://schemas.microsoft.com/office/drawing/2014/chart" uri="{C3380CC4-5D6E-409C-BE32-E72D297353CC}">
                  <c16:uniqueId val="{00000025-082B-4F94-A97A-EB54A674A8C2}"/>
                </c:ext>
              </c:extLst>
            </c:dLbl>
            <c:dLbl>
              <c:idx val="14"/>
              <c:layout>
                <c:manualLayout>
                  <c:x val="-2.1917808219178082E-2"/>
                  <c:y val="2.8985507246376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82B-4F94-A97A-EB54A674A8C2}"/>
                </c:ext>
              </c:extLst>
            </c:dLbl>
            <c:dLbl>
              <c:idx val="15"/>
              <c:tx>
                <c:rich>
                  <a:bodyPr/>
                  <a:lstStyle/>
                  <a:p>
                    <a:fld id="{20D3CCC0-0646-4C73-B945-2EB9E7767795}"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082B-4F94-A97A-EB54A674A8C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Sheet1!$B$5:$Q$5</c:f>
              <c:numCache>
                <c:formatCode>General</c:formatCode>
                <c:ptCount val="16"/>
                <c:pt idx="0">
                  <c:v>52</c:v>
                </c:pt>
                <c:pt idx="1">
                  <c:v>45</c:v>
                </c:pt>
                <c:pt idx="2">
                  <c:v>38</c:v>
                </c:pt>
                <c:pt idx="3">
                  <c:v>49</c:v>
                </c:pt>
                <c:pt idx="4">
                  <c:v>33</c:v>
                </c:pt>
                <c:pt idx="5">
                  <c:v>24</c:v>
                </c:pt>
                <c:pt idx="6">
                  <c:v>15</c:v>
                </c:pt>
                <c:pt idx="7">
                  <c:v>17</c:v>
                </c:pt>
                <c:pt idx="8">
                  <c:v>26</c:v>
                </c:pt>
                <c:pt idx="9">
                  <c:v>29</c:v>
                </c:pt>
                <c:pt idx="10">
                  <c:v>23</c:v>
                </c:pt>
                <c:pt idx="11">
                  <c:v>20</c:v>
                </c:pt>
                <c:pt idx="12">
                  <c:v>19</c:v>
                </c:pt>
                <c:pt idx="13">
                  <c:v>19</c:v>
                </c:pt>
                <c:pt idx="14">
                  <c:v>13</c:v>
                </c:pt>
                <c:pt idx="15">
                  <c:v>17</c:v>
                </c:pt>
              </c:numCache>
            </c:numRef>
          </c:val>
          <c:smooth val="0"/>
          <c:extLst>
            <c:ext xmlns:c16="http://schemas.microsoft.com/office/drawing/2014/chart" uri="{C3380CC4-5D6E-409C-BE32-E72D297353CC}">
              <c16:uniqueId val="{00000028-082B-4F94-A97A-EB54A674A8C2}"/>
            </c:ext>
          </c:extLst>
        </c:ser>
        <c:dLbls>
          <c:showLegendKey val="0"/>
          <c:showVal val="0"/>
          <c:showCatName val="0"/>
          <c:showSerName val="0"/>
          <c:showPercent val="0"/>
          <c:showBubbleSize val="0"/>
        </c:dLbls>
        <c:marker val="1"/>
        <c:smooth val="0"/>
        <c:axId val="206663040"/>
        <c:axId val="206681216"/>
      </c:lineChart>
      <c:catAx>
        <c:axId val="20666304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681216"/>
        <c:crosses val="autoZero"/>
        <c:auto val="1"/>
        <c:lblAlgn val="ctr"/>
        <c:lblOffset val="100"/>
        <c:noMultiLvlLbl val="0"/>
      </c:catAx>
      <c:valAx>
        <c:axId val="20668121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EDRS participants</a:t>
                </a:r>
              </a:p>
            </c:rich>
          </c:tx>
          <c:layout>
            <c:manualLayout>
              <c:xMode val="edge"/>
              <c:yMode val="edge"/>
              <c:x val="7.4536408538033224E-3"/>
              <c:y val="0.1311136922364342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663040"/>
        <c:crosses val="autoZero"/>
        <c:crossBetween val="between"/>
      </c:valAx>
      <c:spPr>
        <a:noFill/>
        <a:ln>
          <a:noFill/>
        </a:ln>
        <a:effectLst/>
      </c:spPr>
    </c:plotArea>
    <c:legend>
      <c:legendPos val="b"/>
      <c:layout>
        <c:manualLayout>
          <c:xMode val="edge"/>
          <c:yMode val="edge"/>
          <c:x val="0.20950809487354141"/>
          <c:y val="0.9142218263441052"/>
          <c:w val="0.58098371519915382"/>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42265454597306E-2"/>
          <c:y val="4.1785356766012048E-2"/>
          <c:w val="0.882989268175289"/>
          <c:h val="0.73611567405025369"/>
        </c:manualLayout>
      </c:layout>
      <c:lineChart>
        <c:grouping val="standard"/>
        <c:varyColors val="0"/>
        <c:ser>
          <c:idx val="0"/>
          <c:order val="0"/>
          <c:tx>
            <c:strRef>
              <c:f>Sheet1!$B$1</c:f>
              <c:strCache>
                <c:ptCount val="1"/>
                <c:pt idx="0">
                  <c:v>Any Methamphetamine</c:v>
                </c:pt>
              </c:strCache>
            </c:strRef>
          </c:tx>
          <c:spPr>
            <a:ln w="25400" cap="rnd" cmpd="sng" algn="ctr">
              <a:solidFill>
                <a:schemeClr val="accent1">
                  <a:shade val="95000"/>
                  <a:satMod val="105000"/>
                </a:schemeClr>
              </a:solidFill>
              <a:prstDash val="solid"/>
              <a:round/>
            </a:ln>
            <a:effectLst/>
          </c:spPr>
          <c:marker>
            <c:symbol val="diamond"/>
            <c:size val="5"/>
            <c:spPr>
              <a:solidFill>
                <a:schemeClr val="accent1"/>
              </a:solidFill>
              <a:ln w="25400" cap="flat" cmpd="sng" algn="ctr">
                <a:solidFill>
                  <a:schemeClr val="accent1">
                    <a:shade val="95000"/>
                    <a:satMod val="105000"/>
                  </a:schemeClr>
                </a:solidFill>
                <a:prstDash val="solid"/>
                <a:round/>
              </a:ln>
              <a:effectLst/>
            </c:spPr>
          </c:marker>
          <c:dLbls>
            <c:dLbl>
              <c:idx val="4"/>
              <c:layout>
                <c:manualLayout>
                  <c:x val="-2.1917808219178082E-2"/>
                  <c:y val="-4.5506257110352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4E-45BD-A58C-15473C24DDED}"/>
                </c:ext>
              </c:extLst>
            </c:dLbl>
            <c:dLbl>
              <c:idx val="5"/>
              <c:delete val="1"/>
              <c:extLst>
                <c:ext xmlns:c15="http://schemas.microsoft.com/office/drawing/2012/chart" uri="{CE6537A1-D6FC-4f65-9D91-7224C49458BB}"/>
                <c:ext xmlns:c16="http://schemas.microsoft.com/office/drawing/2014/chart" uri="{C3380CC4-5D6E-409C-BE32-E72D297353CC}">
                  <c16:uniqueId val="{00000001-634E-45BD-A58C-15473C24DDED}"/>
                </c:ext>
              </c:extLst>
            </c:dLbl>
            <c:dLbl>
              <c:idx val="6"/>
              <c:delete val="1"/>
              <c:extLst>
                <c:ext xmlns:c15="http://schemas.microsoft.com/office/drawing/2012/chart" uri="{CE6537A1-D6FC-4f65-9D91-7224C49458BB}"/>
                <c:ext xmlns:c16="http://schemas.microsoft.com/office/drawing/2014/chart" uri="{C3380CC4-5D6E-409C-BE32-E72D297353CC}">
                  <c16:uniqueId val="{00000002-634E-45BD-A58C-15473C24DDED}"/>
                </c:ext>
              </c:extLst>
            </c:dLbl>
            <c:dLbl>
              <c:idx val="7"/>
              <c:delete val="1"/>
              <c:extLst>
                <c:ext xmlns:c15="http://schemas.microsoft.com/office/drawing/2012/chart" uri="{CE6537A1-D6FC-4f65-9D91-7224C49458BB}"/>
                <c:ext xmlns:c16="http://schemas.microsoft.com/office/drawing/2014/chart" uri="{C3380CC4-5D6E-409C-BE32-E72D297353CC}">
                  <c16:uniqueId val="{00000003-634E-45BD-A58C-15473C24DDED}"/>
                </c:ext>
              </c:extLst>
            </c:dLbl>
            <c:dLbl>
              <c:idx val="8"/>
              <c:delete val="1"/>
              <c:extLst>
                <c:ext xmlns:c15="http://schemas.microsoft.com/office/drawing/2012/chart" uri="{CE6537A1-D6FC-4f65-9D91-7224C49458BB}"/>
                <c:ext xmlns:c16="http://schemas.microsoft.com/office/drawing/2014/chart" uri="{C3380CC4-5D6E-409C-BE32-E72D297353CC}">
                  <c16:uniqueId val="{00000004-634E-45BD-A58C-15473C24DDED}"/>
                </c:ext>
              </c:extLst>
            </c:dLbl>
            <c:dLbl>
              <c:idx val="9"/>
              <c:delete val="1"/>
              <c:extLst>
                <c:ext xmlns:c15="http://schemas.microsoft.com/office/drawing/2012/chart" uri="{CE6537A1-D6FC-4f65-9D91-7224C49458BB}"/>
                <c:ext xmlns:c16="http://schemas.microsoft.com/office/drawing/2014/chart" uri="{C3380CC4-5D6E-409C-BE32-E72D297353CC}">
                  <c16:uniqueId val="{00000005-634E-45BD-A58C-15473C24DDED}"/>
                </c:ext>
              </c:extLst>
            </c:dLbl>
            <c:dLbl>
              <c:idx val="10"/>
              <c:delete val="1"/>
              <c:extLst>
                <c:ext xmlns:c15="http://schemas.microsoft.com/office/drawing/2012/chart" uri="{CE6537A1-D6FC-4f65-9D91-7224C49458BB}"/>
                <c:ext xmlns:c16="http://schemas.microsoft.com/office/drawing/2014/chart" uri="{C3380CC4-5D6E-409C-BE32-E72D297353CC}">
                  <c16:uniqueId val="{00000006-634E-45BD-A58C-15473C24DDED}"/>
                </c:ext>
              </c:extLst>
            </c:dLbl>
            <c:dLbl>
              <c:idx val="11"/>
              <c:delete val="1"/>
              <c:extLst>
                <c:ext xmlns:c15="http://schemas.microsoft.com/office/drawing/2012/chart" uri="{CE6537A1-D6FC-4f65-9D91-7224C49458BB}"/>
                <c:ext xmlns:c16="http://schemas.microsoft.com/office/drawing/2014/chart" uri="{C3380CC4-5D6E-409C-BE32-E72D297353CC}">
                  <c16:uniqueId val="{00000007-634E-45BD-A58C-15473C24DDED}"/>
                </c:ext>
              </c:extLst>
            </c:dLbl>
            <c:dLbl>
              <c:idx val="12"/>
              <c:delete val="1"/>
              <c:extLst>
                <c:ext xmlns:c15="http://schemas.microsoft.com/office/drawing/2012/chart" uri="{CE6537A1-D6FC-4f65-9D91-7224C49458BB}"/>
                <c:ext xmlns:c16="http://schemas.microsoft.com/office/drawing/2014/chart" uri="{C3380CC4-5D6E-409C-BE32-E72D297353CC}">
                  <c16:uniqueId val="{00000008-634E-45BD-A58C-15473C24DDED}"/>
                </c:ext>
              </c:extLst>
            </c:dLbl>
            <c:dLbl>
              <c:idx val="13"/>
              <c:delete val="1"/>
              <c:extLst>
                <c:ext xmlns:c15="http://schemas.microsoft.com/office/drawing/2012/chart" uri="{CE6537A1-D6FC-4f65-9D91-7224C49458BB}"/>
                <c:ext xmlns:c16="http://schemas.microsoft.com/office/drawing/2014/chart" uri="{C3380CC4-5D6E-409C-BE32-E72D297353CC}">
                  <c16:uniqueId val="{00000009-634E-45BD-A58C-15473C24DDED}"/>
                </c:ext>
              </c:extLst>
            </c:dLbl>
            <c:dLbl>
              <c:idx val="14"/>
              <c:delete val="1"/>
              <c:extLst>
                <c:ext xmlns:c15="http://schemas.microsoft.com/office/drawing/2012/chart" uri="{CE6537A1-D6FC-4f65-9D91-7224C49458BB}"/>
                <c:ext xmlns:c16="http://schemas.microsoft.com/office/drawing/2014/chart" uri="{C3380CC4-5D6E-409C-BE32-E72D297353CC}">
                  <c16:uniqueId val="{0000000A-634E-45BD-A58C-15473C24DDED}"/>
                </c:ext>
              </c:extLst>
            </c:dLbl>
            <c:dLbl>
              <c:idx val="15"/>
              <c:layout>
                <c:manualLayout>
                  <c:x val="-2.6159014738542298E-2"/>
                  <c:y val="-2.924574795123094E-2"/>
                </c:manualLayout>
              </c:layout>
              <c:tx>
                <c:rich>
                  <a:bodyPr/>
                  <a:lstStyle/>
                  <a:p>
                    <a:fld id="{895E9C36-0A44-4EC9-B53D-B09ACC716E99}" type="VALUE">
                      <a:rPr lang="en-US"/>
                      <a:pPr/>
                      <a:t>[VALUE]</a:t>
                    </a:fld>
                    <a:r>
                      <a:rPr lang="en-US"/>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34E-45BD-A58C-15473C24DDE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4">
                  <c:v>7</c:v>
                </c:pt>
                <c:pt idx="5">
                  <c:v>6</c:v>
                </c:pt>
                <c:pt idx="6">
                  <c:v>4</c:v>
                </c:pt>
                <c:pt idx="7">
                  <c:v>4</c:v>
                </c:pt>
                <c:pt idx="8">
                  <c:v>6</c:v>
                </c:pt>
                <c:pt idx="9">
                  <c:v>6</c:v>
                </c:pt>
                <c:pt idx="10">
                  <c:v>4</c:v>
                </c:pt>
                <c:pt idx="11">
                  <c:v>4</c:v>
                </c:pt>
                <c:pt idx="12">
                  <c:v>4</c:v>
                </c:pt>
                <c:pt idx="13">
                  <c:v>4</c:v>
                </c:pt>
                <c:pt idx="14">
                  <c:v>3</c:v>
                </c:pt>
                <c:pt idx="15">
                  <c:v>4</c:v>
                </c:pt>
              </c:numCache>
            </c:numRef>
          </c:val>
          <c:smooth val="0"/>
          <c:extLst>
            <c:ext xmlns:c16="http://schemas.microsoft.com/office/drawing/2014/chart" uri="{C3380CC4-5D6E-409C-BE32-E72D297353CC}">
              <c16:uniqueId val="{0000000C-634E-45BD-A58C-15473C24DDED}"/>
            </c:ext>
          </c:extLst>
        </c:ser>
        <c:ser>
          <c:idx val="1"/>
          <c:order val="1"/>
          <c:tx>
            <c:strRef>
              <c:f>Sheet1!$C$1</c:f>
              <c:strCache>
                <c:ptCount val="1"/>
                <c:pt idx="0">
                  <c:v>Powder</c:v>
                </c:pt>
              </c:strCache>
            </c:strRef>
          </c:tx>
          <c:spPr>
            <a:ln w="28575" cap="rnd" cmpd="sng" algn="ctr">
              <a:solidFill>
                <a:schemeClr val="accent2">
                  <a:shade val="95000"/>
                  <a:satMod val="105000"/>
                </a:schemeClr>
              </a:solidFill>
              <a:prstDash val="solid"/>
              <a:round/>
            </a:ln>
            <a:effectLst/>
          </c:spPr>
          <c:marker>
            <c:symbol val="square"/>
            <c:size val="5"/>
            <c:spPr>
              <a:solidFill>
                <a:schemeClr val="accent2"/>
              </a:solidFill>
              <a:ln w="9525" cap="flat" cmpd="sng" algn="ctr">
                <a:solidFill>
                  <a:schemeClr val="accent2">
                    <a:shade val="95000"/>
                    <a:satMod val="105000"/>
                  </a:schemeClr>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4E-45BD-A58C-15473C24DDE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34E-45BD-A58C-15473C24DDE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6</c:v>
                </c:pt>
                <c:pt idx="1">
                  <c:v>6</c:v>
                </c:pt>
                <c:pt idx="2">
                  <c:v>6</c:v>
                </c:pt>
                <c:pt idx="3">
                  <c:v>6</c:v>
                </c:pt>
                <c:pt idx="4">
                  <c:v>5</c:v>
                </c:pt>
                <c:pt idx="5">
                  <c:v>4</c:v>
                </c:pt>
                <c:pt idx="6">
                  <c:v>3</c:v>
                </c:pt>
                <c:pt idx="7">
                  <c:v>3</c:v>
                </c:pt>
                <c:pt idx="8">
                  <c:v>5</c:v>
                </c:pt>
                <c:pt idx="9">
                  <c:v>5</c:v>
                </c:pt>
                <c:pt idx="10">
                  <c:v>3</c:v>
                </c:pt>
                <c:pt idx="11">
                  <c:v>3</c:v>
                </c:pt>
                <c:pt idx="12">
                  <c:v>2</c:v>
                </c:pt>
                <c:pt idx="13">
                  <c:v>2</c:v>
                </c:pt>
                <c:pt idx="14">
                  <c:v>2</c:v>
                </c:pt>
                <c:pt idx="15">
                  <c:v>2</c:v>
                </c:pt>
              </c:numCache>
            </c:numRef>
          </c:val>
          <c:smooth val="0"/>
          <c:extLst>
            <c:ext xmlns:c16="http://schemas.microsoft.com/office/drawing/2014/chart" uri="{C3380CC4-5D6E-409C-BE32-E72D297353CC}">
              <c16:uniqueId val="{0000000F-634E-45BD-A58C-15473C24DDED}"/>
            </c:ext>
          </c:extLst>
        </c:ser>
        <c:ser>
          <c:idx val="2"/>
          <c:order val="2"/>
          <c:tx>
            <c:strRef>
              <c:f>Sheet1!$D$1</c:f>
              <c:strCache>
                <c:ptCount val="1"/>
                <c:pt idx="0">
                  <c:v>Base</c:v>
                </c:pt>
              </c:strCache>
            </c:strRef>
          </c:tx>
          <c:spPr>
            <a:ln w="25400" cap="rnd" cmpd="sng" algn="ctr">
              <a:solidFill>
                <a:schemeClr val="accent3">
                  <a:shade val="95000"/>
                  <a:satMod val="105000"/>
                </a:schemeClr>
              </a:solidFill>
              <a:prstDash val="solid"/>
              <a:round/>
            </a:ln>
            <a:effectLst/>
          </c:spPr>
          <c:marker>
            <c:symbol val="circle"/>
            <c:size val="5"/>
            <c:spPr>
              <a:solidFill>
                <a:schemeClr val="accent3"/>
              </a:solidFill>
              <a:ln w="25400" cap="flat" cmpd="sng" algn="ctr">
                <a:solidFill>
                  <a:schemeClr val="accent3">
                    <a:shade val="95000"/>
                    <a:satMod val="105000"/>
                  </a:schemeClr>
                </a:solidFill>
                <a:prstDash val="solid"/>
                <a:round/>
              </a:ln>
              <a:effectLst/>
            </c:spPr>
          </c:marker>
          <c:dLbls>
            <c:delete val="1"/>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5</c:v>
                </c:pt>
                <c:pt idx="1">
                  <c:v>5</c:v>
                </c:pt>
                <c:pt idx="2">
                  <c:v>5</c:v>
                </c:pt>
                <c:pt idx="3">
                  <c:v>4</c:v>
                </c:pt>
                <c:pt idx="4">
                  <c:v>4</c:v>
                </c:pt>
                <c:pt idx="5">
                  <c:v>4</c:v>
                </c:pt>
                <c:pt idx="6">
                  <c:v>2</c:v>
                </c:pt>
                <c:pt idx="7">
                  <c:v>2</c:v>
                </c:pt>
                <c:pt idx="8">
                  <c:v>4</c:v>
                </c:pt>
                <c:pt idx="9">
                  <c:v>3</c:v>
                </c:pt>
                <c:pt idx="10">
                  <c:v>2</c:v>
                </c:pt>
                <c:pt idx="11">
                  <c:v>5</c:v>
                </c:pt>
                <c:pt idx="12">
                  <c:v>2</c:v>
                </c:pt>
                <c:pt idx="13">
                  <c:v>2</c:v>
                </c:pt>
                <c:pt idx="14">
                  <c:v>2</c:v>
                </c:pt>
                <c:pt idx="15">
                  <c:v>4</c:v>
                </c:pt>
              </c:numCache>
            </c:numRef>
          </c:val>
          <c:smooth val="0"/>
          <c:extLst>
            <c:ext xmlns:c16="http://schemas.microsoft.com/office/drawing/2014/chart" uri="{C3380CC4-5D6E-409C-BE32-E72D297353CC}">
              <c16:uniqueId val="{00000010-634E-45BD-A58C-15473C24DDED}"/>
            </c:ext>
          </c:extLst>
        </c:ser>
        <c:ser>
          <c:idx val="3"/>
          <c:order val="3"/>
          <c:tx>
            <c:strRef>
              <c:f>Sheet1!$E$1</c:f>
              <c:strCache>
                <c:ptCount val="1"/>
                <c:pt idx="0">
                  <c:v>Crystal</c:v>
                </c:pt>
              </c:strCache>
            </c:strRef>
          </c:tx>
          <c:spPr>
            <a:ln w="25400" cap="rnd" cmpd="sng" algn="ctr">
              <a:solidFill>
                <a:schemeClr val="accent4">
                  <a:shade val="95000"/>
                  <a:satMod val="105000"/>
                </a:schemeClr>
              </a:solidFill>
              <a:prstDash val="solid"/>
              <a:round/>
            </a:ln>
            <a:effectLst/>
          </c:spPr>
          <c:marker>
            <c:symbol val="triangle"/>
            <c:size val="5"/>
            <c:spPr>
              <a:solidFill>
                <a:schemeClr val="accent4"/>
              </a:solidFill>
              <a:ln w="25400" cap="flat" cmpd="sng" algn="ctr">
                <a:solidFill>
                  <a:schemeClr val="accent4">
                    <a:shade val="95000"/>
                    <a:satMod val="105000"/>
                  </a:schemeClr>
                </a:solidFill>
                <a:prstDash val="solid"/>
                <a:round/>
              </a:ln>
              <a:effectLst/>
            </c:spPr>
          </c:marker>
          <c:dLbls>
            <c:dLbl>
              <c:idx val="0"/>
              <c:layout>
                <c:manualLayout>
                  <c:x val="-4.1077326872602654E-3"/>
                  <c:y val="-2.80888267806114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34E-45BD-A58C-15473C24DDE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34E-45BD-A58C-15473C24DDE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34E-45BD-A58C-15473C24DDE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5</c:v>
                </c:pt>
                <c:pt idx="1">
                  <c:v>5</c:v>
                </c:pt>
                <c:pt idx="2">
                  <c:v>5</c:v>
                </c:pt>
                <c:pt idx="3">
                  <c:v>5</c:v>
                </c:pt>
                <c:pt idx="4">
                  <c:v>6</c:v>
                </c:pt>
                <c:pt idx="5">
                  <c:v>6</c:v>
                </c:pt>
                <c:pt idx="6">
                  <c:v>4</c:v>
                </c:pt>
                <c:pt idx="7">
                  <c:v>4</c:v>
                </c:pt>
                <c:pt idx="8">
                  <c:v>6</c:v>
                </c:pt>
                <c:pt idx="9">
                  <c:v>6</c:v>
                </c:pt>
                <c:pt idx="10">
                  <c:v>4</c:v>
                </c:pt>
                <c:pt idx="11">
                  <c:v>6</c:v>
                </c:pt>
                <c:pt idx="12">
                  <c:v>6</c:v>
                </c:pt>
                <c:pt idx="13">
                  <c:v>8</c:v>
                </c:pt>
                <c:pt idx="14">
                  <c:v>4</c:v>
                </c:pt>
                <c:pt idx="15">
                  <c:v>7</c:v>
                </c:pt>
              </c:numCache>
            </c:numRef>
          </c:val>
          <c:smooth val="0"/>
          <c:extLst>
            <c:ext xmlns:c16="http://schemas.microsoft.com/office/drawing/2014/chart" uri="{C3380CC4-5D6E-409C-BE32-E72D297353CC}">
              <c16:uniqueId val="{00000014-634E-45BD-A58C-15473C24DDED}"/>
            </c:ext>
          </c:extLst>
        </c:ser>
        <c:dLbls>
          <c:dLblPos val="t"/>
          <c:showLegendKey val="0"/>
          <c:showVal val="1"/>
          <c:showCatName val="0"/>
          <c:showSerName val="0"/>
          <c:showPercent val="0"/>
          <c:showBubbleSize val="0"/>
        </c:dLbls>
        <c:marker val="1"/>
        <c:smooth val="0"/>
        <c:axId val="206754176"/>
        <c:axId val="206838400"/>
      </c:lineChart>
      <c:catAx>
        <c:axId val="206754176"/>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838400"/>
        <c:crosses val="autoZero"/>
        <c:auto val="1"/>
        <c:lblAlgn val="ctr"/>
        <c:lblOffset val="100"/>
        <c:noMultiLvlLbl val="0"/>
      </c:catAx>
      <c:valAx>
        <c:axId val="206838400"/>
        <c:scaling>
          <c:orientation val="minMax"/>
          <c:max val="1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Median days</a:t>
                </a:r>
              </a:p>
            </c:rich>
          </c:tx>
          <c:layout>
            <c:manualLayout>
              <c:xMode val="edge"/>
              <c:yMode val="edge"/>
              <c:x val="1.4118865799590383E-2"/>
              <c:y val="0.2713019625208921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754176"/>
        <c:crosses val="autoZero"/>
        <c:crossBetween val="between"/>
      </c:valAx>
      <c:spPr>
        <a:noFill/>
        <a:ln>
          <a:noFill/>
        </a:ln>
        <a:effectLst/>
      </c:spPr>
    </c:plotArea>
    <c:legend>
      <c:legendPos val="b"/>
      <c:layout>
        <c:manualLayout>
          <c:xMode val="edge"/>
          <c:yMode val="edge"/>
          <c:x val="0.21317293847623298"/>
          <c:y val="0.91691683843256733"/>
          <c:w val="0.58089603162911818"/>
          <c:h val="8.308316156743263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noFill/>
    <a:ln w="9525"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C5B10-A527-4330-8DAE-6A3C3FE01B21}" type="datetimeFigureOut">
              <a:rPr lang="en-AU" smtClean="0"/>
              <a:t>5/10/2018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B04E8-FE78-4C77-AB4A-9120CFB33B0E}" type="slidenum">
              <a:rPr lang="en-AU" smtClean="0"/>
              <a:t>‹#›</a:t>
            </a:fld>
            <a:endParaRPr lang="en-AU"/>
          </a:p>
        </p:txBody>
      </p:sp>
    </p:spTree>
    <p:extLst>
      <p:ext uri="{BB962C8B-B14F-4D97-AF65-F5344CB8AC3E}">
        <p14:creationId xmlns:p14="http://schemas.microsoft.com/office/powerpoint/2010/main" val="342997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1DB04E8-FE78-4C77-AB4A-9120CFB33B0E}" type="slidenum">
              <a:rPr lang="en-AU" smtClean="0"/>
              <a:t>8</a:t>
            </a:fld>
            <a:endParaRPr lang="en-AU"/>
          </a:p>
        </p:txBody>
      </p:sp>
    </p:spTree>
    <p:extLst>
      <p:ext uri="{BB962C8B-B14F-4D97-AF65-F5344CB8AC3E}">
        <p14:creationId xmlns:p14="http://schemas.microsoft.com/office/powerpoint/2010/main" val="1923896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45214-CDD5-4364-B81E-0D13B8F7656A}"/>
              </a:ext>
            </a:extLst>
          </p:cNvPr>
          <p:cNvSpPr/>
          <p:nvPr userDrawn="1"/>
        </p:nvSpPr>
        <p:spPr>
          <a:xfrm>
            <a:off x="0" y="4310743"/>
            <a:ext cx="12192000" cy="10940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7FA54AE3-8B1A-41C1-BF6E-99A04E937919}"/>
              </a:ext>
            </a:extLst>
          </p:cNvPr>
          <p:cNvCxnSpPr>
            <a:cxnSpLocks/>
          </p:cNvCxnSpPr>
          <p:nvPr userDrawn="1"/>
        </p:nvCxnSpPr>
        <p:spPr>
          <a:xfrm>
            <a:off x="3858016" y="-237995"/>
            <a:ext cx="0" cy="27852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183DE5-1525-4F2A-83C9-1DAEA89F8B7F}"/>
              </a:ext>
            </a:extLst>
          </p:cNvPr>
          <p:cNvCxnSpPr>
            <a:cxnSpLocks/>
          </p:cNvCxnSpPr>
          <p:nvPr userDrawn="1"/>
        </p:nvCxnSpPr>
        <p:spPr>
          <a:xfrm>
            <a:off x="-100179" y="4353018"/>
            <a:ext cx="10832709" cy="0"/>
          </a:xfrm>
          <a:prstGeom prst="line">
            <a:avLst/>
          </a:prstGeom>
          <a:ln w="11430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49B3247-EB1F-4504-AED9-A51444168D85}"/>
              </a:ext>
            </a:extLst>
          </p:cNvPr>
          <p:cNvSpPr/>
          <p:nvPr userDrawn="1"/>
        </p:nvSpPr>
        <p:spPr>
          <a:xfrm>
            <a:off x="494841" y="4614855"/>
            <a:ext cx="6271719" cy="286232"/>
          </a:xfrm>
          <a:prstGeom prst="rect">
            <a:avLst/>
          </a:prstGeom>
        </p:spPr>
        <p:txBody>
          <a:bodyPr wrap="square">
            <a:spAutoFit/>
          </a:bodyPr>
          <a:lstStyle/>
          <a:p>
            <a:pPr eaLnBrk="1" hangingPunct="1">
              <a:lnSpc>
                <a:spcPct val="90000"/>
              </a:lnSpc>
              <a:buFont typeface="Times" pitchFamily="18" charset="0"/>
              <a:buNone/>
            </a:pPr>
            <a:r>
              <a:rPr lang="en-US" sz="1400" dirty="0">
                <a:solidFill>
                  <a:schemeClr val="tx1">
                    <a:lumMod val="65000"/>
                    <a:lumOff val="35000"/>
                  </a:schemeClr>
                </a:solidFill>
              </a:rPr>
              <a:t>Funded by the Australian Government under the Drug and Alcohol Program</a:t>
            </a:r>
          </a:p>
        </p:txBody>
      </p:sp>
      <p:pic>
        <p:nvPicPr>
          <p:cNvPr id="3" name="Picture 2" descr="A picture containing clipart&#10;&#10;Description generated with high confidence">
            <a:extLst>
              <a:ext uri="{FF2B5EF4-FFF2-40B4-BE49-F238E27FC236}">
                <a16:creationId xmlns:a16="http://schemas.microsoft.com/office/drawing/2014/main" id="{F30992A6-C78D-4A33-8879-35348BD967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431" y="522993"/>
            <a:ext cx="6003797" cy="2578585"/>
          </a:xfrm>
          <a:prstGeom prst="rect">
            <a:avLst/>
          </a:prstGeom>
        </p:spPr>
      </p:pic>
    </p:spTree>
    <p:extLst>
      <p:ext uri="{BB962C8B-B14F-4D97-AF65-F5344CB8AC3E}">
        <p14:creationId xmlns:p14="http://schemas.microsoft.com/office/powerpoint/2010/main" val="6129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0DCED-A14B-4D9D-B2F1-85EA11C18CDF}"/>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5" name="Picture 4" descr="A picture containing object&#10;&#10;Description generated with high confidence">
            <a:extLst>
              <a:ext uri="{FF2B5EF4-FFF2-40B4-BE49-F238E27FC236}">
                <a16:creationId xmlns:a16="http://schemas.microsoft.com/office/drawing/2014/main" id="{78290F5A-703B-4B36-B990-5D109491C33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117773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B67B-928F-4AD2-8E7F-5A466A81C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5AC0E2-C00C-4801-82B0-344DCEEA0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7851B1E-6061-48ED-94A8-9EF004D9B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F3F467-CBE2-40F0-9AE5-3C64E3CFDE37}"/>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19FD7175-8B4B-44C4-AB93-D8F65D5FF18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54EB806D-BFA5-468D-9493-8E021F402312}"/>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1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D677-D93C-4B07-80C1-9B0B7F5A9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626430F-4D50-41A6-9086-CE1DBED92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C5B1865-932F-4135-AC9F-C6C4B8A9F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A5308FB-C4AA-42AF-A31A-B5FA59D51B36}"/>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9C7470A7-FCD9-40F0-A4FF-6FBEC8A297D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8E4FC64-E619-4F69-B0ED-30983B2D7C17}"/>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37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E1AD-8693-4D59-81CE-A9C76E872C5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237C2D3-1FF3-49E3-BAEE-AE7BD8BC70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28D48EE4-BF94-448E-BBF0-4DF7792C1AFC}"/>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C1A4E784-0C06-4E2E-A578-8AEFA283347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CD1CB4F5-363B-4E7C-86B1-697B58AF5CFE}"/>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97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80DCA-815C-4630-9C03-1905167763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462F1A-14D0-4EF9-908D-DF08B2889A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923B7BD9-4F36-4DAC-A7BB-920FDD96BBED}"/>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5EE405CA-F80E-4C16-91B0-713CA98CCB19}"/>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336574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picture containing clipart&#10;&#10;Description generated with high confidence">
            <a:extLst>
              <a:ext uri="{FF2B5EF4-FFF2-40B4-BE49-F238E27FC236}">
                <a16:creationId xmlns:a16="http://schemas.microsoft.com/office/drawing/2014/main" id="{E016BD0E-BAC2-4A76-BEC9-0EFB24FA3B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32" t="16158" r="68479" b="42238"/>
          <a:stretch/>
        </p:blipFill>
        <p:spPr>
          <a:xfrm>
            <a:off x="-4937529" y="-10668"/>
            <a:ext cx="9875058" cy="6868668"/>
          </a:xfrm>
          <a:prstGeom prst="rect">
            <a:avLst/>
          </a:prstGeom>
        </p:spPr>
      </p:pic>
    </p:spTree>
    <p:extLst>
      <p:ext uri="{BB962C8B-B14F-4D97-AF65-F5344CB8AC3E}">
        <p14:creationId xmlns:p14="http://schemas.microsoft.com/office/powerpoint/2010/main" val="187594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60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339635"/>
            <a:ext cx="10515600" cy="47500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6"/>
            <a:ext cx="10515600" cy="874952"/>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4" name="Picture 3" descr="A picture containing object&#10;&#10;Description generated with high confidence">
            <a:extLst>
              <a:ext uri="{FF2B5EF4-FFF2-40B4-BE49-F238E27FC236}">
                <a16:creationId xmlns:a16="http://schemas.microsoft.com/office/drawing/2014/main" id="{D2E037A3-15D9-41C5-9654-4B68CD3ADC3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74669CA6-1E50-4D47-8437-F34ACE8DD405}"/>
              </a:ext>
            </a:extLst>
          </p:cNvPr>
          <p:cNvCxnSpPr>
            <a:cxnSpLocks/>
          </p:cNvCxnSpPr>
          <p:nvPr userDrawn="1"/>
        </p:nvCxnSpPr>
        <p:spPr>
          <a:xfrm>
            <a:off x="0" y="1249696"/>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27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816276"/>
            <a:ext cx="10515600" cy="4273374"/>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5"/>
            <a:ext cx="10515600" cy="1275455"/>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439FB86A-5D30-4612-9E1A-CE1ED2CDF10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B2193FEE-3EB6-474E-875F-935EAE9C3F40}"/>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0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E240-C32A-4547-9FC5-755138431A11}"/>
              </a:ext>
            </a:extLst>
          </p:cNvPr>
          <p:cNvSpPr>
            <a:spLocks noGrp="1"/>
          </p:cNvSpPr>
          <p:nvPr>
            <p:ph type="title"/>
          </p:nvPr>
        </p:nvSpPr>
        <p:spPr>
          <a:xfrm>
            <a:off x="838200" y="365126"/>
            <a:ext cx="10515600" cy="918242"/>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C1603422-F95D-421C-9744-1534AD4CB65E}"/>
              </a:ext>
            </a:extLst>
          </p:cNvPr>
          <p:cNvSpPr>
            <a:spLocks noGrp="1"/>
          </p:cNvSpPr>
          <p:nvPr>
            <p:ph sz="half" idx="1"/>
          </p:nvPr>
        </p:nvSpPr>
        <p:spPr>
          <a:xfrm>
            <a:off x="838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72048081-8248-4CE4-9A56-6296FF09D2C3}"/>
              </a:ext>
            </a:extLst>
          </p:cNvPr>
          <p:cNvSpPr>
            <a:spLocks noGrp="1"/>
          </p:cNvSpPr>
          <p:nvPr>
            <p:ph sz="half" idx="2"/>
          </p:nvPr>
        </p:nvSpPr>
        <p:spPr>
          <a:xfrm>
            <a:off x="6172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a:extLst>
              <a:ext uri="{FF2B5EF4-FFF2-40B4-BE49-F238E27FC236}">
                <a16:creationId xmlns:a16="http://schemas.microsoft.com/office/drawing/2014/main" id="{043A14B9-9F56-4AD5-8FB5-6DA9375A7FC0}"/>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B0D7BBCC-A504-4613-B71F-BD58DD69486A}"/>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019B4A1-9C73-4A65-945A-8244A7B68FDB}"/>
              </a:ext>
            </a:extLst>
          </p:cNvPr>
          <p:cNvCxnSpPr>
            <a:cxnSpLocks/>
          </p:cNvCxnSpPr>
          <p:nvPr userDrawn="1"/>
        </p:nvCxnSpPr>
        <p:spPr>
          <a:xfrm>
            <a:off x="0" y="1324750"/>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AF13-24CC-4A1F-934E-B635D0A7FCE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B5A6C5-71ED-4C2E-8ED0-27F2EA3BC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26A8A1-8503-4169-8B2F-9EC42EFD54C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D920716D-3DFF-49FD-84B3-859FE0EE5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B6B97-8442-4978-8AA3-767D9C2FA6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a:extLst>
              <a:ext uri="{FF2B5EF4-FFF2-40B4-BE49-F238E27FC236}">
                <a16:creationId xmlns:a16="http://schemas.microsoft.com/office/drawing/2014/main" id="{65A4239D-A060-471D-A9F2-186EAD3EE3A2}"/>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11" name="Picture 10" descr="A picture containing object&#10;&#10;Description generated with high confidence">
            <a:extLst>
              <a:ext uri="{FF2B5EF4-FFF2-40B4-BE49-F238E27FC236}">
                <a16:creationId xmlns:a16="http://schemas.microsoft.com/office/drawing/2014/main" id="{185E5685-36B3-444D-8C5E-B6963DB295E7}"/>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2" name="Straight Connector 11">
            <a:extLst>
              <a:ext uri="{FF2B5EF4-FFF2-40B4-BE49-F238E27FC236}">
                <a16:creationId xmlns:a16="http://schemas.microsoft.com/office/drawing/2014/main" id="{E5453B9A-A45C-4C2C-88D7-7818C5A66537}"/>
              </a:ext>
            </a:extLst>
          </p:cNvPr>
          <p:cNvCxnSpPr>
            <a:cxnSpLocks/>
          </p:cNvCxnSpPr>
          <p:nvPr userDrawn="1"/>
        </p:nvCxnSpPr>
        <p:spPr>
          <a:xfrm>
            <a:off x="0" y="168116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F758-AB07-4D20-99C6-D6914EDE520C}"/>
              </a:ext>
            </a:extLst>
          </p:cNvPr>
          <p:cNvSpPr>
            <a:spLocks noGrp="1"/>
          </p:cNvSpPr>
          <p:nvPr>
            <p:ph type="title"/>
          </p:nvPr>
        </p:nvSpPr>
        <p:spPr>
          <a:xfrm>
            <a:off x="838200" y="2103437"/>
            <a:ext cx="10515600" cy="1325563"/>
          </a:xfrm>
        </p:spPr>
        <p:txBody>
          <a:bodyPr/>
          <a:lstStyle/>
          <a:p>
            <a:r>
              <a:rPr lang="en-US" dirty="0"/>
              <a:t>Click to edit Master title style</a:t>
            </a:r>
            <a:endParaRPr lang="en-AU" dirty="0"/>
          </a:p>
        </p:txBody>
      </p:sp>
      <p:sp>
        <p:nvSpPr>
          <p:cNvPr id="5" name="Slide Number Placeholder 4">
            <a:extLst>
              <a:ext uri="{FF2B5EF4-FFF2-40B4-BE49-F238E27FC236}">
                <a16:creationId xmlns:a16="http://schemas.microsoft.com/office/drawing/2014/main" id="{5CAB7C03-0257-4FB5-866B-E4A34431C395}"/>
              </a:ext>
            </a:extLst>
          </p:cNvPr>
          <p:cNvSpPr>
            <a:spLocks noGrp="1"/>
          </p:cNvSpPr>
          <p:nvPr>
            <p:ph type="sldNum" sz="quarter" idx="12"/>
          </p:nvPr>
        </p:nvSpPr>
        <p:spPr/>
        <p:txBody>
          <a:bodyPr/>
          <a:lstStyle/>
          <a:p>
            <a:fld id="{CF634D4E-71F9-419F-BCBC-F2DBA0F81E58}" type="slidenum">
              <a:rPr lang="en-AU" smtClean="0"/>
              <a:t>‹#›</a:t>
            </a:fld>
            <a:endParaRPr lang="en-AU"/>
          </a:p>
        </p:txBody>
      </p:sp>
      <p:cxnSp>
        <p:nvCxnSpPr>
          <p:cNvPr id="8" name="Straight Connector 7">
            <a:extLst>
              <a:ext uri="{FF2B5EF4-FFF2-40B4-BE49-F238E27FC236}">
                <a16:creationId xmlns:a16="http://schemas.microsoft.com/office/drawing/2014/main" id="{17CBEC2C-60D7-4F2E-A8FC-6CCA74E0AC70}"/>
              </a:ext>
            </a:extLst>
          </p:cNvPr>
          <p:cNvCxnSpPr>
            <a:cxnSpLocks/>
          </p:cNvCxnSpPr>
          <p:nvPr userDrawn="1"/>
        </p:nvCxnSpPr>
        <p:spPr>
          <a:xfrm>
            <a:off x="0" y="345405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8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15EE-8CE7-427C-B73C-B135F65AE2E9}"/>
              </a:ext>
            </a:extLst>
          </p:cNvPr>
          <p:cNvSpPr>
            <a:spLocks noGrp="1"/>
          </p:cNvSpPr>
          <p:nvPr>
            <p:ph type="title"/>
          </p:nvPr>
        </p:nvSpPr>
        <p:spPr>
          <a:xfrm>
            <a:off x="838200" y="365126"/>
            <a:ext cx="10515600" cy="946150"/>
          </a:xfrm>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2EA46FA-EF5F-4EF4-8F7B-750D607D5027}"/>
              </a:ext>
            </a:extLst>
          </p:cNvPr>
          <p:cNvSpPr>
            <a:spLocks noGrp="1"/>
          </p:cNvSpPr>
          <p:nvPr>
            <p:ph type="sldNum" sz="quarter" idx="12"/>
          </p:nvPr>
        </p:nvSpPr>
        <p:spPr/>
        <p:txBody>
          <a:bodyPr/>
          <a:lstStyle/>
          <a:p>
            <a:fld id="{CF634D4E-71F9-419F-BCBC-F2DBA0F81E58}" type="slidenum">
              <a:rPr lang="en-AU" smtClean="0"/>
              <a:t>‹#›</a:t>
            </a:fld>
            <a:endParaRPr lang="en-AU"/>
          </a:p>
        </p:txBody>
      </p:sp>
      <p:sp>
        <p:nvSpPr>
          <p:cNvPr id="9" name="Chart Placeholder 8">
            <a:extLst>
              <a:ext uri="{FF2B5EF4-FFF2-40B4-BE49-F238E27FC236}">
                <a16:creationId xmlns:a16="http://schemas.microsoft.com/office/drawing/2014/main" id="{48E3FAE3-DC8D-4FA0-8E85-7597668A6460}"/>
              </a:ext>
            </a:extLst>
          </p:cNvPr>
          <p:cNvSpPr>
            <a:spLocks noGrp="1"/>
          </p:cNvSpPr>
          <p:nvPr>
            <p:ph type="chart" sz="quarter" idx="13"/>
          </p:nvPr>
        </p:nvSpPr>
        <p:spPr>
          <a:xfrm>
            <a:off x="832757" y="2468362"/>
            <a:ext cx="10521043" cy="3508576"/>
          </a:xfrm>
        </p:spPr>
        <p:txBody>
          <a:bodyPr/>
          <a:lstStyle/>
          <a:p>
            <a:endParaRPr lang="en-AU"/>
          </a:p>
        </p:txBody>
      </p:sp>
      <p:sp>
        <p:nvSpPr>
          <p:cNvPr id="11" name="Text Placeholder 10">
            <a:extLst>
              <a:ext uri="{FF2B5EF4-FFF2-40B4-BE49-F238E27FC236}">
                <a16:creationId xmlns:a16="http://schemas.microsoft.com/office/drawing/2014/main" id="{6E6C4FFE-ABF9-4958-B91B-C037692C77DE}"/>
              </a:ext>
            </a:extLst>
          </p:cNvPr>
          <p:cNvSpPr>
            <a:spLocks noGrp="1"/>
          </p:cNvSpPr>
          <p:nvPr>
            <p:ph type="body" sz="quarter" idx="14"/>
          </p:nvPr>
        </p:nvSpPr>
        <p:spPr>
          <a:xfrm>
            <a:off x="832757" y="1562208"/>
            <a:ext cx="10515600" cy="679948"/>
          </a:xfrm>
        </p:spPr>
        <p:txBody>
          <a:bodyPr/>
          <a:lstStyle/>
          <a:p>
            <a:pPr lvl="0"/>
            <a:r>
              <a:rPr lang="en-US" dirty="0"/>
              <a:t>Edit Master text styles</a:t>
            </a:r>
          </a:p>
        </p:txBody>
      </p:sp>
      <p:pic>
        <p:nvPicPr>
          <p:cNvPr id="10" name="Picture 9" descr="A picture containing object&#10;&#10;Description generated with high confidence">
            <a:extLst>
              <a:ext uri="{FF2B5EF4-FFF2-40B4-BE49-F238E27FC236}">
                <a16:creationId xmlns:a16="http://schemas.microsoft.com/office/drawing/2014/main" id="{1EC95515-CDA2-4299-A9D2-3DFEC1C50E4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5" name="Straight Connector 14">
            <a:extLst>
              <a:ext uri="{FF2B5EF4-FFF2-40B4-BE49-F238E27FC236}">
                <a16:creationId xmlns:a16="http://schemas.microsoft.com/office/drawing/2014/main" id="{7B36E429-9D76-44A7-98B2-7DB4AE7B3AD4}"/>
              </a:ext>
            </a:extLst>
          </p:cNvPr>
          <p:cNvCxnSpPr>
            <a:cxnSpLocks/>
          </p:cNvCxnSpPr>
          <p:nvPr userDrawn="1"/>
        </p:nvCxnSpPr>
        <p:spPr>
          <a:xfrm>
            <a:off x="0" y="1445639"/>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26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31165-8484-48C6-8889-39A4F0D14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F284EF7-E8D8-412D-AC90-F57A3CC30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6EB249-DC72-4E13-87B6-58A1C14A9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5C246-26BF-4F91-8813-E8BFAD1D2AF8}" type="datetimeFigureOut">
              <a:rPr lang="en-AU" smtClean="0"/>
              <a:t>5/10/2018</a:t>
            </a:fld>
            <a:endParaRPr lang="en-AU"/>
          </a:p>
        </p:txBody>
      </p:sp>
      <p:sp>
        <p:nvSpPr>
          <p:cNvPr id="5" name="Footer Placeholder 4">
            <a:extLst>
              <a:ext uri="{FF2B5EF4-FFF2-40B4-BE49-F238E27FC236}">
                <a16:creationId xmlns:a16="http://schemas.microsoft.com/office/drawing/2014/main" id="{1D725A0A-07BC-4FEB-9F3D-CAF31460D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0587063-2CAF-436A-8E44-3FDC67AF3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34D4E-71F9-419F-BCBC-F2DBA0F81E58}" type="slidenum">
              <a:rPr lang="en-AU" smtClean="0"/>
              <a:t>‹#›</a:t>
            </a:fld>
            <a:endParaRPr lang="en-AU"/>
          </a:p>
        </p:txBody>
      </p:sp>
    </p:spTree>
    <p:extLst>
      <p:ext uri="{BB962C8B-B14F-4D97-AF65-F5344CB8AC3E}">
        <p14:creationId xmlns:p14="http://schemas.microsoft.com/office/powerpoint/2010/main" val="317936222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1" r:id="rId4"/>
    <p:sldLayoutId id="2147483660" r:id="rId5"/>
    <p:sldLayoutId id="2147483652" r:id="rId6"/>
    <p:sldLayoutId id="2147483653" r:id="rId7"/>
    <p:sldLayoutId id="2147483654" r:id="rId8"/>
    <p:sldLayoutId id="2147483661"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cid:image018.jpg@01CBC39A.E1A6B550"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5690561-C7B7-442C-A8FB-691D9A55CD91}"/>
              </a:ext>
            </a:extLst>
          </p:cNvPr>
          <p:cNvSpPr txBox="1">
            <a:spLocks/>
          </p:cNvSpPr>
          <p:nvPr/>
        </p:nvSpPr>
        <p:spPr>
          <a:xfrm>
            <a:off x="476942" y="3429000"/>
            <a:ext cx="9554564" cy="80929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400"/>
              </a:spcAft>
              <a:buNone/>
            </a:pPr>
            <a:endParaRPr lang="en-AU" altLang="en-US" sz="1200" dirty="0">
              <a:solidFill>
                <a:schemeClr val="accent3"/>
              </a:solidFill>
              <a:latin typeface="Sommet" panose="02000505000000020004" pitchFamily="50" charset="0"/>
              <a:ea typeface="Microsoft Sans Serif" charset="0"/>
              <a:cs typeface="Arial" charset="0"/>
            </a:endParaRPr>
          </a:p>
          <a:p>
            <a:pPr marL="0" indent="0">
              <a:spcBef>
                <a:spcPct val="0"/>
              </a:spcBef>
              <a:spcAft>
                <a:spcPts val="400"/>
              </a:spcAft>
              <a:buNone/>
            </a:pPr>
            <a:r>
              <a:rPr lang="en-AU" altLang="en-US" dirty="0">
                <a:solidFill>
                  <a:schemeClr val="accent3"/>
                </a:solidFill>
                <a:latin typeface="Sommet" panose="02000505000000020004" pitchFamily="50" charset="0"/>
                <a:ea typeface="Microsoft Sans Serif" charset="0"/>
                <a:cs typeface="Arial" charset="0"/>
              </a:rPr>
              <a:t>Key findings from the 2018 National Ecstasy and related Drugs Reporting System</a:t>
            </a:r>
          </a:p>
        </p:txBody>
      </p:sp>
      <p:pic>
        <p:nvPicPr>
          <p:cNvPr id="6" name="Picture 5" descr="Burnet Logo">
            <a:extLst>
              <a:ext uri="{FF2B5EF4-FFF2-40B4-BE49-F238E27FC236}">
                <a16:creationId xmlns:a16="http://schemas.microsoft.com/office/drawing/2014/main" id="{C9C806AE-C739-40D1-9FD6-E8B9E2093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29" y="5742582"/>
            <a:ext cx="970678" cy="6740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Q logo col">
            <a:extLst>
              <a:ext uri="{FF2B5EF4-FFF2-40B4-BE49-F238E27FC236}">
                <a16:creationId xmlns:a16="http://schemas.microsoft.com/office/drawing/2014/main" id="{7AD119CA-981A-46C0-9898-30982A96A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094" y="5804665"/>
            <a:ext cx="647119" cy="566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id:image018.jpg@01CBC39A.E1A6B550">
            <a:extLst>
              <a:ext uri="{FF2B5EF4-FFF2-40B4-BE49-F238E27FC236}">
                <a16:creationId xmlns:a16="http://schemas.microsoft.com/office/drawing/2014/main" id="{A1292CD8-D43D-461F-B861-95AA365EFA8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70409" y="5812972"/>
            <a:ext cx="647119" cy="4853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tas_vert">
            <a:extLst>
              <a:ext uri="{FF2B5EF4-FFF2-40B4-BE49-F238E27FC236}">
                <a16:creationId xmlns:a16="http://schemas.microsoft.com/office/drawing/2014/main" id="{F9947462-483B-45ED-A32A-57E223F62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290" y="5772526"/>
            <a:ext cx="444894" cy="566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logo&#10;&#10;Description generated with very high confidence">
            <a:extLst>
              <a:ext uri="{FF2B5EF4-FFF2-40B4-BE49-F238E27FC236}">
                <a16:creationId xmlns:a16="http://schemas.microsoft.com/office/drawing/2014/main" id="{07C5AC91-8D33-4489-9BC3-CFCD5C43E5F5}"/>
              </a:ext>
            </a:extLst>
          </p:cNvPr>
          <p:cNvPicPr>
            <a:picLocks noChangeAspect="1"/>
          </p:cNvPicPr>
          <p:nvPr/>
        </p:nvPicPr>
        <p:blipFill rotWithShape="1">
          <a:blip r:embed="rId7">
            <a:extLst>
              <a:ext uri="{28A0092B-C50C-407E-A947-70E740481C1C}">
                <a14:useLocalDpi xmlns:a14="http://schemas.microsoft.com/office/drawing/2010/main" val="0"/>
              </a:ext>
            </a:extLst>
          </a:blip>
          <a:srcRect l="3266" t="16232" r="4276" b="18605"/>
          <a:stretch/>
        </p:blipFill>
        <p:spPr>
          <a:xfrm>
            <a:off x="7497346" y="5788836"/>
            <a:ext cx="3047889" cy="549918"/>
          </a:xfrm>
          <a:prstGeom prst="rect">
            <a:avLst/>
          </a:prstGeom>
        </p:spPr>
      </p:pic>
      <p:pic>
        <p:nvPicPr>
          <p:cNvPr id="12" name="Picture 11">
            <a:extLst>
              <a:ext uri="{FF2B5EF4-FFF2-40B4-BE49-F238E27FC236}">
                <a16:creationId xmlns:a16="http://schemas.microsoft.com/office/drawing/2014/main" id="{39DF7AAB-7E19-4858-BE71-367227C01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1437" y="5742581"/>
            <a:ext cx="3097685" cy="596173"/>
          </a:xfrm>
          <a:prstGeom prst="rect">
            <a:avLst/>
          </a:prstGeom>
        </p:spPr>
      </p:pic>
    </p:spTree>
    <p:extLst>
      <p:ext uri="{BB962C8B-B14F-4D97-AF65-F5344CB8AC3E}">
        <p14:creationId xmlns:p14="http://schemas.microsoft.com/office/powerpoint/2010/main" val="62331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8F82-15FE-4F10-A06D-540EB247A56F}"/>
              </a:ext>
            </a:extLst>
          </p:cNvPr>
          <p:cNvSpPr>
            <a:spLocks noGrp="1"/>
          </p:cNvSpPr>
          <p:nvPr>
            <p:ph type="title"/>
          </p:nvPr>
        </p:nvSpPr>
        <p:spPr>
          <a:xfrm>
            <a:off x="838200" y="365126"/>
            <a:ext cx="10603230" cy="946150"/>
          </a:xfrm>
        </p:spPr>
        <p:txBody>
          <a:bodyPr>
            <a:noAutofit/>
          </a:bodyPr>
          <a:lstStyle/>
          <a:p>
            <a:r>
              <a:rPr lang="en-AU" sz="3200" dirty="0"/>
              <a:t>Figure 9: Median days of any methamphetamine, powder, base, and crystal use in the past six months, nationally, 2003-2018</a:t>
            </a:r>
          </a:p>
        </p:txBody>
      </p:sp>
      <p:sp>
        <p:nvSpPr>
          <p:cNvPr id="4" name="Text Placeholder 3">
            <a:extLst>
              <a:ext uri="{FF2B5EF4-FFF2-40B4-BE49-F238E27FC236}">
                <a16:creationId xmlns:a16="http://schemas.microsoft.com/office/drawing/2014/main" id="{9BAC8B01-CF6F-4BEE-BC6F-FB67A39E3CD4}"/>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Median days computed among those who reported recent use (maximum 180 days). Median days rounded to the nearest whole number. Y axis reduced to 10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5B33B10C-95C6-4174-BCE2-AE42B43768E6}"/>
              </a:ext>
            </a:extLst>
          </p:cNvPr>
          <p:cNvGraphicFramePr>
            <a:graphicFrameLocks noGrp="1"/>
          </p:cNvGraphicFramePr>
          <p:nvPr>
            <p:ph type="chart" sz="quarter" idx="13"/>
            <p:extLst>
              <p:ext uri="{D42A27DB-BD31-4B8C-83A1-F6EECF244321}">
                <p14:modId xmlns:p14="http://schemas.microsoft.com/office/powerpoint/2010/main" val="2416349067"/>
              </p:ext>
            </p:extLst>
          </p:nvPr>
        </p:nvGraphicFramePr>
        <p:xfrm>
          <a:off x="832757" y="1674812"/>
          <a:ext cx="10521950" cy="3622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090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45F1-E53E-4FDF-88CA-9C4A90B8F673}"/>
              </a:ext>
            </a:extLst>
          </p:cNvPr>
          <p:cNvSpPr>
            <a:spLocks noGrp="1"/>
          </p:cNvSpPr>
          <p:nvPr>
            <p:ph type="title"/>
          </p:nvPr>
        </p:nvSpPr>
        <p:spPr/>
        <p:txBody>
          <a:bodyPr>
            <a:noAutofit/>
          </a:bodyPr>
          <a:lstStyle/>
          <a:p>
            <a:r>
              <a:rPr lang="en-AU" sz="3200" dirty="0"/>
              <a:t>Figure 10: Median price of powder methamphetamine per point and gram, nationally, 2003-2018</a:t>
            </a:r>
          </a:p>
        </p:txBody>
      </p:sp>
      <p:sp>
        <p:nvSpPr>
          <p:cNvPr id="4" name="Text Placeholder 3">
            <a:extLst>
              <a:ext uri="{FF2B5EF4-FFF2-40B4-BE49-F238E27FC236}">
                <a16:creationId xmlns:a16="http://schemas.microsoft.com/office/drawing/2014/main" id="{D2FBEB50-8E40-4D97-87C1-EB16B40F0698}"/>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CD671F61-BAF0-4506-A6A0-7DA8AEEE47F1}"/>
              </a:ext>
            </a:extLst>
          </p:cNvPr>
          <p:cNvGraphicFramePr>
            <a:graphicFrameLocks noGrp="1"/>
          </p:cNvGraphicFramePr>
          <p:nvPr>
            <p:ph type="chart" sz="quarter" idx="13"/>
            <p:extLst>
              <p:ext uri="{D42A27DB-BD31-4B8C-83A1-F6EECF244321}">
                <p14:modId xmlns:p14="http://schemas.microsoft.com/office/powerpoint/2010/main" val="4275390399"/>
              </p:ext>
            </p:extLst>
          </p:nvPr>
        </p:nvGraphicFramePr>
        <p:xfrm>
          <a:off x="827995" y="1674812"/>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75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4E80-A26E-4947-B44F-AA309698DEEE}"/>
              </a:ext>
            </a:extLst>
          </p:cNvPr>
          <p:cNvSpPr>
            <a:spLocks noGrp="1"/>
          </p:cNvSpPr>
          <p:nvPr>
            <p:ph type="title"/>
          </p:nvPr>
        </p:nvSpPr>
        <p:spPr/>
        <p:txBody>
          <a:bodyPr>
            <a:noAutofit/>
          </a:bodyPr>
          <a:lstStyle/>
          <a:p>
            <a:r>
              <a:rPr lang="en-AU" sz="3200" dirty="0"/>
              <a:t>Figure 11: Median price of crystal methamphetamine per point and gram, nationally, 2003-2018</a:t>
            </a:r>
          </a:p>
        </p:txBody>
      </p:sp>
      <p:sp>
        <p:nvSpPr>
          <p:cNvPr id="4" name="Text Placeholder 3">
            <a:extLst>
              <a:ext uri="{FF2B5EF4-FFF2-40B4-BE49-F238E27FC236}">
                <a16:creationId xmlns:a16="http://schemas.microsoft.com/office/drawing/2014/main" id="{8CEE86CB-4571-4D75-AF47-74D8C37BD6DD}"/>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F1FDEFCC-CDDE-4437-92D9-FE465E4588F7}"/>
              </a:ext>
            </a:extLst>
          </p:cNvPr>
          <p:cNvGraphicFramePr>
            <a:graphicFrameLocks noGrp="1"/>
          </p:cNvGraphicFramePr>
          <p:nvPr>
            <p:ph type="chart" sz="quarter" idx="13"/>
            <p:extLst>
              <p:ext uri="{D42A27DB-BD31-4B8C-83A1-F6EECF244321}">
                <p14:modId xmlns:p14="http://schemas.microsoft.com/office/powerpoint/2010/main" val="659819067"/>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248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2893-D2EA-4532-89A6-A4A5CD641C1E}"/>
              </a:ext>
            </a:extLst>
          </p:cNvPr>
          <p:cNvSpPr>
            <a:spLocks noGrp="1"/>
          </p:cNvSpPr>
          <p:nvPr>
            <p:ph type="title"/>
          </p:nvPr>
        </p:nvSpPr>
        <p:spPr/>
        <p:txBody>
          <a:bodyPr>
            <a:noAutofit/>
          </a:bodyPr>
          <a:lstStyle/>
          <a:p>
            <a:r>
              <a:rPr lang="en-AU" sz="3200" dirty="0"/>
              <a:t>Figure 12: Current perceived purity of powder methamphetamine, nationally, 2003-2018</a:t>
            </a:r>
          </a:p>
        </p:txBody>
      </p:sp>
      <p:sp>
        <p:nvSpPr>
          <p:cNvPr id="4" name="Text Placeholder 3">
            <a:extLst>
              <a:ext uri="{FF2B5EF4-FFF2-40B4-BE49-F238E27FC236}">
                <a16:creationId xmlns:a16="http://schemas.microsoft.com/office/drawing/2014/main" id="{0899898F-DB7B-4F02-9252-AE8CCDD55CD8}"/>
              </a:ext>
            </a:extLst>
          </p:cNvPr>
          <p:cNvSpPr>
            <a:spLocks noGrp="1"/>
          </p:cNvSpPr>
          <p:nvPr>
            <p:ph type="body" sz="quarter" idx="14"/>
          </p:nvPr>
        </p:nvSpPr>
        <p:spPr>
          <a:xfrm>
            <a:off x="832757" y="5546724"/>
            <a:ext cx="10515600" cy="430213"/>
          </a:xfrm>
        </p:spPr>
        <p:txBody>
          <a:bodyPr>
            <a:normAutofit/>
          </a:bodyPr>
          <a:lstStyle/>
          <a:p>
            <a:pPr marL="0" indent="0">
              <a:buNone/>
            </a:pPr>
            <a:r>
              <a:rPr lang="en-AU" sz="1200" dirty="0"/>
              <a:t>Note.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F43AA527-A622-4FE1-ACD1-5E644B789BD1}"/>
              </a:ext>
            </a:extLst>
          </p:cNvPr>
          <p:cNvGraphicFramePr>
            <a:graphicFrameLocks noGrp="1"/>
          </p:cNvGraphicFramePr>
          <p:nvPr>
            <p:ph type="chart" sz="quarter" idx="13"/>
            <p:extLst>
              <p:ext uri="{D42A27DB-BD31-4B8C-83A1-F6EECF244321}">
                <p14:modId xmlns:p14="http://schemas.microsoft.com/office/powerpoint/2010/main" val="2590947538"/>
              </p:ext>
            </p:extLst>
          </p:nvPr>
        </p:nvGraphicFramePr>
        <p:xfrm>
          <a:off x="833438" y="1674813"/>
          <a:ext cx="10650350" cy="36771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091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604F-BC67-49A5-8D02-39D84397E1F4}"/>
              </a:ext>
            </a:extLst>
          </p:cNvPr>
          <p:cNvSpPr>
            <a:spLocks noGrp="1"/>
          </p:cNvSpPr>
          <p:nvPr>
            <p:ph type="title"/>
          </p:nvPr>
        </p:nvSpPr>
        <p:spPr/>
        <p:txBody>
          <a:bodyPr>
            <a:noAutofit/>
          </a:bodyPr>
          <a:lstStyle/>
          <a:p>
            <a:r>
              <a:rPr lang="en-AU" sz="3200" dirty="0"/>
              <a:t>Figure 13: Current perceived purity of crystal methamphetamine, nationally, 2003-2018</a:t>
            </a:r>
          </a:p>
        </p:txBody>
      </p:sp>
      <p:sp>
        <p:nvSpPr>
          <p:cNvPr id="4" name="Text Placeholder 3">
            <a:extLst>
              <a:ext uri="{FF2B5EF4-FFF2-40B4-BE49-F238E27FC236}">
                <a16:creationId xmlns:a16="http://schemas.microsoft.com/office/drawing/2014/main" id="{BECECC73-372B-43B3-802F-281DC8764E6D}"/>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7D6B1D9-3FFE-4EC5-BF00-8C90B6C057FB}"/>
              </a:ext>
            </a:extLst>
          </p:cNvPr>
          <p:cNvGraphicFramePr>
            <a:graphicFrameLocks noGrp="1"/>
          </p:cNvGraphicFramePr>
          <p:nvPr>
            <p:ph type="chart" sz="quarter" idx="13"/>
            <p:extLst>
              <p:ext uri="{D42A27DB-BD31-4B8C-83A1-F6EECF244321}">
                <p14:modId xmlns:p14="http://schemas.microsoft.com/office/powerpoint/2010/main" val="650062490"/>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295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7913-126B-4075-AC49-5542A54B85AA}"/>
              </a:ext>
            </a:extLst>
          </p:cNvPr>
          <p:cNvSpPr>
            <a:spLocks noGrp="1"/>
          </p:cNvSpPr>
          <p:nvPr>
            <p:ph type="title"/>
          </p:nvPr>
        </p:nvSpPr>
        <p:spPr/>
        <p:txBody>
          <a:bodyPr>
            <a:noAutofit/>
          </a:bodyPr>
          <a:lstStyle/>
          <a:p>
            <a:r>
              <a:rPr lang="en-AU" sz="3200" dirty="0"/>
              <a:t>Figure 14: Current perceived availability of powder methamphetamine, nationally, 2003-2018</a:t>
            </a:r>
          </a:p>
        </p:txBody>
      </p:sp>
      <p:sp>
        <p:nvSpPr>
          <p:cNvPr id="4" name="Text Placeholder 3">
            <a:extLst>
              <a:ext uri="{FF2B5EF4-FFF2-40B4-BE49-F238E27FC236}">
                <a16:creationId xmlns:a16="http://schemas.microsoft.com/office/drawing/2014/main" id="{D6A01ED5-14DC-4D86-A11A-EA00DCA298CE}"/>
              </a:ext>
            </a:extLst>
          </p:cNvPr>
          <p:cNvSpPr>
            <a:spLocks noGrp="1"/>
          </p:cNvSpPr>
          <p:nvPr>
            <p:ph type="body" sz="quarter" idx="14"/>
          </p:nvPr>
        </p:nvSpPr>
        <p:spPr>
          <a:xfrm>
            <a:off x="833438" y="5472112"/>
            <a:ext cx="10515600" cy="679948"/>
          </a:xfrm>
        </p:spPr>
        <p:txBody>
          <a:bodyPr>
            <a:normAutofit/>
          </a:bodyPr>
          <a:lstStyle/>
          <a:p>
            <a:pPr marL="0" indent="0">
              <a:buNone/>
            </a:pPr>
            <a:r>
              <a:rPr lang="en-AU" sz="1200" dirty="0"/>
              <a:t>Note.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A0FC0BC2-81C6-46E9-9717-2559B8468028}"/>
              </a:ext>
            </a:extLst>
          </p:cNvPr>
          <p:cNvGraphicFramePr>
            <a:graphicFrameLocks noGrp="1"/>
          </p:cNvGraphicFramePr>
          <p:nvPr>
            <p:ph type="chart" sz="quarter" idx="13"/>
            <p:extLst>
              <p:ext uri="{D42A27DB-BD31-4B8C-83A1-F6EECF244321}">
                <p14:modId xmlns:p14="http://schemas.microsoft.com/office/powerpoint/2010/main" val="2555854019"/>
              </p:ext>
            </p:extLst>
          </p:nvPr>
        </p:nvGraphicFramePr>
        <p:xfrm>
          <a:off x="827087" y="1674813"/>
          <a:ext cx="10670147" cy="3636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17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F250-BC43-42A7-9DAA-4078AA0ACFCA}"/>
              </a:ext>
            </a:extLst>
          </p:cNvPr>
          <p:cNvSpPr>
            <a:spLocks noGrp="1"/>
          </p:cNvSpPr>
          <p:nvPr>
            <p:ph type="title"/>
          </p:nvPr>
        </p:nvSpPr>
        <p:spPr/>
        <p:txBody>
          <a:bodyPr>
            <a:noAutofit/>
          </a:bodyPr>
          <a:lstStyle/>
          <a:p>
            <a:r>
              <a:rPr lang="en-AU" sz="3200" dirty="0"/>
              <a:t>Figure 15: Current perceived availability of crystal methamphetamine, nationally, 2003-2018</a:t>
            </a:r>
          </a:p>
        </p:txBody>
      </p:sp>
      <p:sp>
        <p:nvSpPr>
          <p:cNvPr id="4" name="Text Placeholder 3">
            <a:extLst>
              <a:ext uri="{FF2B5EF4-FFF2-40B4-BE49-F238E27FC236}">
                <a16:creationId xmlns:a16="http://schemas.microsoft.com/office/drawing/2014/main" id="{A0A1A5F7-DD24-44AF-933F-BBB1EAD0823F}"/>
              </a:ext>
            </a:extLst>
          </p:cNvPr>
          <p:cNvSpPr>
            <a:spLocks noGrp="1"/>
          </p:cNvSpPr>
          <p:nvPr>
            <p:ph type="body" sz="quarter" idx="14"/>
          </p:nvPr>
        </p:nvSpPr>
        <p:spPr>
          <a:xfrm>
            <a:off x="1007569" y="5444908"/>
            <a:ext cx="10515600" cy="679948"/>
          </a:xfrm>
        </p:spPr>
        <p:txBody>
          <a:bodyPr>
            <a:normAutofit/>
          </a:bodyPr>
          <a:lstStyle/>
          <a:p>
            <a:pPr marL="0" indent="0">
              <a:buNone/>
            </a:pPr>
            <a:r>
              <a:rPr lang="en-AU" sz="1200" dirty="0"/>
              <a:t>Note.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C02EDD3B-4AFE-4E6D-A4BF-628247BF49F6}"/>
              </a:ext>
            </a:extLst>
          </p:cNvPr>
          <p:cNvGraphicFramePr>
            <a:graphicFrameLocks noGrp="1"/>
          </p:cNvGraphicFramePr>
          <p:nvPr>
            <p:ph type="chart" sz="quarter" idx="13"/>
            <p:extLst>
              <p:ext uri="{D42A27DB-BD31-4B8C-83A1-F6EECF244321}">
                <p14:modId xmlns:p14="http://schemas.microsoft.com/office/powerpoint/2010/main" val="2589701925"/>
              </p:ext>
            </p:extLst>
          </p:nvPr>
        </p:nvGraphicFramePr>
        <p:xfrm>
          <a:off x="739588" y="1674813"/>
          <a:ext cx="10614212" cy="35157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464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2D80-9404-402C-9CAB-1DD4AAB2D07D}"/>
              </a:ext>
            </a:extLst>
          </p:cNvPr>
          <p:cNvSpPr>
            <a:spLocks noGrp="1"/>
          </p:cNvSpPr>
          <p:nvPr>
            <p:ph type="title"/>
          </p:nvPr>
        </p:nvSpPr>
        <p:spPr/>
        <p:txBody>
          <a:bodyPr>
            <a:noAutofit/>
          </a:bodyPr>
          <a:lstStyle/>
          <a:p>
            <a:r>
              <a:rPr lang="en-AU" sz="3200" dirty="0"/>
              <a:t>Figure 16: Past six month use and frequency of use of cocaine, nationally, 2003-2018</a:t>
            </a:r>
          </a:p>
        </p:txBody>
      </p:sp>
      <p:sp>
        <p:nvSpPr>
          <p:cNvPr id="4" name="Text Placeholder 3">
            <a:extLst>
              <a:ext uri="{FF2B5EF4-FFF2-40B4-BE49-F238E27FC236}">
                <a16:creationId xmlns:a16="http://schemas.microsoft.com/office/drawing/2014/main" id="{3664B9BA-5C44-4B57-BBB7-C68A74731741}"/>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Median days computed among those who reported recent use (maximum 180 days). Median days rounded to the nearest whole number. Y axis reduced to 4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endParaRPr lang="en-AU" sz="1200" dirty="0"/>
          </a:p>
        </p:txBody>
      </p:sp>
      <p:graphicFrame>
        <p:nvGraphicFramePr>
          <p:cNvPr id="5" name="Chart Placeholder 4">
            <a:extLst>
              <a:ext uri="{FF2B5EF4-FFF2-40B4-BE49-F238E27FC236}">
                <a16:creationId xmlns:a16="http://schemas.microsoft.com/office/drawing/2014/main" id="{B56D7D1B-6D11-481D-B685-168743A3021D}"/>
              </a:ext>
            </a:extLst>
          </p:cNvPr>
          <p:cNvGraphicFramePr>
            <a:graphicFrameLocks noGrp="1" noChangeAspect="1"/>
          </p:cNvGraphicFramePr>
          <p:nvPr>
            <p:ph type="chart" sz="quarter" idx="13"/>
            <p:extLst>
              <p:ext uri="{D42A27DB-BD31-4B8C-83A1-F6EECF244321}">
                <p14:modId xmlns:p14="http://schemas.microsoft.com/office/powerpoint/2010/main" val="1042695468"/>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0453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59389-330A-4DE1-B41C-79D6A796936D}"/>
              </a:ext>
            </a:extLst>
          </p:cNvPr>
          <p:cNvSpPr>
            <a:spLocks noGrp="1"/>
          </p:cNvSpPr>
          <p:nvPr>
            <p:ph type="title"/>
          </p:nvPr>
        </p:nvSpPr>
        <p:spPr/>
        <p:txBody>
          <a:bodyPr>
            <a:noAutofit/>
          </a:bodyPr>
          <a:lstStyle/>
          <a:p>
            <a:r>
              <a:rPr lang="en-AU" sz="3200" dirty="0"/>
              <a:t>Figure 17: Median price of cocaine per gram, nationally, 2003-2018</a:t>
            </a:r>
          </a:p>
        </p:txBody>
      </p:sp>
      <p:sp>
        <p:nvSpPr>
          <p:cNvPr id="4" name="Text Placeholder 3">
            <a:extLst>
              <a:ext uri="{FF2B5EF4-FFF2-40B4-BE49-F238E27FC236}">
                <a16:creationId xmlns:a16="http://schemas.microsoft.com/office/drawing/2014/main" id="{049065F3-D95C-497B-8A43-732CE68FA556}"/>
              </a:ext>
            </a:extLst>
          </p:cNvPr>
          <p:cNvSpPr>
            <a:spLocks noGrp="1"/>
          </p:cNvSpPr>
          <p:nvPr>
            <p:ph type="body" sz="quarter" idx="14"/>
          </p:nvPr>
        </p:nvSpPr>
        <p:spPr>
          <a:xfrm>
            <a:off x="838200" y="5296990"/>
            <a:ext cx="10515600" cy="679948"/>
          </a:xfrm>
        </p:spPr>
        <p:txBody>
          <a:bodyPr>
            <a:norm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7C13C938-CC07-4C8A-8765-DB8F3BB87286}"/>
              </a:ext>
            </a:extLst>
          </p:cNvPr>
          <p:cNvGraphicFramePr>
            <a:graphicFrameLocks noGrp="1"/>
          </p:cNvGraphicFramePr>
          <p:nvPr>
            <p:ph type="chart" sz="quarter" idx="13"/>
            <p:extLst>
              <p:ext uri="{D42A27DB-BD31-4B8C-83A1-F6EECF244321}">
                <p14:modId xmlns:p14="http://schemas.microsoft.com/office/powerpoint/2010/main" val="1646858976"/>
              </p:ext>
            </p:extLst>
          </p:nvPr>
        </p:nvGraphicFramePr>
        <p:xfrm>
          <a:off x="838200" y="1674813"/>
          <a:ext cx="10520363"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3169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4C98-5DC9-418E-812A-2A5F21ABDD4D}"/>
              </a:ext>
            </a:extLst>
          </p:cNvPr>
          <p:cNvSpPr>
            <a:spLocks noGrp="1"/>
          </p:cNvSpPr>
          <p:nvPr>
            <p:ph type="title"/>
          </p:nvPr>
        </p:nvSpPr>
        <p:spPr/>
        <p:txBody>
          <a:bodyPr>
            <a:noAutofit/>
          </a:bodyPr>
          <a:lstStyle/>
          <a:p>
            <a:r>
              <a:rPr lang="en-AU" sz="3200" dirty="0"/>
              <a:t>Figure 18: Current perceived purity of cocaine, nationally, 2003-2018</a:t>
            </a:r>
          </a:p>
        </p:txBody>
      </p:sp>
      <p:sp>
        <p:nvSpPr>
          <p:cNvPr id="4" name="Text Placeholder 3">
            <a:extLst>
              <a:ext uri="{FF2B5EF4-FFF2-40B4-BE49-F238E27FC236}">
                <a16:creationId xmlns:a16="http://schemas.microsoft.com/office/drawing/2014/main" id="{349C9B47-5013-485C-BDBD-2ECB5B85D84F}"/>
              </a:ext>
            </a:extLst>
          </p:cNvPr>
          <p:cNvSpPr>
            <a:spLocks noGrp="1"/>
          </p:cNvSpPr>
          <p:nvPr>
            <p:ph type="body" sz="quarter" idx="14"/>
          </p:nvPr>
        </p:nvSpPr>
        <p:spPr>
          <a:xfrm>
            <a:off x="833438" y="5379828"/>
            <a:ext cx="10515600" cy="679948"/>
          </a:xfrm>
        </p:spPr>
        <p:txBody>
          <a:bodyPr>
            <a:norm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2740ACBB-802A-4605-B9D0-BBDC7BCF8F40}"/>
              </a:ext>
            </a:extLst>
          </p:cNvPr>
          <p:cNvGraphicFramePr>
            <a:graphicFrameLocks noGrp="1"/>
          </p:cNvGraphicFramePr>
          <p:nvPr>
            <p:ph type="chart" sz="quarter" idx="13"/>
            <p:extLst>
              <p:ext uri="{D42A27DB-BD31-4B8C-83A1-F6EECF244321}">
                <p14:modId xmlns:p14="http://schemas.microsoft.com/office/powerpoint/2010/main" val="4289130284"/>
              </p:ext>
            </p:extLst>
          </p:nvPr>
        </p:nvGraphicFramePr>
        <p:xfrm>
          <a:off x="658906" y="1674812"/>
          <a:ext cx="10690132" cy="3609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303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D2C1-AE3B-48AE-92D2-454851680D26}"/>
              </a:ext>
            </a:extLst>
          </p:cNvPr>
          <p:cNvSpPr>
            <a:spLocks noGrp="1"/>
          </p:cNvSpPr>
          <p:nvPr>
            <p:ph type="title"/>
          </p:nvPr>
        </p:nvSpPr>
        <p:spPr>
          <a:xfrm>
            <a:off x="838200" y="521789"/>
            <a:ext cx="10515600" cy="946150"/>
          </a:xfrm>
        </p:spPr>
        <p:txBody>
          <a:bodyPr>
            <a:normAutofit/>
          </a:bodyPr>
          <a:lstStyle/>
          <a:p>
            <a:r>
              <a:rPr lang="en-AU" sz="3200" dirty="0"/>
              <a:t>Figure 1: Drug of choice, nationally, 2003-2008</a:t>
            </a:r>
          </a:p>
        </p:txBody>
      </p:sp>
      <p:sp>
        <p:nvSpPr>
          <p:cNvPr id="4" name="Text Placeholder 3">
            <a:extLst>
              <a:ext uri="{FF2B5EF4-FFF2-40B4-BE49-F238E27FC236}">
                <a16:creationId xmlns:a16="http://schemas.microsoft.com/office/drawing/2014/main" id="{1AE46628-4C1D-4958-B6C9-0DF2B2240825}"/>
              </a:ext>
            </a:extLst>
          </p:cNvPr>
          <p:cNvSpPr>
            <a:spLocks noGrp="1"/>
          </p:cNvSpPr>
          <p:nvPr>
            <p:ph type="body" sz="quarter" idx="14"/>
          </p:nvPr>
        </p:nvSpPr>
        <p:spPr>
          <a:xfrm>
            <a:off x="924878" y="5296990"/>
            <a:ext cx="10515600" cy="679948"/>
          </a:xfrm>
        </p:spPr>
        <p:txBody>
          <a:bodyPr>
            <a:normAutofit/>
          </a:bodyPr>
          <a:lstStyle/>
          <a:p>
            <a:pPr marL="0" indent="0">
              <a:buNone/>
            </a:pPr>
            <a:r>
              <a:rPr lang="en-AU" sz="1200" dirty="0"/>
              <a:t>Note. Substances listed in this figure are the primary endorsed; nominal percentages have endorsed other substances.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12" name="Chart Placeholder 11">
            <a:extLst>
              <a:ext uri="{FF2B5EF4-FFF2-40B4-BE49-F238E27FC236}">
                <a16:creationId xmlns:a16="http://schemas.microsoft.com/office/drawing/2014/main" id="{85EDAADA-757E-41AA-8234-47EC2DB46EDA}"/>
              </a:ext>
            </a:extLst>
          </p:cNvPr>
          <p:cNvGraphicFramePr>
            <a:graphicFrameLocks noGrp="1"/>
          </p:cNvGraphicFramePr>
          <p:nvPr>
            <p:ph type="chart" sz="quarter" idx="13"/>
            <p:extLst>
              <p:ext uri="{D42A27DB-BD31-4B8C-83A1-F6EECF244321}">
                <p14:modId xmlns:p14="http://schemas.microsoft.com/office/powerpoint/2010/main" val="2048881527"/>
              </p:ext>
            </p:extLst>
          </p:nvPr>
        </p:nvGraphicFramePr>
        <p:xfrm>
          <a:off x="838200" y="1674812"/>
          <a:ext cx="10520362" cy="3622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2101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E45C-D069-46F0-A633-D433E7D616BB}"/>
              </a:ext>
            </a:extLst>
          </p:cNvPr>
          <p:cNvSpPr>
            <a:spLocks noGrp="1"/>
          </p:cNvSpPr>
          <p:nvPr>
            <p:ph type="title"/>
          </p:nvPr>
        </p:nvSpPr>
        <p:spPr/>
        <p:txBody>
          <a:bodyPr>
            <a:noAutofit/>
          </a:bodyPr>
          <a:lstStyle/>
          <a:p>
            <a:r>
              <a:rPr lang="en-AU" sz="3200" dirty="0"/>
              <a:t>Figure 19: Current perceived availability of cocaine, nationally, 2003-2018</a:t>
            </a:r>
          </a:p>
        </p:txBody>
      </p:sp>
      <p:sp>
        <p:nvSpPr>
          <p:cNvPr id="4" name="Text Placeholder 3">
            <a:extLst>
              <a:ext uri="{FF2B5EF4-FFF2-40B4-BE49-F238E27FC236}">
                <a16:creationId xmlns:a16="http://schemas.microsoft.com/office/drawing/2014/main" id="{4074F4EA-0E20-4BE0-9D04-B474539FE07D}"/>
              </a:ext>
            </a:extLst>
          </p:cNvPr>
          <p:cNvSpPr>
            <a:spLocks noGrp="1"/>
          </p:cNvSpPr>
          <p:nvPr>
            <p:ph type="body" sz="quarter" idx="14"/>
          </p:nvPr>
        </p:nvSpPr>
        <p:spPr>
          <a:xfrm>
            <a:off x="838200" y="5332434"/>
            <a:ext cx="10515600" cy="679948"/>
          </a:xfrm>
        </p:spPr>
        <p:txBody>
          <a:bodyPr>
            <a:norm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r>
              <a:rPr lang="en-AU" sz="1200" dirty="0"/>
              <a:t>                                                                                                                                                                                                                                                                                                                                                                                                                                                                                                                                                                                                                                                                                                                                                                                                                                                                                                                                                                                                                                                                                                                                                                                                                                                                                                                                                                                                                                                                                                                                                                                                                                                                                                                                                                                                                                                                                                                                                                                                                                                                                                                                                                                                                                                                                                                                                                                                                                                                                                                                                                                                                                                                                                                                                                                                                                                                                                                                                                                                                                                                                                                                                                                                                                                                                                                                                                                                                                                                                                                                                                                                                                                                                                                                                                                                                                                                                                                                                                                                                                                                                                                                                                                                                                                                                                                                                                                                                                                                                                                                                                                                                                                                                                                                                                                                                                                                                                                                                                                                                                                                                                                                                                                                                                                                                                                                                                                                                                                                                                                                                                                                                                                                                                                                                                                                                                                                                                                                                                                                                                                                                                                                                                                                                                                                                                                                                                                                                                                                                                                                                                                                                                                                                                                                                                                                                                                                                                                                                                                                                                                                                                                                                                                                                                                                                                                                                                                                                                                                                                                                                                                                                                                                                                                                                                                                                                                                                                                                                                                                                                                                                                                                                                                                                                                                                                                                                                                                                                                                                                                                                                                                                                                                                                                                                                                                                                                                                                                                                                                                                                                                                                                                                                                                                                                                                                                                                                                                                                                                                                                                                                                                                                                                                                                                                                                                                                                                                                                                                                                                                                                                                                                                                                                                                                                                                                                                                                                                                                                                                                                                                                                                                                                                                                                                                                                                                                                                                                                                                                                                                                                                                                                                                                                                                                                                                                                                                                                                                                                                                                                                                                                                                                                                                                                                                                                                                                                                                                                                                                                                                                                                                                                                                                                                                                                                                                                                                                                                                                                                                                                                                             </a:t>
            </a:r>
          </a:p>
        </p:txBody>
      </p:sp>
      <p:graphicFrame>
        <p:nvGraphicFramePr>
          <p:cNvPr id="6" name="Chart Placeholder 5">
            <a:extLst>
              <a:ext uri="{FF2B5EF4-FFF2-40B4-BE49-F238E27FC236}">
                <a16:creationId xmlns:a16="http://schemas.microsoft.com/office/drawing/2014/main" id="{E85058E2-E77B-42D1-8185-0D0BF4282849}"/>
              </a:ext>
            </a:extLst>
          </p:cNvPr>
          <p:cNvGraphicFramePr>
            <a:graphicFrameLocks noGrp="1"/>
          </p:cNvGraphicFramePr>
          <p:nvPr>
            <p:ph type="chart" sz="quarter" idx="13"/>
            <p:extLst>
              <p:ext uri="{D42A27DB-BD31-4B8C-83A1-F6EECF244321}">
                <p14:modId xmlns:p14="http://schemas.microsoft.com/office/powerpoint/2010/main" val="1264984831"/>
              </p:ext>
            </p:extLst>
          </p:nvPr>
        </p:nvGraphicFramePr>
        <p:xfrm>
          <a:off x="838200" y="167714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3209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301B-437C-4737-8121-79FBCCE30CB5}"/>
              </a:ext>
            </a:extLst>
          </p:cNvPr>
          <p:cNvSpPr>
            <a:spLocks noGrp="1"/>
          </p:cNvSpPr>
          <p:nvPr>
            <p:ph type="title"/>
          </p:nvPr>
        </p:nvSpPr>
        <p:spPr/>
        <p:txBody>
          <a:bodyPr>
            <a:noAutofit/>
          </a:bodyPr>
          <a:lstStyle/>
          <a:p>
            <a:r>
              <a:rPr lang="en-AU" sz="3200" dirty="0"/>
              <a:t>Figure 20: Past six month use and frequency of use of cannabis, nationally, 2003-2018</a:t>
            </a:r>
          </a:p>
        </p:txBody>
      </p:sp>
      <p:sp>
        <p:nvSpPr>
          <p:cNvPr id="4" name="Text Placeholder 3">
            <a:extLst>
              <a:ext uri="{FF2B5EF4-FFF2-40B4-BE49-F238E27FC236}">
                <a16:creationId xmlns:a16="http://schemas.microsoft.com/office/drawing/2014/main" id="{00FC2738-A37A-4A38-9FFA-5F78AB1F035C}"/>
              </a:ext>
            </a:extLst>
          </p:cNvPr>
          <p:cNvSpPr>
            <a:spLocks noGrp="1"/>
          </p:cNvSpPr>
          <p:nvPr>
            <p:ph type="body" sz="quarter" idx="14"/>
          </p:nvPr>
        </p:nvSpPr>
        <p:spPr>
          <a:xfrm>
            <a:off x="838200" y="5426250"/>
            <a:ext cx="10515600" cy="679948"/>
          </a:xfrm>
        </p:spPr>
        <p:txBody>
          <a:bodyPr>
            <a:noAutofit/>
          </a:bodyPr>
          <a:lstStyle/>
          <a:p>
            <a:pPr marL="0" indent="0">
              <a:buNone/>
            </a:pPr>
            <a:r>
              <a:rPr lang="en-AU" sz="1200" dirty="0"/>
              <a:t>Note. Median days computed among those who reported recent use (maximum 180 days). Median days rounded to the nearest whole number. Y axis reduced to 65-90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C9998C41-71EB-4ADF-93D5-235CB5CBF00C}"/>
              </a:ext>
            </a:extLst>
          </p:cNvPr>
          <p:cNvGraphicFramePr>
            <a:graphicFrameLocks noGrp="1" noChangeAspect="1"/>
          </p:cNvGraphicFramePr>
          <p:nvPr>
            <p:ph type="chart" sz="quarter" idx="13"/>
            <p:extLst>
              <p:ext uri="{D42A27DB-BD31-4B8C-83A1-F6EECF244321}">
                <p14:modId xmlns:p14="http://schemas.microsoft.com/office/powerpoint/2010/main" val="3025177519"/>
              </p:ext>
            </p:extLst>
          </p:nvPr>
        </p:nvGraphicFramePr>
        <p:xfrm>
          <a:off x="499894" y="1674812"/>
          <a:ext cx="10849144" cy="3727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97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F276-194C-4BA0-BD0F-90FDD0556217}"/>
              </a:ext>
            </a:extLst>
          </p:cNvPr>
          <p:cNvSpPr>
            <a:spLocks noGrp="1"/>
          </p:cNvSpPr>
          <p:nvPr>
            <p:ph type="title"/>
          </p:nvPr>
        </p:nvSpPr>
        <p:spPr/>
        <p:txBody>
          <a:bodyPr>
            <a:noAutofit/>
          </a:bodyPr>
          <a:lstStyle/>
          <a:p>
            <a:r>
              <a:rPr lang="en-AU" sz="3200" dirty="0"/>
              <a:t>Figure 21: Median price of hydroponic (a) and bush (b) cannabis per ounce and gram, nationally, 2006-2018</a:t>
            </a:r>
          </a:p>
        </p:txBody>
      </p:sp>
      <p:sp>
        <p:nvSpPr>
          <p:cNvPr id="4" name="Text Placeholder 3">
            <a:extLst>
              <a:ext uri="{FF2B5EF4-FFF2-40B4-BE49-F238E27FC236}">
                <a16:creationId xmlns:a16="http://schemas.microsoft.com/office/drawing/2014/main" id="{06AC52F6-2AD6-4537-95D4-30AA57C884EE}"/>
              </a:ext>
            </a:extLst>
          </p:cNvPr>
          <p:cNvSpPr>
            <a:spLocks noGrp="1"/>
          </p:cNvSpPr>
          <p:nvPr>
            <p:ph type="body" sz="quarter" idx="14"/>
          </p:nvPr>
        </p:nvSpPr>
        <p:spPr>
          <a:xfrm>
            <a:off x="848671" y="5628088"/>
            <a:ext cx="10515600" cy="364609"/>
          </a:xfrm>
        </p:spPr>
        <p:txBody>
          <a:bodyPr>
            <a:noAutofit/>
          </a:bodyPr>
          <a:lstStyle/>
          <a:p>
            <a:pPr marL="0" indent="0">
              <a:buNone/>
            </a:pPr>
            <a:r>
              <a:rPr lang="en-AU" sz="1200" dirty="0"/>
              <a:t>Note. From 2006 onwards hydroponic and bush cannabis data collected separately.  *</a:t>
            </a:r>
            <a:r>
              <a:rPr lang="en-AU" sz="1200" i="1" dirty="0"/>
              <a:t>p</a:t>
            </a:r>
            <a:r>
              <a:rPr lang="en-AU" sz="1200" dirty="0"/>
              <a:t>&lt;0.050; **</a:t>
            </a:r>
            <a:r>
              <a:rPr lang="en-AU" sz="1200" i="1" dirty="0"/>
              <a:t>p</a:t>
            </a:r>
            <a:r>
              <a:rPr lang="en-AU" sz="1200" dirty="0"/>
              <a:t>&lt;0.010; ***p&lt;0.001 for 2017 versus 2018.</a:t>
            </a:r>
          </a:p>
          <a:p>
            <a:pPr marL="0" indent="0">
              <a:buNone/>
            </a:pPr>
            <a:endParaRPr lang="en-AU" sz="1200" dirty="0"/>
          </a:p>
        </p:txBody>
      </p:sp>
      <p:graphicFrame>
        <p:nvGraphicFramePr>
          <p:cNvPr id="6" name="Chart Placeholder 4">
            <a:extLst>
              <a:ext uri="{FF2B5EF4-FFF2-40B4-BE49-F238E27FC236}">
                <a16:creationId xmlns:a16="http://schemas.microsoft.com/office/drawing/2014/main" id="{AA44CB66-8936-40C6-995E-26CA04A4F09C}"/>
              </a:ext>
            </a:extLst>
          </p:cNvPr>
          <p:cNvGraphicFramePr>
            <a:graphicFrameLocks/>
          </p:cNvGraphicFramePr>
          <p:nvPr>
            <p:extLst>
              <p:ext uri="{D42A27DB-BD31-4B8C-83A1-F6EECF244321}">
                <p14:modId xmlns:p14="http://schemas.microsoft.com/office/powerpoint/2010/main" val="2273903309"/>
              </p:ext>
            </p:extLst>
          </p:nvPr>
        </p:nvGraphicFramePr>
        <p:xfrm>
          <a:off x="6096000" y="1901907"/>
          <a:ext cx="6051849" cy="339018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AA887C8-6831-4F29-883B-05EBB225845B}"/>
              </a:ext>
            </a:extLst>
          </p:cNvPr>
          <p:cNvSpPr txBox="1"/>
          <p:nvPr/>
        </p:nvSpPr>
        <p:spPr>
          <a:xfrm>
            <a:off x="848671" y="1565908"/>
            <a:ext cx="2710999" cy="646331"/>
          </a:xfrm>
          <a:prstGeom prst="rect">
            <a:avLst/>
          </a:prstGeom>
          <a:noFill/>
        </p:spPr>
        <p:txBody>
          <a:bodyPr wrap="none" rtlCol="0">
            <a:spAutoFit/>
          </a:bodyPr>
          <a:lstStyle/>
          <a:p>
            <a:r>
              <a:rPr lang="en-AU" dirty="0"/>
              <a:t>(A) Hydroponic cannabis</a:t>
            </a:r>
          </a:p>
          <a:p>
            <a:endParaRPr lang="en-AU" dirty="0"/>
          </a:p>
        </p:txBody>
      </p:sp>
      <p:sp>
        <p:nvSpPr>
          <p:cNvPr id="8" name="TextBox 7">
            <a:extLst>
              <a:ext uri="{FF2B5EF4-FFF2-40B4-BE49-F238E27FC236}">
                <a16:creationId xmlns:a16="http://schemas.microsoft.com/office/drawing/2014/main" id="{87CC23E6-D2F0-45F7-944F-B11590676694}"/>
              </a:ext>
            </a:extLst>
          </p:cNvPr>
          <p:cNvSpPr txBox="1"/>
          <p:nvPr/>
        </p:nvSpPr>
        <p:spPr>
          <a:xfrm>
            <a:off x="6818861" y="1565909"/>
            <a:ext cx="2069797" cy="646331"/>
          </a:xfrm>
          <a:prstGeom prst="rect">
            <a:avLst/>
          </a:prstGeom>
          <a:noFill/>
        </p:spPr>
        <p:txBody>
          <a:bodyPr wrap="none" rtlCol="0">
            <a:spAutoFit/>
          </a:bodyPr>
          <a:lstStyle/>
          <a:p>
            <a:pPr lvl="0"/>
            <a:r>
              <a:rPr lang="en-AU" dirty="0"/>
              <a:t>(B) Bush cannabis</a:t>
            </a:r>
          </a:p>
          <a:p>
            <a:endParaRPr lang="en-AU" dirty="0"/>
          </a:p>
        </p:txBody>
      </p:sp>
      <p:graphicFrame>
        <p:nvGraphicFramePr>
          <p:cNvPr id="11" name="Chart Placeholder 4">
            <a:extLst>
              <a:ext uri="{FF2B5EF4-FFF2-40B4-BE49-F238E27FC236}">
                <a16:creationId xmlns:a16="http://schemas.microsoft.com/office/drawing/2014/main" id="{3E59C612-4BE7-4F77-8481-B8AE27FE20A1}"/>
              </a:ext>
            </a:extLst>
          </p:cNvPr>
          <p:cNvGraphicFramePr>
            <a:graphicFrameLocks/>
          </p:cNvGraphicFramePr>
          <p:nvPr>
            <p:extLst>
              <p:ext uri="{D42A27DB-BD31-4B8C-83A1-F6EECF244321}">
                <p14:modId xmlns:p14="http://schemas.microsoft.com/office/powerpoint/2010/main" val="360525072"/>
              </p:ext>
            </p:extLst>
          </p:nvPr>
        </p:nvGraphicFramePr>
        <p:xfrm>
          <a:off x="44151" y="1901906"/>
          <a:ext cx="6051849" cy="3390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6792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1F48-B563-4525-AB76-885B28BE9C22}"/>
              </a:ext>
            </a:extLst>
          </p:cNvPr>
          <p:cNvSpPr>
            <a:spLocks noGrp="1"/>
          </p:cNvSpPr>
          <p:nvPr>
            <p:ph type="title"/>
          </p:nvPr>
        </p:nvSpPr>
        <p:spPr/>
        <p:txBody>
          <a:bodyPr>
            <a:noAutofit/>
          </a:bodyPr>
          <a:lstStyle/>
          <a:p>
            <a:r>
              <a:rPr lang="en-AU" sz="3200" dirty="0"/>
              <a:t>Figure 22: Current potency of hydroponic (a) and bush (b) cannabis, nationally, 2006-2018</a:t>
            </a:r>
          </a:p>
        </p:txBody>
      </p:sp>
      <p:sp>
        <p:nvSpPr>
          <p:cNvPr id="4" name="Text Placeholder 3">
            <a:extLst>
              <a:ext uri="{FF2B5EF4-FFF2-40B4-BE49-F238E27FC236}">
                <a16:creationId xmlns:a16="http://schemas.microsoft.com/office/drawing/2014/main" id="{B643FE2C-1527-4EA4-AE1E-366715C0081D}"/>
              </a:ext>
            </a:extLst>
          </p:cNvPr>
          <p:cNvSpPr>
            <a:spLocks noGrp="1"/>
          </p:cNvSpPr>
          <p:nvPr>
            <p:ph type="body" sz="quarter" idx="14"/>
          </p:nvPr>
        </p:nvSpPr>
        <p:spPr>
          <a:xfrm>
            <a:off x="690562" y="5665599"/>
            <a:ext cx="10515600" cy="496309"/>
          </a:xfrm>
        </p:spPr>
        <p:txBody>
          <a:bodyPr>
            <a:normAutofit/>
          </a:bodyPr>
          <a:lstStyle/>
          <a:p>
            <a:pPr marL="0" indent="0">
              <a:buNone/>
            </a:pPr>
            <a:r>
              <a:rPr lang="en-AU" sz="1200" dirty="0"/>
              <a:t>Note. </a:t>
            </a:r>
            <a:r>
              <a:rPr lang="en-GB" sz="1200" dirty="0"/>
              <a:t>The response ‘Don’t know’ was excluded from analysis</a:t>
            </a:r>
            <a:r>
              <a:rPr lang="en-AU" sz="1200" dirty="0"/>
              <a:t>. From 2006 onwards hydroponic and bush cannabis data collected separately. *p&lt;0.050; **p&lt;0.010; ***p&lt;0.001 for 2017 versus 2018.</a:t>
            </a:r>
          </a:p>
        </p:txBody>
      </p:sp>
      <p:graphicFrame>
        <p:nvGraphicFramePr>
          <p:cNvPr id="5" name="Chart Placeholder 4">
            <a:extLst>
              <a:ext uri="{FF2B5EF4-FFF2-40B4-BE49-F238E27FC236}">
                <a16:creationId xmlns:a16="http://schemas.microsoft.com/office/drawing/2014/main" id="{76AD97A8-9E66-4A08-9243-9D38188D5918}"/>
              </a:ext>
            </a:extLst>
          </p:cNvPr>
          <p:cNvGraphicFramePr>
            <a:graphicFrameLocks noGrp="1"/>
          </p:cNvGraphicFramePr>
          <p:nvPr>
            <p:ph type="chart" sz="quarter" idx="13"/>
            <p:extLst>
              <p:ext uri="{D42A27DB-BD31-4B8C-83A1-F6EECF244321}">
                <p14:modId xmlns:p14="http://schemas.microsoft.com/office/powerpoint/2010/main" val="1404142179"/>
              </p:ext>
            </p:extLst>
          </p:nvPr>
        </p:nvGraphicFramePr>
        <p:xfrm>
          <a:off x="107576" y="1783715"/>
          <a:ext cx="5988424" cy="3859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Placeholder 6">
            <a:extLst>
              <a:ext uri="{FF2B5EF4-FFF2-40B4-BE49-F238E27FC236}">
                <a16:creationId xmlns:a16="http://schemas.microsoft.com/office/drawing/2014/main" id="{A21966FA-EEB1-414E-B628-48B17BE6088B}"/>
              </a:ext>
            </a:extLst>
          </p:cNvPr>
          <p:cNvGraphicFramePr>
            <a:graphicFrameLocks/>
          </p:cNvGraphicFramePr>
          <p:nvPr>
            <p:extLst>
              <p:ext uri="{D42A27DB-BD31-4B8C-83A1-F6EECF244321}">
                <p14:modId xmlns:p14="http://schemas.microsoft.com/office/powerpoint/2010/main" val="2607062412"/>
              </p:ext>
            </p:extLst>
          </p:nvPr>
        </p:nvGraphicFramePr>
        <p:xfrm>
          <a:off x="6173152" y="1760854"/>
          <a:ext cx="5911272" cy="385902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43B685C-6675-4E1C-9029-FA44E92248C1}"/>
              </a:ext>
            </a:extLst>
          </p:cNvPr>
          <p:cNvSpPr txBox="1"/>
          <p:nvPr/>
        </p:nvSpPr>
        <p:spPr>
          <a:xfrm>
            <a:off x="1062990" y="1565910"/>
            <a:ext cx="2710999" cy="646331"/>
          </a:xfrm>
          <a:prstGeom prst="rect">
            <a:avLst/>
          </a:prstGeom>
          <a:noFill/>
        </p:spPr>
        <p:txBody>
          <a:bodyPr wrap="none" rtlCol="0">
            <a:spAutoFit/>
          </a:bodyPr>
          <a:lstStyle/>
          <a:p>
            <a:r>
              <a:rPr lang="en-AU" dirty="0"/>
              <a:t>(A) Hydroponic cannabis</a:t>
            </a:r>
          </a:p>
          <a:p>
            <a:endParaRPr lang="en-AU" dirty="0"/>
          </a:p>
        </p:txBody>
      </p:sp>
      <p:sp>
        <p:nvSpPr>
          <p:cNvPr id="8" name="TextBox 7">
            <a:extLst>
              <a:ext uri="{FF2B5EF4-FFF2-40B4-BE49-F238E27FC236}">
                <a16:creationId xmlns:a16="http://schemas.microsoft.com/office/drawing/2014/main" id="{CF5B693A-615A-472D-8C9B-3B33B7AA4ECA}"/>
              </a:ext>
            </a:extLst>
          </p:cNvPr>
          <p:cNvSpPr txBox="1"/>
          <p:nvPr/>
        </p:nvSpPr>
        <p:spPr>
          <a:xfrm>
            <a:off x="6175893" y="1588770"/>
            <a:ext cx="2069797" cy="646331"/>
          </a:xfrm>
          <a:prstGeom prst="rect">
            <a:avLst/>
          </a:prstGeom>
          <a:noFill/>
        </p:spPr>
        <p:txBody>
          <a:bodyPr wrap="none" rtlCol="0">
            <a:spAutoFit/>
          </a:bodyPr>
          <a:lstStyle/>
          <a:p>
            <a:pPr lvl="0"/>
            <a:r>
              <a:rPr lang="en-AU" dirty="0"/>
              <a:t>(B) Bush cannabis</a:t>
            </a:r>
          </a:p>
          <a:p>
            <a:endParaRPr lang="en-AU" dirty="0"/>
          </a:p>
        </p:txBody>
      </p:sp>
    </p:spTree>
    <p:extLst>
      <p:ext uri="{BB962C8B-B14F-4D97-AF65-F5344CB8AC3E}">
        <p14:creationId xmlns:p14="http://schemas.microsoft.com/office/powerpoint/2010/main" val="1923216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804A-58E0-4F53-B2F0-E31875FCE308}"/>
              </a:ext>
            </a:extLst>
          </p:cNvPr>
          <p:cNvSpPr>
            <a:spLocks noGrp="1"/>
          </p:cNvSpPr>
          <p:nvPr>
            <p:ph type="title"/>
          </p:nvPr>
        </p:nvSpPr>
        <p:spPr/>
        <p:txBody>
          <a:bodyPr>
            <a:noAutofit/>
          </a:bodyPr>
          <a:lstStyle/>
          <a:p>
            <a:r>
              <a:rPr lang="en-AU" sz="3200" dirty="0"/>
              <a:t>Figure 23: Current perceived availability of hydroponic (a) and bush (b) cannabis, nationally, 2006-2018</a:t>
            </a:r>
          </a:p>
        </p:txBody>
      </p:sp>
      <p:sp>
        <p:nvSpPr>
          <p:cNvPr id="4" name="Text Placeholder 3">
            <a:extLst>
              <a:ext uri="{FF2B5EF4-FFF2-40B4-BE49-F238E27FC236}">
                <a16:creationId xmlns:a16="http://schemas.microsoft.com/office/drawing/2014/main" id="{9C5E9AAC-062B-451D-BEE2-4D9CCD548A1E}"/>
              </a:ext>
            </a:extLst>
          </p:cNvPr>
          <p:cNvSpPr>
            <a:spLocks noGrp="1"/>
          </p:cNvSpPr>
          <p:nvPr>
            <p:ph type="body" sz="quarter" idx="14"/>
          </p:nvPr>
        </p:nvSpPr>
        <p:spPr>
          <a:xfrm>
            <a:off x="918093" y="5668761"/>
            <a:ext cx="10515600" cy="450082"/>
          </a:xfrm>
        </p:spPr>
        <p:txBody>
          <a:bodyPr>
            <a:normAutofit/>
          </a:bodyPr>
          <a:lstStyle/>
          <a:p>
            <a:pPr marL="0" indent="0">
              <a:buNone/>
            </a:pPr>
            <a:r>
              <a:rPr lang="en-AU" sz="1200" dirty="0"/>
              <a:t>Note. </a:t>
            </a:r>
            <a:r>
              <a:rPr lang="en-GB" sz="1200" dirty="0"/>
              <a:t>The response ‘Don’t know’ was excluded from analysis</a:t>
            </a:r>
            <a:r>
              <a:rPr lang="en-AU" sz="1200" dirty="0"/>
              <a:t>. From 2006 onwards hydroponic and bush cannabis data collected separately.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endParaRPr lang="en-AU" sz="1200" dirty="0"/>
          </a:p>
        </p:txBody>
      </p:sp>
      <p:graphicFrame>
        <p:nvGraphicFramePr>
          <p:cNvPr id="9" name="Chart Placeholder 8">
            <a:extLst>
              <a:ext uri="{FF2B5EF4-FFF2-40B4-BE49-F238E27FC236}">
                <a16:creationId xmlns:a16="http://schemas.microsoft.com/office/drawing/2014/main" id="{4917889C-7553-4380-8B2A-DC40463BA91B}"/>
              </a:ext>
            </a:extLst>
          </p:cNvPr>
          <p:cNvGraphicFramePr>
            <a:graphicFrameLocks noGrp="1"/>
          </p:cNvGraphicFramePr>
          <p:nvPr>
            <p:ph type="chart" sz="quarter" idx="13"/>
            <p:extLst>
              <p:ext uri="{D42A27DB-BD31-4B8C-83A1-F6EECF244321}">
                <p14:modId xmlns:p14="http://schemas.microsoft.com/office/powerpoint/2010/main" val="2241961583"/>
              </p:ext>
            </p:extLst>
          </p:nvPr>
        </p:nvGraphicFramePr>
        <p:xfrm>
          <a:off x="0" y="1811475"/>
          <a:ext cx="5970587" cy="38344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Placeholder 8">
            <a:extLst>
              <a:ext uri="{FF2B5EF4-FFF2-40B4-BE49-F238E27FC236}">
                <a16:creationId xmlns:a16="http://schemas.microsoft.com/office/drawing/2014/main" id="{546E3815-A728-4403-8D68-2A58805C99BC}"/>
              </a:ext>
            </a:extLst>
          </p:cNvPr>
          <p:cNvGraphicFramePr>
            <a:graphicFrameLocks/>
          </p:cNvGraphicFramePr>
          <p:nvPr>
            <p:extLst>
              <p:ext uri="{D42A27DB-BD31-4B8C-83A1-F6EECF244321}">
                <p14:modId xmlns:p14="http://schemas.microsoft.com/office/powerpoint/2010/main" val="1608824136"/>
              </p:ext>
            </p:extLst>
          </p:nvPr>
        </p:nvGraphicFramePr>
        <p:xfrm>
          <a:off x="6221413" y="1811473"/>
          <a:ext cx="5970587" cy="38344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C1C8C944-68D2-455C-88F8-897FC5FF321F}"/>
              </a:ext>
            </a:extLst>
          </p:cNvPr>
          <p:cNvSpPr txBox="1"/>
          <p:nvPr/>
        </p:nvSpPr>
        <p:spPr>
          <a:xfrm>
            <a:off x="1062990" y="1565910"/>
            <a:ext cx="2710999" cy="646331"/>
          </a:xfrm>
          <a:prstGeom prst="rect">
            <a:avLst/>
          </a:prstGeom>
          <a:noFill/>
        </p:spPr>
        <p:txBody>
          <a:bodyPr wrap="none" rtlCol="0">
            <a:spAutoFit/>
          </a:bodyPr>
          <a:lstStyle/>
          <a:p>
            <a:r>
              <a:rPr lang="en-AU" dirty="0"/>
              <a:t>(A) Hydroponic cannabis</a:t>
            </a:r>
          </a:p>
          <a:p>
            <a:endParaRPr lang="en-AU" dirty="0"/>
          </a:p>
        </p:txBody>
      </p:sp>
      <p:sp>
        <p:nvSpPr>
          <p:cNvPr id="12" name="TextBox 11">
            <a:extLst>
              <a:ext uri="{FF2B5EF4-FFF2-40B4-BE49-F238E27FC236}">
                <a16:creationId xmlns:a16="http://schemas.microsoft.com/office/drawing/2014/main" id="{3D041B92-BFDD-4870-B631-91DDCFB89228}"/>
              </a:ext>
            </a:extLst>
          </p:cNvPr>
          <p:cNvSpPr txBox="1"/>
          <p:nvPr/>
        </p:nvSpPr>
        <p:spPr>
          <a:xfrm>
            <a:off x="6175893" y="1588770"/>
            <a:ext cx="2069797" cy="646331"/>
          </a:xfrm>
          <a:prstGeom prst="rect">
            <a:avLst/>
          </a:prstGeom>
          <a:noFill/>
        </p:spPr>
        <p:txBody>
          <a:bodyPr wrap="none" rtlCol="0">
            <a:spAutoFit/>
          </a:bodyPr>
          <a:lstStyle/>
          <a:p>
            <a:pPr lvl="0"/>
            <a:r>
              <a:rPr lang="en-AU" dirty="0"/>
              <a:t>(B) Bush cannabis</a:t>
            </a:r>
          </a:p>
          <a:p>
            <a:endParaRPr lang="en-AU" dirty="0"/>
          </a:p>
        </p:txBody>
      </p:sp>
    </p:spTree>
    <p:extLst>
      <p:ext uri="{BB962C8B-B14F-4D97-AF65-F5344CB8AC3E}">
        <p14:creationId xmlns:p14="http://schemas.microsoft.com/office/powerpoint/2010/main" val="3699143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FC26-0375-415B-A7DF-600A78E76C7F}"/>
              </a:ext>
            </a:extLst>
          </p:cNvPr>
          <p:cNvSpPr>
            <a:spLocks noGrp="1"/>
          </p:cNvSpPr>
          <p:nvPr>
            <p:ph type="title"/>
          </p:nvPr>
        </p:nvSpPr>
        <p:spPr/>
        <p:txBody>
          <a:bodyPr>
            <a:noAutofit/>
          </a:bodyPr>
          <a:lstStyle/>
          <a:p>
            <a:r>
              <a:rPr lang="en-AU" sz="3200" dirty="0"/>
              <a:t>Figure 24: Past six month use and frequency of use of ketamine, nationally, 2003-2018</a:t>
            </a:r>
          </a:p>
        </p:txBody>
      </p:sp>
      <p:sp>
        <p:nvSpPr>
          <p:cNvPr id="4" name="Text Placeholder 3">
            <a:extLst>
              <a:ext uri="{FF2B5EF4-FFF2-40B4-BE49-F238E27FC236}">
                <a16:creationId xmlns:a16="http://schemas.microsoft.com/office/drawing/2014/main" id="{6C65A525-2C91-41C9-89FB-45D9A8B686DB}"/>
              </a:ext>
            </a:extLst>
          </p:cNvPr>
          <p:cNvSpPr>
            <a:spLocks noGrp="1"/>
          </p:cNvSpPr>
          <p:nvPr>
            <p:ph type="body" sz="quarter" idx="14"/>
          </p:nvPr>
        </p:nvSpPr>
        <p:spPr>
          <a:xfrm>
            <a:off x="838200" y="5521200"/>
            <a:ext cx="10515600" cy="529976"/>
          </a:xfrm>
        </p:spPr>
        <p:txBody>
          <a:bodyPr>
            <a:noAutofit/>
          </a:bodyPr>
          <a:lstStyle/>
          <a:p>
            <a:pPr marL="0" indent="0">
              <a:buNone/>
            </a:pPr>
            <a:r>
              <a:rPr lang="en-AU" sz="1200" dirty="0"/>
              <a:t>Note. Median days computed among those who reported recent use (maximum 180 days). Median days rounded to the nearest whole number. Y axis reduced to 3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E1C091D6-4F85-410E-A91D-45A7045CB817}"/>
              </a:ext>
            </a:extLst>
          </p:cNvPr>
          <p:cNvGraphicFramePr>
            <a:graphicFrameLocks noGrp="1" noChangeAspect="1"/>
          </p:cNvGraphicFramePr>
          <p:nvPr>
            <p:ph type="chart" sz="quarter" idx="13"/>
            <p:extLst>
              <p:ext uri="{D42A27DB-BD31-4B8C-83A1-F6EECF244321}">
                <p14:modId xmlns:p14="http://schemas.microsoft.com/office/powerpoint/2010/main" val="1124482190"/>
              </p:ext>
            </p:extLst>
          </p:nvPr>
        </p:nvGraphicFramePr>
        <p:xfrm>
          <a:off x="833437" y="1789113"/>
          <a:ext cx="10636903" cy="3547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4728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C4A7-3E79-4A70-ABCB-5E3CCDBC981B}"/>
              </a:ext>
            </a:extLst>
          </p:cNvPr>
          <p:cNvSpPr>
            <a:spLocks noGrp="1"/>
          </p:cNvSpPr>
          <p:nvPr>
            <p:ph type="title"/>
          </p:nvPr>
        </p:nvSpPr>
        <p:spPr/>
        <p:txBody>
          <a:bodyPr>
            <a:noAutofit/>
          </a:bodyPr>
          <a:lstStyle/>
          <a:p>
            <a:r>
              <a:rPr lang="en-AU" sz="3200" dirty="0"/>
              <a:t>Figure 25: Past six month use and frequency of use of LSD, nationally, 2003-2018</a:t>
            </a:r>
          </a:p>
        </p:txBody>
      </p:sp>
      <p:sp>
        <p:nvSpPr>
          <p:cNvPr id="4" name="Text Placeholder 3">
            <a:extLst>
              <a:ext uri="{FF2B5EF4-FFF2-40B4-BE49-F238E27FC236}">
                <a16:creationId xmlns:a16="http://schemas.microsoft.com/office/drawing/2014/main" id="{AB4B89E7-755C-4165-9387-E55585A1A669}"/>
              </a:ext>
            </a:extLst>
          </p:cNvPr>
          <p:cNvSpPr>
            <a:spLocks noGrp="1"/>
          </p:cNvSpPr>
          <p:nvPr>
            <p:ph type="body" sz="quarter" idx="14"/>
          </p:nvPr>
        </p:nvSpPr>
        <p:spPr>
          <a:xfrm>
            <a:off x="832757" y="5296990"/>
            <a:ext cx="10515600" cy="679948"/>
          </a:xfrm>
        </p:spPr>
        <p:txBody>
          <a:bodyPr>
            <a:noAutofit/>
          </a:bodyPr>
          <a:lstStyle/>
          <a:p>
            <a:pPr marL="0" indent="0">
              <a:buNone/>
            </a:pPr>
            <a:r>
              <a:rPr lang="en-AU" sz="1200" dirty="0"/>
              <a:t>Note. Median days computed among those who reported recent use (maximum 180 days). Median days rounded to the nearest whole number. Y axis reduced to 3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1C6231D5-3CE8-4EA5-9275-F7F52DEAF5FF}"/>
              </a:ext>
            </a:extLst>
          </p:cNvPr>
          <p:cNvGraphicFramePr>
            <a:graphicFrameLocks noGrp="1" noChangeAspect="1"/>
          </p:cNvGraphicFramePr>
          <p:nvPr>
            <p:ph type="chart" sz="quarter" idx="13"/>
            <p:extLst>
              <p:ext uri="{D42A27DB-BD31-4B8C-83A1-F6EECF244321}">
                <p14:modId xmlns:p14="http://schemas.microsoft.com/office/powerpoint/2010/main" val="3428375747"/>
              </p:ext>
            </p:extLst>
          </p:nvPr>
        </p:nvGraphicFramePr>
        <p:xfrm>
          <a:off x="827088" y="1674813"/>
          <a:ext cx="10521950"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1910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CECD-D2A7-47D7-AB6B-EA1F1DEA261D}"/>
              </a:ext>
            </a:extLst>
          </p:cNvPr>
          <p:cNvSpPr>
            <a:spLocks noGrp="1"/>
          </p:cNvSpPr>
          <p:nvPr>
            <p:ph type="title"/>
          </p:nvPr>
        </p:nvSpPr>
        <p:spPr/>
        <p:txBody>
          <a:bodyPr>
            <a:noAutofit/>
          </a:bodyPr>
          <a:lstStyle/>
          <a:p>
            <a:r>
              <a:rPr lang="en-AU" sz="3200" dirty="0"/>
              <a:t>Figure 26: Median price of ketamine per gram, nationally, 2003-2018</a:t>
            </a:r>
          </a:p>
        </p:txBody>
      </p:sp>
      <p:sp>
        <p:nvSpPr>
          <p:cNvPr id="4" name="Text Placeholder 3">
            <a:extLst>
              <a:ext uri="{FF2B5EF4-FFF2-40B4-BE49-F238E27FC236}">
                <a16:creationId xmlns:a16="http://schemas.microsoft.com/office/drawing/2014/main" id="{7E00D19D-EEAA-4664-B603-03AD05CA5E1A}"/>
              </a:ext>
            </a:extLst>
          </p:cNvPr>
          <p:cNvSpPr>
            <a:spLocks noGrp="1"/>
          </p:cNvSpPr>
          <p:nvPr>
            <p:ph type="body" sz="quarter" idx="14"/>
          </p:nvPr>
        </p:nvSpPr>
        <p:spPr>
          <a:xfrm>
            <a:off x="838200" y="5546723"/>
            <a:ext cx="10515600" cy="521694"/>
          </a:xfrm>
        </p:spPr>
        <p:txBody>
          <a:bodyPr>
            <a:norm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C33BAF3C-5512-4A78-BF24-F2F13B2D0308}"/>
              </a:ext>
            </a:extLst>
          </p:cNvPr>
          <p:cNvGraphicFramePr>
            <a:graphicFrameLocks noGrp="1"/>
          </p:cNvGraphicFramePr>
          <p:nvPr>
            <p:ph type="chart" sz="quarter" idx="13"/>
            <p:extLst>
              <p:ext uri="{D42A27DB-BD31-4B8C-83A1-F6EECF244321}">
                <p14:modId xmlns:p14="http://schemas.microsoft.com/office/powerpoint/2010/main" val="1158792916"/>
              </p:ext>
            </p:extLst>
          </p:nvPr>
        </p:nvGraphicFramePr>
        <p:xfrm>
          <a:off x="833438" y="1674812"/>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8238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2FAB-EF04-460A-90C5-38569BE12493}"/>
              </a:ext>
            </a:extLst>
          </p:cNvPr>
          <p:cNvSpPr>
            <a:spLocks noGrp="1"/>
          </p:cNvSpPr>
          <p:nvPr>
            <p:ph type="title"/>
          </p:nvPr>
        </p:nvSpPr>
        <p:spPr/>
        <p:txBody>
          <a:bodyPr>
            <a:noAutofit/>
          </a:bodyPr>
          <a:lstStyle/>
          <a:p>
            <a:r>
              <a:rPr lang="en-AU" sz="3200" dirty="0"/>
              <a:t>Figure 27: Current perceived purity of </a:t>
            </a:r>
            <a:r>
              <a:rPr lang="en-AU" sz="3200" dirty="0" err="1"/>
              <a:t>ketamin</a:t>
            </a:r>
            <a:r>
              <a:rPr lang="en-AU" sz="3200" dirty="0"/>
              <a:t>, nationally, 2003-2018</a:t>
            </a:r>
          </a:p>
        </p:txBody>
      </p:sp>
      <p:sp>
        <p:nvSpPr>
          <p:cNvPr id="4" name="Text Placeholder 3">
            <a:extLst>
              <a:ext uri="{FF2B5EF4-FFF2-40B4-BE49-F238E27FC236}">
                <a16:creationId xmlns:a16="http://schemas.microsoft.com/office/drawing/2014/main" id="{D723883F-5175-4C1F-8D9C-6C7E1CB1967B}"/>
              </a:ext>
            </a:extLst>
          </p:cNvPr>
          <p:cNvSpPr>
            <a:spLocks noGrp="1"/>
          </p:cNvSpPr>
          <p:nvPr>
            <p:ph type="body" sz="quarter" idx="14"/>
          </p:nvPr>
        </p:nvSpPr>
        <p:spPr>
          <a:xfrm>
            <a:off x="838200" y="5513762"/>
            <a:ext cx="10515600" cy="418010"/>
          </a:xfrm>
        </p:spPr>
        <p:txBody>
          <a:bodyPr>
            <a:norm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410176C0-4195-42AA-BC4A-74E784DA3E51}"/>
              </a:ext>
            </a:extLst>
          </p:cNvPr>
          <p:cNvGraphicFramePr>
            <a:graphicFrameLocks noGrp="1"/>
          </p:cNvGraphicFramePr>
          <p:nvPr>
            <p:ph type="chart" sz="quarter" idx="13"/>
            <p:extLst>
              <p:ext uri="{D42A27DB-BD31-4B8C-83A1-F6EECF244321}">
                <p14:modId xmlns:p14="http://schemas.microsoft.com/office/powerpoint/2010/main" val="3749694616"/>
              </p:ext>
            </p:extLst>
          </p:nvPr>
        </p:nvGraphicFramePr>
        <p:xfrm>
          <a:off x="618565" y="1674812"/>
          <a:ext cx="10735235" cy="35023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2106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C4EC-6AF3-49B2-8DF6-1D7D55C05451}"/>
              </a:ext>
            </a:extLst>
          </p:cNvPr>
          <p:cNvSpPr>
            <a:spLocks noGrp="1"/>
          </p:cNvSpPr>
          <p:nvPr>
            <p:ph type="title"/>
          </p:nvPr>
        </p:nvSpPr>
        <p:spPr/>
        <p:txBody>
          <a:bodyPr>
            <a:noAutofit/>
          </a:bodyPr>
          <a:lstStyle/>
          <a:p>
            <a:r>
              <a:rPr lang="en-AU" sz="3200" dirty="0"/>
              <a:t>Figure 28: Current perceived availability of ketamine, nationally, 2003-2018</a:t>
            </a:r>
          </a:p>
        </p:txBody>
      </p:sp>
      <p:sp>
        <p:nvSpPr>
          <p:cNvPr id="4" name="Text Placeholder 3">
            <a:extLst>
              <a:ext uri="{FF2B5EF4-FFF2-40B4-BE49-F238E27FC236}">
                <a16:creationId xmlns:a16="http://schemas.microsoft.com/office/drawing/2014/main" id="{55678EEE-118A-4048-80E7-9F3E08CACBDF}"/>
              </a:ext>
            </a:extLst>
          </p:cNvPr>
          <p:cNvSpPr>
            <a:spLocks noGrp="1"/>
          </p:cNvSpPr>
          <p:nvPr>
            <p:ph type="body" sz="quarter" idx="14"/>
          </p:nvPr>
        </p:nvSpPr>
        <p:spPr>
          <a:xfrm>
            <a:off x="838200" y="5546725"/>
            <a:ext cx="10515600" cy="418010"/>
          </a:xfrm>
        </p:spPr>
        <p:txBody>
          <a:bodyPr>
            <a:norm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4EB20D34-82E1-4A4E-8CC0-27316DD251A8}"/>
              </a:ext>
            </a:extLst>
          </p:cNvPr>
          <p:cNvGraphicFramePr>
            <a:graphicFrameLocks noGrp="1"/>
          </p:cNvGraphicFramePr>
          <p:nvPr>
            <p:ph type="chart" sz="quarter" idx="13"/>
            <p:extLst>
              <p:ext uri="{D42A27DB-BD31-4B8C-83A1-F6EECF244321}">
                <p14:modId xmlns:p14="http://schemas.microsoft.com/office/powerpoint/2010/main" val="661659913"/>
              </p:ext>
            </p:extLst>
          </p:nvPr>
        </p:nvGraphicFramePr>
        <p:xfrm>
          <a:off x="833437" y="1674812"/>
          <a:ext cx="10610009" cy="36636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974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B8A1-99EB-4E38-B020-356051764D88}"/>
              </a:ext>
            </a:extLst>
          </p:cNvPr>
          <p:cNvSpPr>
            <a:spLocks noGrp="1"/>
          </p:cNvSpPr>
          <p:nvPr>
            <p:ph type="title"/>
          </p:nvPr>
        </p:nvSpPr>
        <p:spPr>
          <a:xfrm>
            <a:off x="838200" y="242935"/>
            <a:ext cx="10515600" cy="1185546"/>
          </a:xfrm>
        </p:spPr>
        <p:txBody>
          <a:bodyPr>
            <a:normAutofit/>
          </a:bodyPr>
          <a:lstStyle/>
          <a:p>
            <a:r>
              <a:rPr lang="en-AU" sz="3200" dirty="0"/>
              <a:t>Figure 2: Drug used most often in the past month, nationally, 2011-2018</a:t>
            </a:r>
          </a:p>
        </p:txBody>
      </p:sp>
      <p:sp>
        <p:nvSpPr>
          <p:cNvPr id="4" name="Text Placeholder 3">
            <a:extLst>
              <a:ext uri="{FF2B5EF4-FFF2-40B4-BE49-F238E27FC236}">
                <a16:creationId xmlns:a16="http://schemas.microsoft.com/office/drawing/2014/main" id="{07C30929-DAC7-4893-BBAB-F2382B009EEF}"/>
              </a:ext>
            </a:extLst>
          </p:cNvPr>
          <p:cNvSpPr>
            <a:spLocks noGrp="1"/>
          </p:cNvSpPr>
          <p:nvPr>
            <p:ph type="body" sz="quarter" idx="14"/>
          </p:nvPr>
        </p:nvSpPr>
        <p:spPr>
          <a:xfrm>
            <a:off x="847724" y="5429519"/>
            <a:ext cx="10515600" cy="746652"/>
          </a:xfrm>
        </p:spPr>
        <p:txBody>
          <a:bodyPr>
            <a:noAutofit/>
          </a:bodyPr>
          <a:lstStyle/>
          <a:p>
            <a:pPr marL="0" indent="0">
              <a:buNone/>
            </a:pPr>
            <a:r>
              <a:rPr lang="en-AU" sz="1200" dirty="0"/>
              <a:t>Note. Substances listed in this figure are the primary endorsed; nominal percentages have endorsed other substances. Data are only presented for 2011-2018 as this question was not asked in 2003-2010.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8F2DE241-A84A-4824-8E9B-9FC11C949736}"/>
              </a:ext>
            </a:extLst>
          </p:cNvPr>
          <p:cNvGraphicFramePr>
            <a:graphicFrameLocks noGrp="1"/>
          </p:cNvGraphicFramePr>
          <p:nvPr>
            <p:ph type="chart" sz="quarter" idx="13"/>
            <p:extLst>
              <p:ext uri="{D42A27DB-BD31-4B8C-83A1-F6EECF244321}">
                <p14:modId xmlns:p14="http://schemas.microsoft.com/office/powerpoint/2010/main" val="1049350672"/>
              </p:ext>
            </p:extLst>
          </p:nvPr>
        </p:nvGraphicFramePr>
        <p:xfrm>
          <a:off x="842962" y="1802873"/>
          <a:ext cx="10520362" cy="3626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777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77D-CB93-42BD-9436-22894A43E81F}"/>
              </a:ext>
            </a:extLst>
          </p:cNvPr>
          <p:cNvSpPr>
            <a:spLocks noGrp="1"/>
          </p:cNvSpPr>
          <p:nvPr>
            <p:ph type="title"/>
          </p:nvPr>
        </p:nvSpPr>
        <p:spPr/>
        <p:txBody>
          <a:bodyPr>
            <a:noAutofit/>
          </a:bodyPr>
          <a:lstStyle/>
          <a:p>
            <a:r>
              <a:rPr lang="en-AU" sz="3200" dirty="0"/>
              <a:t>Figure 29: Median price of LSD per tab, nationally, 2003-2018</a:t>
            </a:r>
          </a:p>
        </p:txBody>
      </p:sp>
      <p:sp>
        <p:nvSpPr>
          <p:cNvPr id="4" name="Text Placeholder 3">
            <a:extLst>
              <a:ext uri="{FF2B5EF4-FFF2-40B4-BE49-F238E27FC236}">
                <a16:creationId xmlns:a16="http://schemas.microsoft.com/office/drawing/2014/main" id="{BDDB4821-BE7E-40F1-BAE0-788FFD67AF6A}"/>
              </a:ext>
            </a:extLst>
          </p:cNvPr>
          <p:cNvSpPr>
            <a:spLocks noGrp="1"/>
          </p:cNvSpPr>
          <p:nvPr>
            <p:ph type="body" sz="quarter" idx="14"/>
          </p:nvPr>
        </p:nvSpPr>
        <p:spPr>
          <a:xfrm>
            <a:off x="1021016" y="5552484"/>
            <a:ext cx="10515600" cy="679948"/>
          </a:xfrm>
        </p:spPr>
        <p:txBody>
          <a:bodyPr>
            <a:norm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95C44D9C-553A-444F-8097-7999E595EE52}"/>
              </a:ext>
            </a:extLst>
          </p:cNvPr>
          <p:cNvGraphicFramePr>
            <a:graphicFrameLocks noGrp="1"/>
          </p:cNvGraphicFramePr>
          <p:nvPr>
            <p:ph type="chart" sz="quarter" idx="13"/>
            <p:extLst>
              <p:ext uri="{D42A27DB-BD31-4B8C-83A1-F6EECF244321}">
                <p14:modId xmlns:p14="http://schemas.microsoft.com/office/powerpoint/2010/main" val="3729781402"/>
              </p:ext>
            </p:extLst>
          </p:nvPr>
        </p:nvGraphicFramePr>
        <p:xfrm>
          <a:off x="833438" y="1667435"/>
          <a:ext cx="10515600" cy="36300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0887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B152-C151-4068-A8E5-85C733691AFE}"/>
              </a:ext>
            </a:extLst>
          </p:cNvPr>
          <p:cNvSpPr>
            <a:spLocks noGrp="1"/>
          </p:cNvSpPr>
          <p:nvPr>
            <p:ph type="title"/>
          </p:nvPr>
        </p:nvSpPr>
        <p:spPr/>
        <p:txBody>
          <a:bodyPr>
            <a:noAutofit/>
          </a:bodyPr>
          <a:lstStyle/>
          <a:p>
            <a:r>
              <a:rPr lang="en-AU" sz="3200" dirty="0"/>
              <a:t>Figure 30: Current perceived purity of LSD, nationally, 2003-2018</a:t>
            </a:r>
          </a:p>
        </p:txBody>
      </p:sp>
      <p:sp>
        <p:nvSpPr>
          <p:cNvPr id="4" name="Text Placeholder 3">
            <a:extLst>
              <a:ext uri="{FF2B5EF4-FFF2-40B4-BE49-F238E27FC236}">
                <a16:creationId xmlns:a16="http://schemas.microsoft.com/office/drawing/2014/main" id="{90C6E515-C4C8-46EC-B624-2DACF6F09090}"/>
              </a:ext>
            </a:extLst>
          </p:cNvPr>
          <p:cNvSpPr>
            <a:spLocks noGrp="1"/>
          </p:cNvSpPr>
          <p:nvPr>
            <p:ph type="body" sz="quarter" idx="14"/>
          </p:nvPr>
        </p:nvSpPr>
        <p:spPr>
          <a:xfrm>
            <a:off x="838200" y="5485559"/>
            <a:ext cx="10515600" cy="404563"/>
          </a:xfrm>
        </p:spPr>
        <p:txBody>
          <a:bodyPr>
            <a:norm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AC493203-C618-409E-9F71-4A85E7BB2335}"/>
              </a:ext>
            </a:extLst>
          </p:cNvPr>
          <p:cNvGraphicFramePr>
            <a:graphicFrameLocks noGrp="1"/>
          </p:cNvGraphicFramePr>
          <p:nvPr>
            <p:ph type="chart" sz="quarter" idx="13"/>
            <p:extLst>
              <p:ext uri="{D42A27DB-BD31-4B8C-83A1-F6EECF244321}">
                <p14:modId xmlns:p14="http://schemas.microsoft.com/office/powerpoint/2010/main" val="4292280677"/>
              </p:ext>
            </p:extLst>
          </p:nvPr>
        </p:nvGraphicFramePr>
        <p:xfrm>
          <a:off x="833438" y="1674813"/>
          <a:ext cx="10623456" cy="3542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0202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734C-15E2-4AB6-A76B-75622C81F7A9}"/>
              </a:ext>
            </a:extLst>
          </p:cNvPr>
          <p:cNvSpPr>
            <a:spLocks noGrp="1"/>
          </p:cNvSpPr>
          <p:nvPr>
            <p:ph type="title"/>
          </p:nvPr>
        </p:nvSpPr>
        <p:spPr/>
        <p:txBody>
          <a:bodyPr>
            <a:noAutofit/>
          </a:bodyPr>
          <a:lstStyle/>
          <a:p>
            <a:r>
              <a:rPr lang="en-AU" sz="3200" dirty="0"/>
              <a:t>Figure 31: Current perceived availability of LSD, nationally, 2003-2018</a:t>
            </a:r>
          </a:p>
        </p:txBody>
      </p:sp>
      <p:sp>
        <p:nvSpPr>
          <p:cNvPr id="4" name="Text Placeholder 3">
            <a:extLst>
              <a:ext uri="{FF2B5EF4-FFF2-40B4-BE49-F238E27FC236}">
                <a16:creationId xmlns:a16="http://schemas.microsoft.com/office/drawing/2014/main" id="{5CD10C33-2861-4ECC-9820-475BC16D6590}"/>
              </a:ext>
            </a:extLst>
          </p:cNvPr>
          <p:cNvSpPr>
            <a:spLocks noGrp="1"/>
          </p:cNvSpPr>
          <p:nvPr>
            <p:ph type="body" sz="quarter" idx="14"/>
          </p:nvPr>
        </p:nvSpPr>
        <p:spPr>
          <a:xfrm>
            <a:off x="838200" y="5377673"/>
            <a:ext cx="10515600" cy="444903"/>
          </a:xfrm>
        </p:spPr>
        <p:txBody>
          <a:bodyPr>
            <a:norm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E38C7D40-2028-49CE-ACA4-90CCBDB7A03A}"/>
              </a:ext>
            </a:extLst>
          </p:cNvPr>
          <p:cNvGraphicFramePr>
            <a:graphicFrameLocks noGrp="1"/>
          </p:cNvGraphicFramePr>
          <p:nvPr>
            <p:ph type="chart" sz="quarter" idx="13"/>
            <p:extLst>
              <p:ext uri="{D42A27DB-BD31-4B8C-83A1-F6EECF244321}">
                <p14:modId xmlns:p14="http://schemas.microsoft.com/office/powerpoint/2010/main" val="480795932"/>
              </p:ext>
            </p:extLst>
          </p:nvPr>
        </p:nvGraphicFramePr>
        <p:xfrm>
          <a:off x="838200" y="1674813"/>
          <a:ext cx="10520363"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7739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E64-A070-44AA-836A-20435F6C5F73}"/>
              </a:ext>
            </a:extLst>
          </p:cNvPr>
          <p:cNvSpPr>
            <a:spLocks noGrp="1"/>
          </p:cNvSpPr>
          <p:nvPr>
            <p:ph type="title"/>
          </p:nvPr>
        </p:nvSpPr>
        <p:spPr/>
        <p:txBody>
          <a:bodyPr>
            <a:normAutofit fontScale="90000"/>
          </a:bodyPr>
          <a:lstStyle/>
          <a:p>
            <a:r>
              <a:rPr lang="en-AU" sz="3600" dirty="0"/>
              <a:t>Figure 32: Non-prescribed use of pharmaceutical drugs in the past six months, nationally, 2007-2018</a:t>
            </a:r>
            <a:endParaRPr lang="en-AU" dirty="0"/>
          </a:p>
        </p:txBody>
      </p:sp>
      <p:sp>
        <p:nvSpPr>
          <p:cNvPr id="4" name="Text Placeholder 3">
            <a:extLst>
              <a:ext uri="{FF2B5EF4-FFF2-40B4-BE49-F238E27FC236}">
                <a16:creationId xmlns:a16="http://schemas.microsoft.com/office/drawing/2014/main" id="{A8F909DB-8132-4FD2-A4B4-BD51A9A215F4}"/>
              </a:ext>
            </a:extLst>
          </p:cNvPr>
          <p:cNvSpPr>
            <a:spLocks noGrp="1"/>
          </p:cNvSpPr>
          <p:nvPr>
            <p:ph type="body" sz="quarter" idx="14"/>
          </p:nvPr>
        </p:nvSpPr>
        <p:spPr>
          <a:xfrm>
            <a:off x="838200" y="5311418"/>
            <a:ext cx="10515600" cy="779736"/>
          </a:xfrm>
        </p:spPr>
        <p:txBody>
          <a:bodyPr>
            <a:normAutofit/>
          </a:bodyPr>
          <a:lstStyle/>
          <a:p>
            <a:pPr marL="0" indent="0">
              <a:buNone/>
            </a:pPr>
            <a:r>
              <a:rPr lang="en-AU" sz="1200" dirty="0"/>
              <a:t>Note. Non-prescribed use is reported for prescription medicines (i.e., benzodiazepines, antipsychotics, and pharmaceutical stimulants). In February 2018, the scheduling for codeine changed such that low-dose codeine formerly available over-the-counter (OTC) was required to be obtained via a prescription. Note that estimates of codeine OTC use refer to use for non-pain purposes. Y axis has been reduced to 50%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3459E1D-A65B-4C63-8447-00018B5833A4}"/>
              </a:ext>
            </a:extLst>
          </p:cNvPr>
          <p:cNvGraphicFramePr>
            <a:graphicFrameLocks noGrp="1"/>
          </p:cNvGraphicFramePr>
          <p:nvPr>
            <p:ph type="chart" sz="quarter" idx="13"/>
            <p:extLst>
              <p:ext uri="{D42A27DB-BD31-4B8C-83A1-F6EECF244321}">
                <p14:modId xmlns:p14="http://schemas.microsoft.com/office/powerpoint/2010/main" val="3978483562"/>
              </p:ext>
            </p:extLst>
          </p:nvPr>
        </p:nvGraphicFramePr>
        <p:xfrm>
          <a:off x="828676" y="1571942"/>
          <a:ext cx="10520362" cy="3739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6572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0826-6B04-40C9-A225-D906F5E3707E}"/>
              </a:ext>
            </a:extLst>
          </p:cNvPr>
          <p:cNvSpPr>
            <a:spLocks noGrp="1"/>
          </p:cNvSpPr>
          <p:nvPr>
            <p:ph type="title"/>
          </p:nvPr>
        </p:nvSpPr>
        <p:spPr/>
        <p:txBody>
          <a:bodyPr>
            <a:noAutofit/>
          </a:bodyPr>
          <a:lstStyle/>
          <a:p>
            <a:r>
              <a:rPr lang="en-AU" sz="3200" dirty="0"/>
              <a:t>Figure 33: Other illicit drugs used in the past six months, nationally, 2003-2018</a:t>
            </a:r>
          </a:p>
        </p:txBody>
      </p:sp>
      <p:sp>
        <p:nvSpPr>
          <p:cNvPr id="4" name="Text Placeholder 3">
            <a:extLst>
              <a:ext uri="{FF2B5EF4-FFF2-40B4-BE49-F238E27FC236}">
                <a16:creationId xmlns:a16="http://schemas.microsoft.com/office/drawing/2014/main" id="{55546A9C-A60E-439E-BCB0-8614A892B588}"/>
              </a:ext>
            </a:extLst>
          </p:cNvPr>
          <p:cNvSpPr>
            <a:spLocks noGrp="1"/>
          </p:cNvSpPr>
          <p:nvPr>
            <p:ph type="body" sz="quarter" idx="14"/>
          </p:nvPr>
        </p:nvSpPr>
        <p:spPr>
          <a:xfrm>
            <a:off x="838200" y="5444908"/>
            <a:ext cx="10515600" cy="679948"/>
          </a:xfrm>
        </p:spPr>
        <p:txBody>
          <a:bodyPr>
            <a:normAutofit/>
          </a:bodyPr>
          <a:lstStyle/>
          <a:p>
            <a:pPr marL="0" indent="0">
              <a:buNone/>
            </a:pPr>
            <a:r>
              <a:rPr lang="en-AU" sz="1200" dirty="0"/>
              <a:t>Note. Monitoring of capsules contents unknown commenced in 2013.  Y axis has been reduced to 30%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85B325C6-7ED9-44ED-98C5-02EBF3965C7C}"/>
              </a:ext>
            </a:extLst>
          </p:cNvPr>
          <p:cNvGraphicFramePr>
            <a:graphicFrameLocks noGrp="1"/>
          </p:cNvGraphicFramePr>
          <p:nvPr>
            <p:ph type="chart" sz="quarter" idx="13"/>
            <p:extLst>
              <p:ext uri="{D42A27DB-BD31-4B8C-83A1-F6EECF244321}">
                <p14:modId xmlns:p14="http://schemas.microsoft.com/office/powerpoint/2010/main" val="397458048"/>
              </p:ext>
            </p:extLst>
          </p:nvPr>
        </p:nvGraphicFramePr>
        <p:xfrm>
          <a:off x="699247" y="1674813"/>
          <a:ext cx="10654553" cy="3636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509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E0BE-0AFC-473D-812B-9248CCBC315B}"/>
              </a:ext>
            </a:extLst>
          </p:cNvPr>
          <p:cNvSpPr>
            <a:spLocks noGrp="1"/>
          </p:cNvSpPr>
          <p:nvPr>
            <p:ph type="title"/>
          </p:nvPr>
        </p:nvSpPr>
        <p:spPr/>
        <p:txBody>
          <a:bodyPr>
            <a:noAutofit/>
          </a:bodyPr>
          <a:lstStyle/>
          <a:p>
            <a:r>
              <a:rPr lang="en-AU" sz="3200" dirty="0"/>
              <a:t>Figure 34: Licit drugs used in the past six months, nationally, 2003-2018</a:t>
            </a:r>
          </a:p>
        </p:txBody>
      </p:sp>
      <p:sp>
        <p:nvSpPr>
          <p:cNvPr id="4" name="Text Placeholder 3">
            <a:extLst>
              <a:ext uri="{FF2B5EF4-FFF2-40B4-BE49-F238E27FC236}">
                <a16:creationId xmlns:a16="http://schemas.microsoft.com/office/drawing/2014/main" id="{74B5B0F1-C848-4B69-97A1-7C7D247489A0}"/>
              </a:ext>
            </a:extLst>
          </p:cNvPr>
          <p:cNvSpPr>
            <a:spLocks noGrp="1"/>
          </p:cNvSpPr>
          <p:nvPr>
            <p:ph type="body" sz="quarter" idx="14"/>
          </p:nvPr>
        </p:nvSpPr>
        <p:spPr>
          <a:xfrm>
            <a:off x="1093694" y="5377673"/>
            <a:ext cx="10515600" cy="679948"/>
          </a:xfrm>
        </p:spPr>
        <p:txBody>
          <a:bodyPr>
            <a:normAutofit/>
          </a:bodyPr>
          <a:lstStyle/>
          <a:p>
            <a:pPr marL="0" indent="0">
              <a:buNone/>
            </a:pPr>
            <a:r>
              <a:rPr lang="en-AU" sz="1200" dirty="0"/>
              <a:t>Note. Monitoring of e-cigarettes commenced in 2014.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47FCF539-84AF-49FC-BCA4-56682526B431}"/>
              </a:ext>
            </a:extLst>
          </p:cNvPr>
          <p:cNvGraphicFramePr>
            <a:graphicFrameLocks noGrp="1"/>
          </p:cNvGraphicFramePr>
          <p:nvPr>
            <p:ph type="chart" sz="quarter" idx="13"/>
            <p:extLst>
              <p:ext uri="{D42A27DB-BD31-4B8C-83A1-F6EECF244321}">
                <p14:modId xmlns:p14="http://schemas.microsoft.com/office/powerpoint/2010/main" val="1854808554"/>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1790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4F1D-AB93-410A-B125-E608A9E6912E}"/>
              </a:ext>
            </a:extLst>
          </p:cNvPr>
          <p:cNvSpPr>
            <a:spLocks noGrp="1"/>
          </p:cNvSpPr>
          <p:nvPr>
            <p:ph type="title"/>
          </p:nvPr>
        </p:nvSpPr>
        <p:spPr/>
        <p:txBody>
          <a:bodyPr>
            <a:noAutofit/>
          </a:bodyPr>
          <a:lstStyle/>
          <a:p>
            <a:r>
              <a:rPr lang="en-AU" sz="3200" dirty="0"/>
              <a:t>Figure 35: Poly substance use on occasion of last stimulant use, nationally, 2018</a:t>
            </a:r>
          </a:p>
        </p:txBody>
      </p:sp>
      <p:sp>
        <p:nvSpPr>
          <p:cNvPr id="4" name="Text Placeholder 3">
            <a:extLst>
              <a:ext uri="{FF2B5EF4-FFF2-40B4-BE49-F238E27FC236}">
                <a16:creationId xmlns:a16="http://schemas.microsoft.com/office/drawing/2014/main" id="{CB4FB227-C6FD-4837-96F1-046929553C02}"/>
              </a:ext>
            </a:extLst>
          </p:cNvPr>
          <p:cNvSpPr>
            <a:spLocks noGrp="1"/>
          </p:cNvSpPr>
          <p:nvPr>
            <p:ph type="body" sz="quarter" idx="14"/>
          </p:nvPr>
        </p:nvSpPr>
        <p:spPr>
          <a:xfrm>
            <a:off x="6360523" y="1725930"/>
            <a:ext cx="4993277" cy="1703070"/>
          </a:xfrm>
        </p:spPr>
        <p:txBody>
          <a:bodyPr>
            <a:normAutofit/>
          </a:bodyPr>
          <a:lstStyle/>
          <a:p>
            <a:pPr marL="0" indent="0">
              <a:buNone/>
            </a:pPr>
            <a:r>
              <a:rPr lang="en-AU" sz="1700" dirty="0"/>
              <a:t>Note. This figure captures those who had also used hallucinogens/</a:t>
            </a:r>
            <a:r>
              <a:rPr lang="en-AU" sz="1700" dirty="0" err="1"/>
              <a:t>dissociatives</a:t>
            </a:r>
            <a:r>
              <a:rPr lang="en-AU" sz="1700" dirty="0"/>
              <a:t> (GHB, ketamine, LSD, and/or hallucinogenic mushrooms), depressants (alcohol and/or benzodiazepines) and/or cannabis on their last occasion of stimulant use.  </a:t>
            </a:r>
          </a:p>
          <a:p>
            <a:pPr marL="0" indent="0">
              <a:buNone/>
            </a:pPr>
            <a:endParaRPr lang="en-AU" dirty="0"/>
          </a:p>
        </p:txBody>
      </p:sp>
      <p:pic>
        <p:nvPicPr>
          <p:cNvPr id="5" name="Picture 4" descr="C:\Users\z3022446\AppData\Local\Microsoft\Windows\Temporary Internet Files\Content.Outlook\UTAHPS03\venn2.jpg">
            <a:extLst>
              <a:ext uri="{FF2B5EF4-FFF2-40B4-BE49-F238E27FC236}">
                <a16:creationId xmlns:a16="http://schemas.microsoft.com/office/drawing/2014/main" id="{C7A1157C-8106-4FEA-8303-C6FC273907D3}"/>
              </a:ext>
            </a:extLst>
          </p:cNvPr>
          <p:cNvPicPr/>
          <p:nvPr/>
        </p:nvPicPr>
        <p:blipFill rotWithShape="1">
          <a:blip r:embed="rId2" cstate="print">
            <a:extLst>
              <a:ext uri="{28A0092B-C50C-407E-A947-70E740481C1C}">
                <a14:useLocalDpi xmlns:a14="http://schemas.microsoft.com/office/drawing/2010/main" val="0"/>
              </a:ext>
            </a:extLst>
          </a:blip>
          <a:srcRect l="14112" t="14589" r="8313" b="13566"/>
          <a:stretch/>
        </p:blipFill>
        <p:spPr bwMode="auto">
          <a:xfrm>
            <a:off x="939438" y="1565910"/>
            <a:ext cx="4892040" cy="4530624"/>
          </a:xfrm>
          <a:prstGeom prst="rect">
            <a:avLst/>
          </a:prstGeom>
          <a:noFill/>
          <a:ln>
            <a:noFill/>
          </a:ln>
        </p:spPr>
      </p:pic>
    </p:spTree>
    <p:extLst>
      <p:ext uri="{BB962C8B-B14F-4D97-AF65-F5344CB8AC3E}">
        <p14:creationId xmlns:p14="http://schemas.microsoft.com/office/powerpoint/2010/main" val="1484471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569-973D-4A71-AC47-F9CF3F0F48BE}"/>
              </a:ext>
            </a:extLst>
          </p:cNvPr>
          <p:cNvSpPr>
            <a:spLocks noGrp="1"/>
          </p:cNvSpPr>
          <p:nvPr>
            <p:ph type="title"/>
          </p:nvPr>
        </p:nvSpPr>
        <p:spPr/>
        <p:txBody>
          <a:bodyPr>
            <a:noAutofit/>
          </a:bodyPr>
          <a:lstStyle/>
          <a:p>
            <a:r>
              <a:rPr lang="en-AU" sz="3200" dirty="0"/>
              <a:t>Figure 36: Lifetime and past year non-fatal stimulant and depressant overdose, nationally, 2006-2018</a:t>
            </a:r>
          </a:p>
        </p:txBody>
      </p:sp>
      <p:sp>
        <p:nvSpPr>
          <p:cNvPr id="4" name="Text Placeholder 3">
            <a:extLst>
              <a:ext uri="{FF2B5EF4-FFF2-40B4-BE49-F238E27FC236}">
                <a16:creationId xmlns:a16="http://schemas.microsoft.com/office/drawing/2014/main" id="{1A60E9E4-0EC0-47C4-B3CB-731F1DA9B42F}"/>
              </a:ext>
            </a:extLst>
          </p:cNvPr>
          <p:cNvSpPr>
            <a:spLocks noGrp="1"/>
          </p:cNvSpPr>
          <p:nvPr>
            <p:ph type="body" sz="quarter" idx="14"/>
          </p:nvPr>
        </p:nvSpPr>
        <p:spPr>
          <a:xfrm>
            <a:off x="838200" y="5485249"/>
            <a:ext cx="10515600" cy="679948"/>
          </a:xfrm>
        </p:spPr>
        <p:txBody>
          <a:bodyPr>
            <a:normAutofit/>
          </a:bodyPr>
          <a:lstStyle/>
          <a:p>
            <a:pPr marL="0" indent="0">
              <a:buNone/>
            </a:pPr>
            <a:r>
              <a:rPr lang="en-AU" sz="1200" dirty="0"/>
              <a:t>Note. Y axis has been reduced to 50%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Object 39">
            <a:extLst>
              <a:ext uri="{FF2B5EF4-FFF2-40B4-BE49-F238E27FC236}">
                <a16:creationId xmlns:a16="http://schemas.microsoft.com/office/drawing/2014/main" id="{6A478159-F22D-4E19-9744-479F155431B3}"/>
              </a:ext>
            </a:extLst>
          </p:cNvPr>
          <p:cNvGraphicFramePr>
            <a:graphicFrameLocks noGrp="1" noChangeAspect="1"/>
          </p:cNvGraphicFramePr>
          <p:nvPr>
            <p:ph type="chart" sz="quarter" idx="13"/>
            <p:extLst>
              <p:ext uri="{D42A27DB-BD31-4B8C-83A1-F6EECF244321}">
                <p14:modId xmlns:p14="http://schemas.microsoft.com/office/powerpoint/2010/main" val="2241984"/>
              </p:ext>
            </p:extLst>
          </p:nvPr>
        </p:nvGraphicFramePr>
        <p:xfrm>
          <a:off x="833438" y="1674812"/>
          <a:ext cx="10784422" cy="36367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9871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5468-00F4-4798-BFBD-3138A6AAE081}"/>
              </a:ext>
            </a:extLst>
          </p:cNvPr>
          <p:cNvSpPr>
            <a:spLocks noGrp="1"/>
          </p:cNvSpPr>
          <p:nvPr>
            <p:ph type="title"/>
          </p:nvPr>
        </p:nvSpPr>
        <p:spPr/>
        <p:txBody>
          <a:bodyPr>
            <a:noAutofit/>
          </a:bodyPr>
          <a:lstStyle/>
          <a:p>
            <a:r>
              <a:rPr lang="en-AU" sz="3200" dirty="0"/>
              <a:t>Figure 37: Lifetime and past month drug injection, nationally, 2004-2018</a:t>
            </a:r>
          </a:p>
        </p:txBody>
      </p:sp>
      <p:sp>
        <p:nvSpPr>
          <p:cNvPr id="4" name="Text Placeholder 3">
            <a:extLst>
              <a:ext uri="{FF2B5EF4-FFF2-40B4-BE49-F238E27FC236}">
                <a16:creationId xmlns:a16="http://schemas.microsoft.com/office/drawing/2014/main" id="{D950AB0D-5205-4851-BEB7-5BA08D362CB1}"/>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Object 39">
            <a:extLst>
              <a:ext uri="{FF2B5EF4-FFF2-40B4-BE49-F238E27FC236}">
                <a16:creationId xmlns:a16="http://schemas.microsoft.com/office/drawing/2014/main" id="{5A4FEB06-05F4-4A32-AB49-83958AA23EA8}"/>
              </a:ext>
            </a:extLst>
          </p:cNvPr>
          <p:cNvGraphicFramePr>
            <a:graphicFrameLocks noGrp="1" noChangeAspect="1"/>
          </p:cNvGraphicFramePr>
          <p:nvPr>
            <p:ph type="chart" sz="quarter" idx="13"/>
            <p:extLst>
              <p:ext uri="{D42A27DB-BD31-4B8C-83A1-F6EECF244321}">
                <p14:modId xmlns:p14="http://schemas.microsoft.com/office/powerpoint/2010/main" val="572224441"/>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6071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2737-2A36-498C-82A8-8687D2D5DBB6}"/>
              </a:ext>
            </a:extLst>
          </p:cNvPr>
          <p:cNvSpPr>
            <a:spLocks noGrp="1"/>
          </p:cNvSpPr>
          <p:nvPr>
            <p:ph type="title"/>
          </p:nvPr>
        </p:nvSpPr>
        <p:spPr>
          <a:xfrm>
            <a:off x="695596" y="389852"/>
            <a:ext cx="11016792" cy="946150"/>
          </a:xfrm>
        </p:spPr>
        <p:txBody>
          <a:bodyPr>
            <a:noAutofit/>
          </a:bodyPr>
          <a:lstStyle/>
          <a:p>
            <a:r>
              <a:rPr lang="en-AU" sz="3100" dirty="0"/>
              <a:t>Figure 38: Sex with a casual partner in the last six months and use of any protection/barrier on the last occasion, nationally 2011-2018</a:t>
            </a:r>
            <a:endParaRPr lang="en-AU" sz="3200" dirty="0"/>
          </a:p>
        </p:txBody>
      </p:sp>
      <p:sp>
        <p:nvSpPr>
          <p:cNvPr id="4" name="Text Placeholder 3">
            <a:extLst>
              <a:ext uri="{FF2B5EF4-FFF2-40B4-BE49-F238E27FC236}">
                <a16:creationId xmlns:a16="http://schemas.microsoft.com/office/drawing/2014/main" id="{B3876EFB-2FF4-43B9-A3D5-03654082FDA9}"/>
              </a:ext>
            </a:extLst>
          </p:cNvPr>
          <p:cNvSpPr>
            <a:spLocks noGrp="1"/>
          </p:cNvSpPr>
          <p:nvPr>
            <p:ph type="body" sz="quarter" idx="14"/>
          </p:nvPr>
        </p:nvSpPr>
        <p:spPr>
          <a:xfrm>
            <a:off x="838200" y="5296990"/>
            <a:ext cx="10515600" cy="679948"/>
          </a:xfrm>
        </p:spPr>
        <p:txBody>
          <a:bodyPr>
            <a:noAutofit/>
          </a:bodyPr>
          <a:lstStyle/>
          <a:p>
            <a:pPr marL="0" indent="0">
              <a:buNone/>
            </a:pPr>
            <a:r>
              <a:rPr lang="en-AU" sz="1200" dirty="0"/>
              <a:t>Note. Don’t know and did not respond responses excluded. The combination of the percentage who report protection used and no protection used is the percentage who reported penetrative sex with a causal partner in the past six months.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 </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D284041-34E7-4BAF-9244-982F4F04EBA3}"/>
              </a:ext>
            </a:extLst>
          </p:cNvPr>
          <p:cNvGraphicFramePr>
            <a:graphicFrameLocks noGrp="1"/>
          </p:cNvGraphicFramePr>
          <p:nvPr>
            <p:ph type="chart" sz="quarter" idx="13"/>
            <p:extLst>
              <p:ext uri="{D42A27DB-BD31-4B8C-83A1-F6EECF244321}">
                <p14:modId xmlns:p14="http://schemas.microsoft.com/office/powerpoint/2010/main" val="3250976667"/>
              </p:ext>
            </p:extLst>
          </p:nvPr>
        </p:nvGraphicFramePr>
        <p:xfrm>
          <a:off x="838200" y="1674813"/>
          <a:ext cx="10520363"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441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8BD5-2765-42E9-93A5-DFF1622DBF46}"/>
              </a:ext>
            </a:extLst>
          </p:cNvPr>
          <p:cNvSpPr>
            <a:spLocks noGrp="1"/>
          </p:cNvSpPr>
          <p:nvPr>
            <p:ph type="title"/>
          </p:nvPr>
        </p:nvSpPr>
        <p:spPr/>
        <p:txBody>
          <a:bodyPr>
            <a:noAutofit/>
          </a:bodyPr>
          <a:lstStyle/>
          <a:p>
            <a:r>
              <a:rPr lang="en-AU" sz="3200" dirty="0"/>
              <a:t>Figure 3: High frequency substance use in the past six months, nationally, 2003-2018</a:t>
            </a:r>
          </a:p>
        </p:txBody>
      </p:sp>
      <p:sp>
        <p:nvSpPr>
          <p:cNvPr id="4" name="Text Placeholder 3">
            <a:extLst>
              <a:ext uri="{FF2B5EF4-FFF2-40B4-BE49-F238E27FC236}">
                <a16:creationId xmlns:a16="http://schemas.microsoft.com/office/drawing/2014/main" id="{1589763D-0BBA-4837-8B8C-6C93396D941C}"/>
              </a:ext>
            </a:extLst>
          </p:cNvPr>
          <p:cNvSpPr>
            <a:spLocks noGrp="1"/>
          </p:cNvSpPr>
          <p:nvPr>
            <p:ph type="body" sz="quarter" idx="14"/>
          </p:nvPr>
        </p:nvSpPr>
        <p:spPr>
          <a:xfrm>
            <a:off x="947057" y="5546723"/>
            <a:ext cx="10515600" cy="679948"/>
          </a:xfrm>
        </p:spPr>
        <p:txBody>
          <a:bodyPr>
            <a:normAutofit/>
          </a:bodyPr>
          <a:lstStyle/>
          <a:p>
            <a:pPr marL="0" indent="0">
              <a:buNone/>
            </a:pPr>
            <a:r>
              <a:rPr lang="en-AU" sz="1200" dirty="0"/>
              <a:t>Note. Among the entire sample.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F66B710-8A6E-4913-AE9D-E0BF4218049A}"/>
              </a:ext>
            </a:extLst>
          </p:cNvPr>
          <p:cNvGraphicFramePr>
            <a:graphicFrameLocks noGrp="1"/>
          </p:cNvGraphicFramePr>
          <p:nvPr>
            <p:ph type="chart" sz="quarter" idx="13"/>
            <p:extLst>
              <p:ext uri="{D42A27DB-BD31-4B8C-83A1-F6EECF244321}">
                <p14:modId xmlns:p14="http://schemas.microsoft.com/office/powerpoint/2010/main" val="3770517092"/>
              </p:ext>
            </p:extLst>
          </p:nvPr>
        </p:nvGraphicFramePr>
        <p:xfrm>
          <a:off x="833437" y="1674811"/>
          <a:ext cx="10757927" cy="3771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722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B3AF-ED60-416F-A759-470C1CAEAD91}"/>
              </a:ext>
            </a:extLst>
          </p:cNvPr>
          <p:cNvSpPr>
            <a:spLocks noGrp="1"/>
          </p:cNvSpPr>
          <p:nvPr>
            <p:ph type="title"/>
          </p:nvPr>
        </p:nvSpPr>
        <p:spPr/>
        <p:txBody>
          <a:bodyPr>
            <a:noAutofit/>
          </a:bodyPr>
          <a:lstStyle/>
          <a:p>
            <a:r>
              <a:rPr lang="en-AU" sz="3200" dirty="0"/>
              <a:t>Figure 39: Self-reported mental health problems and treatment seeking in the past six months, nationally, 2008-2018</a:t>
            </a:r>
          </a:p>
        </p:txBody>
      </p:sp>
      <p:sp>
        <p:nvSpPr>
          <p:cNvPr id="4" name="Text Placeholder 3">
            <a:extLst>
              <a:ext uri="{FF2B5EF4-FFF2-40B4-BE49-F238E27FC236}">
                <a16:creationId xmlns:a16="http://schemas.microsoft.com/office/drawing/2014/main" id="{ADF00C9A-8F3C-4373-AF8A-6424BED6E400}"/>
              </a:ext>
            </a:extLst>
          </p:cNvPr>
          <p:cNvSpPr>
            <a:spLocks noGrp="1"/>
          </p:cNvSpPr>
          <p:nvPr>
            <p:ph type="body" sz="quarter" idx="14"/>
          </p:nvPr>
        </p:nvSpPr>
        <p:spPr>
          <a:xfrm>
            <a:off x="838200" y="5296990"/>
            <a:ext cx="10515600" cy="679948"/>
          </a:xfrm>
        </p:spPr>
        <p:txBody>
          <a:bodyPr>
            <a:normAutofit/>
          </a:bodyPr>
          <a:lstStyle/>
          <a:p>
            <a:pPr marL="0" indent="0">
              <a:buNone/>
            </a:pPr>
            <a:r>
              <a:rPr lang="en-AU" sz="1200" dirty="0"/>
              <a:t>Note. The combination of the percentage who report treatment seeking and no treatment is the percentage who reported experiencing a mental health problem in the past six months.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32958354-8D78-4070-A6FA-AAFF610BD5F3}"/>
              </a:ext>
            </a:extLst>
          </p:cNvPr>
          <p:cNvGraphicFramePr>
            <a:graphicFrameLocks noGrp="1"/>
          </p:cNvGraphicFramePr>
          <p:nvPr>
            <p:ph type="chart" sz="quarter" idx="13"/>
            <p:extLst>
              <p:ext uri="{D42A27DB-BD31-4B8C-83A1-F6EECF244321}">
                <p14:modId xmlns:p14="http://schemas.microsoft.com/office/powerpoint/2010/main" val="304513874"/>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8633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FBAE-9728-4F6B-A1F8-F47B2B6EEF7C}"/>
              </a:ext>
            </a:extLst>
          </p:cNvPr>
          <p:cNvSpPr>
            <a:spLocks noGrp="1"/>
          </p:cNvSpPr>
          <p:nvPr>
            <p:ph type="title"/>
          </p:nvPr>
        </p:nvSpPr>
        <p:spPr/>
        <p:txBody>
          <a:bodyPr>
            <a:noAutofit/>
          </a:bodyPr>
          <a:lstStyle/>
          <a:p>
            <a:r>
              <a:rPr lang="en-AU" sz="3200" dirty="0"/>
              <a:t>Figure 40: Self-reported criminal activity in the past month, nationally, 2003-2018</a:t>
            </a:r>
          </a:p>
        </p:txBody>
      </p:sp>
      <p:sp>
        <p:nvSpPr>
          <p:cNvPr id="4" name="Text Placeholder 3">
            <a:extLst>
              <a:ext uri="{FF2B5EF4-FFF2-40B4-BE49-F238E27FC236}">
                <a16:creationId xmlns:a16="http://schemas.microsoft.com/office/drawing/2014/main" id="{E512AEA1-452E-4FF2-8F62-2B0489EF0C25}"/>
              </a:ext>
            </a:extLst>
          </p:cNvPr>
          <p:cNvSpPr>
            <a:spLocks noGrp="1"/>
          </p:cNvSpPr>
          <p:nvPr>
            <p:ph type="body" sz="quarter" idx="14"/>
          </p:nvPr>
        </p:nvSpPr>
        <p:spPr>
          <a:xfrm>
            <a:off x="838200" y="5546723"/>
            <a:ext cx="10515600" cy="679948"/>
          </a:xfrm>
        </p:spPr>
        <p:txBody>
          <a:bodyPr>
            <a:normAutofit/>
          </a:bodyPr>
          <a:lstStyle/>
          <a:p>
            <a:pPr marL="0" indent="0">
              <a:buNone/>
            </a:pPr>
            <a:r>
              <a:rPr lang="en-AU" sz="1200" dirty="0"/>
              <a:t>Note. Y axis has been reduced to 50% to improve visibility of trends. *</a:t>
            </a:r>
            <a:r>
              <a:rPr lang="en-AU" sz="1200" i="1" dirty="0"/>
              <a:t>p</a:t>
            </a:r>
            <a:r>
              <a:rPr lang="en-AU" sz="1200" dirty="0"/>
              <a:t>&lt;0.050; **</a:t>
            </a:r>
            <a:r>
              <a:rPr lang="en-AU" sz="1200" i="1" dirty="0"/>
              <a:t>p</a:t>
            </a:r>
            <a:r>
              <a:rPr lang="en-AU" sz="1200" dirty="0"/>
              <a:t>&lt;0.010; ***p&lt;0.001 for 2017 versus 2018.</a:t>
            </a:r>
          </a:p>
          <a:p>
            <a:pPr marL="0" indent="0">
              <a:buNone/>
            </a:pPr>
            <a:endParaRPr lang="en-AU" sz="1200" dirty="0"/>
          </a:p>
        </p:txBody>
      </p:sp>
      <p:graphicFrame>
        <p:nvGraphicFramePr>
          <p:cNvPr id="5" name="Object 93">
            <a:extLst>
              <a:ext uri="{FF2B5EF4-FFF2-40B4-BE49-F238E27FC236}">
                <a16:creationId xmlns:a16="http://schemas.microsoft.com/office/drawing/2014/main" id="{7137D65D-9075-4382-B177-EAAF9AA46D56}"/>
              </a:ext>
            </a:extLst>
          </p:cNvPr>
          <p:cNvGraphicFramePr>
            <a:graphicFrameLocks noGrp="1" noChangeAspect="1"/>
          </p:cNvGraphicFramePr>
          <p:nvPr>
            <p:ph type="chart" sz="quarter" idx="13"/>
            <p:extLst>
              <p:ext uri="{D42A27DB-BD31-4B8C-83A1-F6EECF244321}">
                <p14:modId xmlns:p14="http://schemas.microsoft.com/office/powerpoint/2010/main" val="2194515181"/>
              </p:ext>
            </p:extLst>
          </p:nvPr>
        </p:nvGraphicFramePr>
        <p:xfrm>
          <a:off x="833438" y="1674812"/>
          <a:ext cx="10784422" cy="37174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230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6C1F-A36A-4989-853A-34DBD7D8A5FA}"/>
              </a:ext>
            </a:extLst>
          </p:cNvPr>
          <p:cNvSpPr>
            <a:spLocks noGrp="1"/>
          </p:cNvSpPr>
          <p:nvPr>
            <p:ph type="title"/>
          </p:nvPr>
        </p:nvSpPr>
        <p:spPr/>
        <p:txBody>
          <a:bodyPr>
            <a:noAutofit/>
          </a:bodyPr>
          <a:lstStyle/>
          <a:p>
            <a:r>
              <a:rPr lang="en-AU" sz="3200" dirty="0"/>
              <a:t>Figure 4: Past six month use of any ecstasy, and ecstasy pills, powder, capsules, and crystal, nationally 2003-2018</a:t>
            </a:r>
          </a:p>
        </p:txBody>
      </p:sp>
      <p:sp>
        <p:nvSpPr>
          <p:cNvPr id="4" name="Text Placeholder 3">
            <a:extLst>
              <a:ext uri="{FF2B5EF4-FFF2-40B4-BE49-F238E27FC236}">
                <a16:creationId xmlns:a16="http://schemas.microsoft.com/office/drawing/2014/main" id="{0AA9382F-45F3-4693-B318-3D3ADE850390}"/>
              </a:ext>
            </a:extLst>
          </p:cNvPr>
          <p:cNvSpPr>
            <a:spLocks noGrp="1"/>
          </p:cNvSpPr>
          <p:nvPr>
            <p:ph type="body" sz="quarter" idx="14"/>
          </p:nvPr>
        </p:nvSpPr>
        <p:spPr>
          <a:xfrm>
            <a:off x="838200" y="5296990"/>
            <a:ext cx="10515600" cy="679948"/>
          </a:xfrm>
        </p:spPr>
        <p:txBody>
          <a:bodyPr>
            <a:noAutofit/>
          </a:bodyPr>
          <a:lstStyle/>
          <a:p>
            <a:pPr marL="0" indent="0">
              <a:buNone/>
            </a:pPr>
            <a:r>
              <a:rPr lang="en-AU" sz="1200" dirty="0"/>
              <a:t>Note. Up until 2012, participant eligibility was determined based on any recent ecstasy use; subsequently it has been expanded to broader illicit stimulant use. Data collection for powder started in 2005, capsules in 2008 and crystal in 2013.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EB12E62F-CDF0-4EEC-A821-F32C0FC20A73}"/>
              </a:ext>
            </a:extLst>
          </p:cNvPr>
          <p:cNvGraphicFramePr>
            <a:graphicFrameLocks noGrp="1"/>
          </p:cNvGraphicFramePr>
          <p:nvPr>
            <p:ph type="chart" sz="quarter" idx="13"/>
            <p:extLst>
              <p:ext uri="{D42A27DB-BD31-4B8C-83A1-F6EECF244321}">
                <p14:modId xmlns:p14="http://schemas.microsoft.com/office/powerpoint/2010/main" val="2356380133"/>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969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7617-917A-4233-A954-437ECB182EA6}"/>
              </a:ext>
            </a:extLst>
          </p:cNvPr>
          <p:cNvSpPr>
            <a:spLocks noGrp="1"/>
          </p:cNvSpPr>
          <p:nvPr>
            <p:ph type="title"/>
          </p:nvPr>
        </p:nvSpPr>
        <p:spPr/>
        <p:txBody>
          <a:bodyPr>
            <a:noAutofit/>
          </a:bodyPr>
          <a:lstStyle/>
          <a:p>
            <a:r>
              <a:rPr lang="en-AU" sz="3200" dirty="0"/>
              <a:t>Figure 5: Median days of any ecstasy, pills, powder, capsules, and crystal use in the past six months, nationally, 2003-2018</a:t>
            </a:r>
          </a:p>
        </p:txBody>
      </p:sp>
      <p:sp>
        <p:nvSpPr>
          <p:cNvPr id="4" name="Text Placeholder 3">
            <a:extLst>
              <a:ext uri="{FF2B5EF4-FFF2-40B4-BE49-F238E27FC236}">
                <a16:creationId xmlns:a16="http://schemas.microsoft.com/office/drawing/2014/main" id="{EA24B148-6132-48DC-9EF6-B574AF942DB8}"/>
              </a:ext>
            </a:extLst>
          </p:cNvPr>
          <p:cNvSpPr>
            <a:spLocks noGrp="1"/>
          </p:cNvSpPr>
          <p:nvPr>
            <p:ph type="body" sz="quarter" idx="14"/>
          </p:nvPr>
        </p:nvSpPr>
        <p:spPr>
          <a:xfrm>
            <a:off x="838200" y="5240338"/>
            <a:ext cx="10515600" cy="773860"/>
          </a:xfrm>
        </p:spPr>
        <p:txBody>
          <a:bodyPr>
            <a:normAutofit/>
          </a:bodyPr>
          <a:lstStyle/>
          <a:p>
            <a:pPr marL="0" indent="0">
              <a:buNone/>
            </a:pPr>
            <a:r>
              <a:rPr lang="en-AU" sz="1200" dirty="0"/>
              <a:t>Note. Up until 2012, participant eligibility was determined based on any recent ecstasy use; subsequently it has been expanded to broader illicit stimulant use. Data collection for powder started in 2005, capsules in 2008 and crystal in 2013. Median days computed among those who reported recent use (maximum 180 days). Median days rounded to the nearest whole number. Y axis reduced to 20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2E232B61-5DAA-49C0-8837-D505733A942F}"/>
              </a:ext>
            </a:extLst>
          </p:cNvPr>
          <p:cNvGraphicFramePr>
            <a:graphicFrameLocks noGrp="1"/>
          </p:cNvGraphicFramePr>
          <p:nvPr>
            <p:ph type="chart" sz="quarter" idx="13"/>
            <p:extLst>
              <p:ext uri="{D42A27DB-BD31-4B8C-83A1-F6EECF244321}">
                <p14:modId xmlns:p14="http://schemas.microsoft.com/office/powerpoint/2010/main" val="4167603968"/>
              </p:ext>
            </p:extLst>
          </p:nvPr>
        </p:nvGraphicFramePr>
        <p:xfrm>
          <a:off x="828676" y="1617662"/>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921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D679-5DD4-43B9-918D-3B9659396761}"/>
              </a:ext>
            </a:extLst>
          </p:cNvPr>
          <p:cNvSpPr>
            <a:spLocks noGrp="1"/>
          </p:cNvSpPr>
          <p:nvPr>
            <p:ph type="title"/>
          </p:nvPr>
        </p:nvSpPr>
        <p:spPr/>
        <p:txBody>
          <a:bodyPr>
            <a:noAutofit/>
          </a:bodyPr>
          <a:lstStyle/>
          <a:p>
            <a:r>
              <a:rPr lang="en-AU" sz="3200" dirty="0"/>
              <a:t>Figure 6: Median price of ecstasy pill and capsule, nationally, 2003-2017</a:t>
            </a:r>
          </a:p>
        </p:txBody>
      </p:sp>
      <p:sp>
        <p:nvSpPr>
          <p:cNvPr id="4" name="Text Placeholder 3">
            <a:extLst>
              <a:ext uri="{FF2B5EF4-FFF2-40B4-BE49-F238E27FC236}">
                <a16:creationId xmlns:a16="http://schemas.microsoft.com/office/drawing/2014/main" id="{F1C82FDE-E44C-4D17-9244-FC2057970B82}"/>
              </a:ext>
            </a:extLst>
          </p:cNvPr>
          <p:cNvSpPr>
            <a:spLocks noGrp="1"/>
          </p:cNvSpPr>
          <p:nvPr>
            <p:ph type="body" sz="quarter" idx="14"/>
          </p:nvPr>
        </p:nvSpPr>
        <p:spPr>
          <a:xfrm>
            <a:off x="838200" y="5296990"/>
            <a:ext cx="10515600" cy="679948"/>
          </a:xfrm>
        </p:spPr>
        <p:txBody>
          <a:bodyPr>
            <a:normAutofit/>
          </a:bodyPr>
          <a:lstStyle/>
          <a:p>
            <a:pPr marL="0" indent="0">
              <a:buNone/>
            </a:pPr>
            <a:r>
              <a:rPr lang="en-AU" sz="1200" dirty="0"/>
              <a:t>Note. Among those who commented. Data collection for price of ecstasy capsules started in 2008. *</a:t>
            </a:r>
            <a:r>
              <a:rPr lang="en-AU" sz="1200" i="1" dirty="0"/>
              <a:t>p</a:t>
            </a:r>
            <a:r>
              <a:rPr lang="en-AU" sz="1200" dirty="0"/>
              <a:t>&lt;0.050; **</a:t>
            </a:r>
            <a:r>
              <a:rPr lang="en-AU" sz="1200" i="1" dirty="0"/>
              <a:t>p</a:t>
            </a:r>
            <a:r>
              <a:rPr lang="en-AU" sz="1200" dirty="0"/>
              <a:t>&lt;0.010; ***p&lt;0.001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0CF976DF-BB92-4BF6-93B0-46E60FAEE77A}"/>
              </a:ext>
            </a:extLst>
          </p:cNvPr>
          <p:cNvGraphicFramePr>
            <a:graphicFrameLocks noGrp="1"/>
          </p:cNvGraphicFramePr>
          <p:nvPr>
            <p:ph type="chart" sz="quarter" idx="13"/>
            <p:extLst>
              <p:ext uri="{D42A27DB-BD31-4B8C-83A1-F6EECF244321}">
                <p14:modId xmlns:p14="http://schemas.microsoft.com/office/powerpoint/2010/main" val="1828878480"/>
              </p:ext>
            </p:extLst>
          </p:nvPr>
        </p:nvGraphicFramePr>
        <p:xfrm>
          <a:off x="833438" y="1674812"/>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489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0C63-2610-45F5-87D5-5265FA017415}"/>
              </a:ext>
            </a:extLst>
          </p:cNvPr>
          <p:cNvSpPr>
            <a:spLocks noGrp="1"/>
          </p:cNvSpPr>
          <p:nvPr>
            <p:ph type="title"/>
          </p:nvPr>
        </p:nvSpPr>
        <p:spPr/>
        <p:txBody>
          <a:bodyPr>
            <a:noAutofit/>
          </a:bodyPr>
          <a:lstStyle/>
          <a:p>
            <a:r>
              <a:rPr lang="en-AU" sz="3200" dirty="0"/>
              <a:t>Figure 7: Median price of ecstasy crystal and powder per point and gram, nationally, 2013-2018</a:t>
            </a:r>
          </a:p>
        </p:txBody>
      </p:sp>
      <p:sp>
        <p:nvSpPr>
          <p:cNvPr id="4" name="Text Placeholder 3">
            <a:extLst>
              <a:ext uri="{FF2B5EF4-FFF2-40B4-BE49-F238E27FC236}">
                <a16:creationId xmlns:a16="http://schemas.microsoft.com/office/drawing/2014/main" id="{2F132FB7-5D9E-425E-B405-AD546F6E1141}"/>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Among those who commented. Data collection for price of ecstasy crystal gram and point started in 2013 and 2014 respectively.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5008D0AA-3B50-4160-87B8-75940E0F0E8B}"/>
              </a:ext>
            </a:extLst>
          </p:cNvPr>
          <p:cNvGraphicFramePr>
            <a:graphicFrameLocks noGrp="1"/>
          </p:cNvGraphicFramePr>
          <p:nvPr>
            <p:ph type="chart" sz="quarter" idx="13"/>
            <p:extLst>
              <p:ext uri="{D42A27DB-BD31-4B8C-83A1-F6EECF244321}">
                <p14:modId xmlns:p14="http://schemas.microsoft.com/office/powerpoint/2010/main" val="2027235279"/>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70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4BAA-446E-43CA-A948-FF2A60A65B66}"/>
              </a:ext>
            </a:extLst>
          </p:cNvPr>
          <p:cNvSpPr>
            <a:spLocks noGrp="1"/>
          </p:cNvSpPr>
          <p:nvPr>
            <p:ph type="title"/>
          </p:nvPr>
        </p:nvSpPr>
        <p:spPr/>
        <p:txBody>
          <a:bodyPr>
            <a:noAutofit/>
          </a:bodyPr>
          <a:lstStyle/>
          <a:p>
            <a:r>
              <a:rPr lang="en-AU" sz="3200" dirty="0"/>
              <a:t>Figure 8: Past six month use of any methamphetamine, powder, base, and crystal, nationally, 2003-2018</a:t>
            </a:r>
          </a:p>
        </p:txBody>
      </p:sp>
      <p:sp>
        <p:nvSpPr>
          <p:cNvPr id="4" name="Text Placeholder 3">
            <a:extLst>
              <a:ext uri="{FF2B5EF4-FFF2-40B4-BE49-F238E27FC236}">
                <a16:creationId xmlns:a16="http://schemas.microsoft.com/office/drawing/2014/main" id="{509FA677-1BDF-4800-960B-EFCE111AF700}"/>
              </a:ext>
            </a:extLst>
          </p:cNvPr>
          <p:cNvSpPr>
            <a:spLocks noGrp="1"/>
          </p:cNvSpPr>
          <p:nvPr>
            <p:ph type="body" sz="quarter" idx="14"/>
          </p:nvPr>
        </p:nvSpPr>
        <p:spPr>
          <a:xfrm>
            <a:off x="838200" y="5310437"/>
            <a:ext cx="10515600" cy="679948"/>
          </a:xfrm>
        </p:spPr>
        <p:txBody>
          <a:bodyPr>
            <a:normAutofit/>
          </a:bodyPr>
          <a:lstStyle/>
          <a:p>
            <a:pPr marL="0" indent="0">
              <a:buNone/>
            </a:pPr>
            <a:r>
              <a:rPr lang="en-AU" sz="1200" dirty="0"/>
              <a:t>Note.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7" name="Chart Placeholder 6">
            <a:extLst>
              <a:ext uri="{FF2B5EF4-FFF2-40B4-BE49-F238E27FC236}">
                <a16:creationId xmlns:a16="http://schemas.microsoft.com/office/drawing/2014/main" id="{D2874D7D-2535-4DD6-8EA9-B9DA87AFC615}"/>
              </a:ext>
            </a:extLst>
          </p:cNvPr>
          <p:cNvGraphicFramePr>
            <a:graphicFrameLocks noGrp="1"/>
          </p:cNvGraphicFramePr>
          <p:nvPr>
            <p:ph type="chart" sz="quarter" idx="13"/>
            <p:extLst>
              <p:ext uri="{D42A27DB-BD31-4B8C-83A1-F6EECF244321}">
                <p14:modId xmlns:p14="http://schemas.microsoft.com/office/powerpoint/2010/main" val="2207985442"/>
              </p:ext>
            </p:extLst>
          </p:nvPr>
        </p:nvGraphicFramePr>
        <p:xfrm>
          <a:off x="833438" y="1674812"/>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6382835"/>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1">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2725</Words>
  <Application>Microsoft Office PowerPoint</Application>
  <PresentationFormat>Widescreen</PresentationFormat>
  <Paragraphs>350</Paragraphs>
  <Slides>41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Garamond</vt:lpstr>
      <vt:lpstr>Microsoft Sans Serif</vt:lpstr>
      <vt:lpstr>Sommet</vt:lpstr>
      <vt:lpstr>Times</vt:lpstr>
      <vt:lpstr>Office Theme</vt:lpstr>
      <vt:lpstr>PowerPoint Presentation</vt:lpstr>
      <vt:lpstr>Figure 1: Drug of choice, nationally, 2003-2008</vt:lpstr>
      <vt:lpstr>Figure 2: Drug used most often in the past month, nationally, 2011-2018</vt:lpstr>
      <vt:lpstr>Figure 3: High frequency substance use in the past six months, nationally, 2003-2018</vt:lpstr>
      <vt:lpstr>Figure 4: Past six month use of any ecstasy, and ecstasy pills, powder, capsules, and crystal, nationally 2003-2018</vt:lpstr>
      <vt:lpstr>Figure 5: Median days of any ecstasy, pills, powder, capsules, and crystal use in the past six months, nationally, 2003-2018</vt:lpstr>
      <vt:lpstr>Figure 6: Median price of ecstasy pill and capsule, nationally, 2003-2017</vt:lpstr>
      <vt:lpstr>Figure 7: Median price of ecstasy crystal and powder per point and gram, nationally, 2013-2018</vt:lpstr>
      <vt:lpstr>Figure 8: Past six month use of any methamphetamine, powder, base, and crystal, nationally, 2003-2018</vt:lpstr>
      <vt:lpstr>Figure 9: Median days of any methamphetamine, powder, base, and crystal use in the past six months, nationally, 2003-2018</vt:lpstr>
      <vt:lpstr>Figure 10: Median price of powder methamphetamine per point and gram, nationally, 2003-2018</vt:lpstr>
      <vt:lpstr>Figure 11: Median price of crystal methamphetamine per point and gram, nationally, 2003-2018</vt:lpstr>
      <vt:lpstr>Figure 12: Current perceived purity of powder methamphetamine, nationally, 2003-2018</vt:lpstr>
      <vt:lpstr>Figure 13: Current perceived purity of crystal methamphetamine, nationally, 2003-2018</vt:lpstr>
      <vt:lpstr>Figure 14: Current perceived availability of powder methamphetamine, nationally, 2003-2018</vt:lpstr>
      <vt:lpstr>Figure 15: Current perceived availability of crystal methamphetamine, nationally, 2003-2018</vt:lpstr>
      <vt:lpstr>Figure 16: Past six month use and frequency of use of cocaine, nationally, 2003-2018</vt:lpstr>
      <vt:lpstr>Figure 17: Median price of cocaine per gram, nationally, 2003-2018</vt:lpstr>
      <vt:lpstr>Figure 18: Current perceived purity of cocaine, nationally, 2003-2018</vt:lpstr>
      <vt:lpstr>Figure 19: Current perceived availability of cocaine, nationally, 2003-2018</vt:lpstr>
      <vt:lpstr>Figure 20: Past six month use and frequency of use of cannabis, nationally, 2003-2018</vt:lpstr>
      <vt:lpstr>Figure 21: Median price of hydroponic (a) and bush (b) cannabis per ounce and gram, nationally, 2006-2018</vt:lpstr>
      <vt:lpstr>Figure 22: Current potency of hydroponic (a) and bush (b) cannabis, nationally, 2006-2018</vt:lpstr>
      <vt:lpstr>Figure 23: Current perceived availability of hydroponic (a) and bush (b) cannabis, nationally, 2006-2018</vt:lpstr>
      <vt:lpstr>Figure 24: Past six month use and frequency of use of ketamine, nationally, 2003-2018</vt:lpstr>
      <vt:lpstr>Figure 25: Past six month use and frequency of use of LSD, nationally, 2003-2018</vt:lpstr>
      <vt:lpstr>Figure 26: Median price of ketamine per gram, nationally, 2003-2018</vt:lpstr>
      <vt:lpstr>Figure 27: Current perceived purity of ketamin, nationally, 2003-2018</vt:lpstr>
      <vt:lpstr>Figure 28: Current perceived availability of ketamine, nationally, 2003-2018</vt:lpstr>
      <vt:lpstr>Figure 29: Median price of LSD per tab, nationally, 2003-2018</vt:lpstr>
      <vt:lpstr>Figure 30: Current perceived purity of LSD, nationally, 2003-2018</vt:lpstr>
      <vt:lpstr>Figure 31: Current perceived availability of LSD, nationally, 2003-2018</vt:lpstr>
      <vt:lpstr>Figure 32: Non-prescribed use of pharmaceutical drugs in the past six months, nationally, 2007-2018</vt:lpstr>
      <vt:lpstr>Figure 33: Other illicit drugs used in the past six months, nationally, 2003-2018</vt:lpstr>
      <vt:lpstr>Figure 34: Licit drugs used in the past six months, nationally, 2003-2018</vt:lpstr>
      <vt:lpstr>Figure 35: Poly substance use on occasion of last stimulant use, nationally, 2018</vt:lpstr>
      <vt:lpstr>Figure 36: Lifetime and past year non-fatal stimulant and depressant overdose, nationally, 2006-2018</vt:lpstr>
      <vt:lpstr>Figure 37: Lifetime and past month drug injection, nationally, 2004-2018</vt:lpstr>
      <vt:lpstr>Figure 38: Sex with a casual partner in the last six months and use of any protection/barrier on the last occasion, nationally 2011-2018</vt:lpstr>
      <vt:lpstr>Figure 39: Self-reported mental health problems and treatment seeking in the past six months, nationally, 2008-2018</vt:lpstr>
      <vt:lpstr>Figure 40: Self-reported criminal activity in the past month, nationally, 2003-2018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Daisy Gibbs</dc:creator>
  <cp:lastModifiedBy>Rachel Sutherland</cp:lastModifiedBy>
  <cp:revision>46</cp:revision>
  <dcterms:created xsi:type="dcterms:W3CDTF">2018-08-21T07:06:16Z</dcterms:created>
  <dcterms:modified xsi:type="dcterms:W3CDTF">2018-10-05T04:43:03Z</dcterms:modified>
</cp:coreProperties>
</file>