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71" r:id="rId4"/>
    <p:sldId id="315"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6" r:id="rId27"/>
    <p:sldId id="295" r:id="rId28"/>
    <p:sldId id="297" r:id="rId29"/>
    <p:sldId id="298" r:id="rId30"/>
    <p:sldId id="299" r:id="rId31"/>
    <p:sldId id="300" r:id="rId32"/>
    <p:sldId id="301" r:id="rId33"/>
    <p:sldId id="302" r:id="rId34"/>
    <p:sldId id="303" r:id="rId35"/>
    <p:sldId id="304" r:id="rId36"/>
    <p:sldId id="305" r:id="rId37"/>
    <p:sldId id="314" r:id="rId38"/>
    <p:sldId id="307" r:id="rId39"/>
    <p:sldId id="308" r:id="rId40"/>
    <p:sldId id="309" r:id="rId41"/>
    <p:sldId id="310" r:id="rId42"/>
    <p:sldId id="311" r:id="rId43"/>
    <p:sldId id="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6301" autoAdjust="0"/>
  </p:normalViewPr>
  <p:slideViewPr>
    <p:cSldViewPr snapToGrid="0" showGuides="1">
      <p:cViewPr varScale="1">
        <p:scale>
          <a:sx n="54" d="100"/>
          <a:sy n="54" d="100"/>
        </p:scale>
        <p:origin x="96" y="396"/>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32459444668141E-2"/>
          <c:y val="3.033228617415817E-2"/>
          <c:w val="0.89791288207361863"/>
          <c:h val="0.71429474418384431"/>
        </c:manualLayout>
      </c:layout>
      <c:lineChart>
        <c:grouping val="standard"/>
        <c:varyColors val="0"/>
        <c:ser>
          <c:idx val="0"/>
          <c:order val="0"/>
          <c:tx>
            <c:strRef>
              <c:f>Sheet1!$B$1</c:f>
              <c:strCache>
                <c:ptCount val="1"/>
                <c:pt idx="0">
                  <c:v>Heroin</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8B-4399-8A8A-311B4A5E4E25}"/>
                </c:ext>
              </c:extLst>
            </c:dLbl>
            <c:dLbl>
              <c:idx val="1"/>
              <c:delete val="1"/>
              <c:extLst>
                <c:ext xmlns:c15="http://schemas.microsoft.com/office/drawing/2012/chart" uri="{CE6537A1-D6FC-4f65-9D91-7224C49458BB}"/>
                <c:ext xmlns:c16="http://schemas.microsoft.com/office/drawing/2014/chart" uri="{C3380CC4-5D6E-409C-BE32-E72D297353CC}">
                  <c16:uniqueId val="{00000001-7C8B-4399-8A8A-311B4A5E4E25}"/>
                </c:ext>
              </c:extLst>
            </c:dLbl>
            <c:dLbl>
              <c:idx val="2"/>
              <c:delete val="1"/>
              <c:extLst>
                <c:ext xmlns:c15="http://schemas.microsoft.com/office/drawing/2012/chart" uri="{CE6537A1-D6FC-4f65-9D91-7224C49458BB}"/>
                <c:ext xmlns:c16="http://schemas.microsoft.com/office/drawing/2014/chart" uri="{C3380CC4-5D6E-409C-BE32-E72D297353CC}">
                  <c16:uniqueId val="{00000002-7C8B-4399-8A8A-311B4A5E4E25}"/>
                </c:ext>
              </c:extLst>
            </c:dLbl>
            <c:dLbl>
              <c:idx val="3"/>
              <c:delete val="1"/>
              <c:extLst>
                <c:ext xmlns:c15="http://schemas.microsoft.com/office/drawing/2012/chart" uri="{CE6537A1-D6FC-4f65-9D91-7224C49458BB}"/>
                <c:ext xmlns:c16="http://schemas.microsoft.com/office/drawing/2014/chart" uri="{C3380CC4-5D6E-409C-BE32-E72D297353CC}">
                  <c16:uniqueId val="{00000003-7C8B-4399-8A8A-311B4A5E4E25}"/>
                </c:ext>
              </c:extLst>
            </c:dLbl>
            <c:dLbl>
              <c:idx val="4"/>
              <c:delete val="1"/>
              <c:extLst>
                <c:ext xmlns:c15="http://schemas.microsoft.com/office/drawing/2012/chart" uri="{CE6537A1-D6FC-4f65-9D91-7224C49458BB}"/>
                <c:ext xmlns:c16="http://schemas.microsoft.com/office/drawing/2014/chart" uri="{C3380CC4-5D6E-409C-BE32-E72D297353CC}">
                  <c16:uniqueId val="{00000004-7C8B-4399-8A8A-311B4A5E4E25}"/>
                </c:ext>
              </c:extLst>
            </c:dLbl>
            <c:dLbl>
              <c:idx val="5"/>
              <c:delete val="1"/>
              <c:extLst>
                <c:ext xmlns:c15="http://schemas.microsoft.com/office/drawing/2012/chart" uri="{CE6537A1-D6FC-4f65-9D91-7224C49458BB}"/>
                <c:ext xmlns:c16="http://schemas.microsoft.com/office/drawing/2014/chart" uri="{C3380CC4-5D6E-409C-BE32-E72D297353CC}">
                  <c16:uniqueId val="{00000005-7C8B-4399-8A8A-311B4A5E4E25}"/>
                </c:ext>
              </c:extLst>
            </c:dLbl>
            <c:dLbl>
              <c:idx val="6"/>
              <c:delete val="1"/>
              <c:extLst>
                <c:ext xmlns:c15="http://schemas.microsoft.com/office/drawing/2012/chart" uri="{CE6537A1-D6FC-4f65-9D91-7224C49458BB}"/>
                <c:ext xmlns:c16="http://schemas.microsoft.com/office/drawing/2014/chart" uri="{C3380CC4-5D6E-409C-BE32-E72D297353CC}">
                  <c16:uniqueId val="{00000006-7C8B-4399-8A8A-311B4A5E4E25}"/>
                </c:ext>
              </c:extLst>
            </c:dLbl>
            <c:dLbl>
              <c:idx val="7"/>
              <c:delete val="1"/>
              <c:extLst>
                <c:ext xmlns:c15="http://schemas.microsoft.com/office/drawing/2012/chart" uri="{CE6537A1-D6FC-4f65-9D91-7224C49458BB}"/>
                <c:ext xmlns:c16="http://schemas.microsoft.com/office/drawing/2014/chart" uri="{C3380CC4-5D6E-409C-BE32-E72D297353CC}">
                  <c16:uniqueId val="{00000007-7C8B-4399-8A8A-311B4A5E4E25}"/>
                </c:ext>
              </c:extLst>
            </c:dLbl>
            <c:dLbl>
              <c:idx val="8"/>
              <c:delete val="1"/>
              <c:extLst>
                <c:ext xmlns:c15="http://schemas.microsoft.com/office/drawing/2012/chart" uri="{CE6537A1-D6FC-4f65-9D91-7224C49458BB}"/>
                <c:ext xmlns:c16="http://schemas.microsoft.com/office/drawing/2014/chart" uri="{C3380CC4-5D6E-409C-BE32-E72D297353CC}">
                  <c16:uniqueId val="{00000008-7C8B-4399-8A8A-311B4A5E4E25}"/>
                </c:ext>
              </c:extLst>
            </c:dLbl>
            <c:dLbl>
              <c:idx val="9"/>
              <c:delete val="1"/>
              <c:extLst>
                <c:ext xmlns:c15="http://schemas.microsoft.com/office/drawing/2012/chart" uri="{CE6537A1-D6FC-4f65-9D91-7224C49458BB}"/>
                <c:ext xmlns:c16="http://schemas.microsoft.com/office/drawing/2014/chart" uri="{C3380CC4-5D6E-409C-BE32-E72D297353CC}">
                  <c16:uniqueId val="{00000009-7C8B-4399-8A8A-311B4A5E4E25}"/>
                </c:ext>
              </c:extLst>
            </c:dLbl>
            <c:dLbl>
              <c:idx val="10"/>
              <c:delete val="1"/>
              <c:extLst>
                <c:ext xmlns:c15="http://schemas.microsoft.com/office/drawing/2012/chart" uri="{CE6537A1-D6FC-4f65-9D91-7224C49458BB}"/>
                <c:ext xmlns:c16="http://schemas.microsoft.com/office/drawing/2014/chart" uri="{C3380CC4-5D6E-409C-BE32-E72D297353CC}">
                  <c16:uniqueId val="{0000000A-7C8B-4399-8A8A-311B4A5E4E25}"/>
                </c:ext>
              </c:extLst>
            </c:dLbl>
            <c:dLbl>
              <c:idx val="11"/>
              <c:delete val="1"/>
              <c:extLst>
                <c:ext xmlns:c15="http://schemas.microsoft.com/office/drawing/2012/chart" uri="{CE6537A1-D6FC-4f65-9D91-7224C49458BB}"/>
                <c:ext xmlns:c16="http://schemas.microsoft.com/office/drawing/2014/chart" uri="{C3380CC4-5D6E-409C-BE32-E72D297353CC}">
                  <c16:uniqueId val="{0000000B-7C8B-4399-8A8A-311B4A5E4E25}"/>
                </c:ext>
              </c:extLst>
            </c:dLbl>
            <c:dLbl>
              <c:idx val="12"/>
              <c:delete val="1"/>
              <c:extLst>
                <c:ext xmlns:c15="http://schemas.microsoft.com/office/drawing/2012/chart" uri="{CE6537A1-D6FC-4f65-9D91-7224C49458BB}"/>
                <c:ext xmlns:c16="http://schemas.microsoft.com/office/drawing/2014/chart" uri="{C3380CC4-5D6E-409C-BE32-E72D297353CC}">
                  <c16:uniqueId val="{0000000C-7C8B-4399-8A8A-311B4A5E4E25}"/>
                </c:ext>
              </c:extLst>
            </c:dLbl>
            <c:dLbl>
              <c:idx val="13"/>
              <c:delete val="1"/>
              <c:extLst>
                <c:ext xmlns:c15="http://schemas.microsoft.com/office/drawing/2012/chart" uri="{CE6537A1-D6FC-4f65-9D91-7224C49458BB}"/>
                <c:ext xmlns:c16="http://schemas.microsoft.com/office/drawing/2014/chart" uri="{C3380CC4-5D6E-409C-BE32-E72D297353CC}">
                  <c16:uniqueId val="{0000000D-7C8B-4399-8A8A-311B4A5E4E25}"/>
                </c:ext>
              </c:extLst>
            </c:dLbl>
            <c:dLbl>
              <c:idx val="14"/>
              <c:delete val="1"/>
              <c:extLst>
                <c:ext xmlns:c15="http://schemas.microsoft.com/office/drawing/2012/chart" uri="{CE6537A1-D6FC-4f65-9D91-7224C49458BB}"/>
                <c:ext xmlns:c16="http://schemas.microsoft.com/office/drawing/2014/chart" uri="{C3380CC4-5D6E-409C-BE32-E72D297353CC}">
                  <c16:uniqueId val="{0000000E-7C8B-4399-8A8A-311B4A5E4E25}"/>
                </c:ext>
              </c:extLst>
            </c:dLbl>
            <c:dLbl>
              <c:idx val="15"/>
              <c:delete val="1"/>
              <c:extLst>
                <c:ext xmlns:c15="http://schemas.microsoft.com/office/drawing/2012/chart" uri="{CE6537A1-D6FC-4f65-9D91-7224C49458BB}"/>
                <c:ext xmlns:c16="http://schemas.microsoft.com/office/drawing/2014/chart" uri="{C3380CC4-5D6E-409C-BE32-E72D297353CC}">
                  <c16:uniqueId val="{0000000F-7C8B-4399-8A8A-311B4A5E4E25}"/>
                </c:ext>
              </c:extLst>
            </c:dLbl>
            <c:dLbl>
              <c:idx val="16"/>
              <c:delete val="1"/>
              <c:extLst>
                <c:ext xmlns:c15="http://schemas.microsoft.com/office/drawing/2012/chart" uri="{CE6537A1-D6FC-4f65-9D91-7224C49458BB}"/>
                <c:ext xmlns:c16="http://schemas.microsoft.com/office/drawing/2014/chart" uri="{C3380CC4-5D6E-409C-BE32-E72D297353CC}">
                  <c16:uniqueId val="{00000010-7C8B-4399-8A8A-311B4A5E4E25}"/>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8B-4399-8A8A-311B4A5E4E25}"/>
                </c:ext>
              </c:extLst>
            </c:dLbl>
            <c:dLbl>
              <c:idx val="18"/>
              <c:tx>
                <c:rich>
                  <a:bodyPr/>
                  <a:lstStyle/>
                  <a:p>
                    <a:fld id="{7E162116-6830-4483-AA57-4798B48DA6E8}"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C8B-4399-8A8A-311B4A5E4E2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63</c:v>
                </c:pt>
                <c:pt idx="1">
                  <c:v>48</c:v>
                </c:pt>
                <c:pt idx="2">
                  <c:v>55</c:v>
                </c:pt>
                <c:pt idx="3">
                  <c:v>57</c:v>
                </c:pt>
                <c:pt idx="4">
                  <c:v>58</c:v>
                </c:pt>
                <c:pt idx="5">
                  <c:v>57</c:v>
                </c:pt>
                <c:pt idx="6">
                  <c:v>48</c:v>
                </c:pt>
                <c:pt idx="7">
                  <c:v>52</c:v>
                </c:pt>
                <c:pt idx="8">
                  <c:v>52</c:v>
                </c:pt>
                <c:pt idx="9">
                  <c:v>52</c:v>
                </c:pt>
                <c:pt idx="10">
                  <c:v>54</c:v>
                </c:pt>
                <c:pt idx="11">
                  <c:v>53</c:v>
                </c:pt>
                <c:pt idx="12">
                  <c:v>54</c:v>
                </c:pt>
                <c:pt idx="13">
                  <c:v>53</c:v>
                </c:pt>
                <c:pt idx="14">
                  <c:v>50</c:v>
                </c:pt>
                <c:pt idx="15">
                  <c:v>52</c:v>
                </c:pt>
                <c:pt idx="16">
                  <c:v>47</c:v>
                </c:pt>
                <c:pt idx="17">
                  <c:v>46</c:v>
                </c:pt>
                <c:pt idx="18">
                  <c:v>41</c:v>
                </c:pt>
              </c:numCache>
            </c:numRef>
          </c:val>
          <c:smooth val="0"/>
          <c:extLst>
            <c:ext xmlns:c16="http://schemas.microsoft.com/office/drawing/2014/chart" uri="{C3380CC4-5D6E-409C-BE32-E72D297353CC}">
              <c16:uniqueId val="{00000013-7C8B-4399-8A8A-311B4A5E4E25}"/>
            </c:ext>
          </c:extLst>
        </c:ser>
        <c:ser>
          <c:idx val="1"/>
          <c:order val="1"/>
          <c:tx>
            <c:strRef>
              <c:f>Sheet1!$C$1</c:f>
              <c:strCache>
                <c:ptCount val="1"/>
                <c:pt idx="0">
                  <c:v>Methamphetamine</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8B-4399-8A8A-311B4A5E4E25}"/>
                </c:ext>
              </c:extLst>
            </c:dLbl>
            <c:dLbl>
              <c:idx val="1"/>
              <c:delete val="1"/>
              <c:extLst>
                <c:ext xmlns:c15="http://schemas.microsoft.com/office/drawing/2012/chart" uri="{CE6537A1-D6FC-4f65-9D91-7224C49458BB}"/>
                <c:ext xmlns:c16="http://schemas.microsoft.com/office/drawing/2014/chart" uri="{C3380CC4-5D6E-409C-BE32-E72D297353CC}">
                  <c16:uniqueId val="{00000015-7C8B-4399-8A8A-311B4A5E4E25}"/>
                </c:ext>
              </c:extLst>
            </c:dLbl>
            <c:dLbl>
              <c:idx val="2"/>
              <c:delete val="1"/>
              <c:extLst>
                <c:ext xmlns:c15="http://schemas.microsoft.com/office/drawing/2012/chart" uri="{CE6537A1-D6FC-4f65-9D91-7224C49458BB}"/>
                <c:ext xmlns:c16="http://schemas.microsoft.com/office/drawing/2014/chart" uri="{C3380CC4-5D6E-409C-BE32-E72D297353CC}">
                  <c16:uniqueId val="{00000016-7C8B-4399-8A8A-311B4A5E4E25}"/>
                </c:ext>
              </c:extLst>
            </c:dLbl>
            <c:dLbl>
              <c:idx val="3"/>
              <c:delete val="1"/>
              <c:extLst>
                <c:ext xmlns:c15="http://schemas.microsoft.com/office/drawing/2012/chart" uri="{CE6537A1-D6FC-4f65-9D91-7224C49458BB}"/>
                <c:ext xmlns:c16="http://schemas.microsoft.com/office/drawing/2014/chart" uri="{C3380CC4-5D6E-409C-BE32-E72D297353CC}">
                  <c16:uniqueId val="{00000017-7C8B-4399-8A8A-311B4A5E4E25}"/>
                </c:ext>
              </c:extLst>
            </c:dLbl>
            <c:dLbl>
              <c:idx val="4"/>
              <c:delete val="1"/>
              <c:extLst>
                <c:ext xmlns:c15="http://schemas.microsoft.com/office/drawing/2012/chart" uri="{CE6537A1-D6FC-4f65-9D91-7224C49458BB}"/>
                <c:ext xmlns:c16="http://schemas.microsoft.com/office/drawing/2014/chart" uri="{C3380CC4-5D6E-409C-BE32-E72D297353CC}">
                  <c16:uniqueId val="{00000018-7C8B-4399-8A8A-311B4A5E4E25}"/>
                </c:ext>
              </c:extLst>
            </c:dLbl>
            <c:dLbl>
              <c:idx val="5"/>
              <c:delete val="1"/>
              <c:extLst>
                <c:ext xmlns:c15="http://schemas.microsoft.com/office/drawing/2012/chart" uri="{CE6537A1-D6FC-4f65-9D91-7224C49458BB}"/>
                <c:ext xmlns:c16="http://schemas.microsoft.com/office/drawing/2014/chart" uri="{C3380CC4-5D6E-409C-BE32-E72D297353CC}">
                  <c16:uniqueId val="{00000019-7C8B-4399-8A8A-311B4A5E4E25}"/>
                </c:ext>
              </c:extLst>
            </c:dLbl>
            <c:dLbl>
              <c:idx val="6"/>
              <c:delete val="1"/>
              <c:extLst>
                <c:ext xmlns:c15="http://schemas.microsoft.com/office/drawing/2012/chart" uri="{CE6537A1-D6FC-4f65-9D91-7224C49458BB}"/>
                <c:ext xmlns:c16="http://schemas.microsoft.com/office/drawing/2014/chart" uri="{C3380CC4-5D6E-409C-BE32-E72D297353CC}">
                  <c16:uniqueId val="{0000001A-7C8B-4399-8A8A-311B4A5E4E25}"/>
                </c:ext>
              </c:extLst>
            </c:dLbl>
            <c:dLbl>
              <c:idx val="7"/>
              <c:delete val="1"/>
              <c:extLst>
                <c:ext xmlns:c15="http://schemas.microsoft.com/office/drawing/2012/chart" uri="{CE6537A1-D6FC-4f65-9D91-7224C49458BB}"/>
                <c:ext xmlns:c16="http://schemas.microsoft.com/office/drawing/2014/chart" uri="{C3380CC4-5D6E-409C-BE32-E72D297353CC}">
                  <c16:uniqueId val="{0000001B-7C8B-4399-8A8A-311B4A5E4E25}"/>
                </c:ext>
              </c:extLst>
            </c:dLbl>
            <c:dLbl>
              <c:idx val="8"/>
              <c:delete val="1"/>
              <c:extLst>
                <c:ext xmlns:c15="http://schemas.microsoft.com/office/drawing/2012/chart" uri="{CE6537A1-D6FC-4f65-9D91-7224C49458BB}"/>
                <c:ext xmlns:c16="http://schemas.microsoft.com/office/drawing/2014/chart" uri="{C3380CC4-5D6E-409C-BE32-E72D297353CC}">
                  <c16:uniqueId val="{0000001C-7C8B-4399-8A8A-311B4A5E4E25}"/>
                </c:ext>
              </c:extLst>
            </c:dLbl>
            <c:dLbl>
              <c:idx val="9"/>
              <c:delete val="1"/>
              <c:extLst>
                <c:ext xmlns:c15="http://schemas.microsoft.com/office/drawing/2012/chart" uri="{CE6537A1-D6FC-4f65-9D91-7224C49458BB}"/>
                <c:ext xmlns:c16="http://schemas.microsoft.com/office/drawing/2014/chart" uri="{C3380CC4-5D6E-409C-BE32-E72D297353CC}">
                  <c16:uniqueId val="{0000001D-7C8B-4399-8A8A-311B4A5E4E25}"/>
                </c:ext>
              </c:extLst>
            </c:dLbl>
            <c:dLbl>
              <c:idx val="10"/>
              <c:delete val="1"/>
              <c:extLst>
                <c:ext xmlns:c15="http://schemas.microsoft.com/office/drawing/2012/chart" uri="{CE6537A1-D6FC-4f65-9D91-7224C49458BB}"/>
                <c:ext xmlns:c16="http://schemas.microsoft.com/office/drawing/2014/chart" uri="{C3380CC4-5D6E-409C-BE32-E72D297353CC}">
                  <c16:uniqueId val="{0000001E-7C8B-4399-8A8A-311B4A5E4E25}"/>
                </c:ext>
              </c:extLst>
            </c:dLbl>
            <c:dLbl>
              <c:idx val="11"/>
              <c:delete val="1"/>
              <c:extLst>
                <c:ext xmlns:c15="http://schemas.microsoft.com/office/drawing/2012/chart" uri="{CE6537A1-D6FC-4f65-9D91-7224C49458BB}"/>
                <c:ext xmlns:c16="http://schemas.microsoft.com/office/drawing/2014/chart" uri="{C3380CC4-5D6E-409C-BE32-E72D297353CC}">
                  <c16:uniqueId val="{0000001F-7C8B-4399-8A8A-311B4A5E4E25}"/>
                </c:ext>
              </c:extLst>
            </c:dLbl>
            <c:dLbl>
              <c:idx val="12"/>
              <c:delete val="1"/>
              <c:extLst>
                <c:ext xmlns:c15="http://schemas.microsoft.com/office/drawing/2012/chart" uri="{CE6537A1-D6FC-4f65-9D91-7224C49458BB}"/>
                <c:ext xmlns:c16="http://schemas.microsoft.com/office/drawing/2014/chart" uri="{C3380CC4-5D6E-409C-BE32-E72D297353CC}">
                  <c16:uniqueId val="{00000020-7C8B-4399-8A8A-311B4A5E4E25}"/>
                </c:ext>
              </c:extLst>
            </c:dLbl>
            <c:dLbl>
              <c:idx val="13"/>
              <c:delete val="1"/>
              <c:extLst>
                <c:ext xmlns:c15="http://schemas.microsoft.com/office/drawing/2012/chart" uri="{CE6537A1-D6FC-4f65-9D91-7224C49458BB}"/>
                <c:ext xmlns:c16="http://schemas.microsoft.com/office/drawing/2014/chart" uri="{C3380CC4-5D6E-409C-BE32-E72D297353CC}">
                  <c16:uniqueId val="{00000021-7C8B-4399-8A8A-311B4A5E4E25}"/>
                </c:ext>
              </c:extLst>
            </c:dLbl>
            <c:dLbl>
              <c:idx val="14"/>
              <c:delete val="1"/>
              <c:extLst>
                <c:ext xmlns:c15="http://schemas.microsoft.com/office/drawing/2012/chart" uri="{CE6537A1-D6FC-4f65-9D91-7224C49458BB}"/>
                <c:ext xmlns:c16="http://schemas.microsoft.com/office/drawing/2014/chart" uri="{C3380CC4-5D6E-409C-BE32-E72D297353CC}">
                  <c16:uniqueId val="{00000022-7C8B-4399-8A8A-311B4A5E4E25}"/>
                </c:ext>
              </c:extLst>
            </c:dLbl>
            <c:dLbl>
              <c:idx val="15"/>
              <c:delete val="1"/>
              <c:extLst>
                <c:ext xmlns:c15="http://schemas.microsoft.com/office/drawing/2012/chart" uri="{CE6537A1-D6FC-4f65-9D91-7224C49458BB}"/>
                <c:ext xmlns:c16="http://schemas.microsoft.com/office/drawing/2014/chart" uri="{C3380CC4-5D6E-409C-BE32-E72D297353CC}">
                  <c16:uniqueId val="{00000023-7C8B-4399-8A8A-311B4A5E4E25}"/>
                </c:ext>
              </c:extLst>
            </c:dLbl>
            <c:dLbl>
              <c:idx val="16"/>
              <c:delete val="1"/>
              <c:extLst>
                <c:ext xmlns:c15="http://schemas.microsoft.com/office/drawing/2012/chart" uri="{CE6537A1-D6FC-4f65-9D91-7224C49458BB}"/>
                <c:ext xmlns:c16="http://schemas.microsoft.com/office/drawing/2014/chart" uri="{C3380CC4-5D6E-409C-BE32-E72D297353CC}">
                  <c16:uniqueId val="{00000024-7C8B-4399-8A8A-311B4A5E4E25}"/>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C8B-4399-8A8A-311B4A5E4E25}"/>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8B-4399-8A8A-311B4A5E4E2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16</c:v>
                </c:pt>
                <c:pt idx="1">
                  <c:v>25</c:v>
                </c:pt>
                <c:pt idx="2">
                  <c:v>21</c:v>
                </c:pt>
                <c:pt idx="3">
                  <c:v>23</c:v>
                </c:pt>
                <c:pt idx="4">
                  <c:v>20</c:v>
                </c:pt>
                <c:pt idx="5">
                  <c:v>21</c:v>
                </c:pt>
                <c:pt idx="6">
                  <c:v>23</c:v>
                </c:pt>
                <c:pt idx="7">
                  <c:v>21</c:v>
                </c:pt>
                <c:pt idx="8">
                  <c:v>22</c:v>
                </c:pt>
                <c:pt idx="9">
                  <c:v>21</c:v>
                </c:pt>
                <c:pt idx="10">
                  <c:v>16</c:v>
                </c:pt>
                <c:pt idx="11">
                  <c:v>20</c:v>
                </c:pt>
                <c:pt idx="12">
                  <c:v>21</c:v>
                </c:pt>
                <c:pt idx="13">
                  <c:v>23</c:v>
                </c:pt>
                <c:pt idx="14">
                  <c:v>24</c:v>
                </c:pt>
                <c:pt idx="15">
                  <c:v>26</c:v>
                </c:pt>
                <c:pt idx="16">
                  <c:v>29</c:v>
                </c:pt>
                <c:pt idx="17">
                  <c:v>32</c:v>
                </c:pt>
                <c:pt idx="18">
                  <c:v>35</c:v>
                </c:pt>
              </c:numCache>
            </c:numRef>
          </c:val>
          <c:smooth val="0"/>
          <c:extLst>
            <c:ext xmlns:c16="http://schemas.microsoft.com/office/drawing/2014/chart" uri="{C3380CC4-5D6E-409C-BE32-E72D297353CC}">
              <c16:uniqueId val="{00000027-7C8B-4399-8A8A-311B4A5E4E25}"/>
            </c:ext>
          </c:extLst>
        </c:ser>
        <c:ser>
          <c:idx val="2"/>
          <c:order val="2"/>
          <c:tx>
            <c:strRef>
              <c:f>Sheet1!$D$1</c:f>
              <c:strCache>
                <c:ptCount val="1"/>
                <c:pt idx="0">
                  <c:v>Morphine</c:v>
                </c:pt>
              </c:strCache>
            </c:strRef>
          </c:tx>
          <c:spPr>
            <a:ln w="25400" cap="rnd" cmpd="sng" algn="ctr">
              <a:solidFill>
                <a:schemeClr val="accent5"/>
              </a:solidFill>
              <a:prstDash val="solid"/>
              <a:round/>
            </a:ln>
            <a:effectLst/>
          </c:spPr>
          <c:marker>
            <c:symbol val="triangle"/>
            <c:size val="6"/>
            <c:spPr>
              <a:solidFill>
                <a:schemeClr val="accent5"/>
              </a:solidFill>
              <a:ln w="6350" cap="flat" cmpd="sng" algn="ctr">
                <a:solidFill>
                  <a:schemeClr val="accent5"/>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3</c:v>
                </c:pt>
                <c:pt idx="1">
                  <c:v>5</c:v>
                </c:pt>
                <c:pt idx="2">
                  <c:v>6</c:v>
                </c:pt>
                <c:pt idx="3">
                  <c:v>5</c:v>
                </c:pt>
                <c:pt idx="4">
                  <c:v>6</c:v>
                </c:pt>
                <c:pt idx="5">
                  <c:v>5</c:v>
                </c:pt>
                <c:pt idx="6">
                  <c:v>8</c:v>
                </c:pt>
                <c:pt idx="7">
                  <c:v>10</c:v>
                </c:pt>
                <c:pt idx="8">
                  <c:v>10</c:v>
                </c:pt>
                <c:pt idx="9">
                  <c:v>8</c:v>
                </c:pt>
                <c:pt idx="10">
                  <c:v>10</c:v>
                </c:pt>
                <c:pt idx="11">
                  <c:v>9</c:v>
                </c:pt>
                <c:pt idx="12">
                  <c:v>11</c:v>
                </c:pt>
                <c:pt idx="13">
                  <c:v>8</c:v>
                </c:pt>
                <c:pt idx="14">
                  <c:v>10</c:v>
                </c:pt>
                <c:pt idx="15">
                  <c:v>10</c:v>
                </c:pt>
                <c:pt idx="16">
                  <c:v>8</c:v>
                </c:pt>
                <c:pt idx="17">
                  <c:v>9</c:v>
                </c:pt>
                <c:pt idx="18">
                  <c:v>7</c:v>
                </c:pt>
              </c:numCache>
            </c:numRef>
          </c:val>
          <c:smooth val="0"/>
          <c:extLst>
            <c:ext xmlns:c16="http://schemas.microsoft.com/office/drawing/2014/chart" uri="{C3380CC4-5D6E-409C-BE32-E72D297353CC}">
              <c16:uniqueId val="{00000028-7C8B-4399-8A8A-311B4A5E4E25}"/>
            </c:ext>
          </c:extLst>
        </c:ser>
        <c:ser>
          <c:idx val="3"/>
          <c:order val="3"/>
          <c:tx>
            <c:strRef>
              <c:f>Sheet1!$E$1</c:f>
              <c:strCache>
                <c:ptCount val="1"/>
                <c:pt idx="0">
                  <c:v>Cocaine</c:v>
                </c:pt>
              </c:strCache>
            </c:strRef>
          </c:tx>
          <c:spPr>
            <a:ln w="25400" cap="rnd" cmpd="sng" algn="ctr">
              <a:solidFill>
                <a:schemeClr val="accent1">
                  <a:lumMod val="60000"/>
                </a:schemeClr>
              </a:solidFill>
              <a:prstDash val="solid"/>
              <a:round/>
            </a:ln>
            <a:effectLst/>
          </c:spPr>
          <c:marker>
            <c:symbol val="circle"/>
            <c:size val="6"/>
            <c:spPr>
              <a:solidFill>
                <a:schemeClr val="accent1">
                  <a:lumMod val="60000"/>
                </a:schemeClr>
              </a:solidFill>
              <a:ln w="6350" cap="flat" cmpd="sng" algn="ctr">
                <a:solidFill>
                  <a:schemeClr val="accent1">
                    <a:lumMod val="60000"/>
                  </a:schemeClr>
                </a:solidFill>
                <a:prstDash val="solid"/>
                <a:round/>
              </a:ln>
              <a:effectLst/>
            </c:spPr>
          </c:marker>
          <c:dLbls>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C8B-4399-8A8A-311B4A5E4E2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3</c:v>
                </c:pt>
                <c:pt idx="1">
                  <c:v>7</c:v>
                </c:pt>
                <c:pt idx="2">
                  <c:v>6</c:v>
                </c:pt>
                <c:pt idx="3">
                  <c:v>3</c:v>
                </c:pt>
                <c:pt idx="4">
                  <c:v>3</c:v>
                </c:pt>
                <c:pt idx="5">
                  <c:v>4</c:v>
                </c:pt>
                <c:pt idx="6">
                  <c:v>4</c:v>
                </c:pt>
                <c:pt idx="7">
                  <c:v>3</c:v>
                </c:pt>
                <c:pt idx="8">
                  <c:v>4</c:v>
                </c:pt>
                <c:pt idx="9">
                  <c:v>5</c:v>
                </c:pt>
                <c:pt idx="10">
                  <c:v>3</c:v>
                </c:pt>
                <c:pt idx="11">
                  <c:v>2</c:v>
                </c:pt>
                <c:pt idx="12">
                  <c:v>3</c:v>
                </c:pt>
                <c:pt idx="13">
                  <c:v>2</c:v>
                </c:pt>
                <c:pt idx="14">
                  <c:v>2</c:v>
                </c:pt>
                <c:pt idx="15">
                  <c:v>1</c:v>
                </c:pt>
                <c:pt idx="16">
                  <c:v>1</c:v>
                </c:pt>
                <c:pt idx="17">
                  <c:v>1</c:v>
                </c:pt>
                <c:pt idx="18">
                  <c:v>2</c:v>
                </c:pt>
              </c:numCache>
            </c:numRef>
          </c:val>
          <c:smooth val="0"/>
          <c:extLst>
            <c:ext xmlns:c16="http://schemas.microsoft.com/office/drawing/2014/chart" uri="{C3380CC4-5D6E-409C-BE32-E72D297353CC}">
              <c16:uniqueId val="{0000002A-7C8B-4399-8A8A-311B4A5E4E25}"/>
            </c:ext>
          </c:extLst>
        </c:ser>
        <c:ser>
          <c:idx val="4"/>
          <c:order val="4"/>
          <c:tx>
            <c:strRef>
              <c:f>Sheet1!$F$1</c:f>
              <c:strCache>
                <c:ptCount val="1"/>
                <c:pt idx="0">
                  <c:v>Cannabis</c:v>
                </c:pt>
              </c:strCache>
            </c:strRef>
          </c:tx>
          <c:spPr>
            <a:ln w="25400" cap="rnd" cmpd="sng" algn="ctr">
              <a:solidFill>
                <a:schemeClr val="accent3">
                  <a:lumMod val="60000"/>
                </a:schemeClr>
              </a:solidFill>
              <a:prstDash val="solid"/>
              <a:round/>
            </a:ln>
            <a:effectLst/>
          </c:spPr>
          <c:marker>
            <c:symbol val="star"/>
            <c:size val="6"/>
            <c:spPr>
              <a:noFill/>
              <a:ln w="6350" cap="flat" cmpd="sng" algn="ctr">
                <a:solidFill>
                  <a:schemeClr val="accent3">
                    <a:lumMod val="60000"/>
                  </a:schemeClr>
                </a:solidFill>
                <a:prstDash val="solid"/>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B-7C8B-4399-8A8A-311B4A5E4E25}"/>
                </c:ext>
              </c:extLst>
            </c:dLbl>
            <c:dLbl>
              <c:idx val="1"/>
              <c:delete val="1"/>
              <c:extLst>
                <c:ext xmlns:c15="http://schemas.microsoft.com/office/drawing/2012/chart" uri="{CE6537A1-D6FC-4f65-9D91-7224C49458BB}"/>
                <c:ext xmlns:c16="http://schemas.microsoft.com/office/drawing/2014/chart" uri="{C3380CC4-5D6E-409C-BE32-E72D297353CC}">
                  <c16:uniqueId val="{0000002C-7C8B-4399-8A8A-311B4A5E4E25}"/>
                </c:ext>
              </c:extLst>
            </c:dLbl>
            <c:dLbl>
              <c:idx val="2"/>
              <c:delete val="1"/>
              <c:extLst>
                <c:ext xmlns:c15="http://schemas.microsoft.com/office/drawing/2012/chart" uri="{CE6537A1-D6FC-4f65-9D91-7224C49458BB}"/>
                <c:ext xmlns:c16="http://schemas.microsoft.com/office/drawing/2014/chart" uri="{C3380CC4-5D6E-409C-BE32-E72D297353CC}">
                  <c16:uniqueId val="{0000002D-7C8B-4399-8A8A-311B4A5E4E25}"/>
                </c:ext>
              </c:extLst>
            </c:dLbl>
            <c:dLbl>
              <c:idx val="3"/>
              <c:delete val="1"/>
              <c:extLst>
                <c:ext xmlns:c15="http://schemas.microsoft.com/office/drawing/2012/chart" uri="{CE6537A1-D6FC-4f65-9D91-7224C49458BB}"/>
                <c:ext xmlns:c16="http://schemas.microsoft.com/office/drawing/2014/chart" uri="{C3380CC4-5D6E-409C-BE32-E72D297353CC}">
                  <c16:uniqueId val="{0000002E-7C8B-4399-8A8A-311B4A5E4E25}"/>
                </c:ext>
              </c:extLst>
            </c:dLbl>
            <c:dLbl>
              <c:idx val="4"/>
              <c:delete val="1"/>
              <c:extLst>
                <c:ext xmlns:c15="http://schemas.microsoft.com/office/drawing/2012/chart" uri="{CE6537A1-D6FC-4f65-9D91-7224C49458BB}"/>
                <c:ext xmlns:c16="http://schemas.microsoft.com/office/drawing/2014/chart" uri="{C3380CC4-5D6E-409C-BE32-E72D297353CC}">
                  <c16:uniqueId val="{0000002F-7C8B-4399-8A8A-311B4A5E4E25}"/>
                </c:ext>
              </c:extLst>
            </c:dLbl>
            <c:dLbl>
              <c:idx val="5"/>
              <c:delete val="1"/>
              <c:extLst>
                <c:ext xmlns:c15="http://schemas.microsoft.com/office/drawing/2012/chart" uri="{CE6537A1-D6FC-4f65-9D91-7224C49458BB}"/>
                <c:ext xmlns:c16="http://schemas.microsoft.com/office/drawing/2014/chart" uri="{C3380CC4-5D6E-409C-BE32-E72D297353CC}">
                  <c16:uniqueId val="{00000030-7C8B-4399-8A8A-311B4A5E4E25}"/>
                </c:ext>
              </c:extLst>
            </c:dLbl>
            <c:dLbl>
              <c:idx val="6"/>
              <c:delete val="1"/>
              <c:extLst>
                <c:ext xmlns:c15="http://schemas.microsoft.com/office/drawing/2012/chart" uri="{CE6537A1-D6FC-4f65-9D91-7224C49458BB}"/>
                <c:ext xmlns:c16="http://schemas.microsoft.com/office/drawing/2014/chart" uri="{C3380CC4-5D6E-409C-BE32-E72D297353CC}">
                  <c16:uniqueId val="{00000031-7C8B-4399-8A8A-311B4A5E4E25}"/>
                </c:ext>
              </c:extLst>
            </c:dLbl>
            <c:dLbl>
              <c:idx val="7"/>
              <c:delete val="1"/>
              <c:extLst>
                <c:ext xmlns:c15="http://schemas.microsoft.com/office/drawing/2012/chart" uri="{CE6537A1-D6FC-4f65-9D91-7224C49458BB}"/>
                <c:ext xmlns:c16="http://schemas.microsoft.com/office/drawing/2014/chart" uri="{C3380CC4-5D6E-409C-BE32-E72D297353CC}">
                  <c16:uniqueId val="{00000032-7C8B-4399-8A8A-311B4A5E4E25}"/>
                </c:ext>
              </c:extLst>
            </c:dLbl>
            <c:dLbl>
              <c:idx val="8"/>
              <c:delete val="1"/>
              <c:extLst>
                <c:ext xmlns:c15="http://schemas.microsoft.com/office/drawing/2012/chart" uri="{CE6537A1-D6FC-4f65-9D91-7224C49458BB}"/>
                <c:ext xmlns:c16="http://schemas.microsoft.com/office/drawing/2014/chart" uri="{C3380CC4-5D6E-409C-BE32-E72D297353CC}">
                  <c16:uniqueId val="{00000033-7C8B-4399-8A8A-311B4A5E4E25}"/>
                </c:ext>
              </c:extLst>
            </c:dLbl>
            <c:dLbl>
              <c:idx val="9"/>
              <c:delete val="1"/>
              <c:extLst>
                <c:ext xmlns:c15="http://schemas.microsoft.com/office/drawing/2012/chart" uri="{CE6537A1-D6FC-4f65-9D91-7224C49458BB}"/>
                <c:ext xmlns:c16="http://schemas.microsoft.com/office/drawing/2014/chart" uri="{C3380CC4-5D6E-409C-BE32-E72D297353CC}">
                  <c16:uniqueId val="{00000034-7C8B-4399-8A8A-311B4A5E4E25}"/>
                </c:ext>
              </c:extLst>
            </c:dLbl>
            <c:dLbl>
              <c:idx val="10"/>
              <c:delete val="1"/>
              <c:extLst>
                <c:ext xmlns:c15="http://schemas.microsoft.com/office/drawing/2012/chart" uri="{CE6537A1-D6FC-4f65-9D91-7224C49458BB}"/>
                <c:ext xmlns:c16="http://schemas.microsoft.com/office/drawing/2014/chart" uri="{C3380CC4-5D6E-409C-BE32-E72D297353CC}">
                  <c16:uniqueId val="{00000035-7C8B-4399-8A8A-311B4A5E4E25}"/>
                </c:ext>
              </c:extLst>
            </c:dLbl>
            <c:dLbl>
              <c:idx val="11"/>
              <c:delete val="1"/>
              <c:extLst>
                <c:ext xmlns:c15="http://schemas.microsoft.com/office/drawing/2012/chart" uri="{CE6537A1-D6FC-4f65-9D91-7224C49458BB}"/>
                <c:ext xmlns:c16="http://schemas.microsoft.com/office/drawing/2014/chart" uri="{C3380CC4-5D6E-409C-BE32-E72D297353CC}">
                  <c16:uniqueId val="{00000036-7C8B-4399-8A8A-311B4A5E4E25}"/>
                </c:ext>
              </c:extLst>
            </c:dLbl>
            <c:dLbl>
              <c:idx val="12"/>
              <c:delete val="1"/>
              <c:extLst>
                <c:ext xmlns:c15="http://schemas.microsoft.com/office/drawing/2012/chart" uri="{CE6537A1-D6FC-4f65-9D91-7224C49458BB}"/>
                <c:ext xmlns:c16="http://schemas.microsoft.com/office/drawing/2014/chart" uri="{C3380CC4-5D6E-409C-BE32-E72D297353CC}">
                  <c16:uniqueId val="{00000037-7C8B-4399-8A8A-311B4A5E4E25}"/>
                </c:ext>
              </c:extLst>
            </c:dLbl>
            <c:dLbl>
              <c:idx val="13"/>
              <c:delete val="1"/>
              <c:extLst>
                <c:ext xmlns:c15="http://schemas.microsoft.com/office/drawing/2012/chart" uri="{CE6537A1-D6FC-4f65-9D91-7224C49458BB}"/>
                <c:ext xmlns:c16="http://schemas.microsoft.com/office/drawing/2014/chart" uri="{C3380CC4-5D6E-409C-BE32-E72D297353CC}">
                  <c16:uniqueId val="{00000038-7C8B-4399-8A8A-311B4A5E4E25}"/>
                </c:ext>
              </c:extLst>
            </c:dLbl>
            <c:dLbl>
              <c:idx val="14"/>
              <c:delete val="1"/>
              <c:extLst>
                <c:ext xmlns:c15="http://schemas.microsoft.com/office/drawing/2012/chart" uri="{CE6537A1-D6FC-4f65-9D91-7224C49458BB}"/>
                <c:ext xmlns:c16="http://schemas.microsoft.com/office/drawing/2014/chart" uri="{C3380CC4-5D6E-409C-BE32-E72D297353CC}">
                  <c16:uniqueId val="{00000039-7C8B-4399-8A8A-311B4A5E4E25}"/>
                </c:ext>
              </c:extLst>
            </c:dLbl>
            <c:dLbl>
              <c:idx val="15"/>
              <c:delete val="1"/>
              <c:extLst>
                <c:ext xmlns:c15="http://schemas.microsoft.com/office/drawing/2012/chart" uri="{CE6537A1-D6FC-4f65-9D91-7224C49458BB}"/>
                <c:ext xmlns:c16="http://schemas.microsoft.com/office/drawing/2014/chart" uri="{C3380CC4-5D6E-409C-BE32-E72D297353CC}">
                  <c16:uniqueId val="{0000003A-7C8B-4399-8A8A-311B4A5E4E25}"/>
                </c:ext>
              </c:extLst>
            </c:dLbl>
            <c:dLbl>
              <c:idx val="16"/>
              <c:delete val="1"/>
              <c:extLst>
                <c:ext xmlns:c15="http://schemas.microsoft.com/office/drawing/2012/chart" uri="{CE6537A1-D6FC-4f65-9D91-7224C49458BB}"/>
                <c:ext xmlns:c16="http://schemas.microsoft.com/office/drawing/2014/chart" uri="{C3380CC4-5D6E-409C-BE32-E72D297353CC}">
                  <c16:uniqueId val="{0000003B-7C8B-4399-8A8A-311B4A5E4E25}"/>
                </c:ext>
              </c:extLst>
            </c:dLbl>
            <c:dLbl>
              <c:idx val="17"/>
              <c:delete val="1"/>
              <c:extLst>
                <c:ext xmlns:c15="http://schemas.microsoft.com/office/drawing/2012/chart" uri="{CE6537A1-D6FC-4f65-9D91-7224C49458BB}"/>
                <c:ext xmlns:c16="http://schemas.microsoft.com/office/drawing/2014/chart" uri="{C3380CC4-5D6E-409C-BE32-E72D297353CC}">
                  <c16:uniqueId val="{0000003C-7C8B-4399-8A8A-311B4A5E4E25}"/>
                </c:ext>
              </c:extLst>
            </c:dLbl>
            <c:dLbl>
              <c:idx val="18"/>
              <c:layout>
                <c:manualLayout>
                  <c:x val="-8.2076536370165182E-3"/>
                  <c:y val="-8.1771282549280953E-17"/>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4666996265356034E-2"/>
                      <c:h val="3.5905441570026765E-2"/>
                    </c:manualLayout>
                  </c15:layout>
                </c:ext>
                <c:ext xmlns:c16="http://schemas.microsoft.com/office/drawing/2014/chart" uri="{C3380CC4-5D6E-409C-BE32-E72D297353CC}">
                  <c16:uniqueId val="{0000003D-7C8B-4399-8A8A-311B4A5E4E2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7</c:v>
                </c:pt>
                <c:pt idx="1">
                  <c:v>6</c:v>
                </c:pt>
                <c:pt idx="2">
                  <c:v>6</c:v>
                </c:pt>
                <c:pt idx="3">
                  <c:v>6</c:v>
                </c:pt>
                <c:pt idx="4">
                  <c:v>7</c:v>
                </c:pt>
                <c:pt idx="5">
                  <c:v>6</c:v>
                </c:pt>
                <c:pt idx="6">
                  <c:v>7</c:v>
                </c:pt>
                <c:pt idx="7">
                  <c:v>6</c:v>
                </c:pt>
                <c:pt idx="8">
                  <c:v>6</c:v>
                </c:pt>
                <c:pt idx="9">
                  <c:v>7</c:v>
                </c:pt>
                <c:pt idx="10">
                  <c:v>8</c:v>
                </c:pt>
                <c:pt idx="11">
                  <c:v>7</c:v>
                </c:pt>
                <c:pt idx="12">
                  <c:v>5</c:v>
                </c:pt>
                <c:pt idx="13">
                  <c:v>5</c:v>
                </c:pt>
                <c:pt idx="14">
                  <c:v>5</c:v>
                </c:pt>
                <c:pt idx="15">
                  <c:v>4</c:v>
                </c:pt>
                <c:pt idx="16">
                  <c:v>6</c:v>
                </c:pt>
                <c:pt idx="17">
                  <c:v>5</c:v>
                </c:pt>
                <c:pt idx="18">
                  <c:v>7</c:v>
                </c:pt>
              </c:numCache>
            </c:numRef>
          </c:val>
          <c:smooth val="0"/>
          <c:extLst>
            <c:ext xmlns:c16="http://schemas.microsoft.com/office/drawing/2014/chart" uri="{C3380CC4-5D6E-409C-BE32-E72D297353CC}">
              <c16:uniqueId val="{0000003E-7C8B-4399-8A8A-311B4A5E4E25}"/>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Ref>
          </c:val>
          <c:smooth val="0"/>
          <c:extLst>
            <c:ext xmlns:c16="http://schemas.microsoft.com/office/drawing/2014/chart" uri="{C3380CC4-5D6E-409C-BE32-E72D297353CC}">
              <c16:uniqueId val="{0000003F-7C8B-4399-8A8A-311B4A5E4E25}"/>
            </c:ext>
          </c:extLst>
        </c:ser>
        <c:dLbls>
          <c:showLegendKey val="0"/>
          <c:showVal val="0"/>
          <c:showCatName val="0"/>
          <c:showSerName val="0"/>
          <c:showPercent val="0"/>
          <c:showBubbleSize val="0"/>
        </c:dLbls>
        <c:marker val="1"/>
        <c:smooth val="0"/>
        <c:axId val="2118758328"/>
        <c:axId val="2062632024"/>
      </c:lineChart>
      <c:catAx>
        <c:axId val="21187583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2632024"/>
        <c:crosses val="autoZero"/>
        <c:auto val="1"/>
        <c:lblAlgn val="ctr"/>
        <c:lblOffset val="100"/>
        <c:noMultiLvlLbl val="0"/>
      </c:catAx>
      <c:valAx>
        <c:axId val="2062632024"/>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8758328"/>
        <c:crosses val="autoZero"/>
        <c:crossBetween val="between"/>
      </c:valAx>
      <c:spPr>
        <a:solidFill>
          <a:schemeClr val="bg1"/>
        </a:solidFill>
        <a:ln cap="sq">
          <a:noFill/>
          <a:prstDash val="solid"/>
          <a:round/>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33403458155515E-2"/>
          <c:y val="3.9215686274509803E-2"/>
          <c:w val="0.89349970948287949"/>
          <c:h val="0.72105047562696267"/>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Sheet1!$B$2:$B$19</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00-508F-407A-BAD3-D5D1DC1D6AFC}"/>
            </c:ext>
          </c:extLst>
        </c:ser>
        <c:ser>
          <c:idx val="1"/>
          <c:order val="1"/>
          <c:tx>
            <c:strRef>
              <c:f>Sheet1!$C$1</c:f>
              <c:strCache>
                <c:ptCount val="1"/>
                <c:pt idx="0">
                  <c:v>Gram</c:v>
                </c:pt>
              </c:strCache>
            </c:strRef>
          </c:tx>
          <c:spPr>
            <a:solidFill>
              <a:schemeClr val="accent2"/>
            </a:solidFill>
            <a:ln>
              <a:noFill/>
            </a:ln>
            <a:effectLst/>
          </c:spPr>
          <c:invertIfNegative val="0"/>
          <c:dLbls>
            <c:dLbl>
              <c:idx val="16"/>
              <c:tx>
                <c:rich>
                  <a:bodyPr/>
                  <a:lstStyle/>
                  <a:p>
                    <a:fld id="{6A14B7F5-06F9-4F81-8BB7-680291ADA4E4}"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8F-407A-BAD3-D5D1DC1D6A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Sheet1!$C$2:$C$19</c:f>
              <c:numCache>
                <c:formatCode>General</c:formatCode>
                <c:ptCount val="17"/>
                <c:pt idx="0">
                  <c:v>200</c:v>
                </c:pt>
                <c:pt idx="1">
                  <c:v>200</c:v>
                </c:pt>
                <c:pt idx="2">
                  <c:v>200</c:v>
                </c:pt>
                <c:pt idx="3">
                  <c:v>200</c:v>
                </c:pt>
                <c:pt idx="4">
                  <c:v>200</c:v>
                </c:pt>
                <c:pt idx="5">
                  <c:v>200</c:v>
                </c:pt>
                <c:pt idx="6">
                  <c:v>200</c:v>
                </c:pt>
                <c:pt idx="7">
                  <c:v>250</c:v>
                </c:pt>
                <c:pt idx="8">
                  <c:v>300</c:v>
                </c:pt>
                <c:pt idx="9">
                  <c:v>250</c:v>
                </c:pt>
                <c:pt idx="10">
                  <c:v>300</c:v>
                </c:pt>
                <c:pt idx="11">
                  <c:v>275</c:v>
                </c:pt>
                <c:pt idx="12">
                  <c:v>300</c:v>
                </c:pt>
                <c:pt idx="13">
                  <c:v>300</c:v>
                </c:pt>
                <c:pt idx="14">
                  <c:v>300</c:v>
                </c:pt>
                <c:pt idx="15">
                  <c:v>350</c:v>
                </c:pt>
                <c:pt idx="16">
                  <c:v>210</c:v>
                </c:pt>
              </c:numCache>
            </c:numRef>
          </c:val>
          <c:extLst>
            <c:ext xmlns:c16="http://schemas.microsoft.com/office/drawing/2014/chart" uri="{C3380CC4-5D6E-409C-BE32-E72D297353CC}">
              <c16:uniqueId val="{00000002-508F-407A-BAD3-D5D1DC1D6AFC}"/>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5.357944387386359E-3"/>
              <c:y val="0.2643828197752037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6241100596366E-2"/>
          <c:y val="5.1823823391939E-2"/>
          <c:w val="0.90265115943075924"/>
          <c:h val="0.71709736178183392"/>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19</c:v>
                </c:pt>
                <c:pt idx="1">
                  <c:v>26</c:v>
                </c:pt>
                <c:pt idx="2">
                  <c:v>20</c:v>
                </c:pt>
                <c:pt idx="3">
                  <c:v>17</c:v>
                </c:pt>
                <c:pt idx="4">
                  <c:v>17</c:v>
                </c:pt>
                <c:pt idx="5">
                  <c:v>13</c:v>
                </c:pt>
                <c:pt idx="6">
                  <c:v>12</c:v>
                </c:pt>
                <c:pt idx="7">
                  <c:v>13</c:v>
                </c:pt>
                <c:pt idx="8">
                  <c:v>14</c:v>
                </c:pt>
                <c:pt idx="9">
                  <c:v>20</c:v>
                </c:pt>
                <c:pt idx="10">
                  <c:v>22</c:v>
                </c:pt>
                <c:pt idx="11">
                  <c:v>23</c:v>
                </c:pt>
                <c:pt idx="12">
                  <c:v>29</c:v>
                </c:pt>
                <c:pt idx="13">
                  <c:v>28</c:v>
                </c:pt>
                <c:pt idx="14">
                  <c:v>30</c:v>
                </c:pt>
                <c:pt idx="15">
                  <c:v>23</c:v>
                </c:pt>
                <c:pt idx="16">
                  <c:v>21</c:v>
                </c:pt>
              </c:numCache>
            </c:numRef>
          </c:val>
          <c:extLst>
            <c:ext xmlns:c16="http://schemas.microsoft.com/office/drawing/2014/chart" uri="{C3380CC4-5D6E-409C-BE32-E72D297353CC}">
              <c16:uniqueId val="{00000000-7566-4EC2-A476-23E7690A8CA2}"/>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31</c:v>
                </c:pt>
                <c:pt idx="1">
                  <c:v>31</c:v>
                </c:pt>
                <c:pt idx="2">
                  <c:v>34</c:v>
                </c:pt>
                <c:pt idx="3">
                  <c:v>32</c:v>
                </c:pt>
                <c:pt idx="4">
                  <c:v>29</c:v>
                </c:pt>
                <c:pt idx="5">
                  <c:v>32</c:v>
                </c:pt>
                <c:pt idx="6">
                  <c:v>28</c:v>
                </c:pt>
                <c:pt idx="7">
                  <c:v>25</c:v>
                </c:pt>
                <c:pt idx="8">
                  <c:v>33</c:v>
                </c:pt>
                <c:pt idx="9">
                  <c:v>31</c:v>
                </c:pt>
                <c:pt idx="10">
                  <c:v>29</c:v>
                </c:pt>
                <c:pt idx="11">
                  <c:v>37</c:v>
                </c:pt>
                <c:pt idx="12">
                  <c:v>37</c:v>
                </c:pt>
                <c:pt idx="13">
                  <c:v>34</c:v>
                </c:pt>
                <c:pt idx="14">
                  <c:v>38</c:v>
                </c:pt>
                <c:pt idx="15">
                  <c:v>37</c:v>
                </c:pt>
                <c:pt idx="16">
                  <c:v>37</c:v>
                </c:pt>
              </c:numCache>
            </c:numRef>
          </c:val>
          <c:extLst>
            <c:ext xmlns:c16="http://schemas.microsoft.com/office/drawing/2014/chart" uri="{C3380CC4-5D6E-409C-BE32-E72D297353CC}">
              <c16:uniqueId val="{00000001-7566-4EC2-A476-23E7690A8CA2}"/>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35</c:v>
                </c:pt>
                <c:pt idx="1">
                  <c:v>28</c:v>
                </c:pt>
                <c:pt idx="2">
                  <c:v>31</c:v>
                </c:pt>
                <c:pt idx="3">
                  <c:v>36</c:v>
                </c:pt>
                <c:pt idx="4">
                  <c:v>41</c:v>
                </c:pt>
                <c:pt idx="5">
                  <c:v>36</c:v>
                </c:pt>
                <c:pt idx="6">
                  <c:v>45</c:v>
                </c:pt>
                <c:pt idx="7">
                  <c:v>47</c:v>
                </c:pt>
                <c:pt idx="8">
                  <c:v>40</c:v>
                </c:pt>
                <c:pt idx="9">
                  <c:v>33</c:v>
                </c:pt>
                <c:pt idx="10">
                  <c:v>31</c:v>
                </c:pt>
                <c:pt idx="11">
                  <c:v>26</c:v>
                </c:pt>
                <c:pt idx="12">
                  <c:v>20</c:v>
                </c:pt>
                <c:pt idx="13">
                  <c:v>24</c:v>
                </c:pt>
                <c:pt idx="14">
                  <c:v>19</c:v>
                </c:pt>
                <c:pt idx="15">
                  <c:v>28</c:v>
                </c:pt>
                <c:pt idx="16">
                  <c:v>28</c:v>
                </c:pt>
              </c:numCache>
            </c:numRef>
          </c:val>
          <c:extLst>
            <c:ext xmlns:c16="http://schemas.microsoft.com/office/drawing/2014/chart" uri="{C3380CC4-5D6E-409C-BE32-E72D297353CC}">
              <c16:uniqueId val="{00000002-7566-4EC2-A476-23E7690A8CA2}"/>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15</c:v>
                </c:pt>
                <c:pt idx="1">
                  <c:v>15</c:v>
                </c:pt>
                <c:pt idx="2">
                  <c:v>16</c:v>
                </c:pt>
                <c:pt idx="3">
                  <c:v>14</c:v>
                </c:pt>
                <c:pt idx="4">
                  <c:v>14</c:v>
                </c:pt>
                <c:pt idx="5">
                  <c:v>19</c:v>
                </c:pt>
                <c:pt idx="6">
                  <c:v>15</c:v>
                </c:pt>
                <c:pt idx="7">
                  <c:v>14</c:v>
                </c:pt>
                <c:pt idx="8">
                  <c:v>13</c:v>
                </c:pt>
                <c:pt idx="9">
                  <c:v>16</c:v>
                </c:pt>
                <c:pt idx="10">
                  <c:v>18</c:v>
                </c:pt>
                <c:pt idx="11">
                  <c:v>14</c:v>
                </c:pt>
                <c:pt idx="12">
                  <c:v>15</c:v>
                </c:pt>
                <c:pt idx="13">
                  <c:v>14</c:v>
                </c:pt>
                <c:pt idx="14">
                  <c:v>13</c:v>
                </c:pt>
                <c:pt idx="15">
                  <c:v>12</c:v>
                </c:pt>
                <c:pt idx="16">
                  <c:v>14</c:v>
                </c:pt>
              </c:numCache>
            </c:numRef>
          </c:val>
          <c:extLst>
            <c:ext xmlns:c16="http://schemas.microsoft.com/office/drawing/2014/chart" uri="{C3380CC4-5D6E-409C-BE32-E72D297353CC}">
              <c16:uniqueId val="{00000003-7566-4EC2-A476-23E7690A8CA2}"/>
            </c:ext>
          </c:extLst>
        </c:ser>
        <c:dLbls>
          <c:showLegendKey val="0"/>
          <c:showVal val="1"/>
          <c:showCatName val="0"/>
          <c:showSerName val="0"/>
          <c:showPercent val="0"/>
          <c:showBubbleSize val="0"/>
        </c:dLbls>
        <c:gapWidth val="150"/>
        <c:overlap val="100"/>
        <c:axId val="-2121289624"/>
        <c:axId val="-2098314936"/>
      </c:barChart>
      <c:catAx>
        <c:axId val="-212128962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314936"/>
        <c:crosses val="autoZero"/>
        <c:auto val="1"/>
        <c:lblAlgn val="ctr"/>
        <c:lblOffset val="100"/>
        <c:noMultiLvlLbl val="0"/>
      </c:catAx>
      <c:valAx>
        <c:axId val="-20983149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6.7930184875687029E-3"/>
              <c:y val="0.1186143672492683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28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5.9930693716666199E-2"/>
          <c:w val="0.88136482939632499"/>
          <c:h val="0.6797063356404292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6"/>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81-4A22-9859-7A55B1143AF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52</c:v>
                </c:pt>
                <c:pt idx="1">
                  <c:v>48</c:v>
                </c:pt>
                <c:pt idx="2">
                  <c:v>39</c:v>
                </c:pt>
                <c:pt idx="3">
                  <c:v>44</c:v>
                </c:pt>
                <c:pt idx="4">
                  <c:v>42</c:v>
                </c:pt>
                <c:pt idx="5">
                  <c:v>40</c:v>
                </c:pt>
                <c:pt idx="6">
                  <c:v>29</c:v>
                </c:pt>
                <c:pt idx="7">
                  <c:v>37</c:v>
                </c:pt>
                <c:pt idx="8">
                  <c:v>41</c:v>
                </c:pt>
                <c:pt idx="9">
                  <c:v>35</c:v>
                </c:pt>
                <c:pt idx="10">
                  <c:v>45</c:v>
                </c:pt>
                <c:pt idx="11">
                  <c:v>39</c:v>
                </c:pt>
                <c:pt idx="12">
                  <c:v>34</c:v>
                </c:pt>
                <c:pt idx="13">
                  <c:v>40</c:v>
                </c:pt>
                <c:pt idx="14">
                  <c:v>39</c:v>
                </c:pt>
                <c:pt idx="15">
                  <c:v>33</c:v>
                </c:pt>
                <c:pt idx="16">
                  <c:v>48</c:v>
                </c:pt>
              </c:numCache>
            </c:numRef>
          </c:val>
          <c:extLst>
            <c:ext xmlns:c16="http://schemas.microsoft.com/office/drawing/2014/chart" uri="{C3380CC4-5D6E-409C-BE32-E72D297353CC}">
              <c16:uniqueId val="{00000001-9D81-4A22-9859-7A55B1143AF2}"/>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36</c:v>
                </c:pt>
                <c:pt idx="1">
                  <c:v>35</c:v>
                </c:pt>
                <c:pt idx="2">
                  <c:v>45</c:v>
                </c:pt>
                <c:pt idx="3">
                  <c:v>39</c:v>
                </c:pt>
                <c:pt idx="4">
                  <c:v>43</c:v>
                </c:pt>
                <c:pt idx="5">
                  <c:v>45</c:v>
                </c:pt>
                <c:pt idx="6">
                  <c:v>50</c:v>
                </c:pt>
                <c:pt idx="7">
                  <c:v>44</c:v>
                </c:pt>
                <c:pt idx="8">
                  <c:v>38</c:v>
                </c:pt>
                <c:pt idx="9">
                  <c:v>45</c:v>
                </c:pt>
                <c:pt idx="10">
                  <c:v>44</c:v>
                </c:pt>
                <c:pt idx="11">
                  <c:v>45</c:v>
                </c:pt>
                <c:pt idx="12">
                  <c:v>51</c:v>
                </c:pt>
                <c:pt idx="13">
                  <c:v>37</c:v>
                </c:pt>
                <c:pt idx="14">
                  <c:v>36</c:v>
                </c:pt>
                <c:pt idx="15">
                  <c:v>39</c:v>
                </c:pt>
                <c:pt idx="16">
                  <c:v>32</c:v>
                </c:pt>
              </c:numCache>
            </c:numRef>
          </c:val>
          <c:extLst>
            <c:ext xmlns:c16="http://schemas.microsoft.com/office/drawing/2014/chart" uri="{C3380CC4-5D6E-409C-BE32-E72D297353CC}">
              <c16:uniqueId val="{00000002-9D81-4A22-9859-7A55B1143AF2}"/>
            </c:ext>
          </c:extLst>
        </c:ser>
        <c:ser>
          <c:idx val="2"/>
          <c:order val="2"/>
          <c:tx>
            <c:strRef>
              <c:f>Sheet1!$A$4</c:f>
              <c:strCache>
                <c:ptCount val="1"/>
                <c:pt idx="0">
                  <c:v>Difficult</c:v>
                </c:pt>
              </c:strCache>
            </c:strRef>
          </c:tx>
          <c:spPr>
            <a:solidFill>
              <a:schemeClr val="accent3"/>
            </a:solidFill>
            <a:ln>
              <a:noFill/>
            </a:ln>
            <a:effectLst/>
          </c:spPr>
          <c:invertIfNegative val="0"/>
          <c:dLbls>
            <c:dLbl>
              <c:idx val="16"/>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81-4A22-9859-7A55B1143AF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11</c:v>
                </c:pt>
                <c:pt idx="1">
                  <c:v>14</c:v>
                </c:pt>
                <c:pt idx="2">
                  <c:v>14</c:v>
                </c:pt>
                <c:pt idx="3">
                  <c:v>14</c:v>
                </c:pt>
                <c:pt idx="4">
                  <c:v>12</c:v>
                </c:pt>
                <c:pt idx="5">
                  <c:v>13</c:v>
                </c:pt>
                <c:pt idx="6">
                  <c:v>18</c:v>
                </c:pt>
                <c:pt idx="7">
                  <c:v>16</c:v>
                </c:pt>
                <c:pt idx="8">
                  <c:v>18</c:v>
                </c:pt>
                <c:pt idx="9">
                  <c:v>16</c:v>
                </c:pt>
                <c:pt idx="10">
                  <c:v>11</c:v>
                </c:pt>
                <c:pt idx="11">
                  <c:v>15</c:v>
                </c:pt>
                <c:pt idx="12">
                  <c:v>14</c:v>
                </c:pt>
                <c:pt idx="13">
                  <c:v>19</c:v>
                </c:pt>
                <c:pt idx="14">
                  <c:v>15</c:v>
                </c:pt>
                <c:pt idx="15">
                  <c:v>20</c:v>
                </c:pt>
                <c:pt idx="16">
                  <c:v>9</c:v>
                </c:pt>
              </c:numCache>
            </c:numRef>
          </c:val>
          <c:extLst>
            <c:ext xmlns:c16="http://schemas.microsoft.com/office/drawing/2014/chart" uri="{C3380CC4-5D6E-409C-BE32-E72D297353CC}">
              <c16:uniqueId val="{00000004-9D81-4A22-9859-7A55B1143AF2}"/>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2</c:v>
                </c:pt>
                <c:pt idx="1">
                  <c:v>3</c:v>
                </c:pt>
                <c:pt idx="2">
                  <c:v>2</c:v>
                </c:pt>
                <c:pt idx="3">
                  <c:v>3</c:v>
                </c:pt>
                <c:pt idx="4">
                  <c:v>4</c:v>
                </c:pt>
                <c:pt idx="5">
                  <c:v>2</c:v>
                </c:pt>
                <c:pt idx="6">
                  <c:v>3</c:v>
                </c:pt>
                <c:pt idx="7">
                  <c:v>2</c:v>
                </c:pt>
                <c:pt idx="8">
                  <c:v>3</c:v>
                </c:pt>
                <c:pt idx="9">
                  <c:v>4</c:v>
                </c:pt>
                <c:pt idx="10">
                  <c:v>1</c:v>
                </c:pt>
                <c:pt idx="11">
                  <c:v>2</c:v>
                </c:pt>
                <c:pt idx="12">
                  <c:v>2</c:v>
                </c:pt>
                <c:pt idx="13">
                  <c:v>4</c:v>
                </c:pt>
                <c:pt idx="14">
                  <c:v>10</c:v>
                </c:pt>
                <c:pt idx="15">
                  <c:v>8</c:v>
                </c:pt>
                <c:pt idx="16">
                  <c:v>10</c:v>
                </c:pt>
              </c:numCache>
            </c:numRef>
          </c:val>
          <c:extLst>
            <c:ext xmlns:c16="http://schemas.microsoft.com/office/drawing/2014/chart" uri="{C3380CC4-5D6E-409C-BE32-E72D297353CC}">
              <c16:uniqueId val="{00000005-9D81-4A22-9859-7A55B1143AF2}"/>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2.3779195750152178E-3"/>
              <c:y val="0.1338259433780077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69026867824731E-2"/>
          <c:y val="3.9215686274509803E-2"/>
          <c:w val="0.89146408607321026"/>
          <c:h val="0.74203440662678932"/>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D7-467A-BD03-3B36292008B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7-467A-BD03-3B36292008B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D7-467A-BD03-3B36292008B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D7-467A-BD03-3B36292008B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D7-467A-BD03-3B36292008B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D7-467A-BD03-3B36292008B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7-467A-BD03-3B36292008B8}"/>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D7-467A-BD03-3B36292008B8}"/>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D7-467A-BD03-3B36292008B8}"/>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D7-467A-BD03-3B36292008B8}"/>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D7-467A-BD03-3B36292008B8}"/>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D7-467A-BD03-3B36292008B8}"/>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8D7-467A-BD03-3B36292008B8}"/>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D7-467A-BD03-3B36292008B8}"/>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8D7-467A-BD03-3B36292008B8}"/>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D7-467A-BD03-3B36292008B8}"/>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8D7-467A-BD03-3B36292008B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Sheet1!$B$2:$B$19</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90</c:v>
                </c:pt>
                <c:pt idx="12">
                  <c:v>100</c:v>
                </c:pt>
                <c:pt idx="13">
                  <c:v>80</c:v>
                </c:pt>
                <c:pt idx="14">
                  <c:v>50</c:v>
                </c:pt>
                <c:pt idx="15">
                  <c:v>50</c:v>
                </c:pt>
                <c:pt idx="16">
                  <c:v>50</c:v>
                </c:pt>
              </c:numCache>
            </c:numRef>
          </c:val>
          <c:extLst>
            <c:ext xmlns:c16="http://schemas.microsoft.com/office/drawing/2014/chart" uri="{C3380CC4-5D6E-409C-BE32-E72D297353CC}">
              <c16:uniqueId val="{00000011-18D7-467A-BD03-3B36292008B8}"/>
            </c:ext>
          </c:extLst>
        </c:ser>
        <c:ser>
          <c:idx val="1"/>
          <c:order val="1"/>
          <c:tx>
            <c:strRef>
              <c:f>Sheet1!$C$1</c:f>
              <c:strCache>
                <c:ptCount val="1"/>
                <c:pt idx="0">
                  <c:v>Gram</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D7-467A-BD03-3B36292008B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8D7-467A-BD03-3B36292008B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D7-467A-BD03-3B36292008B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8D7-467A-BD03-3B36292008B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8D7-467A-BD03-3B36292008B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D7-467A-BD03-3B36292008B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8D7-467A-BD03-3B36292008B8}"/>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8D7-467A-BD03-3B36292008B8}"/>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8D7-467A-BD03-3B36292008B8}"/>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8D7-467A-BD03-3B36292008B8}"/>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8D7-467A-BD03-3B36292008B8}"/>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8D7-467A-BD03-3B36292008B8}"/>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8D7-467A-BD03-3B36292008B8}"/>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D7-467A-BD03-3B36292008B8}"/>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D7-467A-BD03-3B36292008B8}"/>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D7-467A-BD03-3B36292008B8}"/>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D7-467A-BD03-3B36292008B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Sheet1!$C$2:$C$19</c:f>
              <c:numCache>
                <c:formatCode>General</c:formatCode>
                <c:ptCount val="17"/>
                <c:pt idx="0">
                  <c:v>250</c:v>
                </c:pt>
                <c:pt idx="1">
                  <c:v>200</c:v>
                </c:pt>
                <c:pt idx="2">
                  <c:v>200</c:v>
                </c:pt>
                <c:pt idx="3">
                  <c:v>300</c:v>
                </c:pt>
                <c:pt idx="4">
                  <c:v>250</c:v>
                </c:pt>
                <c:pt idx="5">
                  <c:v>200</c:v>
                </c:pt>
                <c:pt idx="6">
                  <c:v>200</c:v>
                </c:pt>
                <c:pt idx="7">
                  <c:v>200</c:v>
                </c:pt>
                <c:pt idx="8">
                  <c:v>250</c:v>
                </c:pt>
                <c:pt idx="9">
                  <c:v>300</c:v>
                </c:pt>
                <c:pt idx="10">
                  <c:v>300</c:v>
                </c:pt>
                <c:pt idx="11">
                  <c:v>325</c:v>
                </c:pt>
                <c:pt idx="12">
                  <c:v>375</c:v>
                </c:pt>
                <c:pt idx="13">
                  <c:v>400</c:v>
                </c:pt>
                <c:pt idx="14">
                  <c:v>400</c:v>
                </c:pt>
                <c:pt idx="15">
                  <c:v>300</c:v>
                </c:pt>
                <c:pt idx="16">
                  <c:v>300</c:v>
                </c:pt>
              </c:numCache>
            </c:numRef>
          </c:val>
          <c:extLst>
            <c:ext xmlns:c16="http://schemas.microsoft.com/office/drawing/2014/chart" uri="{C3380CC4-5D6E-409C-BE32-E72D297353CC}">
              <c16:uniqueId val="{00000023-18D7-467A-BD03-3B36292008B8}"/>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6.565673855985393E-3"/>
              <c:y val="0.2828791726237472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layout>
        <c:manualLayout>
          <c:xMode val="edge"/>
          <c:yMode val="edge"/>
          <c:x val="0.43365093867083415"/>
          <c:y val="0.93044932981409645"/>
          <c:w val="0.13269796237302398"/>
          <c:h val="6.95506701859034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63053930185332E-2"/>
          <c:y val="5.1823823391939E-2"/>
          <c:w val="0.90672863139813942"/>
          <c:h val="0.74853569229772199"/>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6"/>
              <c:tx>
                <c:rich>
                  <a:bodyPr/>
                  <a:lstStyle/>
                  <a:p>
                    <a:fld id="{C02047AE-150F-4EE7-98E5-61DE2086EA9A}"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96-4488-9330-B904674FF38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37</c:v>
                </c:pt>
                <c:pt idx="1">
                  <c:v>31</c:v>
                </c:pt>
                <c:pt idx="2">
                  <c:v>35</c:v>
                </c:pt>
                <c:pt idx="3">
                  <c:v>31</c:v>
                </c:pt>
                <c:pt idx="4">
                  <c:v>34</c:v>
                </c:pt>
                <c:pt idx="5">
                  <c:v>28</c:v>
                </c:pt>
                <c:pt idx="6">
                  <c:v>33</c:v>
                </c:pt>
                <c:pt idx="7">
                  <c:v>25</c:v>
                </c:pt>
                <c:pt idx="8">
                  <c:v>28</c:v>
                </c:pt>
                <c:pt idx="9">
                  <c:v>30</c:v>
                </c:pt>
                <c:pt idx="10">
                  <c:v>31</c:v>
                </c:pt>
                <c:pt idx="11">
                  <c:v>27</c:v>
                </c:pt>
                <c:pt idx="12">
                  <c:v>31</c:v>
                </c:pt>
                <c:pt idx="13">
                  <c:v>40</c:v>
                </c:pt>
                <c:pt idx="14">
                  <c:v>29</c:v>
                </c:pt>
                <c:pt idx="15">
                  <c:v>24</c:v>
                </c:pt>
                <c:pt idx="16">
                  <c:v>46</c:v>
                </c:pt>
              </c:numCache>
            </c:numRef>
          </c:val>
          <c:extLst>
            <c:ext xmlns:c16="http://schemas.microsoft.com/office/drawing/2014/chart" uri="{C3380CC4-5D6E-409C-BE32-E72D297353CC}">
              <c16:uniqueId val="{00000001-8196-4488-9330-B904674FF381}"/>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29</c:v>
                </c:pt>
                <c:pt idx="1">
                  <c:v>43</c:v>
                </c:pt>
                <c:pt idx="2">
                  <c:v>39</c:v>
                </c:pt>
                <c:pt idx="3">
                  <c:v>39</c:v>
                </c:pt>
                <c:pt idx="4">
                  <c:v>31</c:v>
                </c:pt>
                <c:pt idx="5">
                  <c:v>38</c:v>
                </c:pt>
                <c:pt idx="6">
                  <c:v>28</c:v>
                </c:pt>
                <c:pt idx="7">
                  <c:v>34</c:v>
                </c:pt>
                <c:pt idx="8">
                  <c:v>43</c:v>
                </c:pt>
                <c:pt idx="9">
                  <c:v>39</c:v>
                </c:pt>
                <c:pt idx="10">
                  <c:v>30</c:v>
                </c:pt>
                <c:pt idx="11">
                  <c:v>40</c:v>
                </c:pt>
                <c:pt idx="12">
                  <c:v>32</c:v>
                </c:pt>
                <c:pt idx="13">
                  <c:v>25</c:v>
                </c:pt>
                <c:pt idx="14">
                  <c:v>47</c:v>
                </c:pt>
                <c:pt idx="15">
                  <c:v>39</c:v>
                </c:pt>
                <c:pt idx="16">
                  <c:v>28</c:v>
                </c:pt>
              </c:numCache>
            </c:numRef>
          </c:val>
          <c:extLst>
            <c:ext xmlns:c16="http://schemas.microsoft.com/office/drawing/2014/chart" uri="{C3380CC4-5D6E-409C-BE32-E72D297353CC}">
              <c16:uniqueId val="{00000002-8196-4488-9330-B904674FF381}"/>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14</c:v>
                </c:pt>
                <c:pt idx="1">
                  <c:v>16</c:v>
                </c:pt>
                <c:pt idx="2">
                  <c:v>13</c:v>
                </c:pt>
                <c:pt idx="3">
                  <c:v>15</c:v>
                </c:pt>
                <c:pt idx="4">
                  <c:v>17</c:v>
                </c:pt>
                <c:pt idx="5">
                  <c:v>16</c:v>
                </c:pt>
                <c:pt idx="6">
                  <c:v>30</c:v>
                </c:pt>
                <c:pt idx="7">
                  <c:v>32</c:v>
                </c:pt>
                <c:pt idx="8">
                  <c:v>19</c:v>
                </c:pt>
                <c:pt idx="9">
                  <c:v>16</c:v>
                </c:pt>
                <c:pt idx="10">
                  <c:v>23</c:v>
                </c:pt>
                <c:pt idx="11">
                  <c:v>15</c:v>
                </c:pt>
                <c:pt idx="12">
                  <c:v>20</c:v>
                </c:pt>
                <c:pt idx="13">
                  <c:v>15</c:v>
                </c:pt>
                <c:pt idx="14">
                  <c:v>16</c:v>
                </c:pt>
                <c:pt idx="15">
                  <c:v>26</c:v>
                </c:pt>
                <c:pt idx="16">
                  <c:v>18</c:v>
                </c:pt>
              </c:numCache>
            </c:numRef>
          </c:val>
          <c:extLst>
            <c:ext xmlns:c16="http://schemas.microsoft.com/office/drawing/2014/chart" uri="{C3380CC4-5D6E-409C-BE32-E72D297353CC}">
              <c16:uniqueId val="{00000003-8196-4488-9330-B904674FF381}"/>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19</c:v>
                </c:pt>
                <c:pt idx="1">
                  <c:v>11</c:v>
                </c:pt>
                <c:pt idx="2">
                  <c:v>9</c:v>
                </c:pt>
                <c:pt idx="3">
                  <c:v>14</c:v>
                </c:pt>
                <c:pt idx="4">
                  <c:v>18</c:v>
                </c:pt>
                <c:pt idx="5">
                  <c:v>18</c:v>
                </c:pt>
                <c:pt idx="6">
                  <c:v>10</c:v>
                </c:pt>
                <c:pt idx="7">
                  <c:v>10</c:v>
                </c:pt>
                <c:pt idx="8">
                  <c:v>10</c:v>
                </c:pt>
                <c:pt idx="9">
                  <c:v>15</c:v>
                </c:pt>
                <c:pt idx="10">
                  <c:v>15</c:v>
                </c:pt>
                <c:pt idx="11">
                  <c:v>17</c:v>
                </c:pt>
                <c:pt idx="12">
                  <c:v>17</c:v>
                </c:pt>
                <c:pt idx="13">
                  <c:v>15</c:v>
                </c:pt>
                <c:pt idx="14">
                  <c:v>9</c:v>
                </c:pt>
                <c:pt idx="15">
                  <c:v>11</c:v>
                </c:pt>
                <c:pt idx="16">
                  <c:v>8</c:v>
                </c:pt>
              </c:numCache>
            </c:numRef>
          </c:val>
          <c:extLst>
            <c:ext xmlns:c16="http://schemas.microsoft.com/office/drawing/2014/chart" uri="{C3380CC4-5D6E-409C-BE32-E72D297353CC}">
              <c16:uniqueId val="{00000004-8196-4488-9330-B904674FF381}"/>
            </c:ext>
          </c:extLst>
        </c:ser>
        <c:dLbls>
          <c:showLegendKey val="0"/>
          <c:showVal val="1"/>
          <c:showCatName val="0"/>
          <c:showSerName val="0"/>
          <c:showPercent val="0"/>
          <c:showBubbleSize val="0"/>
        </c:dLbls>
        <c:gapWidth val="150"/>
        <c:overlap val="100"/>
        <c:axId val="-2121289624"/>
        <c:axId val="-2098314936"/>
      </c:barChart>
      <c:catAx>
        <c:axId val="-212128962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314936"/>
        <c:crosses val="autoZero"/>
        <c:auto val="1"/>
        <c:lblAlgn val="ctr"/>
        <c:lblOffset val="100"/>
        <c:noMultiLvlLbl val="0"/>
      </c:catAx>
      <c:valAx>
        <c:axId val="-20983149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2.9713806426052655E-4"/>
              <c:y val="0.1251579962463922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28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5.9930693716666199E-2"/>
          <c:w val="0.88136482939632499"/>
          <c:h val="0.6797063356404292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6"/>
              <c:tx>
                <c:rich>
                  <a:bodyPr/>
                  <a:lstStyle/>
                  <a:p>
                    <a:fld id="{764B31F1-0C17-4B0C-9779-05036E1810A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63-43DD-B17D-80341747436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58</c:v>
                </c:pt>
                <c:pt idx="1">
                  <c:v>38</c:v>
                </c:pt>
                <c:pt idx="2">
                  <c:v>44</c:v>
                </c:pt>
                <c:pt idx="3">
                  <c:v>41</c:v>
                </c:pt>
                <c:pt idx="4">
                  <c:v>34</c:v>
                </c:pt>
                <c:pt idx="5">
                  <c:v>35</c:v>
                </c:pt>
                <c:pt idx="6">
                  <c:v>20</c:v>
                </c:pt>
                <c:pt idx="7">
                  <c:v>34</c:v>
                </c:pt>
                <c:pt idx="8">
                  <c:v>32</c:v>
                </c:pt>
                <c:pt idx="9">
                  <c:v>32</c:v>
                </c:pt>
                <c:pt idx="10">
                  <c:v>35</c:v>
                </c:pt>
                <c:pt idx="11">
                  <c:v>39</c:v>
                </c:pt>
                <c:pt idx="12">
                  <c:v>34</c:v>
                </c:pt>
                <c:pt idx="13">
                  <c:v>30</c:v>
                </c:pt>
                <c:pt idx="14">
                  <c:v>33</c:v>
                </c:pt>
                <c:pt idx="15">
                  <c:v>30</c:v>
                </c:pt>
                <c:pt idx="16">
                  <c:v>56</c:v>
                </c:pt>
              </c:numCache>
            </c:numRef>
          </c:val>
          <c:extLst>
            <c:ext xmlns:c16="http://schemas.microsoft.com/office/drawing/2014/chart" uri="{C3380CC4-5D6E-409C-BE32-E72D297353CC}">
              <c16:uniqueId val="{00000001-3363-43DD-B17D-803417474362}"/>
            </c:ext>
          </c:extLst>
        </c:ser>
        <c:ser>
          <c:idx val="1"/>
          <c:order val="1"/>
          <c:tx>
            <c:strRef>
              <c:f>Sheet1!$A$3</c:f>
              <c:strCache>
                <c:ptCount val="1"/>
                <c:pt idx="0">
                  <c:v>Easy</c:v>
                </c:pt>
              </c:strCache>
            </c:strRef>
          </c:tx>
          <c:spPr>
            <a:solidFill>
              <a:schemeClr val="accent2"/>
            </a:solidFill>
            <a:ln>
              <a:noFill/>
            </a:ln>
            <a:effectLst/>
          </c:spPr>
          <c:invertIfNegative val="0"/>
          <c:dLbls>
            <c:dLbl>
              <c:idx val="16"/>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63-43DD-B17D-80341747436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31</c:v>
                </c:pt>
                <c:pt idx="1">
                  <c:v>41</c:v>
                </c:pt>
                <c:pt idx="2">
                  <c:v>41</c:v>
                </c:pt>
                <c:pt idx="3">
                  <c:v>39</c:v>
                </c:pt>
                <c:pt idx="4">
                  <c:v>50</c:v>
                </c:pt>
                <c:pt idx="5">
                  <c:v>47</c:v>
                </c:pt>
                <c:pt idx="6">
                  <c:v>55</c:v>
                </c:pt>
                <c:pt idx="7">
                  <c:v>41</c:v>
                </c:pt>
                <c:pt idx="8">
                  <c:v>49</c:v>
                </c:pt>
                <c:pt idx="9">
                  <c:v>45</c:v>
                </c:pt>
                <c:pt idx="10">
                  <c:v>44</c:v>
                </c:pt>
                <c:pt idx="11">
                  <c:v>41</c:v>
                </c:pt>
                <c:pt idx="12">
                  <c:v>49</c:v>
                </c:pt>
                <c:pt idx="13">
                  <c:v>32</c:v>
                </c:pt>
                <c:pt idx="14">
                  <c:v>35</c:v>
                </c:pt>
                <c:pt idx="15">
                  <c:v>38</c:v>
                </c:pt>
                <c:pt idx="16">
                  <c:v>13</c:v>
                </c:pt>
              </c:numCache>
            </c:numRef>
          </c:val>
          <c:extLst>
            <c:ext xmlns:c16="http://schemas.microsoft.com/office/drawing/2014/chart" uri="{C3380CC4-5D6E-409C-BE32-E72D297353CC}">
              <c16:uniqueId val="{00000003-3363-43DD-B17D-803417474362}"/>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9</c:v>
                </c:pt>
                <c:pt idx="1">
                  <c:v>18</c:v>
                </c:pt>
                <c:pt idx="2">
                  <c:v>14</c:v>
                </c:pt>
                <c:pt idx="3">
                  <c:v>20</c:v>
                </c:pt>
                <c:pt idx="4">
                  <c:v>14</c:v>
                </c:pt>
                <c:pt idx="5">
                  <c:v>17</c:v>
                </c:pt>
                <c:pt idx="6">
                  <c:v>22</c:v>
                </c:pt>
                <c:pt idx="7">
                  <c:v>20</c:v>
                </c:pt>
                <c:pt idx="8">
                  <c:v>17</c:v>
                </c:pt>
                <c:pt idx="9">
                  <c:v>16</c:v>
                </c:pt>
                <c:pt idx="10">
                  <c:v>18</c:v>
                </c:pt>
                <c:pt idx="11">
                  <c:v>15</c:v>
                </c:pt>
                <c:pt idx="12">
                  <c:v>11</c:v>
                </c:pt>
                <c:pt idx="13">
                  <c:v>30</c:v>
                </c:pt>
                <c:pt idx="14">
                  <c:v>23</c:v>
                </c:pt>
                <c:pt idx="15">
                  <c:v>27</c:v>
                </c:pt>
                <c:pt idx="16">
                  <c:v>18</c:v>
                </c:pt>
              </c:numCache>
            </c:numRef>
          </c:val>
          <c:extLst>
            <c:ext xmlns:c16="http://schemas.microsoft.com/office/drawing/2014/chart" uri="{C3380CC4-5D6E-409C-BE32-E72D297353CC}">
              <c16:uniqueId val="{00000004-3363-43DD-B17D-803417474362}"/>
            </c:ext>
          </c:extLst>
        </c:ser>
        <c:ser>
          <c:idx val="3"/>
          <c:order val="3"/>
          <c:tx>
            <c:strRef>
              <c:f>Sheet1!$A$5</c:f>
              <c:strCache>
                <c:ptCount val="1"/>
                <c:pt idx="0">
                  <c:v>Very difficult</c:v>
                </c:pt>
              </c:strCache>
            </c:strRef>
          </c:tx>
          <c:spPr>
            <a:solidFill>
              <a:schemeClr val="accent4"/>
            </a:solidFill>
            <a:ln>
              <a:noFill/>
            </a:ln>
            <a:effectLst/>
          </c:spPr>
          <c:invertIfNegative val="0"/>
          <c:dLbls>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63-43DD-B17D-80341747436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2</c:v>
                </c:pt>
                <c:pt idx="1">
                  <c:v>3</c:v>
                </c:pt>
                <c:pt idx="2">
                  <c:v>1</c:v>
                </c:pt>
                <c:pt idx="3">
                  <c:v>1</c:v>
                </c:pt>
                <c:pt idx="4">
                  <c:v>2</c:v>
                </c:pt>
                <c:pt idx="5">
                  <c:v>2</c:v>
                </c:pt>
                <c:pt idx="6">
                  <c:v>3</c:v>
                </c:pt>
                <c:pt idx="7">
                  <c:v>5</c:v>
                </c:pt>
                <c:pt idx="8">
                  <c:v>3</c:v>
                </c:pt>
                <c:pt idx="9">
                  <c:v>4</c:v>
                </c:pt>
                <c:pt idx="10">
                  <c:v>4</c:v>
                </c:pt>
                <c:pt idx="11">
                  <c:v>6</c:v>
                </c:pt>
                <c:pt idx="12">
                  <c:v>5</c:v>
                </c:pt>
                <c:pt idx="13">
                  <c:v>9</c:v>
                </c:pt>
                <c:pt idx="14">
                  <c:v>8</c:v>
                </c:pt>
                <c:pt idx="15">
                  <c:v>6</c:v>
                </c:pt>
                <c:pt idx="16">
                  <c:v>13</c:v>
                </c:pt>
              </c:numCache>
            </c:numRef>
          </c:val>
          <c:extLst>
            <c:ext xmlns:c16="http://schemas.microsoft.com/office/drawing/2014/chart" uri="{C3380CC4-5D6E-409C-BE32-E72D297353CC}">
              <c16:uniqueId val="{00000006-3363-43DD-B17D-803417474362}"/>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207182794660488E-3"/>
              <c:y val="0.1367691034254081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020917110131861E-2"/>
          <c:y val="3.77035132819213E-2"/>
          <c:w val="0.90554391710210547"/>
          <c:h val="0.74489620243847077"/>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Sheet1!$B$2:$B$19</c:f>
              <c:numCache>
                <c:formatCode>General</c:formatCode>
                <c:ptCount val="18"/>
                <c:pt idx="0">
                  <c:v>50</c:v>
                </c:pt>
                <c:pt idx="1">
                  <c:v>50</c:v>
                </c:pt>
                <c:pt idx="2">
                  <c:v>50</c:v>
                </c:pt>
                <c:pt idx="3">
                  <c:v>50</c:v>
                </c:pt>
                <c:pt idx="4">
                  <c:v>50</c:v>
                </c:pt>
                <c:pt idx="5">
                  <c:v>50</c:v>
                </c:pt>
                <c:pt idx="6">
                  <c:v>50</c:v>
                </c:pt>
                <c:pt idx="7">
                  <c:v>50</c:v>
                </c:pt>
                <c:pt idx="8">
                  <c:v>50</c:v>
                </c:pt>
                <c:pt idx="9">
                  <c:v>50</c:v>
                </c:pt>
                <c:pt idx="10">
                  <c:v>100</c:v>
                </c:pt>
                <c:pt idx="11">
                  <c:v>100</c:v>
                </c:pt>
                <c:pt idx="12">
                  <c:v>100</c:v>
                </c:pt>
                <c:pt idx="13">
                  <c:v>100</c:v>
                </c:pt>
                <c:pt idx="14">
                  <c:v>80</c:v>
                </c:pt>
                <c:pt idx="15">
                  <c:v>50</c:v>
                </c:pt>
                <c:pt idx="16">
                  <c:v>50</c:v>
                </c:pt>
                <c:pt idx="17">
                  <c:v>50</c:v>
                </c:pt>
              </c:numCache>
            </c:numRef>
          </c:val>
          <c:extLst>
            <c:ext xmlns:c16="http://schemas.microsoft.com/office/drawing/2014/chart" uri="{C3380CC4-5D6E-409C-BE32-E72D297353CC}">
              <c16:uniqueId val="{00000000-04E0-40EF-A60F-5BDD9F2E3E38}"/>
            </c:ext>
          </c:extLst>
        </c:ser>
        <c:ser>
          <c:idx val="1"/>
          <c:order val="1"/>
          <c:tx>
            <c:strRef>
              <c:f>Sheet1!$C$1</c:f>
              <c:strCache>
                <c:ptCount val="1"/>
                <c:pt idx="0">
                  <c:v>Gram</c:v>
                </c:pt>
              </c:strCache>
            </c:strRef>
          </c:tx>
          <c:spPr>
            <a:solidFill>
              <a:schemeClr val="accent2"/>
            </a:solidFill>
            <a:ln>
              <a:noFill/>
            </a:ln>
            <a:effectLst/>
          </c:spPr>
          <c:invertIfNegative val="0"/>
          <c:dLbls>
            <c:dLbl>
              <c:idx val="17"/>
              <c:tx>
                <c:rich>
                  <a:bodyPr/>
                  <a:lstStyle/>
                  <a:p>
                    <a:fld id="{16998DE7-AF22-429B-8E8D-4B5D323D6A90}"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E0-40EF-A60F-5BDD9F2E3E3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Sheet1!$C$2:$C$19</c:f>
              <c:numCache>
                <c:formatCode>General</c:formatCode>
                <c:ptCount val="18"/>
                <c:pt idx="1">
                  <c:v>300</c:v>
                </c:pt>
                <c:pt idx="2">
                  <c:v>250</c:v>
                </c:pt>
                <c:pt idx="3">
                  <c:v>300</c:v>
                </c:pt>
                <c:pt idx="4">
                  <c:v>350</c:v>
                </c:pt>
                <c:pt idx="5">
                  <c:v>350</c:v>
                </c:pt>
                <c:pt idx="6">
                  <c:v>350</c:v>
                </c:pt>
                <c:pt idx="7">
                  <c:v>380</c:v>
                </c:pt>
                <c:pt idx="8">
                  <c:v>400</c:v>
                </c:pt>
                <c:pt idx="9">
                  <c:v>400</c:v>
                </c:pt>
                <c:pt idx="10">
                  <c:v>600</c:v>
                </c:pt>
                <c:pt idx="11">
                  <c:v>500</c:v>
                </c:pt>
                <c:pt idx="12">
                  <c:v>500</c:v>
                </c:pt>
                <c:pt idx="13">
                  <c:v>500</c:v>
                </c:pt>
                <c:pt idx="14">
                  <c:v>450</c:v>
                </c:pt>
                <c:pt idx="15">
                  <c:v>400</c:v>
                </c:pt>
                <c:pt idx="16">
                  <c:v>350</c:v>
                </c:pt>
                <c:pt idx="17">
                  <c:v>300</c:v>
                </c:pt>
              </c:numCache>
            </c:numRef>
          </c:val>
          <c:extLst>
            <c:ext xmlns:c16="http://schemas.microsoft.com/office/drawing/2014/chart" uri="{C3380CC4-5D6E-409C-BE32-E72D297353CC}">
              <c16:uniqueId val="{00000002-04E0-40EF-A60F-5BDD9F2E3E38}"/>
            </c:ext>
          </c:extLst>
        </c:ser>
        <c:dLbls>
          <c:showLegendKey val="0"/>
          <c:showVal val="1"/>
          <c:showCatName val="0"/>
          <c:showSerName val="0"/>
          <c:showPercent val="0"/>
          <c:showBubbleSize val="0"/>
        </c:dLbls>
        <c:gapWidth val="150"/>
        <c:axId val="-2102714328"/>
        <c:axId val="-2102845512"/>
      </c:barChart>
      <c:catAx>
        <c:axId val="-21027143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845512"/>
        <c:crosses val="autoZero"/>
        <c:auto val="1"/>
        <c:lblAlgn val="ctr"/>
        <c:lblOffset val="100"/>
        <c:noMultiLvlLbl val="0"/>
      </c:catAx>
      <c:valAx>
        <c:axId val="-210284551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4.1262763594812511E-3"/>
              <c:y val="0.257465688879179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714328"/>
        <c:crosses val="autoZero"/>
        <c:crossBetween val="between"/>
      </c:valAx>
      <c:spPr>
        <a:noFill/>
        <a:ln>
          <a:noFill/>
        </a:ln>
        <a:effectLst/>
      </c:spPr>
    </c:plotArea>
    <c:legend>
      <c:legendPos val="b"/>
      <c:layout>
        <c:manualLayout>
          <c:xMode val="edge"/>
          <c:yMode val="edge"/>
          <c:x val="0.43354956777191844"/>
          <c:y val="0.91264730478857825"/>
          <c:w val="0.13290086445616317"/>
          <c:h val="8.7352695211421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5114904530063E-2"/>
          <c:y val="2.7536821798230901E-2"/>
          <c:w val="0.89695241529923264"/>
          <c:h val="0.73465716163468264"/>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6"/>
              <c:tx>
                <c:rich>
                  <a:bodyPr/>
                  <a:lstStyle/>
                  <a:p>
                    <a:fld id="{4833853D-178F-4757-9A4D-E18E98113FD9}"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F0-438E-8219-A5488F5434D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62</c:v>
                </c:pt>
                <c:pt idx="1">
                  <c:v>64</c:v>
                </c:pt>
                <c:pt idx="2">
                  <c:v>56</c:v>
                </c:pt>
                <c:pt idx="3">
                  <c:v>60</c:v>
                </c:pt>
                <c:pt idx="4">
                  <c:v>51</c:v>
                </c:pt>
                <c:pt idx="5">
                  <c:v>41</c:v>
                </c:pt>
                <c:pt idx="6">
                  <c:v>41</c:v>
                </c:pt>
                <c:pt idx="7">
                  <c:v>32</c:v>
                </c:pt>
                <c:pt idx="8">
                  <c:v>46</c:v>
                </c:pt>
                <c:pt idx="9">
                  <c:v>40</c:v>
                </c:pt>
                <c:pt idx="10">
                  <c:v>42</c:v>
                </c:pt>
                <c:pt idx="11">
                  <c:v>44</c:v>
                </c:pt>
                <c:pt idx="12">
                  <c:v>40</c:v>
                </c:pt>
                <c:pt idx="13">
                  <c:v>40</c:v>
                </c:pt>
                <c:pt idx="14">
                  <c:v>37</c:v>
                </c:pt>
                <c:pt idx="15">
                  <c:v>30</c:v>
                </c:pt>
                <c:pt idx="16">
                  <c:v>35</c:v>
                </c:pt>
              </c:numCache>
            </c:numRef>
          </c:val>
          <c:extLst>
            <c:ext xmlns:c16="http://schemas.microsoft.com/office/drawing/2014/chart" uri="{C3380CC4-5D6E-409C-BE32-E72D297353CC}">
              <c16:uniqueId val="{00000001-C8F0-438E-8219-A5488F5434DC}"/>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25</c:v>
                </c:pt>
                <c:pt idx="1">
                  <c:v>22</c:v>
                </c:pt>
                <c:pt idx="2">
                  <c:v>27</c:v>
                </c:pt>
                <c:pt idx="3">
                  <c:v>25</c:v>
                </c:pt>
                <c:pt idx="4">
                  <c:v>28</c:v>
                </c:pt>
                <c:pt idx="5">
                  <c:v>29</c:v>
                </c:pt>
                <c:pt idx="6">
                  <c:v>32</c:v>
                </c:pt>
                <c:pt idx="7">
                  <c:v>26</c:v>
                </c:pt>
                <c:pt idx="8">
                  <c:v>28</c:v>
                </c:pt>
                <c:pt idx="9">
                  <c:v>31</c:v>
                </c:pt>
                <c:pt idx="10">
                  <c:v>30</c:v>
                </c:pt>
                <c:pt idx="11">
                  <c:v>30</c:v>
                </c:pt>
                <c:pt idx="12">
                  <c:v>31</c:v>
                </c:pt>
                <c:pt idx="13">
                  <c:v>27</c:v>
                </c:pt>
                <c:pt idx="14">
                  <c:v>32</c:v>
                </c:pt>
                <c:pt idx="15">
                  <c:v>33</c:v>
                </c:pt>
                <c:pt idx="16">
                  <c:v>30</c:v>
                </c:pt>
              </c:numCache>
            </c:numRef>
          </c:val>
          <c:extLst>
            <c:ext xmlns:c16="http://schemas.microsoft.com/office/drawing/2014/chart" uri="{C3380CC4-5D6E-409C-BE32-E72D297353CC}">
              <c16:uniqueId val="{00000002-C8F0-438E-8219-A5488F5434DC}"/>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6</c:v>
                </c:pt>
                <c:pt idx="1">
                  <c:v>8</c:v>
                </c:pt>
                <c:pt idx="2">
                  <c:v>9</c:v>
                </c:pt>
                <c:pt idx="3">
                  <c:v>9</c:v>
                </c:pt>
                <c:pt idx="4">
                  <c:v>8</c:v>
                </c:pt>
                <c:pt idx="5">
                  <c:v>19</c:v>
                </c:pt>
                <c:pt idx="6">
                  <c:v>15</c:v>
                </c:pt>
                <c:pt idx="7">
                  <c:v>28</c:v>
                </c:pt>
                <c:pt idx="8">
                  <c:v>16</c:v>
                </c:pt>
                <c:pt idx="9">
                  <c:v>14</c:v>
                </c:pt>
                <c:pt idx="10">
                  <c:v>13</c:v>
                </c:pt>
                <c:pt idx="11">
                  <c:v>13</c:v>
                </c:pt>
                <c:pt idx="12">
                  <c:v>12</c:v>
                </c:pt>
                <c:pt idx="13">
                  <c:v>15</c:v>
                </c:pt>
                <c:pt idx="14">
                  <c:v>16</c:v>
                </c:pt>
                <c:pt idx="15">
                  <c:v>18</c:v>
                </c:pt>
                <c:pt idx="16">
                  <c:v>19</c:v>
                </c:pt>
              </c:numCache>
            </c:numRef>
          </c:val>
          <c:extLst>
            <c:ext xmlns:c16="http://schemas.microsoft.com/office/drawing/2014/chart" uri="{C3380CC4-5D6E-409C-BE32-E72D297353CC}">
              <c16:uniqueId val="{00000003-C8F0-438E-8219-A5488F5434DC}"/>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7</c:v>
                </c:pt>
                <c:pt idx="1">
                  <c:v>6</c:v>
                </c:pt>
                <c:pt idx="2">
                  <c:v>8</c:v>
                </c:pt>
                <c:pt idx="3">
                  <c:v>6</c:v>
                </c:pt>
                <c:pt idx="4">
                  <c:v>14</c:v>
                </c:pt>
                <c:pt idx="5">
                  <c:v>11</c:v>
                </c:pt>
                <c:pt idx="6">
                  <c:v>11</c:v>
                </c:pt>
                <c:pt idx="7">
                  <c:v>14</c:v>
                </c:pt>
                <c:pt idx="8">
                  <c:v>12</c:v>
                </c:pt>
                <c:pt idx="9">
                  <c:v>16</c:v>
                </c:pt>
                <c:pt idx="10">
                  <c:v>15</c:v>
                </c:pt>
                <c:pt idx="11">
                  <c:v>13</c:v>
                </c:pt>
                <c:pt idx="12">
                  <c:v>17</c:v>
                </c:pt>
                <c:pt idx="13">
                  <c:v>18</c:v>
                </c:pt>
                <c:pt idx="14">
                  <c:v>14</c:v>
                </c:pt>
                <c:pt idx="15">
                  <c:v>19</c:v>
                </c:pt>
                <c:pt idx="16">
                  <c:v>15</c:v>
                </c:pt>
              </c:numCache>
            </c:numRef>
          </c:val>
          <c:extLst>
            <c:ext xmlns:c16="http://schemas.microsoft.com/office/drawing/2014/chart" uri="{C3380CC4-5D6E-409C-BE32-E72D297353CC}">
              <c16:uniqueId val="{00000004-C8F0-438E-8219-A5488F5434DC}"/>
            </c:ext>
          </c:extLst>
        </c:ser>
        <c:dLbls>
          <c:showLegendKey val="0"/>
          <c:showVal val="1"/>
          <c:showCatName val="0"/>
          <c:showSerName val="0"/>
          <c:showPercent val="0"/>
          <c:showBubbleSize val="0"/>
        </c:dLbls>
        <c:gapWidth val="150"/>
        <c:overlap val="100"/>
        <c:axId val="-2101073144"/>
        <c:axId val="-2101069896"/>
      </c:barChart>
      <c:catAx>
        <c:axId val="-210107314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069896"/>
        <c:crosses val="autoZero"/>
        <c:auto val="1"/>
        <c:lblAlgn val="ctr"/>
        <c:lblOffset val="100"/>
        <c:noMultiLvlLbl val="0"/>
      </c:catAx>
      <c:valAx>
        <c:axId val="-210106989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7.5648537569334593E-3"/>
              <c:y val="9.451554264026439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073144"/>
        <c:crosses val="autoZero"/>
        <c:crossBetween val="between"/>
      </c:valAx>
      <c:spPr>
        <a:noFill/>
        <a:ln>
          <a:noFill/>
        </a:ln>
        <a:effectLst/>
      </c:spPr>
    </c:plotArea>
    <c:legend>
      <c:legendPos val="b"/>
      <c:layout>
        <c:manualLayout>
          <c:xMode val="edge"/>
          <c:yMode val="edge"/>
          <c:x val="0.34489807857987226"/>
          <c:y val="0.91069491096410515"/>
          <c:w val="0.31427508965959405"/>
          <c:h val="8.0616837095743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5959083881639"/>
          <c:y val="5.48339418466589E-2"/>
          <c:w val="0.89285873512386293"/>
          <c:h val="0.699884394140479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6"/>
              <c:tx>
                <c:rich>
                  <a:bodyPr/>
                  <a:lstStyle/>
                  <a:p>
                    <a:fld id="{48BD0B32-9F37-4E23-A0D3-D43C142D32D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80-4480-9E2B-600F4B2AC2E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36</c:v>
                </c:pt>
                <c:pt idx="1">
                  <c:v>48</c:v>
                </c:pt>
                <c:pt idx="2">
                  <c:v>32</c:v>
                </c:pt>
                <c:pt idx="3">
                  <c:v>28</c:v>
                </c:pt>
                <c:pt idx="4">
                  <c:v>40</c:v>
                </c:pt>
                <c:pt idx="5">
                  <c:v>44</c:v>
                </c:pt>
                <c:pt idx="6">
                  <c:v>37</c:v>
                </c:pt>
                <c:pt idx="7">
                  <c:v>31</c:v>
                </c:pt>
                <c:pt idx="8">
                  <c:v>34</c:v>
                </c:pt>
                <c:pt idx="9">
                  <c:v>40</c:v>
                </c:pt>
                <c:pt idx="10">
                  <c:v>46</c:v>
                </c:pt>
                <c:pt idx="11">
                  <c:v>42</c:v>
                </c:pt>
                <c:pt idx="12">
                  <c:v>49</c:v>
                </c:pt>
                <c:pt idx="13">
                  <c:v>56</c:v>
                </c:pt>
                <c:pt idx="14">
                  <c:v>58</c:v>
                </c:pt>
                <c:pt idx="15">
                  <c:v>56</c:v>
                </c:pt>
                <c:pt idx="16">
                  <c:v>64</c:v>
                </c:pt>
              </c:numCache>
            </c:numRef>
          </c:val>
          <c:extLst>
            <c:ext xmlns:c16="http://schemas.microsoft.com/office/drawing/2014/chart" uri="{C3380CC4-5D6E-409C-BE32-E72D297353CC}">
              <c16:uniqueId val="{00000001-4080-4480-9E2B-600F4B2AC2EF}"/>
            </c:ext>
          </c:extLst>
        </c:ser>
        <c:ser>
          <c:idx val="1"/>
          <c:order val="1"/>
          <c:tx>
            <c:strRef>
              <c:f>Sheet1!$A$3</c:f>
              <c:strCache>
                <c:ptCount val="1"/>
                <c:pt idx="0">
                  <c:v>Easy</c:v>
                </c:pt>
              </c:strCache>
            </c:strRef>
          </c:tx>
          <c:spPr>
            <a:solidFill>
              <a:schemeClr val="accent2"/>
            </a:solidFill>
            <a:ln>
              <a:noFill/>
            </a:ln>
            <a:effectLst/>
          </c:spPr>
          <c:invertIfNegative val="0"/>
          <c:dLbls>
            <c:dLbl>
              <c:idx val="16"/>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80-4480-9E2B-600F4B2AC2E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27</c:v>
                </c:pt>
                <c:pt idx="1">
                  <c:v>35</c:v>
                </c:pt>
                <c:pt idx="2">
                  <c:v>44</c:v>
                </c:pt>
                <c:pt idx="3">
                  <c:v>40</c:v>
                </c:pt>
                <c:pt idx="4">
                  <c:v>43</c:v>
                </c:pt>
                <c:pt idx="5">
                  <c:v>39</c:v>
                </c:pt>
                <c:pt idx="6">
                  <c:v>46</c:v>
                </c:pt>
                <c:pt idx="7">
                  <c:v>33</c:v>
                </c:pt>
                <c:pt idx="8">
                  <c:v>41</c:v>
                </c:pt>
                <c:pt idx="9">
                  <c:v>43</c:v>
                </c:pt>
                <c:pt idx="10">
                  <c:v>38</c:v>
                </c:pt>
                <c:pt idx="11">
                  <c:v>46</c:v>
                </c:pt>
                <c:pt idx="12">
                  <c:v>42</c:v>
                </c:pt>
                <c:pt idx="13">
                  <c:v>39</c:v>
                </c:pt>
                <c:pt idx="14">
                  <c:v>38</c:v>
                </c:pt>
                <c:pt idx="15">
                  <c:v>39</c:v>
                </c:pt>
                <c:pt idx="16">
                  <c:v>30</c:v>
                </c:pt>
              </c:numCache>
            </c:numRef>
          </c:val>
          <c:extLst>
            <c:ext xmlns:c16="http://schemas.microsoft.com/office/drawing/2014/chart" uri="{C3380CC4-5D6E-409C-BE32-E72D297353CC}">
              <c16:uniqueId val="{00000003-4080-4480-9E2B-600F4B2AC2EF}"/>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26</c:v>
                </c:pt>
                <c:pt idx="1">
                  <c:v>14</c:v>
                </c:pt>
                <c:pt idx="2">
                  <c:v>20</c:v>
                </c:pt>
                <c:pt idx="3">
                  <c:v>27</c:v>
                </c:pt>
                <c:pt idx="4">
                  <c:v>15</c:v>
                </c:pt>
                <c:pt idx="5">
                  <c:v>15</c:v>
                </c:pt>
                <c:pt idx="6">
                  <c:v>15</c:v>
                </c:pt>
                <c:pt idx="7">
                  <c:v>26</c:v>
                </c:pt>
                <c:pt idx="8">
                  <c:v>19</c:v>
                </c:pt>
                <c:pt idx="9">
                  <c:v>15</c:v>
                </c:pt>
                <c:pt idx="10">
                  <c:v>14</c:v>
                </c:pt>
                <c:pt idx="11">
                  <c:v>12</c:v>
                </c:pt>
                <c:pt idx="12">
                  <c:v>9</c:v>
                </c:pt>
                <c:pt idx="13">
                  <c:v>4</c:v>
                </c:pt>
                <c:pt idx="14">
                  <c:v>4</c:v>
                </c:pt>
                <c:pt idx="15">
                  <c:v>5</c:v>
                </c:pt>
                <c:pt idx="16">
                  <c:v>6</c:v>
                </c:pt>
              </c:numCache>
            </c:numRef>
          </c:val>
          <c:extLst>
            <c:ext xmlns:c16="http://schemas.microsoft.com/office/drawing/2014/chart" uri="{C3380CC4-5D6E-409C-BE32-E72D297353CC}">
              <c16:uniqueId val="{00000004-4080-4480-9E2B-600F4B2AC2EF}"/>
            </c:ext>
          </c:extLst>
        </c:ser>
        <c:ser>
          <c:idx val="3"/>
          <c:order val="3"/>
          <c:tx>
            <c:strRef>
              <c:f>Sheet1!$A$5</c:f>
              <c:strCache>
                <c:ptCount val="1"/>
                <c:pt idx="0">
                  <c:v>Very Difficult</c:v>
                </c:pt>
              </c:strCache>
            </c:strRef>
          </c:tx>
          <c:spPr>
            <a:solidFill>
              <a:schemeClr val="accent4"/>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80-4480-9E2B-600F4B2AC2E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11</c:v>
                </c:pt>
                <c:pt idx="1">
                  <c:v>3</c:v>
                </c:pt>
                <c:pt idx="2">
                  <c:v>4</c:v>
                </c:pt>
                <c:pt idx="3">
                  <c:v>6</c:v>
                </c:pt>
                <c:pt idx="4">
                  <c:v>3</c:v>
                </c:pt>
                <c:pt idx="5">
                  <c:v>3</c:v>
                </c:pt>
                <c:pt idx="6">
                  <c:v>2</c:v>
                </c:pt>
                <c:pt idx="7">
                  <c:v>9</c:v>
                </c:pt>
                <c:pt idx="8">
                  <c:v>5</c:v>
                </c:pt>
                <c:pt idx="9">
                  <c:v>2</c:v>
                </c:pt>
                <c:pt idx="10">
                  <c:v>2</c:v>
                </c:pt>
                <c:pt idx="11">
                  <c:v>0</c:v>
                </c:pt>
                <c:pt idx="12">
                  <c:v>0</c:v>
                </c:pt>
                <c:pt idx="13">
                  <c:v>1</c:v>
                </c:pt>
                <c:pt idx="14">
                  <c:v>1</c:v>
                </c:pt>
                <c:pt idx="15">
                  <c:v>0</c:v>
                </c:pt>
                <c:pt idx="16">
                  <c:v>1</c:v>
                </c:pt>
              </c:numCache>
            </c:numRef>
          </c:val>
          <c:extLst>
            <c:ext xmlns:c16="http://schemas.microsoft.com/office/drawing/2014/chart" uri="{C3380CC4-5D6E-409C-BE32-E72D297353CC}">
              <c16:uniqueId val="{00000006-4080-4480-9E2B-600F4B2AC2EF}"/>
            </c:ext>
          </c:extLst>
        </c:ser>
        <c:dLbls>
          <c:showLegendKey val="0"/>
          <c:showVal val="1"/>
          <c:showCatName val="0"/>
          <c:showSerName val="0"/>
          <c:showPercent val="0"/>
          <c:showBubbleSize val="0"/>
        </c:dLbls>
        <c:gapWidth val="150"/>
        <c:overlap val="100"/>
        <c:axId val="-2102840984"/>
        <c:axId val="-2099049016"/>
      </c:barChart>
      <c:catAx>
        <c:axId val="-210284098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9049016"/>
        <c:crosses val="autoZero"/>
        <c:auto val="1"/>
        <c:lblAlgn val="ctr"/>
        <c:lblOffset val="100"/>
        <c:noMultiLvlLbl val="0"/>
      </c:catAx>
      <c:valAx>
        <c:axId val="-209904901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1.5787479556311841E-3"/>
              <c:y val="5.2485452439072815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840984"/>
        <c:crosses val="autoZero"/>
        <c:crossBetween val="between"/>
      </c:valAx>
      <c:spPr>
        <a:noFill/>
        <a:ln>
          <a:noFill/>
        </a:ln>
        <a:effectLst/>
      </c:spPr>
    </c:plotArea>
    <c:legend>
      <c:legendPos val="b"/>
      <c:layout>
        <c:manualLayout>
          <c:xMode val="edge"/>
          <c:yMode val="edge"/>
          <c:x val="0.30925202842795335"/>
          <c:y val="0.91024158546159473"/>
          <c:w val="0.3814959431440933"/>
          <c:h val="7.61312335958005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13726371773125E-2"/>
          <c:y val="4.5607515140311534E-2"/>
          <c:w val="0.83717908186049106"/>
          <c:h val="0.66867816402766211"/>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c:spPr>
          <c:invertIfNegative val="0"/>
          <c:dLbls>
            <c:dLbl>
              <c:idx val="14"/>
              <c:layout>
                <c:manualLayout>
                  <c:x val="0"/>
                  <c:y val="1.8099547511312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FA-46D3-A864-0D59E32FFF87}"/>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24</c:v>
                </c:pt>
                <c:pt idx="1">
                  <c:v>35</c:v>
                </c:pt>
                <c:pt idx="2">
                  <c:v>27</c:v>
                </c:pt>
                <c:pt idx="3">
                  <c:v>18</c:v>
                </c:pt>
                <c:pt idx="4">
                  <c:v>16</c:v>
                </c:pt>
                <c:pt idx="5">
                  <c:v>22</c:v>
                </c:pt>
                <c:pt idx="6">
                  <c:v>20</c:v>
                </c:pt>
                <c:pt idx="7">
                  <c:v>22</c:v>
                </c:pt>
                <c:pt idx="8">
                  <c:v>20</c:v>
                </c:pt>
                <c:pt idx="9">
                  <c:v>21</c:v>
                </c:pt>
                <c:pt idx="10">
                  <c:v>18</c:v>
                </c:pt>
                <c:pt idx="11">
                  <c:v>17</c:v>
                </c:pt>
                <c:pt idx="12">
                  <c:v>15</c:v>
                </c:pt>
                <c:pt idx="13">
                  <c:v>16</c:v>
                </c:pt>
                <c:pt idx="14">
                  <c:v>12</c:v>
                </c:pt>
                <c:pt idx="15">
                  <c:v>13</c:v>
                </c:pt>
                <c:pt idx="16">
                  <c:v>11</c:v>
                </c:pt>
                <c:pt idx="17">
                  <c:v>13</c:v>
                </c:pt>
                <c:pt idx="18">
                  <c:v>14</c:v>
                </c:pt>
              </c:numCache>
            </c:numRef>
          </c:val>
          <c:extLst>
            <c:ext xmlns:c16="http://schemas.microsoft.com/office/drawing/2014/chart" uri="{C3380CC4-5D6E-409C-BE32-E72D297353CC}">
              <c16:uniqueId val="{00000001-A8FA-46D3-A864-0D59E32FFF87}"/>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19050" cap="rnd" cmpd="sng" algn="ctr">
              <a:solidFill>
                <a:schemeClr val="accent1"/>
              </a:solidFill>
              <a:prstDash val="solid"/>
              <a:round/>
            </a:ln>
            <a:effectLst/>
          </c:spPr>
          <c:marker>
            <c:symbol val="square"/>
            <c:size val="5"/>
            <c:spPr>
              <a:solidFill>
                <a:schemeClr val="accent1"/>
              </a:solidFill>
              <a:ln w="6350" cap="flat" cmpd="sng" algn="ctr">
                <a:solidFill>
                  <a:schemeClr val="accent1"/>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5</c:v>
                </c:pt>
                <c:pt idx="1">
                  <c:v>6</c:v>
                </c:pt>
                <c:pt idx="2">
                  <c:v>8</c:v>
                </c:pt>
                <c:pt idx="3">
                  <c:v>4</c:v>
                </c:pt>
                <c:pt idx="4">
                  <c:v>4</c:v>
                </c:pt>
                <c:pt idx="5">
                  <c:v>5</c:v>
                </c:pt>
                <c:pt idx="6">
                  <c:v>6</c:v>
                </c:pt>
                <c:pt idx="7">
                  <c:v>5</c:v>
                </c:pt>
                <c:pt idx="8">
                  <c:v>6</c:v>
                </c:pt>
                <c:pt idx="9">
                  <c:v>5</c:v>
                </c:pt>
                <c:pt idx="10">
                  <c:v>5</c:v>
                </c:pt>
                <c:pt idx="11">
                  <c:v>5</c:v>
                </c:pt>
                <c:pt idx="12">
                  <c:v>3</c:v>
                </c:pt>
                <c:pt idx="13">
                  <c:v>3</c:v>
                </c:pt>
                <c:pt idx="14">
                  <c:v>2</c:v>
                </c:pt>
                <c:pt idx="15">
                  <c:v>4</c:v>
                </c:pt>
                <c:pt idx="16">
                  <c:v>3</c:v>
                </c:pt>
                <c:pt idx="17">
                  <c:v>3</c:v>
                </c:pt>
                <c:pt idx="18">
                  <c:v>3</c:v>
                </c:pt>
              </c:numCache>
            </c:numRef>
          </c:val>
          <c:smooth val="0"/>
          <c:extLst>
            <c:ext xmlns:c16="http://schemas.microsoft.com/office/drawing/2014/chart" uri="{C3380CC4-5D6E-409C-BE32-E72D297353CC}">
              <c16:uniqueId val="{00000002-A8FA-46D3-A864-0D59E32FFF87}"/>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1333925581648235E-2"/>
              <c:y val="0.18640454597748055"/>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1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6304632863393846"/>
              <c:y val="0.2329909330207760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4327994604389622"/>
          <c:y val="0.87243971456692915"/>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9988555903386236"/>
          <c:h val="0.70582635237151548"/>
        </c:manualLayout>
      </c:layout>
      <c:lineChart>
        <c:grouping val="standard"/>
        <c:varyColors val="0"/>
        <c:ser>
          <c:idx val="0"/>
          <c:order val="0"/>
          <c:tx>
            <c:strRef>
              <c:f>Sheet1!$B$1</c:f>
              <c:strCache>
                <c:ptCount val="1"/>
                <c:pt idx="0">
                  <c:v>Heroin</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0B-4BA3-9E5A-F2F3507496F7}"/>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0B-4BA3-9E5A-F2F3507496F7}"/>
                </c:ext>
              </c:extLst>
            </c:dLbl>
            <c:dLbl>
              <c:idx val="18"/>
              <c:layout>
                <c:manualLayout>
                  <c:x val="-6.7566725771549155E-4"/>
                  <c:y val="2.14588389778447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0B-4BA3-9E5A-F2F3507496F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58</c:v>
                </c:pt>
                <c:pt idx="1">
                  <c:v>36</c:v>
                </c:pt>
                <c:pt idx="2">
                  <c:v>43</c:v>
                </c:pt>
                <c:pt idx="3">
                  <c:v>40</c:v>
                </c:pt>
                <c:pt idx="4">
                  <c:v>47</c:v>
                </c:pt>
                <c:pt idx="5">
                  <c:v>43</c:v>
                </c:pt>
                <c:pt idx="6">
                  <c:v>27</c:v>
                </c:pt>
                <c:pt idx="7">
                  <c:v>36</c:v>
                </c:pt>
                <c:pt idx="8">
                  <c:v>37</c:v>
                </c:pt>
                <c:pt idx="9">
                  <c:v>43</c:v>
                </c:pt>
                <c:pt idx="10">
                  <c:v>43</c:v>
                </c:pt>
                <c:pt idx="11">
                  <c:v>43</c:v>
                </c:pt>
                <c:pt idx="12">
                  <c:v>42</c:v>
                </c:pt>
                <c:pt idx="13">
                  <c:v>40</c:v>
                </c:pt>
                <c:pt idx="14">
                  <c:v>41</c:v>
                </c:pt>
                <c:pt idx="15">
                  <c:v>41</c:v>
                </c:pt>
                <c:pt idx="16">
                  <c:v>39</c:v>
                </c:pt>
                <c:pt idx="17">
                  <c:v>37</c:v>
                </c:pt>
                <c:pt idx="18">
                  <c:v>37</c:v>
                </c:pt>
              </c:numCache>
            </c:numRef>
          </c:val>
          <c:smooth val="0"/>
          <c:extLst>
            <c:ext xmlns:c16="http://schemas.microsoft.com/office/drawing/2014/chart" uri="{C3380CC4-5D6E-409C-BE32-E72D297353CC}">
              <c16:uniqueId val="{00000003-B60B-4BA3-9E5A-F2F3507496F7}"/>
            </c:ext>
          </c:extLst>
        </c:ser>
        <c:ser>
          <c:idx val="1"/>
          <c:order val="1"/>
          <c:tx>
            <c:strRef>
              <c:f>Sheet1!$C$1</c:f>
              <c:strCache>
                <c:ptCount val="1"/>
                <c:pt idx="0">
                  <c:v>Methamphetamine</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0B-4BA3-9E5A-F2F3507496F7}"/>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0B-4BA3-9E5A-F2F3507496F7}"/>
                </c:ext>
              </c:extLst>
            </c:dLbl>
            <c:dLbl>
              <c:idx val="18"/>
              <c:layout>
                <c:manualLayout>
                  <c:x val="-6.7566725771549155E-4"/>
                  <c:y val="-8.276980748597326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0B-4BA3-9E5A-F2F3507496F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23</c:v>
                </c:pt>
                <c:pt idx="1">
                  <c:v>36</c:v>
                </c:pt>
                <c:pt idx="2">
                  <c:v>28</c:v>
                </c:pt>
                <c:pt idx="3">
                  <c:v>34</c:v>
                </c:pt>
                <c:pt idx="4">
                  <c:v>26</c:v>
                </c:pt>
                <c:pt idx="5">
                  <c:v>29</c:v>
                </c:pt>
                <c:pt idx="6">
                  <c:v>32</c:v>
                </c:pt>
                <c:pt idx="7">
                  <c:v>26</c:v>
                </c:pt>
                <c:pt idx="8">
                  <c:v>26</c:v>
                </c:pt>
                <c:pt idx="9">
                  <c:v>24</c:v>
                </c:pt>
                <c:pt idx="10">
                  <c:v>19</c:v>
                </c:pt>
                <c:pt idx="11">
                  <c:v>26</c:v>
                </c:pt>
                <c:pt idx="12">
                  <c:v>25</c:v>
                </c:pt>
                <c:pt idx="13">
                  <c:v>26</c:v>
                </c:pt>
                <c:pt idx="14">
                  <c:v>30</c:v>
                </c:pt>
                <c:pt idx="15">
                  <c:v>33</c:v>
                </c:pt>
                <c:pt idx="16">
                  <c:v>39</c:v>
                </c:pt>
                <c:pt idx="17">
                  <c:v>40</c:v>
                </c:pt>
                <c:pt idx="18">
                  <c:v>44</c:v>
                </c:pt>
              </c:numCache>
            </c:numRef>
          </c:val>
          <c:smooth val="0"/>
          <c:extLst>
            <c:ext xmlns:c16="http://schemas.microsoft.com/office/drawing/2014/chart" uri="{C3380CC4-5D6E-409C-BE32-E72D297353CC}">
              <c16:uniqueId val="{00000007-B60B-4BA3-9E5A-F2F3507496F7}"/>
            </c:ext>
          </c:extLst>
        </c:ser>
        <c:ser>
          <c:idx val="2"/>
          <c:order val="2"/>
          <c:tx>
            <c:strRef>
              <c:f>Sheet1!$D$1</c:f>
              <c:strCache>
                <c:ptCount val="1"/>
                <c:pt idx="0">
                  <c:v>Morphine</c:v>
                </c:pt>
              </c:strCache>
            </c:strRef>
          </c:tx>
          <c:spPr>
            <a:ln w="25400" cap="rnd" cmpd="sng" algn="ctr">
              <a:solidFill>
                <a:schemeClr val="accent5"/>
              </a:solidFill>
              <a:prstDash val="solid"/>
              <a:round/>
            </a:ln>
            <a:effectLst/>
          </c:spPr>
          <c:marker>
            <c:symbol val="triangle"/>
            <c:size val="6"/>
            <c:spPr>
              <a:solidFill>
                <a:schemeClr val="accent5"/>
              </a:solidFill>
              <a:ln w="6350" cap="flat" cmpd="sng" algn="ctr">
                <a:solidFill>
                  <a:schemeClr val="accent5"/>
                </a:solidFill>
                <a:prstDash val="solid"/>
                <a:round/>
              </a:ln>
              <a:effectLst/>
            </c:spPr>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0B-4BA3-9E5A-F2F3507496F7}"/>
                </c:ext>
              </c:extLst>
            </c:dLbl>
            <c:dLbl>
              <c:idx val="18"/>
              <c:layout>
                <c:manualLayout>
                  <c:x val="-6.7566725771549155E-4"/>
                  <c:y val="-2.667027130103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0B-4BA3-9E5A-F2F3507496F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2</c:v>
                </c:pt>
                <c:pt idx="1">
                  <c:v>6</c:v>
                </c:pt>
                <c:pt idx="2">
                  <c:v>17</c:v>
                </c:pt>
                <c:pt idx="3">
                  <c:v>13</c:v>
                </c:pt>
                <c:pt idx="4">
                  <c:v>15</c:v>
                </c:pt>
                <c:pt idx="5">
                  <c:v>12</c:v>
                </c:pt>
                <c:pt idx="6">
                  <c:v>18</c:v>
                </c:pt>
                <c:pt idx="7">
                  <c:v>18</c:v>
                </c:pt>
                <c:pt idx="8">
                  <c:v>19</c:v>
                </c:pt>
                <c:pt idx="9">
                  <c:v>16</c:v>
                </c:pt>
                <c:pt idx="10">
                  <c:v>19</c:v>
                </c:pt>
                <c:pt idx="11">
                  <c:v>16</c:v>
                </c:pt>
                <c:pt idx="12">
                  <c:v>16</c:v>
                </c:pt>
                <c:pt idx="13">
                  <c:v>17</c:v>
                </c:pt>
                <c:pt idx="14">
                  <c:v>16</c:v>
                </c:pt>
                <c:pt idx="15">
                  <c:v>13</c:v>
                </c:pt>
                <c:pt idx="16">
                  <c:v>12</c:v>
                </c:pt>
                <c:pt idx="17">
                  <c:v>12</c:v>
                </c:pt>
                <c:pt idx="18">
                  <c:v>10</c:v>
                </c:pt>
              </c:numCache>
            </c:numRef>
          </c:val>
          <c:smooth val="0"/>
          <c:extLst>
            <c:ext xmlns:c16="http://schemas.microsoft.com/office/drawing/2014/chart" uri="{C3380CC4-5D6E-409C-BE32-E72D297353CC}">
              <c16:uniqueId val="{0000000A-B60B-4BA3-9E5A-F2F3507496F7}"/>
            </c:ext>
          </c:extLst>
        </c:ser>
        <c:ser>
          <c:idx val="3"/>
          <c:order val="3"/>
          <c:tx>
            <c:strRef>
              <c:f>Sheet1!$E$1</c:f>
              <c:strCache>
                <c:ptCount val="1"/>
                <c:pt idx="0">
                  <c:v>Cocaine</c:v>
                </c:pt>
              </c:strCache>
            </c:strRef>
          </c:tx>
          <c:spPr>
            <a:ln w="25400" cap="rnd" cmpd="sng" algn="ctr">
              <a:solidFill>
                <a:schemeClr val="accent1">
                  <a:lumMod val="60000"/>
                </a:schemeClr>
              </a:solidFill>
              <a:prstDash val="solid"/>
              <a:round/>
            </a:ln>
            <a:effectLst/>
          </c:spPr>
          <c:marker>
            <c:symbol val="star"/>
            <c:size val="6"/>
            <c:spPr>
              <a:noFill/>
              <a:ln w="6350" cap="flat" cmpd="sng" algn="ctr">
                <a:solidFill>
                  <a:schemeClr val="accent1">
                    <a:lumMod val="60000"/>
                  </a:schemeClr>
                </a:solidFill>
                <a:prstDash val="solid"/>
                <a:round/>
              </a:ln>
              <a:effectLst/>
            </c:spPr>
          </c:marker>
          <c:dLbls>
            <c:dLbl>
              <c:idx val="18"/>
              <c:layout>
                <c:manualLayout>
                  <c:x val="0"/>
                  <c:y val="-4.1078348900445713E-3"/>
                </c:manualLayout>
              </c:layout>
              <c:tx>
                <c:rich>
                  <a:bodyPr/>
                  <a:lstStyle/>
                  <a:p>
                    <a:fld id="{51C068C2-177C-4DE7-BA99-F139C0B68301}"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0B-4BA3-9E5A-F2F3507496F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5</c:v>
                </c:pt>
                <c:pt idx="1">
                  <c:v>6</c:v>
                </c:pt>
                <c:pt idx="2">
                  <c:v>3</c:v>
                </c:pt>
                <c:pt idx="3">
                  <c:v>0.5</c:v>
                </c:pt>
                <c:pt idx="4">
                  <c:v>1</c:v>
                </c:pt>
                <c:pt idx="5">
                  <c:v>3</c:v>
                </c:pt>
                <c:pt idx="6">
                  <c:v>4</c:v>
                </c:pt>
                <c:pt idx="7">
                  <c:v>3</c:v>
                </c:pt>
                <c:pt idx="8">
                  <c:v>2</c:v>
                </c:pt>
                <c:pt idx="9">
                  <c:v>2</c:v>
                </c:pt>
                <c:pt idx="10">
                  <c:v>2</c:v>
                </c:pt>
                <c:pt idx="11">
                  <c:v>1</c:v>
                </c:pt>
                <c:pt idx="12">
                  <c:v>1</c:v>
                </c:pt>
                <c:pt idx="13">
                  <c:v>1</c:v>
                </c:pt>
                <c:pt idx="14">
                  <c:v>0</c:v>
                </c:pt>
                <c:pt idx="15">
                  <c:v>1</c:v>
                </c:pt>
                <c:pt idx="16">
                  <c:v>0</c:v>
                </c:pt>
                <c:pt idx="17">
                  <c:v>0</c:v>
                </c:pt>
                <c:pt idx="18">
                  <c:v>1</c:v>
                </c:pt>
              </c:numCache>
            </c:numRef>
          </c:val>
          <c:smooth val="0"/>
          <c:extLst>
            <c:ext xmlns:c16="http://schemas.microsoft.com/office/drawing/2014/chart" uri="{C3380CC4-5D6E-409C-BE32-E72D297353CC}">
              <c16:uniqueId val="{0000000C-B60B-4BA3-9E5A-F2F3507496F7}"/>
            </c:ext>
          </c:extLst>
        </c:ser>
        <c:ser>
          <c:idx val="4"/>
          <c:order val="4"/>
          <c:tx>
            <c:strRef>
              <c:f>Sheet1!$F$1</c:f>
              <c:strCache>
                <c:ptCount val="1"/>
                <c:pt idx="0">
                  <c:v>Methadone</c:v>
                </c:pt>
              </c:strCache>
            </c:strRef>
          </c:tx>
          <c:spPr>
            <a:ln w="25400" cap="rnd" cmpd="sng" algn="ctr">
              <a:solidFill>
                <a:schemeClr val="accent3">
                  <a:lumMod val="60000"/>
                </a:schemeClr>
              </a:solidFill>
              <a:prstDash val="solid"/>
              <a:round/>
            </a:ln>
            <a:effectLst/>
          </c:spPr>
          <c:marker>
            <c:symbol val="circle"/>
            <c:size val="6"/>
            <c:spPr>
              <a:solidFill>
                <a:schemeClr val="accent3">
                  <a:lumMod val="60000"/>
                </a:schemeClr>
              </a:solidFill>
              <a:ln w="6350" cap="flat" cmpd="sng" algn="ctr">
                <a:solidFill>
                  <a:schemeClr val="accent3">
                    <a:lumMod val="60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0B-4BA3-9E5A-F2F3507496F7}"/>
                </c:ext>
              </c:extLst>
            </c:dLbl>
            <c:dLbl>
              <c:idx val="18"/>
              <c:layout>
                <c:manualLayout>
                  <c:x val="-2.051918935291535E-3"/>
                  <c:y val="-1.739686662329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0B-4BA3-9E5A-F2F3507496F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5</c:v>
                </c:pt>
                <c:pt idx="1">
                  <c:v>13</c:v>
                </c:pt>
                <c:pt idx="2">
                  <c:v>6</c:v>
                </c:pt>
                <c:pt idx="3">
                  <c:v>7</c:v>
                </c:pt>
                <c:pt idx="4">
                  <c:v>7</c:v>
                </c:pt>
                <c:pt idx="5">
                  <c:v>6</c:v>
                </c:pt>
                <c:pt idx="6">
                  <c:v>8</c:v>
                </c:pt>
                <c:pt idx="7">
                  <c:v>8</c:v>
                </c:pt>
                <c:pt idx="8">
                  <c:v>7</c:v>
                </c:pt>
                <c:pt idx="9">
                  <c:v>6</c:v>
                </c:pt>
                <c:pt idx="10">
                  <c:v>7</c:v>
                </c:pt>
                <c:pt idx="11">
                  <c:v>5</c:v>
                </c:pt>
                <c:pt idx="12">
                  <c:v>5</c:v>
                </c:pt>
                <c:pt idx="13">
                  <c:v>4</c:v>
                </c:pt>
                <c:pt idx="14">
                  <c:v>4</c:v>
                </c:pt>
                <c:pt idx="15">
                  <c:v>4</c:v>
                </c:pt>
                <c:pt idx="16">
                  <c:v>5</c:v>
                </c:pt>
                <c:pt idx="17">
                  <c:v>5</c:v>
                </c:pt>
                <c:pt idx="18">
                  <c:v>4</c:v>
                </c:pt>
              </c:numCache>
            </c:numRef>
          </c:val>
          <c:smooth val="0"/>
          <c:extLst>
            <c:ext xmlns:c16="http://schemas.microsoft.com/office/drawing/2014/chart" uri="{C3380CC4-5D6E-409C-BE32-E72D297353CC}">
              <c16:uniqueId val="{0000000F-B60B-4BA3-9E5A-F2F3507496F7}"/>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Ref>
          </c:val>
          <c:smooth val="0"/>
          <c:extLst>
            <c:ext xmlns:c16="http://schemas.microsoft.com/office/drawing/2014/chart" uri="{C3380CC4-5D6E-409C-BE32-E72D297353CC}">
              <c16:uniqueId val="{00000010-B60B-4BA3-9E5A-F2F3507496F7}"/>
            </c:ext>
          </c:extLst>
        </c:ser>
        <c:dLbls>
          <c:showLegendKey val="0"/>
          <c:showVal val="0"/>
          <c:showCatName val="0"/>
          <c:showSerName val="0"/>
          <c:showPercent val="0"/>
          <c:showBubbleSize val="0"/>
        </c:dLbls>
        <c:marker val="1"/>
        <c:smooth val="0"/>
        <c:axId val="-2101729336"/>
        <c:axId val="-2101726328"/>
      </c:lineChart>
      <c:catAx>
        <c:axId val="-210172933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6328"/>
        <c:crosses val="autoZero"/>
        <c:auto val="1"/>
        <c:lblAlgn val="ctr"/>
        <c:lblOffset val="100"/>
        <c:noMultiLvlLbl val="0"/>
      </c:catAx>
      <c:valAx>
        <c:axId val="-21017263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8048946880743E-2"/>
          <c:y val="3.7225042301184501E-2"/>
          <c:w val="0.89797860567915821"/>
          <c:h val="0.73577993096448291"/>
        </c:manualLayout>
      </c:layout>
      <c:barChart>
        <c:barDir val="col"/>
        <c:grouping val="clustered"/>
        <c:varyColors val="0"/>
        <c:ser>
          <c:idx val="0"/>
          <c:order val="0"/>
          <c:tx>
            <c:strRef>
              <c:f>Sheet1!$B$1</c:f>
              <c:strCache>
                <c:ptCount val="1"/>
                <c:pt idx="0">
                  <c:v>Cap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60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numCache>
            </c:numRef>
          </c:val>
          <c:extLst>
            <c:ext xmlns:c16="http://schemas.microsoft.com/office/drawing/2014/chart" uri="{C3380CC4-5D6E-409C-BE32-E72D297353CC}">
              <c16:uniqueId val="{00000000-5D7F-40F1-A319-92387D77BB89}"/>
            </c:ext>
          </c:extLst>
        </c:ser>
        <c:ser>
          <c:idx val="1"/>
          <c:order val="1"/>
          <c:tx>
            <c:strRef>
              <c:f>Sheet1!$C$1</c:f>
              <c:strCache>
                <c:ptCount val="1"/>
                <c:pt idx="0">
                  <c:v>Gram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250</c:v>
                </c:pt>
                <c:pt idx="1">
                  <c:v>200</c:v>
                </c:pt>
                <c:pt idx="2">
                  <c:v>200</c:v>
                </c:pt>
                <c:pt idx="3">
                  <c:v>250</c:v>
                </c:pt>
                <c:pt idx="4">
                  <c:v>250</c:v>
                </c:pt>
                <c:pt idx="5">
                  <c:v>280</c:v>
                </c:pt>
                <c:pt idx="6">
                  <c:v>300</c:v>
                </c:pt>
                <c:pt idx="7">
                  <c:v>350</c:v>
                </c:pt>
                <c:pt idx="8">
                  <c:v>300</c:v>
                </c:pt>
                <c:pt idx="9">
                  <c:v>350</c:v>
                </c:pt>
                <c:pt idx="10">
                  <c:v>340</c:v>
                </c:pt>
                <c:pt idx="11">
                  <c:v>300</c:v>
                </c:pt>
                <c:pt idx="12">
                  <c:v>350</c:v>
                </c:pt>
                <c:pt idx="13">
                  <c:v>325</c:v>
                </c:pt>
                <c:pt idx="14">
                  <c:v>350</c:v>
                </c:pt>
                <c:pt idx="15">
                  <c:v>375</c:v>
                </c:pt>
                <c:pt idx="16">
                  <c:v>400</c:v>
                </c:pt>
                <c:pt idx="17">
                  <c:v>380</c:v>
                </c:pt>
                <c:pt idx="18">
                  <c:v>350</c:v>
                </c:pt>
              </c:numCache>
            </c:numRef>
          </c:val>
          <c:extLst>
            <c:ext xmlns:c16="http://schemas.microsoft.com/office/drawing/2014/chart" uri="{C3380CC4-5D6E-409C-BE32-E72D297353CC}">
              <c16:uniqueId val="{00000001-5D7F-40F1-A319-92387D77BB89}"/>
            </c:ext>
          </c:extLst>
        </c:ser>
        <c:dLbls>
          <c:showLegendKey val="0"/>
          <c:showVal val="1"/>
          <c:showCatName val="0"/>
          <c:showSerName val="0"/>
          <c:showPercent val="0"/>
          <c:showBubbleSize val="0"/>
        </c:dLbls>
        <c:gapWidth val="150"/>
        <c:axId val="-2098981128"/>
        <c:axId val="-2103526232"/>
      </c:barChart>
      <c:catAx>
        <c:axId val="-2098981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526232"/>
        <c:crosses val="autoZero"/>
        <c:auto val="1"/>
        <c:lblAlgn val="ctr"/>
        <c:lblOffset val="100"/>
        <c:noMultiLvlLbl val="0"/>
      </c:catAx>
      <c:valAx>
        <c:axId val="-210352623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4.1275195663419183E-3"/>
              <c:y val="0.2273783929801431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981128"/>
        <c:crosses val="autoZero"/>
        <c:crossBetween val="between"/>
      </c:valAx>
      <c:spPr>
        <a:noFill/>
        <a:ln>
          <a:noFill/>
        </a:ln>
        <a:effectLst/>
      </c:spPr>
    </c:plotArea>
    <c:legend>
      <c:legendPos val="b"/>
      <c:layout>
        <c:manualLayout>
          <c:xMode val="edge"/>
          <c:yMode val="edge"/>
          <c:x val="0.4383403173504411"/>
          <c:y val="0.92327860180268162"/>
          <c:w val="0.13314917602512802"/>
          <c:h val="7.67213981973183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89061712113578E-2"/>
          <c:y val="6.1382056972608151E-2"/>
          <c:w val="0.91335142065894137"/>
          <c:h val="0.68280341751639717"/>
        </c:manualLayout>
      </c:layout>
      <c:barChart>
        <c:barDir val="col"/>
        <c:grouping val="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28</c:v>
                </c:pt>
                <c:pt idx="1">
                  <c:v>31</c:v>
                </c:pt>
                <c:pt idx="2">
                  <c:v>24</c:v>
                </c:pt>
                <c:pt idx="3">
                  <c:v>16</c:v>
                </c:pt>
                <c:pt idx="4">
                  <c:v>27</c:v>
                </c:pt>
                <c:pt idx="5">
                  <c:v>28</c:v>
                </c:pt>
                <c:pt idx="6">
                  <c:v>27</c:v>
                </c:pt>
                <c:pt idx="7">
                  <c:v>26</c:v>
                </c:pt>
                <c:pt idx="8">
                  <c:v>29</c:v>
                </c:pt>
                <c:pt idx="9">
                  <c:v>32</c:v>
                </c:pt>
                <c:pt idx="10">
                  <c:v>32</c:v>
                </c:pt>
                <c:pt idx="11">
                  <c:v>21</c:v>
                </c:pt>
                <c:pt idx="12">
                  <c:v>23</c:v>
                </c:pt>
                <c:pt idx="13">
                  <c:v>28</c:v>
                </c:pt>
                <c:pt idx="14">
                  <c:v>29</c:v>
                </c:pt>
                <c:pt idx="15">
                  <c:v>27</c:v>
                </c:pt>
                <c:pt idx="16">
                  <c:v>29</c:v>
                </c:pt>
                <c:pt idx="17">
                  <c:v>46</c:v>
                </c:pt>
                <c:pt idx="18">
                  <c:v>30</c:v>
                </c:pt>
              </c:numCache>
            </c:numRef>
          </c:val>
          <c:extLst>
            <c:ext xmlns:c16="http://schemas.microsoft.com/office/drawing/2014/chart" uri="{C3380CC4-5D6E-409C-BE32-E72D297353CC}">
              <c16:uniqueId val="{00000000-BCF7-4532-AB2A-96E8F5B8773A}"/>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46</c:v>
                </c:pt>
                <c:pt idx="1">
                  <c:v>43</c:v>
                </c:pt>
                <c:pt idx="2">
                  <c:v>31</c:v>
                </c:pt>
                <c:pt idx="3">
                  <c:v>34</c:v>
                </c:pt>
                <c:pt idx="4">
                  <c:v>35</c:v>
                </c:pt>
                <c:pt idx="5">
                  <c:v>40</c:v>
                </c:pt>
                <c:pt idx="6">
                  <c:v>36</c:v>
                </c:pt>
                <c:pt idx="7">
                  <c:v>43</c:v>
                </c:pt>
                <c:pt idx="8">
                  <c:v>35</c:v>
                </c:pt>
                <c:pt idx="9">
                  <c:v>41</c:v>
                </c:pt>
                <c:pt idx="10">
                  <c:v>32</c:v>
                </c:pt>
                <c:pt idx="11">
                  <c:v>32</c:v>
                </c:pt>
                <c:pt idx="12">
                  <c:v>49</c:v>
                </c:pt>
                <c:pt idx="13">
                  <c:v>36</c:v>
                </c:pt>
                <c:pt idx="14">
                  <c:v>33</c:v>
                </c:pt>
                <c:pt idx="15">
                  <c:v>39</c:v>
                </c:pt>
                <c:pt idx="16">
                  <c:v>31</c:v>
                </c:pt>
                <c:pt idx="17">
                  <c:v>24</c:v>
                </c:pt>
                <c:pt idx="18">
                  <c:v>27</c:v>
                </c:pt>
              </c:numCache>
            </c:numRef>
          </c:val>
          <c:extLst>
            <c:ext xmlns:c16="http://schemas.microsoft.com/office/drawing/2014/chart" uri="{C3380CC4-5D6E-409C-BE32-E72D297353CC}">
              <c16:uniqueId val="{00000001-BCF7-4532-AB2A-96E8F5B8773A}"/>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General</c:formatCode>
                <c:ptCount val="19"/>
                <c:pt idx="0">
                  <c:v>27</c:v>
                </c:pt>
                <c:pt idx="1">
                  <c:v>16</c:v>
                </c:pt>
                <c:pt idx="2">
                  <c:v>43</c:v>
                </c:pt>
                <c:pt idx="3">
                  <c:v>43</c:v>
                </c:pt>
                <c:pt idx="4">
                  <c:v>32</c:v>
                </c:pt>
                <c:pt idx="5">
                  <c:v>26</c:v>
                </c:pt>
                <c:pt idx="6">
                  <c:v>24</c:v>
                </c:pt>
                <c:pt idx="7">
                  <c:v>23</c:v>
                </c:pt>
                <c:pt idx="8">
                  <c:v>31</c:v>
                </c:pt>
                <c:pt idx="9">
                  <c:v>15</c:v>
                </c:pt>
                <c:pt idx="10">
                  <c:v>24</c:v>
                </c:pt>
                <c:pt idx="11">
                  <c:v>32</c:v>
                </c:pt>
                <c:pt idx="12">
                  <c:v>22</c:v>
                </c:pt>
                <c:pt idx="13">
                  <c:v>27</c:v>
                </c:pt>
                <c:pt idx="14">
                  <c:v>26</c:v>
                </c:pt>
                <c:pt idx="15">
                  <c:v>26</c:v>
                </c:pt>
                <c:pt idx="16">
                  <c:v>31</c:v>
                </c:pt>
                <c:pt idx="17">
                  <c:v>22</c:v>
                </c:pt>
                <c:pt idx="18">
                  <c:v>33</c:v>
                </c:pt>
              </c:numCache>
            </c:numRef>
          </c:val>
          <c:extLst>
            <c:ext xmlns:c16="http://schemas.microsoft.com/office/drawing/2014/chart" uri="{C3380CC4-5D6E-409C-BE32-E72D297353CC}">
              <c16:uniqueId val="{00000002-BCF7-4532-AB2A-96E8F5B8773A}"/>
            </c:ext>
          </c:extLst>
        </c:ser>
        <c:ser>
          <c:idx val="3"/>
          <c:order val="3"/>
          <c:tx>
            <c:strRef>
              <c:f>Sheet1!$A$5</c:f>
              <c:strCache>
                <c:ptCount val="1"/>
                <c:pt idx="0">
                  <c:v>Fluctuates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BCF7-4532-AB2A-96E8F5B8773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General</c:formatCode>
                <c:ptCount val="19"/>
                <c:pt idx="0">
                  <c:v>0</c:v>
                </c:pt>
                <c:pt idx="1">
                  <c:v>10</c:v>
                </c:pt>
                <c:pt idx="2">
                  <c:v>3</c:v>
                </c:pt>
                <c:pt idx="3">
                  <c:v>6</c:v>
                </c:pt>
                <c:pt idx="4">
                  <c:v>6</c:v>
                </c:pt>
                <c:pt idx="5">
                  <c:v>6</c:v>
                </c:pt>
                <c:pt idx="6">
                  <c:v>13</c:v>
                </c:pt>
                <c:pt idx="7">
                  <c:v>9</c:v>
                </c:pt>
                <c:pt idx="8">
                  <c:v>5</c:v>
                </c:pt>
                <c:pt idx="9">
                  <c:v>11</c:v>
                </c:pt>
                <c:pt idx="10">
                  <c:v>13</c:v>
                </c:pt>
                <c:pt idx="11">
                  <c:v>14</c:v>
                </c:pt>
                <c:pt idx="12">
                  <c:v>7</c:v>
                </c:pt>
                <c:pt idx="13">
                  <c:v>9</c:v>
                </c:pt>
                <c:pt idx="14">
                  <c:v>12</c:v>
                </c:pt>
                <c:pt idx="15">
                  <c:v>8</c:v>
                </c:pt>
                <c:pt idx="16">
                  <c:v>10</c:v>
                </c:pt>
                <c:pt idx="17">
                  <c:v>9</c:v>
                </c:pt>
                <c:pt idx="18">
                  <c:v>9</c:v>
                </c:pt>
              </c:numCache>
            </c:numRef>
          </c:val>
          <c:extLst>
            <c:ext xmlns:c16="http://schemas.microsoft.com/office/drawing/2014/chart" uri="{C3380CC4-5D6E-409C-BE32-E72D297353CC}">
              <c16:uniqueId val="{00000004-BCF7-4532-AB2A-96E8F5B8773A}"/>
            </c:ext>
          </c:extLst>
        </c:ser>
        <c:dLbls>
          <c:showLegendKey val="0"/>
          <c:showVal val="1"/>
          <c:showCatName val="0"/>
          <c:showSerName val="0"/>
          <c:showPercent val="0"/>
          <c:showBubbleSize val="0"/>
        </c:dLbls>
        <c:gapWidth val="150"/>
        <c:overlap val="100"/>
        <c:axId val="-2103589736"/>
        <c:axId val="-2103262776"/>
      </c:barChart>
      <c:catAx>
        <c:axId val="-210358973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62776"/>
        <c:crosses val="autoZero"/>
        <c:auto val="1"/>
        <c:lblAlgn val="ctr"/>
        <c:lblOffset val="100"/>
        <c:noMultiLvlLbl val="0"/>
      </c:catAx>
      <c:valAx>
        <c:axId val="-21032627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7.8659133125600685E-3"/>
              <c:y val="0.1112982498809270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589736"/>
        <c:crosses val="autoZero"/>
        <c:crossBetween val="between"/>
      </c:valAx>
      <c:spPr>
        <a:noFill/>
        <a:ln>
          <a:noFill/>
        </a:ln>
        <a:effectLst/>
      </c:spPr>
    </c:plotArea>
    <c:legend>
      <c:legendPos val="b"/>
      <c:layout>
        <c:manualLayout>
          <c:xMode val="edge"/>
          <c:yMode val="edge"/>
          <c:x val="0.32269444385700669"/>
          <c:y val="0.89560497605506018"/>
          <c:w val="0.35461110240239879"/>
          <c:h val="8.210824998226573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62393301782378E-2"/>
          <c:y val="5.8558336632501998E-2"/>
          <c:w val="0.91432238022328449"/>
          <c:h val="0.6786450342292385"/>
        </c:manualLayout>
      </c:layout>
      <c:barChart>
        <c:barDir val="col"/>
        <c:grouping val="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33</c:v>
                </c:pt>
                <c:pt idx="1">
                  <c:v>48</c:v>
                </c:pt>
                <c:pt idx="2">
                  <c:v>33</c:v>
                </c:pt>
                <c:pt idx="3">
                  <c:v>25</c:v>
                </c:pt>
                <c:pt idx="4">
                  <c:v>26</c:v>
                </c:pt>
                <c:pt idx="5">
                  <c:v>36</c:v>
                </c:pt>
                <c:pt idx="6">
                  <c:v>28</c:v>
                </c:pt>
                <c:pt idx="7">
                  <c:v>29</c:v>
                </c:pt>
                <c:pt idx="8">
                  <c:v>18</c:v>
                </c:pt>
                <c:pt idx="9">
                  <c:v>35</c:v>
                </c:pt>
                <c:pt idx="10">
                  <c:v>28</c:v>
                </c:pt>
                <c:pt idx="11">
                  <c:v>25</c:v>
                </c:pt>
                <c:pt idx="12">
                  <c:v>20</c:v>
                </c:pt>
                <c:pt idx="13">
                  <c:v>28</c:v>
                </c:pt>
                <c:pt idx="14">
                  <c:v>34</c:v>
                </c:pt>
                <c:pt idx="15">
                  <c:v>42</c:v>
                </c:pt>
                <c:pt idx="16">
                  <c:v>22</c:v>
                </c:pt>
                <c:pt idx="17">
                  <c:v>28</c:v>
                </c:pt>
                <c:pt idx="18">
                  <c:v>22</c:v>
                </c:pt>
              </c:numCache>
            </c:numRef>
          </c:val>
          <c:extLst>
            <c:ext xmlns:c16="http://schemas.microsoft.com/office/drawing/2014/chart" uri="{C3380CC4-5D6E-409C-BE32-E72D297353CC}">
              <c16:uniqueId val="{00000000-67FC-4DA2-A0EB-3E77C79546BC}"/>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29</c:v>
                </c:pt>
                <c:pt idx="1">
                  <c:v>32</c:v>
                </c:pt>
                <c:pt idx="2">
                  <c:v>38</c:v>
                </c:pt>
                <c:pt idx="3">
                  <c:v>29</c:v>
                </c:pt>
                <c:pt idx="4">
                  <c:v>33</c:v>
                </c:pt>
                <c:pt idx="5">
                  <c:v>25</c:v>
                </c:pt>
                <c:pt idx="6">
                  <c:v>40</c:v>
                </c:pt>
                <c:pt idx="7">
                  <c:v>37</c:v>
                </c:pt>
                <c:pt idx="8">
                  <c:v>54</c:v>
                </c:pt>
                <c:pt idx="9">
                  <c:v>46</c:v>
                </c:pt>
                <c:pt idx="10">
                  <c:v>35</c:v>
                </c:pt>
                <c:pt idx="11">
                  <c:v>43</c:v>
                </c:pt>
                <c:pt idx="12">
                  <c:v>45</c:v>
                </c:pt>
                <c:pt idx="13">
                  <c:v>42</c:v>
                </c:pt>
                <c:pt idx="14">
                  <c:v>38</c:v>
                </c:pt>
                <c:pt idx="15">
                  <c:v>32</c:v>
                </c:pt>
                <c:pt idx="16">
                  <c:v>39</c:v>
                </c:pt>
                <c:pt idx="17">
                  <c:v>31</c:v>
                </c:pt>
                <c:pt idx="18">
                  <c:v>42</c:v>
                </c:pt>
              </c:numCache>
            </c:numRef>
          </c:val>
          <c:extLst>
            <c:ext xmlns:c16="http://schemas.microsoft.com/office/drawing/2014/chart" uri="{C3380CC4-5D6E-409C-BE32-E72D297353CC}">
              <c16:uniqueId val="{00000001-67FC-4DA2-A0EB-3E77C79546BC}"/>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General</c:formatCode>
                <c:ptCount val="19"/>
                <c:pt idx="0">
                  <c:v>28</c:v>
                </c:pt>
                <c:pt idx="1">
                  <c:v>17</c:v>
                </c:pt>
                <c:pt idx="2">
                  <c:v>22</c:v>
                </c:pt>
                <c:pt idx="3">
                  <c:v>30</c:v>
                </c:pt>
                <c:pt idx="4">
                  <c:v>30</c:v>
                </c:pt>
                <c:pt idx="5">
                  <c:v>28</c:v>
                </c:pt>
                <c:pt idx="6">
                  <c:v>25</c:v>
                </c:pt>
                <c:pt idx="7">
                  <c:v>26</c:v>
                </c:pt>
                <c:pt idx="8">
                  <c:v>22</c:v>
                </c:pt>
                <c:pt idx="9">
                  <c:v>18</c:v>
                </c:pt>
                <c:pt idx="10">
                  <c:v>30</c:v>
                </c:pt>
                <c:pt idx="11">
                  <c:v>27</c:v>
                </c:pt>
                <c:pt idx="12">
                  <c:v>25</c:v>
                </c:pt>
                <c:pt idx="13">
                  <c:v>27</c:v>
                </c:pt>
                <c:pt idx="14">
                  <c:v>25</c:v>
                </c:pt>
                <c:pt idx="15">
                  <c:v>21</c:v>
                </c:pt>
                <c:pt idx="16">
                  <c:v>34</c:v>
                </c:pt>
                <c:pt idx="17">
                  <c:v>35</c:v>
                </c:pt>
                <c:pt idx="18">
                  <c:v>29</c:v>
                </c:pt>
              </c:numCache>
            </c:numRef>
          </c:val>
          <c:extLst>
            <c:ext xmlns:c16="http://schemas.microsoft.com/office/drawing/2014/chart" uri="{C3380CC4-5D6E-409C-BE32-E72D297353CC}">
              <c16:uniqueId val="{00000002-67FC-4DA2-A0EB-3E77C79546BC}"/>
            </c:ext>
          </c:extLst>
        </c:ser>
        <c:ser>
          <c:idx val="3"/>
          <c:order val="3"/>
          <c:tx>
            <c:strRef>
              <c:f>Sheet1!$A$5</c:f>
              <c:strCache>
                <c:ptCount val="1"/>
                <c:pt idx="0">
                  <c:v>Very difficult</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67FC-4DA2-A0EB-3E77C79546BC}"/>
                </c:ext>
              </c:extLst>
            </c:dLbl>
            <c:dLbl>
              <c:idx val="9"/>
              <c:delete val="1"/>
              <c:extLst>
                <c:ext xmlns:c15="http://schemas.microsoft.com/office/drawing/2012/chart" uri="{CE6537A1-D6FC-4f65-9D91-7224C49458BB}"/>
                <c:ext xmlns:c16="http://schemas.microsoft.com/office/drawing/2014/chart" uri="{C3380CC4-5D6E-409C-BE32-E72D297353CC}">
                  <c16:uniqueId val="{00000004-67FC-4DA2-A0EB-3E77C79546BC}"/>
                </c:ext>
              </c:extLst>
            </c:dLbl>
            <c:dLbl>
              <c:idx val="13"/>
              <c:delete val="1"/>
              <c:extLst>
                <c:ext xmlns:c15="http://schemas.microsoft.com/office/drawing/2012/chart" uri="{CE6537A1-D6FC-4f65-9D91-7224C49458BB}"/>
                <c:ext xmlns:c16="http://schemas.microsoft.com/office/drawing/2014/chart" uri="{C3380CC4-5D6E-409C-BE32-E72D297353CC}">
                  <c16:uniqueId val="{00000005-67FC-4DA2-A0EB-3E77C79546BC}"/>
                </c:ext>
              </c:extLst>
            </c:dLbl>
            <c:dLbl>
              <c:idx val="14"/>
              <c:delete val="1"/>
              <c:extLst>
                <c:ext xmlns:c15="http://schemas.microsoft.com/office/drawing/2012/chart" uri="{CE6537A1-D6FC-4f65-9D91-7224C49458BB}"/>
                <c:ext xmlns:c16="http://schemas.microsoft.com/office/drawing/2014/chart" uri="{C3380CC4-5D6E-409C-BE32-E72D297353CC}">
                  <c16:uniqueId val="{00000006-67FC-4DA2-A0EB-3E77C79546B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General</c:formatCode>
                <c:ptCount val="19"/>
                <c:pt idx="0">
                  <c:v>10</c:v>
                </c:pt>
                <c:pt idx="1">
                  <c:v>3</c:v>
                </c:pt>
                <c:pt idx="2">
                  <c:v>7</c:v>
                </c:pt>
                <c:pt idx="3">
                  <c:v>16</c:v>
                </c:pt>
                <c:pt idx="4">
                  <c:v>10</c:v>
                </c:pt>
                <c:pt idx="5">
                  <c:v>11</c:v>
                </c:pt>
                <c:pt idx="6">
                  <c:v>7</c:v>
                </c:pt>
                <c:pt idx="7">
                  <c:v>8</c:v>
                </c:pt>
                <c:pt idx="8">
                  <c:v>6</c:v>
                </c:pt>
                <c:pt idx="9">
                  <c:v>2</c:v>
                </c:pt>
                <c:pt idx="10">
                  <c:v>7</c:v>
                </c:pt>
                <c:pt idx="11">
                  <c:v>5</c:v>
                </c:pt>
                <c:pt idx="12">
                  <c:v>10</c:v>
                </c:pt>
                <c:pt idx="13">
                  <c:v>3</c:v>
                </c:pt>
                <c:pt idx="14">
                  <c:v>4</c:v>
                </c:pt>
                <c:pt idx="15">
                  <c:v>5</c:v>
                </c:pt>
                <c:pt idx="16">
                  <c:v>5</c:v>
                </c:pt>
                <c:pt idx="17">
                  <c:v>6</c:v>
                </c:pt>
                <c:pt idx="18">
                  <c:v>7</c:v>
                </c:pt>
              </c:numCache>
            </c:numRef>
          </c:val>
          <c:extLst>
            <c:ext xmlns:c16="http://schemas.microsoft.com/office/drawing/2014/chart" uri="{C3380CC4-5D6E-409C-BE32-E72D297353CC}">
              <c16:uniqueId val="{00000007-67FC-4DA2-A0EB-3E77C79546BC}"/>
            </c:ext>
          </c:extLst>
        </c:ser>
        <c:dLbls>
          <c:showLegendKey val="0"/>
          <c:showVal val="1"/>
          <c:showCatName val="0"/>
          <c:showSerName val="0"/>
          <c:showPercent val="0"/>
          <c:showBubbleSize val="0"/>
        </c:dLbls>
        <c:gapWidth val="150"/>
        <c:overlap val="100"/>
        <c:axId val="-2102930936"/>
        <c:axId val="-2121333976"/>
      </c:barChart>
      <c:catAx>
        <c:axId val="-210293093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33976"/>
        <c:crosses val="autoZero"/>
        <c:auto val="1"/>
        <c:lblAlgn val="ctr"/>
        <c:lblOffset val="100"/>
        <c:noMultiLvlLbl val="0"/>
      </c:catAx>
      <c:valAx>
        <c:axId val="-21213339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6.2573892419291273E-3"/>
              <c:y val="0.1312855824422308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930936"/>
        <c:crosses val="autoZero"/>
        <c:crossBetween val="between"/>
      </c:valAx>
      <c:spPr>
        <a:noFill/>
        <a:ln>
          <a:noFill/>
        </a:ln>
        <a:effectLst/>
      </c:spPr>
    </c:plotArea>
    <c:legend>
      <c:legendPos val="b"/>
      <c:layout>
        <c:manualLayout>
          <c:xMode val="edge"/>
          <c:yMode val="edge"/>
          <c:x val="0.30243488063891466"/>
          <c:y val="0.91655003344504316"/>
          <c:w val="0.40379576686363078"/>
          <c:h val="6.62010726920004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97824691418233E-2"/>
          <c:y val="5.8718310500204825E-2"/>
          <c:w val="0.84563207462844237"/>
          <c:h val="0.67548073119793683"/>
        </c:manualLayout>
      </c:layout>
      <c:barChart>
        <c:barDir val="col"/>
        <c:grouping val="clustered"/>
        <c:varyColors val="0"/>
        <c:ser>
          <c:idx val="1"/>
          <c:order val="0"/>
          <c:tx>
            <c:strRef>
              <c:f>Sheet1!$A$2</c:f>
              <c:strCache>
                <c:ptCount val="1"/>
                <c:pt idx="0">
                  <c:v>% Used</c:v>
                </c:pt>
              </c:strCache>
            </c:strRef>
          </c:tx>
          <c:spPr>
            <a:ln w="12699">
              <a:solidFill>
                <a:schemeClr val="accent2"/>
              </a:solidFill>
              <a:prstDash val="solid"/>
            </a:ln>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84</c:v>
                </c:pt>
                <c:pt idx="1">
                  <c:v>86</c:v>
                </c:pt>
                <c:pt idx="2">
                  <c:v>86</c:v>
                </c:pt>
                <c:pt idx="3">
                  <c:v>83</c:v>
                </c:pt>
                <c:pt idx="4">
                  <c:v>82</c:v>
                </c:pt>
                <c:pt idx="5">
                  <c:v>82</c:v>
                </c:pt>
                <c:pt idx="6">
                  <c:v>83</c:v>
                </c:pt>
                <c:pt idx="7">
                  <c:v>81</c:v>
                </c:pt>
                <c:pt idx="8">
                  <c:v>77</c:v>
                </c:pt>
                <c:pt idx="9">
                  <c:v>76</c:v>
                </c:pt>
                <c:pt idx="10">
                  <c:v>75</c:v>
                </c:pt>
                <c:pt idx="11">
                  <c:v>79</c:v>
                </c:pt>
                <c:pt idx="12">
                  <c:v>76</c:v>
                </c:pt>
                <c:pt idx="13">
                  <c:v>72</c:v>
                </c:pt>
                <c:pt idx="14">
                  <c:v>73</c:v>
                </c:pt>
                <c:pt idx="15">
                  <c:v>73</c:v>
                </c:pt>
                <c:pt idx="16">
                  <c:v>73</c:v>
                </c:pt>
                <c:pt idx="17">
                  <c:v>73</c:v>
                </c:pt>
                <c:pt idx="18">
                  <c:v>73</c:v>
                </c:pt>
              </c:numCache>
            </c:numRef>
          </c:val>
          <c:extLst>
            <c:ext xmlns:c16="http://schemas.microsoft.com/office/drawing/2014/chart" uri="{C3380CC4-5D6E-409C-BE32-E72D297353CC}">
              <c16:uniqueId val="{00000000-6456-48EE-A032-AB0D9C435937}"/>
            </c:ext>
          </c:extLst>
        </c:ser>
        <c:dLbls>
          <c:showLegendKey val="0"/>
          <c:showVal val="1"/>
          <c:showCatName val="0"/>
          <c:showSerName val="0"/>
          <c:showPercent val="0"/>
          <c:showBubbleSize val="0"/>
        </c:dLbls>
        <c:gapWidth val="150"/>
        <c:axId val="-2102392408"/>
        <c:axId val="-2098153928"/>
      </c:barChart>
      <c:lineChart>
        <c:grouping val="standard"/>
        <c:varyColors val="0"/>
        <c:ser>
          <c:idx val="0"/>
          <c:order val="1"/>
          <c:tx>
            <c:strRef>
              <c:f>Sheet1!$A$3</c:f>
              <c:strCache>
                <c:ptCount val="1"/>
                <c:pt idx="0">
                  <c:v>Median days</c:v>
                </c:pt>
              </c:strCache>
            </c:strRef>
          </c:tx>
          <c:spPr>
            <a:ln w="2540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120</c:v>
                </c:pt>
                <c:pt idx="1">
                  <c:v>170</c:v>
                </c:pt>
                <c:pt idx="2">
                  <c:v>180</c:v>
                </c:pt>
                <c:pt idx="3">
                  <c:v>180</c:v>
                </c:pt>
                <c:pt idx="4">
                  <c:v>180</c:v>
                </c:pt>
                <c:pt idx="5">
                  <c:v>178</c:v>
                </c:pt>
                <c:pt idx="6">
                  <c:v>170</c:v>
                </c:pt>
                <c:pt idx="7">
                  <c:v>175</c:v>
                </c:pt>
                <c:pt idx="8">
                  <c:v>180</c:v>
                </c:pt>
                <c:pt idx="9">
                  <c:v>180</c:v>
                </c:pt>
                <c:pt idx="10">
                  <c:v>180</c:v>
                </c:pt>
                <c:pt idx="11">
                  <c:v>180</c:v>
                </c:pt>
                <c:pt idx="12">
                  <c:v>160</c:v>
                </c:pt>
                <c:pt idx="13">
                  <c:v>170</c:v>
                </c:pt>
                <c:pt idx="14">
                  <c:v>96</c:v>
                </c:pt>
                <c:pt idx="15">
                  <c:v>120</c:v>
                </c:pt>
                <c:pt idx="16">
                  <c:v>135</c:v>
                </c:pt>
                <c:pt idx="17">
                  <c:v>140</c:v>
                </c:pt>
                <c:pt idx="18">
                  <c:v>100</c:v>
                </c:pt>
              </c:numCache>
            </c:numRef>
          </c:val>
          <c:smooth val="0"/>
          <c:extLst>
            <c:ext xmlns:c16="http://schemas.microsoft.com/office/drawing/2014/chart" uri="{C3380CC4-5D6E-409C-BE32-E72D297353CC}">
              <c16:uniqueId val="{00000001-6456-48EE-A032-AB0D9C435937}"/>
            </c:ext>
          </c:extLst>
        </c:ser>
        <c:dLbls>
          <c:showLegendKey val="0"/>
          <c:showVal val="0"/>
          <c:showCatName val="0"/>
          <c:showSerName val="0"/>
          <c:showPercent val="0"/>
          <c:showBubbleSize val="0"/>
        </c:dLbls>
        <c:marker val="1"/>
        <c:smooth val="0"/>
        <c:axId val="933168696"/>
        <c:axId val="933165744"/>
      </c:lineChart>
      <c:catAx>
        <c:axId val="-210239240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a:pPr>
            <a:endParaRPr lang="en-US"/>
          </a:p>
        </c:txPr>
        <c:crossAx val="-2098153928"/>
        <c:crosses val="autoZero"/>
        <c:auto val="0"/>
        <c:lblAlgn val="ctr"/>
        <c:lblOffset val="100"/>
        <c:noMultiLvlLbl val="0"/>
      </c:catAx>
      <c:valAx>
        <c:axId val="-2098153928"/>
        <c:scaling>
          <c:orientation val="minMax"/>
          <c:max val="100"/>
        </c:scaling>
        <c:delete val="0"/>
        <c:axPos val="l"/>
        <c:title>
          <c:tx>
            <c:rich>
              <a:bodyPr/>
              <a:lstStyle/>
              <a:p>
                <a:pPr>
                  <a:defRPr b="1"/>
                </a:pPr>
                <a:r>
                  <a:rPr lang="en-AU" b="1"/>
                  <a:t>% IDRS Participants</a:t>
                </a:r>
              </a:p>
            </c:rich>
          </c:tx>
          <c:layout>
            <c:manualLayout>
              <c:xMode val="edge"/>
              <c:yMode val="edge"/>
              <c:x val="1.0515427057685902E-2"/>
              <c:y val="0.20618201265304265"/>
            </c:manualLayout>
          </c:layout>
          <c:overlay val="0"/>
          <c:spPr>
            <a:noFill/>
            <a:ln w="25399">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2102392408"/>
        <c:crosses val="autoZero"/>
        <c:crossBetween val="between"/>
        <c:majorUnit val="10"/>
      </c:valAx>
      <c:valAx>
        <c:axId val="933165744"/>
        <c:scaling>
          <c:orientation val="minMax"/>
          <c:max val="180"/>
        </c:scaling>
        <c:delete val="0"/>
        <c:axPos val="r"/>
        <c:title>
          <c:tx>
            <c:rich>
              <a:bodyPr/>
              <a:lstStyle/>
              <a:p>
                <a:pPr>
                  <a:defRPr b="1"/>
                </a:pPr>
                <a:r>
                  <a:rPr lang="en-AU" b="1"/>
                  <a:t>Median days used</a:t>
                </a:r>
              </a:p>
            </c:rich>
          </c:tx>
          <c:overlay val="0"/>
        </c:title>
        <c:numFmt formatCode="General" sourceLinked="1"/>
        <c:majorTickMark val="out"/>
        <c:minorTickMark val="none"/>
        <c:tickLblPos val="nextTo"/>
        <c:spPr>
          <a:ln>
            <a:solidFill>
              <a:schemeClr val="tx1"/>
            </a:solidFill>
          </a:ln>
        </c:spPr>
        <c:crossAx val="933168696"/>
        <c:crosses val="max"/>
        <c:crossBetween val="between"/>
      </c:valAx>
      <c:catAx>
        <c:axId val="933168696"/>
        <c:scaling>
          <c:orientation val="minMax"/>
        </c:scaling>
        <c:delete val="1"/>
        <c:axPos val="b"/>
        <c:numFmt formatCode="General" sourceLinked="1"/>
        <c:majorTickMark val="out"/>
        <c:minorTickMark val="none"/>
        <c:tickLblPos val="nextTo"/>
        <c:crossAx val="933165744"/>
        <c:crosses val="autoZero"/>
        <c:auto val="1"/>
        <c:lblAlgn val="ctr"/>
        <c:lblOffset val="100"/>
        <c:noMultiLvlLbl val="0"/>
      </c:catAx>
      <c:spPr>
        <a:noFill/>
        <a:ln w="25399">
          <a:noFill/>
        </a:ln>
      </c:spPr>
    </c:plotArea>
    <c:legend>
      <c:legendPos val="b"/>
      <c:layout>
        <c:manualLayout>
          <c:xMode val="edge"/>
          <c:yMode val="edge"/>
          <c:x val="0.35153583617747403"/>
          <c:y val="0.88655462184873901"/>
          <c:w val="0.32330724913255809"/>
          <c:h val="7.2088260153921432E-2"/>
        </c:manualLayout>
      </c:layout>
      <c:overlay val="0"/>
      <c:spPr>
        <a:solidFill>
          <a:srgbClr val="FFFFFF"/>
        </a:solidFill>
        <a:ln w="3175">
          <a:noFill/>
          <a:prstDash val="solid"/>
        </a:ln>
      </c:spPr>
    </c:legend>
    <c:plotVisOnly val="1"/>
    <c:dispBlanksAs val="gap"/>
    <c:showDLblsOverMax val="0"/>
  </c:chart>
  <c:spPr>
    <a:noFill/>
    <a:ln>
      <a:noFill/>
    </a:ln>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8931389165386"/>
          <c:y val="5.5037194819177016E-2"/>
          <c:w val="0.89399356653339146"/>
          <c:h val="0.71040163262301415"/>
        </c:manualLayout>
      </c:layout>
      <c:barChart>
        <c:barDir val="col"/>
        <c:grouping val="clustered"/>
        <c:varyColors val="0"/>
        <c:ser>
          <c:idx val="0"/>
          <c:order val="0"/>
          <c:tx>
            <c:strRef>
              <c:f>Sheet1!$B$1</c:f>
              <c:strCache>
                <c:ptCount val="1"/>
                <c:pt idx="0">
                  <c:v>Ounce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280</c:v>
                </c:pt>
                <c:pt idx="1">
                  <c:v>250</c:v>
                </c:pt>
                <c:pt idx="2">
                  <c:v>280</c:v>
                </c:pt>
                <c:pt idx="3">
                  <c:v>278</c:v>
                </c:pt>
                <c:pt idx="4">
                  <c:v>300</c:v>
                </c:pt>
                <c:pt idx="5">
                  <c:v>300</c:v>
                </c:pt>
                <c:pt idx="6">
                  <c:v>300</c:v>
                </c:pt>
                <c:pt idx="7">
                  <c:v>300</c:v>
                </c:pt>
                <c:pt idx="8">
                  <c:v>300</c:v>
                </c:pt>
                <c:pt idx="9">
                  <c:v>290</c:v>
                </c:pt>
                <c:pt idx="10">
                  <c:v>300</c:v>
                </c:pt>
                <c:pt idx="11">
                  <c:v>300</c:v>
                </c:pt>
                <c:pt idx="12">
                  <c:v>300</c:v>
                </c:pt>
                <c:pt idx="13">
                  <c:v>280</c:v>
                </c:pt>
                <c:pt idx="14">
                  <c:v>280</c:v>
                </c:pt>
                <c:pt idx="15">
                  <c:v>280</c:v>
                </c:pt>
              </c:numCache>
            </c:numRef>
          </c:val>
          <c:extLst>
            <c:ext xmlns:c16="http://schemas.microsoft.com/office/drawing/2014/chart" uri="{C3380CC4-5D6E-409C-BE32-E72D297353CC}">
              <c16:uniqueId val="{00000000-ECDD-46DF-B633-F0A95F2011A6}"/>
            </c:ext>
          </c:extLst>
        </c:ser>
        <c:ser>
          <c:idx val="1"/>
          <c:order val="1"/>
          <c:tx>
            <c:strRef>
              <c:f>Sheet1!$C$1</c:f>
              <c:strCache>
                <c:ptCount val="1"/>
                <c:pt idx="0">
                  <c:v>Gram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extLst>
            <c:ext xmlns:c16="http://schemas.microsoft.com/office/drawing/2014/chart" uri="{C3380CC4-5D6E-409C-BE32-E72D297353CC}">
              <c16:uniqueId val="{00000001-ECDD-46DF-B633-F0A95F2011A6}"/>
            </c:ext>
          </c:extLst>
        </c:ser>
        <c:dLbls>
          <c:showLegendKey val="0"/>
          <c:showVal val="1"/>
          <c:showCatName val="0"/>
          <c:showSerName val="0"/>
          <c:showPercent val="0"/>
          <c:showBubbleSize val="0"/>
        </c:dLbls>
        <c:gapWidth val="150"/>
        <c:axId val="-2098062520"/>
        <c:axId val="-2098059192"/>
      </c:barChart>
      <c:catAx>
        <c:axId val="-20980625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059192"/>
        <c:crosses val="autoZero"/>
        <c:auto val="1"/>
        <c:lblAlgn val="ctr"/>
        <c:lblOffset val="100"/>
        <c:noMultiLvlLbl val="0"/>
      </c:catAx>
      <c:valAx>
        <c:axId val="-209805919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7.0925734628501276E-3"/>
              <c:y val="0.2765172222299566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062520"/>
        <c:crosses val="autoZero"/>
        <c:crossBetween val="between"/>
      </c:valAx>
      <c:spPr>
        <a:noFill/>
        <a:ln>
          <a:noFill/>
        </a:ln>
        <a:effectLst/>
      </c:spPr>
    </c:plotArea>
    <c:legend>
      <c:legendPos val="b"/>
      <c:layout>
        <c:manualLayout>
          <c:xMode val="edge"/>
          <c:yMode val="edge"/>
          <c:x val="0.4273507592372871"/>
          <c:y val="0.91596042710907943"/>
          <c:w val="0.14529832172804882"/>
          <c:h val="8.40395728909204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34365436247401E-2"/>
          <c:y val="4.2748041148279098E-2"/>
          <c:w val="0.877870494114669"/>
          <c:h val="0.72421245514793198"/>
        </c:manualLayout>
      </c:layout>
      <c:barChart>
        <c:barDir val="col"/>
        <c:grouping val="clustered"/>
        <c:varyColors val="0"/>
        <c:ser>
          <c:idx val="0"/>
          <c:order val="0"/>
          <c:tx>
            <c:strRef>
              <c:f>Sheet1!$B$1</c:f>
              <c:strCache>
                <c:ptCount val="1"/>
                <c:pt idx="0">
                  <c:v>Ounce</c:v>
                </c:pt>
              </c:strCache>
            </c:strRef>
          </c:tx>
          <c:spPr>
            <a:solidFill>
              <a:schemeClr val="accent1"/>
            </a:solidFill>
            <a:ln>
              <a:noFill/>
            </a:ln>
            <a:effectLst/>
          </c:spPr>
          <c:invertIfNegative val="0"/>
          <c:dLbls>
            <c:dLbl>
              <c:idx val="15"/>
              <c:tx>
                <c:rich>
                  <a:bodyPr/>
                  <a:lstStyle/>
                  <a:p>
                    <a:fld id="{E4E62365-D933-40A5-AB2B-A710436F57D9}"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2F-47AB-A73B-94010C4DD48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200</c:v>
                </c:pt>
                <c:pt idx="1">
                  <c:v>200</c:v>
                </c:pt>
                <c:pt idx="2">
                  <c:v>200</c:v>
                </c:pt>
                <c:pt idx="3">
                  <c:v>200</c:v>
                </c:pt>
                <c:pt idx="4">
                  <c:v>200</c:v>
                </c:pt>
                <c:pt idx="5">
                  <c:v>200</c:v>
                </c:pt>
                <c:pt idx="6">
                  <c:v>250</c:v>
                </c:pt>
                <c:pt idx="7">
                  <c:v>250</c:v>
                </c:pt>
                <c:pt idx="8">
                  <c:v>220</c:v>
                </c:pt>
                <c:pt idx="9">
                  <c:v>200</c:v>
                </c:pt>
                <c:pt idx="10">
                  <c:v>240</c:v>
                </c:pt>
                <c:pt idx="11">
                  <c:v>220</c:v>
                </c:pt>
                <c:pt idx="12">
                  <c:v>230</c:v>
                </c:pt>
                <c:pt idx="13">
                  <c:v>250</c:v>
                </c:pt>
                <c:pt idx="14">
                  <c:v>250</c:v>
                </c:pt>
                <c:pt idx="15">
                  <c:v>200</c:v>
                </c:pt>
              </c:numCache>
            </c:numRef>
          </c:val>
          <c:extLst>
            <c:ext xmlns:c16="http://schemas.microsoft.com/office/drawing/2014/chart" uri="{C3380CC4-5D6E-409C-BE32-E72D297353CC}">
              <c16:uniqueId val="{00000001-A32F-47AB-A73B-94010C4DD48E}"/>
            </c:ext>
          </c:extLst>
        </c:ser>
        <c:ser>
          <c:idx val="1"/>
          <c:order val="1"/>
          <c:tx>
            <c:strRef>
              <c:f>Sheet1!$C$1</c:f>
              <c:strCache>
                <c:ptCount val="1"/>
                <c:pt idx="0">
                  <c:v>Gram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extLst>
            <c:ext xmlns:c16="http://schemas.microsoft.com/office/drawing/2014/chart" uri="{C3380CC4-5D6E-409C-BE32-E72D297353CC}">
              <c16:uniqueId val="{00000002-A32F-47AB-A73B-94010C4DD48E}"/>
            </c:ext>
          </c:extLst>
        </c:ser>
        <c:dLbls>
          <c:dLblPos val="outEnd"/>
          <c:showLegendKey val="0"/>
          <c:showVal val="1"/>
          <c:showCatName val="0"/>
          <c:showSerName val="0"/>
          <c:showPercent val="0"/>
          <c:showBubbleSize val="0"/>
        </c:dLbls>
        <c:gapWidth val="150"/>
        <c:axId val="-2098494040"/>
        <c:axId val="-2098317256"/>
      </c:barChart>
      <c:catAx>
        <c:axId val="-209849404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317256"/>
        <c:crosses val="autoZero"/>
        <c:auto val="1"/>
        <c:lblAlgn val="ctr"/>
        <c:lblOffset val="100"/>
        <c:noMultiLvlLbl val="0"/>
      </c:catAx>
      <c:valAx>
        <c:axId val="-20983172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a:t>Median Price ($)</a:t>
                </a:r>
              </a:p>
            </c:rich>
          </c:tx>
          <c:layout>
            <c:manualLayout>
              <c:xMode val="edge"/>
              <c:yMode val="edge"/>
              <c:x val="3.2036663516228289E-4"/>
              <c:y val="0.2530239265790319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494040"/>
        <c:crosses val="autoZero"/>
        <c:crossBetween val="between"/>
      </c:valAx>
      <c:spPr>
        <a:noFill/>
        <a:ln>
          <a:noFill/>
        </a:ln>
        <a:effectLst/>
      </c:spPr>
    </c:plotArea>
    <c:legend>
      <c:legendPos val="b"/>
      <c:layout>
        <c:manualLayout>
          <c:xMode val="edge"/>
          <c:yMode val="edge"/>
          <c:x val="0.4273507592372871"/>
          <c:y val="0.92672462709189984"/>
          <c:w val="0.14529832172804882"/>
          <c:h val="7.32753729081002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7729758666"/>
          <c:y val="5.9870828450232699E-2"/>
          <c:w val="0.87662258694400497"/>
          <c:h val="0.73513093286547371"/>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63</c:v>
                </c:pt>
                <c:pt idx="1">
                  <c:v>62</c:v>
                </c:pt>
                <c:pt idx="2">
                  <c:v>64</c:v>
                </c:pt>
                <c:pt idx="3">
                  <c:v>59</c:v>
                </c:pt>
                <c:pt idx="4">
                  <c:v>61</c:v>
                </c:pt>
                <c:pt idx="5">
                  <c:v>58</c:v>
                </c:pt>
                <c:pt idx="6">
                  <c:v>57</c:v>
                </c:pt>
                <c:pt idx="7">
                  <c:v>58</c:v>
                </c:pt>
                <c:pt idx="8">
                  <c:v>59</c:v>
                </c:pt>
                <c:pt idx="9">
                  <c:v>58</c:v>
                </c:pt>
                <c:pt idx="10">
                  <c:v>55</c:v>
                </c:pt>
                <c:pt idx="11">
                  <c:v>52</c:v>
                </c:pt>
                <c:pt idx="12">
                  <c:v>57</c:v>
                </c:pt>
                <c:pt idx="13">
                  <c:v>55</c:v>
                </c:pt>
                <c:pt idx="14">
                  <c:v>57</c:v>
                </c:pt>
              </c:numCache>
            </c:numRef>
          </c:val>
          <c:extLst>
            <c:ext xmlns:c16="http://schemas.microsoft.com/office/drawing/2014/chart" uri="{C3380CC4-5D6E-409C-BE32-E72D297353CC}">
              <c16:uniqueId val="{00000000-7D76-426E-9713-0F59C79DCAC6}"/>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27</c:v>
                </c:pt>
                <c:pt idx="1">
                  <c:v>29</c:v>
                </c:pt>
                <c:pt idx="2">
                  <c:v>26</c:v>
                </c:pt>
                <c:pt idx="3">
                  <c:v>30</c:v>
                </c:pt>
                <c:pt idx="4">
                  <c:v>28</c:v>
                </c:pt>
                <c:pt idx="5">
                  <c:v>31</c:v>
                </c:pt>
                <c:pt idx="6">
                  <c:v>32</c:v>
                </c:pt>
                <c:pt idx="7">
                  <c:v>30</c:v>
                </c:pt>
                <c:pt idx="8">
                  <c:v>29</c:v>
                </c:pt>
                <c:pt idx="9">
                  <c:v>30</c:v>
                </c:pt>
                <c:pt idx="10">
                  <c:v>32</c:v>
                </c:pt>
                <c:pt idx="11">
                  <c:v>32</c:v>
                </c:pt>
                <c:pt idx="12">
                  <c:v>31</c:v>
                </c:pt>
                <c:pt idx="13">
                  <c:v>33</c:v>
                </c:pt>
                <c:pt idx="14">
                  <c:v>29</c:v>
                </c:pt>
              </c:numCache>
            </c:numRef>
          </c:val>
          <c:extLst>
            <c:ext xmlns:c16="http://schemas.microsoft.com/office/drawing/2014/chart" uri="{C3380CC4-5D6E-409C-BE32-E72D297353CC}">
              <c16:uniqueId val="{00000001-7D76-426E-9713-0F59C79DCAC6}"/>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3</c:v>
                </c:pt>
                <c:pt idx="1">
                  <c:v>3</c:v>
                </c:pt>
                <c:pt idx="2">
                  <c:v>4</c:v>
                </c:pt>
                <c:pt idx="3">
                  <c:v>3</c:v>
                </c:pt>
                <c:pt idx="4">
                  <c:v>4</c:v>
                </c:pt>
                <c:pt idx="5">
                  <c:v>4</c:v>
                </c:pt>
                <c:pt idx="6">
                  <c:v>4</c:v>
                </c:pt>
                <c:pt idx="7">
                  <c:v>4</c:v>
                </c:pt>
                <c:pt idx="8">
                  <c:v>3</c:v>
                </c:pt>
                <c:pt idx="9">
                  <c:v>4</c:v>
                </c:pt>
                <c:pt idx="10">
                  <c:v>3</c:v>
                </c:pt>
                <c:pt idx="11">
                  <c:v>5</c:v>
                </c:pt>
                <c:pt idx="12">
                  <c:v>4</c:v>
                </c:pt>
                <c:pt idx="13">
                  <c:v>4</c:v>
                </c:pt>
                <c:pt idx="14">
                  <c:v>5</c:v>
                </c:pt>
              </c:numCache>
            </c:numRef>
          </c:val>
          <c:extLst>
            <c:ext xmlns:c16="http://schemas.microsoft.com/office/drawing/2014/chart" uri="{C3380CC4-5D6E-409C-BE32-E72D297353CC}">
              <c16:uniqueId val="{00000002-7D76-426E-9713-0F59C79DCAC6}"/>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7</c:v>
                </c:pt>
                <c:pt idx="1">
                  <c:v>7</c:v>
                </c:pt>
                <c:pt idx="2">
                  <c:v>6</c:v>
                </c:pt>
                <c:pt idx="3">
                  <c:v>7</c:v>
                </c:pt>
                <c:pt idx="4">
                  <c:v>7</c:v>
                </c:pt>
                <c:pt idx="5">
                  <c:v>7</c:v>
                </c:pt>
                <c:pt idx="6">
                  <c:v>7</c:v>
                </c:pt>
                <c:pt idx="7">
                  <c:v>9</c:v>
                </c:pt>
                <c:pt idx="8">
                  <c:v>9</c:v>
                </c:pt>
                <c:pt idx="9">
                  <c:v>9</c:v>
                </c:pt>
                <c:pt idx="10">
                  <c:v>10</c:v>
                </c:pt>
                <c:pt idx="11">
                  <c:v>11</c:v>
                </c:pt>
                <c:pt idx="12">
                  <c:v>9</c:v>
                </c:pt>
                <c:pt idx="13">
                  <c:v>9</c:v>
                </c:pt>
                <c:pt idx="14">
                  <c:v>10</c:v>
                </c:pt>
              </c:numCache>
            </c:numRef>
          </c:val>
          <c:extLst>
            <c:ext xmlns:c16="http://schemas.microsoft.com/office/drawing/2014/chart" uri="{C3380CC4-5D6E-409C-BE32-E72D297353CC}">
              <c16:uniqueId val="{00000003-7D76-426E-9713-0F59C79DCAC6}"/>
            </c:ext>
          </c:extLst>
        </c:ser>
        <c:dLbls>
          <c:showLegendKey val="0"/>
          <c:showVal val="1"/>
          <c:showCatName val="0"/>
          <c:showSerName val="0"/>
          <c:showPercent val="0"/>
          <c:showBubbleSize val="0"/>
        </c:dLbls>
        <c:gapWidth val="150"/>
        <c:overlap val="100"/>
        <c:axId val="-2121696920"/>
        <c:axId val="-2121693560"/>
      </c:barChart>
      <c:catAx>
        <c:axId val="-21216969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21693560"/>
        <c:crosses val="autoZero"/>
        <c:auto val="1"/>
        <c:lblAlgn val="ctr"/>
        <c:lblOffset val="100"/>
        <c:noMultiLvlLbl val="0"/>
      </c:catAx>
      <c:valAx>
        <c:axId val="-212169356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9.3356299212598399E-4"/>
              <c:y val="0.15045683542950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21696920"/>
        <c:crosses val="autoZero"/>
        <c:crossBetween val="between"/>
      </c:valAx>
      <c:spPr>
        <a:noFill/>
        <a:ln>
          <a:noFill/>
        </a:ln>
        <a:effectLst/>
      </c:spPr>
    </c:plotArea>
    <c:legend>
      <c:legendPos val="b"/>
      <c:layout>
        <c:manualLayout>
          <c:xMode val="edge"/>
          <c:yMode val="edge"/>
          <c:x val="0.34334080386070465"/>
          <c:y val="0.92761779350959972"/>
          <c:w val="0.31331839227859076"/>
          <c:h val="7.2382206490400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36115843271"/>
          <c:y val="5.5078015373669097E-2"/>
          <c:w val="0.87662242714029504"/>
          <c:h val="0.74971888694908606"/>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22</c:v>
                </c:pt>
                <c:pt idx="1">
                  <c:v>19</c:v>
                </c:pt>
                <c:pt idx="2">
                  <c:v>21</c:v>
                </c:pt>
                <c:pt idx="3">
                  <c:v>17</c:v>
                </c:pt>
                <c:pt idx="4">
                  <c:v>23</c:v>
                </c:pt>
                <c:pt idx="5">
                  <c:v>23</c:v>
                </c:pt>
                <c:pt idx="6">
                  <c:v>25</c:v>
                </c:pt>
                <c:pt idx="7">
                  <c:v>23</c:v>
                </c:pt>
                <c:pt idx="8">
                  <c:v>20</c:v>
                </c:pt>
                <c:pt idx="9">
                  <c:v>27</c:v>
                </c:pt>
                <c:pt idx="10">
                  <c:v>22</c:v>
                </c:pt>
                <c:pt idx="11">
                  <c:v>32</c:v>
                </c:pt>
                <c:pt idx="12">
                  <c:v>26</c:v>
                </c:pt>
                <c:pt idx="13">
                  <c:v>30</c:v>
                </c:pt>
                <c:pt idx="14">
                  <c:v>32</c:v>
                </c:pt>
              </c:numCache>
            </c:numRef>
          </c:val>
          <c:extLst>
            <c:ext xmlns:c16="http://schemas.microsoft.com/office/drawing/2014/chart" uri="{C3380CC4-5D6E-409C-BE32-E72D297353CC}">
              <c16:uniqueId val="{00000000-7AE4-4882-8471-2F339BEEFD82}"/>
            </c:ext>
          </c:extLst>
        </c:ser>
        <c:ser>
          <c:idx val="1"/>
          <c:order val="1"/>
          <c:tx>
            <c:strRef>
              <c:f>Sheet1!$A$3</c:f>
              <c:strCache>
                <c:ptCount val="1"/>
                <c:pt idx="0">
                  <c:v>Medium</c:v>
                </c:pt>
              </c:strCache>
            </c:strRef>
          </c:tx>
          <c:spPr>
            <a:solidFill>
              <a:schemeClr val="accent2"/>
            </a:solidFill>
            <a:ln>
              <a:noFill/>
            </a:ln>
            <a:effectLst/>
          </c:spPr>
          <c:invertIfNegative val="0"/>
          <c:dLbls>
            <c:dLbl>
              <c:idx val="14"/>
              <c:tx>
                <c:rich>
                  <a:bodyPr/>
                  <a:lstStyle/>
                  <a:p>
                    <a:fld id="{4D3B52B8-4F97-43CB-A692-143814022A3F}"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E4-4882-8471-2F339BEEFD8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51</c:v>
                </c:pt>
                <c:pt idx="1">
                  <c:v>54</c:v>
                </c:pt>
                <c:pt idx="2">
                  <c:v>59</c:v>
                </c:pt>
                <c:pt idx="3">
                  <c:v>52</c:v>
                </c:pt>
                <c:pt idx="4">
                  <c:v>50</c:v>
                </c:pt>
                <c:pt idx="5">
                  <c:v>54</c:v>
                </c:pt>
                <c:pt idx="6">
                  <c:v>52</c:v>
                </c:pt>
                <c:pt idx="7">
                  <c:v>60</c:v>
                </c:pt>
                <c:pt idx="8">
                  <c:v>52</c:v>
                </c:pt>
                <c:pt idx="9">
                  <c:v>54</c:v>
                </c:pt>
                <c:pt idx="10">
                  <c:v>54</c:v>
                </c:pt>
                <c:pt idx="11">
                  <c:v>47</c:v>
                </c:pt>
                <c:pt idx="12">
                  <c:v>61</c:v>
                </c:pt>
                <c:pt idx="13">
                  <c:v>52</c:v>
                </c:pt>
                <c:pt idx="14">
                  <c:v>41</c:v>
                </c:pt>
              </c:numCache>
            </c:numRef>
          </c:val>
          <c:extLst>
            <c:ext xmlns:c16="http://schemas.microsoft.com/office/drawing/2014/chart" uri="{C3380CC4-5D6E-409C-BE32-E72D297353CC}">
              <c16:uniqueId val="{00000002-7AE4-4882-8471-2F339BEEFD82}"/>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17</c:v>
                </c:pt>
                <c:pt idx="1">
                  <c:v>18</c:v>
                </c:pt>
                <c:pt idx="2">
                  <c:v>13</c:v>
                </c:pt>
                <c:pt idx="3">
                  <c:v>22</c:v>
                </c:pt>
                <c:pt idx="4">
                  <c:v>21</c:v>
                </c:pt>
                <c:pt idx="5">
                  <c:v>18</c:v>
                </c:pt>
                <c:pt idx="6">
                  <c:v>16</c:v>
                </c:pt>
                <c:pt idx="7">
                  <c:v>12</c:v>
                </c:pt>
                <c:pt idx="8">
                  <c:v>24</c:v>
                </c:pt>
                <c:pt idx="9">
                  <c:v>9</c:v>
                </c:pt>
                <c:pt idx="10">
                  <c:v>11</c:v>
                </c:pt>
                <c:pt idx="11">
                  <c:v>15</c:v>
                </c:pt>
                <c:pt idx="12">
                  <c:v>10</c:v>
                </c:pt>
                <c:pt idx="13">
                  <c:v>12</c:v>
                </c:pt>
                <c:pt idx="14">
                  <c:v>19</c:v>
                </c:pt>
              </c:numCache>
            </c:numRef>
          </c:val>
          <c:extLst>
            <c:ext xmlns:c16="http://schemas.microsoft.com/office/drawing/2014/chart" uri="{C3380CC4-5D6E-409C-BE32-E72D297353CC}">
              <c16:uniqueId val="{00000003-7AE4-4882-8471-2F339BEEFD82}"/>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10</c:v>
                </c:pt>
                <c:pt idx="1">
                  <c:v>9</c:v>
                </c:pt>
                <c:pt idx="2">
                  <c:v>7</c:v>
                </c:pt>
                <c:pt idx="3">
                  <c:v>9</c:v>
                </c:pt>
                <c:pt idx="4">
                  <c:v>7</c:v>
                </c:pt>
                <c:pt idx="5">
                  <c:v>5</c:v>
                </c:pt>
                <c:pt idx="6">
                  <c:v>7</c:v>
                </c:pt>
                <c:pt idx="7">
                  <c:v>6</c:v>
                </c:pt>
                <c:pt idx="8">
                  <c:v>4</c:v>
                </c:pt>
                <c:pt idx="9">
                  <c:v>10</c:v>
                </c:pt>
                <c:pt idx="10">
                  <c:v>14</c:v>
                </c:pt>
                <c:pt idx="11">
                  <c:v>6</c:v>
                </c:pt>
                <c:pt idx="12">
                  <c:v>4</c:v>
                </c:pt>
                <c:pt idx="13">
                  <c:v>6</c:v>
                </c:pt>
                <c:pt idx="14">
                  <c:v>8</c:v>
                </c:pt>
              </c:numCache>
            </c:numRef>
          </c:val>
          <c:extLst>
            <c:ext xmlns:c16="http://schemas.microsoft.com/office/drawing/2014/chart" uri="{C3380CC4-5D6E-409C-BE32-E72D297353CC}">
              <c16:uniqueId val="{00000004-7AE4-4882-8471-2F339BEEFD82}"/>
            </c:ext>
          </c:extLst>
        </c:ser>
        <c:dLbls>
          <c:showLegendKey val="0"/>
          <c:showVal val="1"/>
          <c:showCatName val="0"/>
          <c:showSerName val="0"/>
          <c:showPercent val="0"/>
          <c:showBubbleSize val="0"/>
        </c:dLbls>
        <c:gapWidth val="150"/>
        <c:overlap val="100"/>
        <c:axId val="-2097985672"/>
        <c:axId val="-2097982200"/>
      </c:barChart>
      <c:catAx>
        <c:axId val="-2097985672"/>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82200"/>
        <c:crosses val="autoZero"/>
        <c:auto val="1"/>
        <c:lblAlgn val="ctr"/>
        <c:lblOffset val="100"/>
        <c:noMultiLvlLbl val="0"/>
      </c:catAx>
      <c:valAx>
        <c:axId val="-209798220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5.1010075353484048E-3"/>
              <c:y val="0.1488315815726654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85672"/>
        <c:crosses val="autoZero"/>
        <c:crossBetween val="between"/>
      </c:valAx>
      <c:spPr>
        <a:noFill/>
        <a:ln>
          <a:noFill/>
        </a:ln>
        <a:effectLst/>
      </c:spPr>
    </c:plotArea>
    <c:legend>
      <c:legendPos val="b"/>
      <c:layout>
        <c:manualLayout>
          <c:xMode val="edge"/>
          <c:yMode val="edge"/>
          <c:x val="0.34739965723462651"/>
          <c:y val="0.93282538212135246"/>
          <c:w val="0.31331839227859076"/>
          <c:h val="6.71746178786475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6879921259843"/>
          <c:y val="6.5490238984666854E-2"/>
          <c:w val="0.862751448521765"/>
          <c:h val="0.7075388062347878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57</c:v>
                </c:pt>
                <c:pt idx="1">
                  <c:v>59</c:v>
                </c:pt>
                <c:pt idx="2">
                  <c:v>51</c:v>
                </c:pt>
                <c:pt idx="3">
                  <c:v>52</c:v>
                </c:pt>
                <c:pt idx="4">
                  <c:v>45</c:v>
                </c:pt>
                <c:pt idx="5">
                  <c:v>48</c:v>
                </c:pt>
                <c:pt idx="6">
                  <c:v>54</c:v>
                </c:pt>
                <c:pt idx="7">
                  <c:v>55</c:v>
                </c:pt>
                <c:pt idx="8">
                  <c:v>52</c:v>
                </c:pt>
                <c:pt idx="9">
                  <c:v>53</c:v>
                </c:pt>
                <c:pt idx="10">
                  <c:v>51</c:v>
                </c:pt>
                <c:pt idx="11">
                  <c:v>55</c:v>
                </c:pt>
                <c:pt idx="12">
                  <c:v>49</c:v>
                </c:pt>
                <c:pt idx="13">
                  <c:v>54</c:v>
                </c:pt>
                <c:pt idx="14">
                  <c:v>49</c:v>
                </c:pt>
              </c:numCache>
            </c:numRef>
          </c:val>
          <c:extLst>
            <c:ext xmlns:c16="http://schemas.microsoft.com/office/drawing/2014/chart" uri="{C3380CC4-5D6E-409C-BE32-E72D297353CC}">
              <c16:uniqueId val="{00000000-E54E-4FD0-AA25-2337D369137D}"/>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35</c:v>
                </c:pt>
                <c:pt idx="1">
                  <c:v>35</c:v>
                </c:pt>
                <c:pt idx="2">
                  <c:v>42</c:v>
                </c:pt>
                <c:pt idx="3">
                  <c:v>37</c:v>
                </c:pt>
                <c:pt idx="4">
                  <c:v>44</c:v>
                </c:pt>
                <c:pt idx="5">
                  <c:v>42</c:v>
                </c:pt>
                <c:pt idx="6">
                  <c:v>38</c:v>
                </c:pt>
                <c:pt idx="7">
                  <c:v>39</c:v>
                </c:pt>
                <c:pt idx="8">
                  <c:v>40</c:v>
                </c:pt>
                <c:pt idx="9">
                  <c:v>40</c:v>
                </c:pt>
                <c:pt idx="10">
                  <c:v>40</c:v>
                </c:pt>
                <c:pt idx="11">
                  <c:v>37</c:v>
                </c:pt>
                <c:pt idx="12">
                  <c:v>43</c:v>
                </c:pt>
                <c:pt idx="13">
                  <c:v>38</c:v>
                </c:pt>
                <c:pt idx="14">
                  <c:v>40</c:v>
                </c:pt>
              </c:numCache>
            </c:numRef>
          </c:val>
          <c:extLst>
            <c:ext xmlns:c16="http://schemas.microsoft.com/office/drawing/2014/chart" uri="{C3380CC4-5D6E-409C-BE32-E72D297353CC}">
              <c16:uniqueId val="{00000001-E54E-4FD0-AA25-2337D369137D}"/>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8</c:v>
                </c:pt>
                <c:pt idx="1">
                  <c:v>6</c:v>
                </c:pt>
                <c:pt idx="2">
                  <c:v>7</c:v>
                </c:pt>
                <c:pt idx="3">
                  <c:v>9</c:v>
                </c:pt>
                <c:pt idx="4">
                  <c:v>10</c:v>
                </c:pt>
                <c:pt idx="5">
                  <c:v>9</c:v>
                </c:pt>
                <c:pt idx="6">
                  <c:v>8</c:v>
                </c:pt>
                <c:pt idx="7">
                  <c:v>7</c:v>
                </c:pt>
                <c:pt idx="8">
                  <c:v>8</c:v>
                </c:pt>
                <c:pt idx="9">
                  <c:v>7</c:v>
                </c:pt>
                <c:pt idx="10">
                  <c:v>9</c:v>
                </c:pt>
                <c:pt idx="11">
                  <c:v>7</c:v>
                </c:pt>
                <c:pt idx="12">
                  <c:v>8</c:v>
                </c:pt>
                <c:pt idx="13">
                  <c:v>8</c:v>
                </c:pt>
                <c:pt idx="14">
                  <c:v>11</c:v>
                </c:pt>
              </c:numCache>
            </c:numRef>
          </c:val>
          <c:extLst>
            <c:ext xmlns:c16="http://schemas.microsoft.com/office/drawing/2014/chart" uri="{C3380CC4-5D6E-409C-BE32-E72D297353CC}">
              <c16:uniqueId val="{00000002-E54E-4FD0-AA25-2337D369137D}"/>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1</c:v>
                </c:pt>
                <c:pt idx="1">
                  <c:v>1</c:v>
                </c:pt>
                <c:pt idx="2">
                  <c:v>1</c:v>
                </c:pt>
                <c:pt idx="3">
                  <c:v>2</c:v>
                </c:pt>
                <c:pt idx="4">
                  <c:v>1</c:v>
                </c:pt>
                <c:pt idx="5">
                  <c:v>1</c:v>
                </c:pt>
                <c:pt idx="6">
                  <c:v>1</c:v>
                </c:pt>
                <c:pt idx="7">
                  <c:v>1</c:v>
                </c:pt>
                <c:pt idx="8">
                  <c:v>0</c:v>
                </c:pt>
                <c:pt idx="9">
                  <c:v>1</c:v>
                </c:pt>
                <c:pt idx="10">
                  <c:v>0</c:v>
                </c:pt>
                <c:pt idx="11">
                  <c:v>0</c:v>
                </c:pt>
                <c:pt idx="12">
                  <c:v>1</c:v>
                </c:pt>
                <c:pt idx="13">
                  <c:v>1</c:v>
                </c:pt>
                <c:pt idx="14">
                  <c:v>0</c:v>
                </c:pt>
              </c:numCache>
            </c:numRef>
          </c:val>
          <c:extLst>
            <c:ext xmlns:c16="http://schemas.microsoft.com/office/drawing/2014/chart" uri="{C3380CC4-5D6E-409C-BE32-E72D297353CC}">
              <c16:uniqueId val="{00000003-E54E-4FD0-AA25-2337D369137D}"/>
            </c:ext>
          </c:extLst>
        </c:ser>
        <c:dLbls>
          <c:showLegendKey val="0"/>
          <c:showVal val="1"/>
          <c:showCatName val="0"/>
          <c:showSerName val="0"/>
          <c:showPercent val="0"/>
          <c:showBubbleSize val="0"/>
        </c:dLbls>
        <c:gapWidth val="150"/>
        <c:overlap val="100"/>
        <c:axId val="-2097953896"/>
        <c:axId val="-2097950424"/>
      </c:barChart>
      <c:catAx>
        <c:axId val="-209795389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50424"/>
        <c:crosses val="autoZero"/>
        <c:auto val="1"/>
        <c:lblAlgn val="ctr"/>
        <c:lblOffset val="100"/>
        <c:noMultiLvlLbl val="0"/>
      </c:catAx>
      <c:valAx>
        <c:axId val="-209795042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2.9775262467191606E-3"/>
              <c:y val="0.152015625319365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53896"/>
        <c:crosses val="autoZero"/>
        <c:crossBetween val="between"/>
      </c:valAx>
      <c:spPr>
        <a:noFill/>
        <a:ln>
          <a:noFill/>
        </a:ln>
        <a:effectLst/>
      </c:spPr>
    </c:plotArea>
    <c:legend>
      <c:legendPos val="b"/>
      <c:layout>
        <c:manualLayout>
          <c:xMode val="edge"/>
          <c:yMode val="edge"/>
          <c:x val="0.18381332020997376"/>
          <c:y val="0.92496365995092156"/>
          <c:w val="0.62825918635170608"/>
          <c:h val="7.121895203253107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7755335309709"/>
          <c:y val="5.80502863278455E-2"/>
          <c:w val="0.87424080349224886"/>
          <c:h val="0.72385140760815991"/>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35</c:v>
                </c:pt>
                <c:pt idx="1">
                  <c:v>43</c:v>
                </c:pt>
                <c:pt idx="2">
                  <c:v>28</c:v>
                </c:pt>
                <c:pt idx="3">
                  <c:v>27</c:v>
                </c:pt>
                <c:pt idx="4">
                  <c:v>26</c:v>
                </c:pt>
                <c:pt idx="5">
                  <c:v>38</c:v>
                </c:pt>
                <c:pt idx="6">
                  <c:v>41</c:v>
                </c:pt>
                <c:pt idx="7">
                  <c:v>33</c:v>
                </c:pt>
                <c:pt idx="8">
                  <c:v>35</c:v>
                </c:pt>
                <c:pt idx="9">
                  <c:v>27</c:v>
                </c:pt>
                <c:pt idx="10">
                  <c:v>29</c:v>
                </c:pt>
                <c:pt idx="11">
                  <c:v>34</c:v>
                </c:pt>
                <c:pt idx="12">
                  <c:v>33</c:v>
                </c:pt>
                <c:pt idx="13">
                  <c:v>37</c:v>
                </c:pt>
                <c:pt idx="14">
                  <c:v>37</c:v>
                </c:pt>
              </c:numCache>
            </c:numRef>
          </c:val>
          <c:extLst>
            <c:ext xmlns:c16="http://schemas.microsoft.com/office/drawing/2014/chart" uri="{C3380CC4-5D6E-409C-BE32-E72D297353CC}">
              <c16:uniqueId val="{00000000-DC96-421D-A16C-20991E4D4616}"/>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43</c:v>
                </c:pt>
                <c:pt idx="1">
                  <c:v>35</c:v>
                </c:pt>
                <c:pt idx="2">
                  <c:v>48</c:v>
                </c:pt>
                <c:pt idx="3">
                  <c:v>40</c:v>
                </c:pt>
                <c:pt idx="4">
                  <c:v>46</c:v>
                </c:pt>
                <c:pt idx="5">
                  <c:v>36</c:v>
                </c:pt>
                <c:pt idx="6">
                  <c:v>38</c:v>
                </c:pt>
                <c:pt idx="7">
                  <c:v>43</c:v>
                </c:pt>
                <c:pt idx="8">
                  <c:v>46</c:v>
                </c:pt>
                <c:pt idx="9">
                  <c:v>47</c:v>
                </c:pt>
                <c:pt idx="10">
                  <c:v>43</c:v>
                </c:pt>
                <c:pt idx="11">
                  <c:v>42</c:v>
                </c:pt>
                <c:pt idx="12">
                  <c:v>45</c:v>
                </c:pt>
                <c:pt idx="13">
                  <c:v>38</c:v>
                </c:pt>
                <c:pt idx="14">
                  <c:v>40</c:v>
                </c:pt>
              </c:numCache>
            </c:numRef>
          </c:val>
          <c:extLst>
            <c:ext xmlns:c16="http://schemas.microsoft.com/office/drawing/2014/chart" uri="{C3380CC4-5D6E-409C-BE32-E72D297353CC}">
              <c16:uniqueId val="{00000001-DC96-421D-A16C-20991E4D4616}"/>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19</c:v>
                </c:pt>
                <c:pt idx="1">
                  <c:v>19</c:v>
                </c:pt>
                <c:pt idx="2">
                  <c:v>22</c:v>
                </c:pt>
                <c:pt idx="3">
                  <c:v>30</c:v>
                </c:pt>
                <c:pt idx="4">
                  <c:v>24</c:v>
                </c:pt>
                <c:pt idx="5">
                  <c:v>23</c:v>
                </c:pt>
                <c:pt idx="6">
                  <c:v>19</c:v>
                </c:pt>
                <c:pt idx="7">
                  <c:v>21</c:v>
                </c:pt>
                <c:pt idx="8">
                  <c:v>17</c:v>
                </c:pt>
                <c:pt idx="9">
                  <c:v>25</c:v>
                </c:pt>
                <c:pt idx="10">
                  <c:v>26</c:v>
                </c:pt>
                <c:pt idx="11">
                  <c:v>21</c:v>
                </c:pt>
                <c:pt idx="12">
                  <c:v>19</c:v>
                </c:pt>
                <c:pt idx="13">
                  <c:v>22</c:v>
                </c:pt>
                <c:pt idx="14">
                  <c:v>21</c:v>
                </c:pt>
              </c:numCache>
            </c:numRef>
          </c:val>
          <c:extLst>
            <c:ext xmlns:c16="http://schemas.microsoft.com/office/drawing/2014/chart" uri="{C3380CC4-5D6E-409C-BE32-E72D297353CC}">
              <c16:uniqueId val="{00000002-DC96-421D-A16C-20991E4D4616}"/>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3</c:v>
                </c:pt>
                <c:pt idx="1">
                  <c:v>3</c:v>
                </c:pt>
                <c:pt idx="2">
                  <c:v>2</c:v>
                </c:pt>
                <c:pt idx="3">
                  <c:v>3</c:v>
                </c:pt>
                <c:pt idx="4">
                  <c:v>4</c:v>
                </c:pt>
                <c:pt idx="5">
                  <c:v>3</c:v>
                </c:pt>
                <c:pt idx="6">
                  <c:v>2</c:v>
                </c:pt>
                <c:pt idx="7">
                  <c:v>3</c:v>
                </c:pt>
                <c:pt idx="8">
                  <c:v>2</c:v>
                </c:pt>
                <c:pt idx="9">
                  <c:v>3</c:v>
                </c:pt>
                <c:pt idx="10">
                  <c:v>2</c:v>
                </c:pt>
                <c:pt idx="11">
                  <c:v>4</c:v>
                </c:pt>
                <c:pt idx="12">
                  <c:v>4</c:v>
                </c:pt>
                <c:pt idx="13">
                  <c:v>3</c:v>
                </c:pt>
                <c:pt idx="14">
                  <c:v>2</c:v>
                </c:pt>
              </c:numCache>
            </c:numRef>
          </c:val>
          <c:extLst>
            <c:ext xmlns:c16="http://schemas.microsoft.com/office/drawing/2014/chart" uri="{C3380CC4-5D6E-409C-BE32-E72D297353CC}">
              <c16:uniqueId val="{00000003-DC96-421D-A16C-20991E4D4616}"/>
            </c:ext>
          </c:extLst>
        </c:ser>
        <c:dLbls>
          <c:showLegendKey val="0"/>
          <c:showVal val="1"/>
          <c:showCatName val="0"/>
          <c:showSerName val="0"/>
          <c:showPercent val="0"/>
          <c:showBubbleSize val="0"/>
        </c:dLbls>
        <c:gapWidth val="150"/>
        <c:overlap val="100"/>
        <c:axId val="-2097857688"/>
        <c:axId val="-2097854216"/>
      </c:barChart>
      <c:catAx>
        <c:axId val="-209785768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854216"/>
        <c:crosses val="autoZero"/>
        <c:auto val="1"/>
        <c:lblAlgn val="ctr"/>
        <c:lblOffset val="100"/>
        <c:noMultiLvlLbl val="0"/>
      </c:catAx>
      <c:valAx>
        <c:axId val="-209785421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9.2067949092875911E-4"/>
              <c:y val="0.1289951510531700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857688"/>
        <c:crosses val="autoZero"/>
        <c:crossBetween val="between"/>
      </c:valAx>
      <c:spPr>
        <a:noFill/>
        <a:ln>
          <a:noFill/>
        </a:ln>
        <a:effectLst/>
      </c:spPr>
    </c:plotArea>
    <c:legend>
      <c:legendPos val="b"/>
      <c:layout>
        <c:manualLayout>
          <c:xMode val="edge"/>
          <c:yMode val="edge"/>
          <c:x val="0.18312733334338063"/>
          <c:y val="0.93382843525214576"/>
          <c:w val="0.62514967180155312"/>
          <c:h val="6.61715647478542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58955001991812384"/>
        </c:manualLayout>
      </c:layout>
      <c:lineChart>
        <c:grouping val="standard"/>
        <c:varyColors val="0"/>
        <c:ser>
          <c:idx val="0"/>
          <c:order val="0"/>
          <c:tx>
            <c:strRef>
              <c:f>Sheet1!$B$1</c:f>
              <c:strCache>
                <c:ptCount val="1"/>
                <c:pt idx="0">
                  <c:v>Heroin (daily)</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3F-4233-8BD2-99738678AFAD}"/>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3F-4233-8BD2-99738678AFA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29</c:v>
                </c:pt>
                <c:pt idx="1">
                  <c:v>13</c:v>
                </c:pt>
                <c:pt idx="2">
                  <c:v>18</c:v>
                </c:pt>
                <c:pt idx="3">
                  <c:v>19</c:v>
                </c:pt>
                <c:pt idx="4">
                  <c:v>18</c:v>
                </c:pt>
                <c:pt idx="5">
                  <c:v>16</c:v>
                </c:pt>
                <c:pt idx="6">
                  <c:v>9</c:v>
                </c:pt>
                <c:pt idx="7">
                  <c:v>14</c:v>
                </c:pt>
                <c:pt idx="8">
                  <c:v>11</c:v>
                </c:pt>
                <c:pt idx="9">
                  <c:v>15</c:v>
                </c:pt>
                <c:pt idx="10">
                  <c:v>17</c:v>
                </c:pt>
                <c:pt idx="11">
                  <c:v>15</c:v>
                </c:pt>
                <c:pt idx="12">
                  <c:v>16</c:v>
                </c:pt>
                <c:pt idx="13">
                  <c:v>13</c:v>
                </c:pt>
                <c:pt idx="14">
                  <c:v>15</c:v>
                </c:pt>
                <c:pt idx="15">
                  <c:v>18</c:v>
                </c:pt>
                <c:pt idx="16">
                  <c:v>17</c:v>
                </c:pt>
                <c:pt idx="17">
                  <c:v>17</c:v>
                </c:pt>
                <c:pt idx="18">
                  <c:v>17</c:v>
                </c:pt>
              </c:numCache>
            </c:numRef>
          </c:val>
          <c:smooth val="0"/>
          <c:extLst>
            <c:ext xmlns:c16="http://schemas.microsoft.com/office/drawing/2014/chart" uri="{C3380CC4-5D6E-409C-BE32-E72D297353CC}">
              <c16:uniqueId val="{00000002-433F-4233-8BD2-99738678AFAD}"/>
            </c:ext>
          </c:extLst>
        </c:ser>
        <c:ser>
          <c:idx val="2"/>
          <c:order val="2"/>
          <c:tx>
            <c:strRef>
              <c:f>Sheet1!$D$1</c:f>
              <c:strCache>
                <c:ptCount val="1"/>
                <c:pt idx="0">
                  <c:v>Non-prescribed morphine (weekly)</c:v>
                </c:pt>
              </c:strCache>
            </c:strRef>
          </c:tx>
          <c:spPr>
            <a:ln w="25400" cap="rnd" cmpd="sng" algn="ctr">
              <a:solidFill>
                <a:schemeClr val="accent5"/>
              </a:solidFill>
              <a:prstDash val="solid"/>
              <a:round/>
            </a:ln>
            <a:effectLst/>
          </c:spPr>
          <c:marker>
            <c:symbol val="triangle"/>
            <c:size val="6"/>
            <c:spPr>
              <a:solidFill>
                <a:schemeClr val="accent5"/>
              </a:solidFill>
              <a:ln w="6350" cap="flat" cmpd="sng" algn="ctr">
                <a:solidFill>
                  <a:schemeClr val="accent5"/>
                </a:solidFill>
                <a:prstDash val="solid"/>
                <a:round/>
              </a:ln>
              <a:effectLst/>
            </c:spPr>
          </c:marker>
          <c:dLbls>
            <c:dLbl>
              <c:idx val="17"/>
              <c:layout>
                <c:manualLayout>
                  <c:x val="-3.0755711775043937E-2"/>
                  <c:y val="3.4445640473627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3F-4233-8BD2-99738678AFAD}"/>
                </c:ext>
              </c:extLst>
            </c:dLbl>
            <c:dLbl>
              <c:idx val="18"/>
              <c:layout>
                <c:manualLayout>
                  <c:x val="-6.59050966608100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3F-4233-8BD2-99738678AFA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6">
                  <c:v>20</c:v>
                </c:pt>
                <c:pt idx="7">
                  <c:v>23</c:v>
                </c:pt>
                <c:pt idx="8">
                  <c:v>22</c:v>
                </c:pt>
                <c:pt idx="9">
                  <c:v>17</c:v>
                </c:pt>
                <c:pt idx="10">
                  <c:v>19</c:v>
                </c:pt>
                <c:pt idx="11">
                  <c:v>17</c:v>
                </c:pt>
                <c:pt idx="12">
                  <c:v>18</c:v>
                </c:pt>
                <c:pt idx="13">
                  <c:v>17</c:v>
                </c:pt>
                <c:pt idx="14">
                  <c:v>19</c:v>
                </c:pt>
                <c:pt idx="15">
                  <c:v>14</c:v>
                </c:pt>
                <c:pt idx="16">
                  <c:v>13</c:v>
                </c:pt>
                <c:pt idx="17">
                  <c:v>13</c:v>
                </c:pt>
                <c:pt idx="18">
                  <c:v>11</c:v>
                </c:pt>
              </c:numCache>
            </c:numRef>
          </c:val>
          <c:smooth val="0"/>
          <c:extLst>
            <c:ext xmlns:c16="http://schemas.microsoft.com/office/drawing/2014/chart" uri="{C3380CC4-5D6E-409C-BE32-E72D297353CC}">
              <c16:uniqueId val="{00000005-433F-4233-8BD2-99738678AFAD}"/>
            </c:ext>
          </c:extLst>
        </c:ser>
        <c:ser>
          <c:idx val="3"/>
          <c:order val="3"/>
          <c:tx>
            <c:strRef>
              <c:f>Sheet1!$E$1</c:f>
              <c:strCache>
                <c:ptCount val="1"/>
                <c:pt idx="0">
                  <c:v>Cannabis (daily)</c:v>
                </c:pt>
              </c:strCache>
            </c:strRef>
          </c:tx>
          <c:spPr>
            <a:ln w="25400" cap="rnd" cmpd="sng" algn="ctr">
              <a:solidFill>
                <a:schemeClr val="accent1">
                  <a:lumMod val="60000"/>
                </a:schemeClr>
              </a:solidFill>
              <a:prstDash val="solid"/>
              <a:round/>
            </a:ln>
            <a:effectLst/>
          </c:spPr>
          <c:marker>
            <c:symbol val="star"/>
            <c:size val="6"/>
            <c:spPr>
              <a:noFill/>
              <a:ln w="6350" cap="flat" cmpd="sng" algn="ctr">
                <a:solidFill>
                  <a:schemeClr val="accent1">
                    <a:lumMod val="60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3F-4233-8BD2-99738678AFA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3F-4233-8BD2-99738678AFAD}"/>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3F-4233-8BD2-99738678AFA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30</c:v>
                </c:pt>
                <c:pt idx="1">
                  <c:v>42</c:v>
                </c:pt>
                <c:pt idx="2">
                  <c:v>44</c:v>
                </c:pt>
                <c:pt idx="3">
                  <c:v>43</c:v>
                </c:pt>
                <c:pt idx="4">
                  <c:v>45</c:v>
                </c:pt>
                <c:pt idx="5">
                  <c:v>41</c:v>
                </c:pt>
                <c:pt idx="6">
                  <c:v>40</c:v>
                </c:pt>
                <c:pt idx="7">
                  <c:v>40</c:v>
                </c:pt>
                <c:pt idx="8">
                  <c:v>39</c:v>
                </c:pt>
                <c:pt idx="9">
                  <c:v>38</c:v>
                </c:pt>
                <c:pt idx="10">
                  <c:v>38</c:v>
                </c:pt>
                <c:pt idx="11">
                  <c:v>40</c:v>
                </c:pt>
                <c:pt idx="12">
                  <c:v>37</c:v>
                </c:pt>
                <c:pt idx="13">
                  <c:v>35</c:v>
                </c:pt>
                <c:pt idx="14">
                  <c:v>31</c:v>
                </c:pt>
                <c:pt idx="15">
                  <c:v>31</c:v>
                </c:pt>
                <c:pt idx="16">
                  <c:v>32</c:v>
                </c:pt>
                <c:pt idx="17">
                  <c:v>32</c:v>
                </c:pt>
                <c:pt idx="18">
                  <c:v>32</c:v>
                </c:pt>
              </c:numCache>
            </c:numRef>
          </c:val>
          <c:smooth val="0"/>
          <c:extLst>
            <c:ext xmlns:c16="http://schemas.microsoft.com/office/drawing/2014/chart" uri="{C3380CC4-5D6E-409C-BE32-E72D297353CC}">
              <c16:uniqueId val="{00000009-433F-4233-8BD2-99738678AFAD}"/>
            </c:ext>
          </c:extLst>
        </c:ser>
        <c:ser>
          <c:idx val="4"/>
          <c:order val="4"/>
          <c:tx>
            <c:strRef>
              <c:f>Sheet1!$F$1</c:f>
              <c:strCache>
                <c:ptCount val="1"/>
                <c:pt idx="0">
                  <c:v>Crystal methamphetamine (weekly)</c:v>
                </c:pt>
              </c:strCache>
            </c:strRef>
          </c:tx>
          <c:spPr>
            <a:ln w="25400" cap="rnd" cmpd="sng" algn="ctr">
              <a:solidFill>
                <a:schemeClr val="accent3">
                  <a:lumMod val="60000"/>
                </a:schemeClr>
              </a:solidFill>
              <a:prstDash val="solid"/>
              <a:round/>
            </a:ln>
            <a:effectLst/>
          </c:spPr>
          <c:marker>
            <c:symbol val="circle"/>
            <c:size val="6"/>
            <c:spPr>
              <a:solidFill>
                <a:schemeClr val="accent3">
                  <a:lumMod val="60000"/>
                </a:schemeClr>
              </a:solidFill>
              <a:ln w="6350" cap="flat" cmpd="sng" algn="ctr">
                <a:solidFill>
                  <a:schemeClr val="accent3">
                    <a:lumMod val="60000"/>
                  </a:schemeClr>
                </a:solidFill>
                <a:prstDash val="solid"/>
                <a:round/>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3F-4233-8BD2-99738678AFA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3F-4233-8BD2-99738678AFAD}"/>
                </c:ext>
              </c:extLst>
            </c:dLbl>
            <c:dLbl>
              <c:idx val="18"/>
              <c:tx>
                <c:rich>
                  <a:bodyPr/>
                  <a:lstStyle/>
                  <a:p>
                    <a:fld id="{B6B4609D-9311-48B7-B0CB-A9D51FF11DBA}"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33F-4233-8BD2-99738678AFA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2">
                  <c:v>11</c:v>
                </c:pt>
                <c:pt idx="3">
                  <c:v>19</c:v>
                </c:pt>
                <c:pt idx="4">
                  <c:v>17</c:v>
                </c:pt>
                <c:pt idx="5">
                  <c:v>11</c:v>
                </c:pt>
                <c:pt idx="6">
                  <c:v>20</c:v>
                </c:pt>
                <c:pt idx="7">
                  <c:v>15</c:v>
                </c:pt>
                <c:pt idx="8">
                  <c:v>18</c:v>
                </c:pt>
                <c:pt idx="9">
                  <c:v>11</c:v>
                </c:pt>
                <c:pt idx="10">
                  <c:v>11</c:v>
                </c:pt>
                <c:pt idx="11">
                  <c:v>15</c:v>
                </c:pt>
                <c:pt idx="12">
                  <c:v>20</c:v>
                </c:pt>
                <c:pt idx="13">
                  <c:v>23</c:v>
                </c:pt>
                <c:pt idx="14">
                  <c:v>29</c:v>
                </c:pt>
                <c:pt idx="15">
                  <c:v>33</c:v>
                </c:pt>
                <c:pt idx="16">
                  <c:v>42</c:v>
                </c:pt>
                <c:pt idx="17">
                  <c:v>41</c:v>
                </c:pt>
                <c:pt idx="18">
                  <c:v>47</c:v>
                </c:pt>
              </c:numCache>
            </c:numRef>
          </c:val>
          <c:smooth val="0"/>
          <c:extLst>
            <c:ext xmlns:c16="http://schemas.microsoft.com/office/drawing/2014/chart" uri="{C3380CC4-5D6E-409C-BE32-E72D297353CC}">
              <c16:uniqueId val="{0000000D-433F-4233-8BD2-99738678AFAD}"/>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Ref>
          </c:val>
          <c:smooth val="0"/>
          <c:extLst>
            <c:ext xmlns:c16="http://schemas.microsoft.com/office/drawing/2014/chart" uri="{C3380CC4-5D6E-409C-BE32-E72D297353CC}">
              <c16:uniqueId val="{0000000E-433F-4233-8BD2-99738678AFAD}"/>
            </c:ext>
          </c:extLst>
        </c:ser>
        <c:ser>
          <c:idx val="7"/>
          <c:order val="7"/>
          <c:tx>
            <c:strRef>
              <c:f>Sheet1!$I$1</c:f>
              <c:strCache>
                <c:ptCount val="1"/>
                <c:pt idx="0">
                  <c:v>Powder methamphetamine (weekly)</c:v>
                </c:pt>
              </c:strCache>
            </c:strRef>
          </c:tx>
          <c:spPr>
            <a:ln w="25400" cap="rnd" cmpd="sng" algn="ctr">
              <a:solidFill>
                <a:schemeClr val="accent3">
                  <a:lumMod val="80000"/>
                  <a:lumOff val="20000"/>
                </a:schemeClr>
              </a:solidFill>
              <a:prstDash val="solid"/>
              <a:round/>
            </a:ln>
            <a:effectLst/>
          </c:spPr>
          <c:marker>
            <c:symbol val="star"/>
            <c:size val="6"/>
            <c:spPr>
              <a:solidFill>
                <a:schemeClr val="accent3">
                  <a:lumMod val="80000"/>
                  <a:lumOff val="20000"/>
                </a:schemeClr>
              </a:solidFill>
              <a:ln w="6350" cap="flat" cmpd="sng" algn="ctr">
                <a:solidFill>
                  <a:schemeClr val="accent3">
                    <a:lumMod val="80000"/>
                    <a:lumOff val="20000"/>
                  </a:schemeClr>
                </a:solidFill>
                <a:prstDash val="solid"/>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3F-4233-8BD2-99738678AFAD}"/>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3F-4233-8BD2-99738678AFAD}"/>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3F-4233-8BD2-99738678AFA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Sheet1!$I$2:$I$20</c:f>
              <c:numCache>
                <c:formatCode>General</c:formatCode>
                <c:ptCount val="19"/>
                <c:pt idx="0">
                  <c:v>26</c:v>
                </c:pt>
                <c:pt idx="1">
                  <c:v>42</c:v>
                </c:pt>
                <c:pt idx="2">
                  <c:v>21</c:v>
                </c:pt>
                <c:pt idx="3">
                  <c:v>18</c:v>
                </c:pt>
                <c:pt idx="4">
                  <c:v>17</c:v>
                </c:pt>
                <c:pt idx="5">
                  <c:v>21</c:v>
                </c:pt>
                <c:pt idx="6">
                  <c:v>21</c:v>
                </c:pt>
                <c:pt idx="7">
                  <c:v>21</c:v>
                </c:pt>
                <c:pt idx="8">
                  <c:v>16</c:v>
                </c:pt>
                <c:pt idx="9">
                  <c:v>19</c:v>
                </c:pt>
                <c:pt idx="10">
                  <c:v>13</c:v>
                </c:pt>
                <c:pt idx="11">
                  <c:v>14</c:v>
                </c:pt>
                <c:pt idx="12">
                  <c:v>13</c:v>
                </c:pt>
                <c:pt idx="13">
                  <c:v>12</c:v>
                </c:pt>
                <c:pt idx="14">
                  <c:v>9</c:v>
                </c:pt>
                <c:pt idx="15">
                  <c:v>9</c:v>
                </c:pt>
                <c:pt idx="16">
                  <c:v>5</c:v>
                </c:pt>
                <c:pt idx="17">
                  <c:v>6</c:v>
                </c:pt>
                <c:pt idx="18">
                  <c:v>6</c:v>
                </c:pt>
              </c:numCache>
            </c:numRef>
          </c:val>
          <c:smooth val="0"/>
          <c:extLst>
            <c:ext xmlns:c16="http://schemas.microsoft.com/office/drawing/2014/chart" uri="{C3380CC4-5D6E-409C-BE32-E72D297353CC}">
              <c16:uniqueId val="{00000012-433F-4233-8BD2-99738678AFAD}"/>
            </c:ext>
          </c:extLst>
        </c:ser>
        <c:dLbls>
          <c:showLegendKey val="0"/>
          <c:showVal val="0"/>
          <c:showCatName val="0"/>
          <c:showSerName val="0"/>
          <c:showPercent val="0"/>
          <c:showBubbleSize val="0"/>
        </c:dLbls>
        <c:marker val="1"/>
        <c:smooth val="0"/>
        <c:axId val="-2101729336"/>
        <c:axId val="-210172632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Any methamphetamine (weekly)</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cat>
                  <c:numRef>
                    <c:extLst>
                      <c:ext uri="{02D57815-91ED-43cb-92C2-25804820EDAC}">
                        <c15:formulaRef>
                          <c15:sqref>Sheet1!$A$2:$A$20</c15:sqref>
                        </c15:formulaRef>
                      </c:ext>
                    </c:extLst>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extLst>
                      <c:ext uri="{02D57815-91ED-43cb-92C2-25804820EDAC}">
                        <c15:formulaRef>
                          <c15:sqref>Sheet1!$C$2:$C$20</c15:sqref>
                        </c15:formulaRef>
                      </c:ext>
                    </c:extLst>
                    <c:numCache>
                      <c:formatCode>General</c:formatCode>
                      <c:ptCount val="19"/>
                      <c:pt idx="0">
                        <c:v>26</c:v>
                      </c:pt>
                      <c:pt idx="1">
                        <c:v>42</c:v>
                      </c:pt>
                      <c:pt idx="2">
                        <c:v>37</c:v>
                      </c:pt>
                      <c:pt idx="3">
                        <c:v>39</c:v>
                      </c:pt>
                      <c:pt idx="4">
                        <c:v>36</c:v>
                      </c:pt>
                      <c:pt idx="5">
                        <c:v>38</c:v>
                      </c:pt>
                      <c:pt idx="6">
                        <c:v>42</c:v>
                      </c:pt>
                      <c:pt idx="7">
                        <c:v>37</c:v>
                      </c:pt>
                      <c:pt idx="8">
                        <c:v>32</c:v>
                      </c:pt>
                      <c:pt idx="9">
                        <c:v>32</c:v>
                      </c:pt>
                      <c:pt idx="10">
                        <c:v>25</c:v>
                      </c:pt>
                      <c:pt idx="11">
                        <c:v>30</c:v>
                      </c:pt>
                      <c:pt idx="12">
                        <c:v>33</c:v>
                      </c:pt>
                      <c:pt idx="13">
                        <c:v>33</c:v>
                      </c:pt>
                      <c:pt idx="14">
                        <c:v>35</c:v>
                      </c:pt>
                      <c:pt idx="15">
                        <c:v>38</c:v>
                      </c:pt>
                      <c:pt idx="16">
                        <c:v>44</c:v>
                      </c:pt>
                      <c:pt idx="17">
                        <c:v>43</c:v>
                      </c:pt>
                      <c:pt idx="18">
                        <c:v>50</c:v>
                      </c:pt>
                    </c:numCache>
                  </c:numRef>
                </c:val>
                <c:smooth val="0"/>
                <c:extLst>
                  <c:ext xmlns:c16="http://schemas.microsoft.com/office/drawing/2014/chart" uri="{C3380CC4-5D6E-409C-BE32-E72D297353CC}">
                    <c16:uniqueId val="{00000013-433F-4233-8BD2-99738678AFA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Column1</c:v>
                      </c:pt>
                    </c:strCache>
                  </c:strRef>
                </c:tx>
                <c:spPr>
                  <a:ln w="19050" cap="rnd" cmpd="sng" algn="ctr">
                    <a:solidFill>
                      <a:schemeClr val="accent1">
                        <a:lumMod val="80000"/>
                        <a:lumOff val="20000"/>
                      </a:schemeClr>
                    </a:solidFill>
                    <a:prstDash val="solid"/>
                    <a:round/>
                  </a:ln>
                  <a:effectLst/>
                </c:spPr>
                <c:marker>
                  <c:spPr>
                    <a:noFill/>
                    <a:ln w="6350" cap="flat" cmpd="sng" algn="ctr">
                      <a:solidFill>
                        <a:schemeClr val="accent1">
                          <a:lumMod val="80000"/>
                          <a:lumOff val="20000"/>
                        </a:schemeClr>
                      </a:solidFill>
                      <a:prstDash val="solid"/>
                      <a:round/>
                    </a:ln>
                    <a:effectLst/>
                  </c:spPr>
                </c:marker>
                <c:cat>
                  <c:numRef>
                    <c:extLst xmlns:c15="http://schemas.microsoft.com/office/drawing/2012/chart">
                      <c:ext xmlns:c15="http://schemas.microsoft.com/office/drawing/2012/chart" uri="{02D57815-91ED-43cb-92C2-25804820EDAC}">
                        <c15:formulaRef>
                          <c15:sqref>Sheet1!$A$2:$A$20</c15:sqref>
                        </c15:formulaRef>
                      </c:ext>
                    </c:extLst>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extLst xmlns:c15="http://schemas.microsoft.com/office/drawing/2012/chart">
                      <c:ext xmlns:c15="http://schemas.microsoft.com/office/drawing/2012/chart" uri="{02D57815-91ED-43cb-92C2-25804820EDAC}">
                        <c15:formulaRef>
                          <c15:sqref>Sheet1!$H$2:$H$20</c15:sqref>
                        </c15:formulaRef>
                      </c:ext>
                    </c:extLst>
                    <c:numCache>
                      <c:formatCode>General</c:formatCode>
                      <c:ptCount val="19"/>
                    </c:numCache>
                  </c:numRef>
                </c:val>
                <c:smooth val="0"/>
                <c:extLst xmlns:c15="http://schemas.microsoft.com/office/drawing/2012/chart">
                  <c:ext xmlns:c16="http://schemas.microsoft.com/office/drawing/2014/chart" uri="{C3380CC4-5D6E-409C-BE32-E72D297353CC}">
                    <c16:uniqueId val="{00000014-433F-4233-8BD2-99738678AFAD}"/>
                  </c:ext>
                </c:extLst>
              </c15:ser>
            </c15:filteredLineSeries>
          </c:ext>
        </c:extLst>
      </c:lineChart>
      <c:catAx>
        <c:axId val="-210172933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6328"/>
        <c:crosses val="autoZero"/>
        <c:auto val="1"/>
        <c:lblAlgn val="ctr"/>
        <c:lblOffset val="100"/>
        <c:noMultiLvlLbl val="0"/>
      </c:catAx>
      <c:valAx>
        <c:axId val="-2101726328"/>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layout>
            <c:manualLayout>
              <c:xMode val="edge"/>
              <c:yMode val="edge"/>
              <c:x val="1.6240676418083945E-2"/>
              <c:y val="0.1674102201164574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489905801438E-2"/>
          <c:y val="2.8843970020440615E-2"/>
          <c:w val="0.84427419650319024"/>
          <c:h val="0.69876077260950087"/>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layout>
                <c:manualLayout>
                  <c:x val="1.3294925769997783E-2"/>
                  <c:y val="3.17965023847376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4-4602-A5B5-F4178F8B968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4-4602-A5B5-F4178F8B968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4-4602-A5B5-F4178F8B968A}"/>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4-4602-A5B5-F4178F8B968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34-4602-A5B5-F4178F8B968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34-4602-A5B5-F4178F8B968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4-4602-A5B5-F4178F8B968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4-4602-A5B5-F4178F8B968A}"/>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34-4602-A5B5-F4178F8B968A}"/>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34-4602-A5B5-F4178F8B968A}"/>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34-4602-A5B5-F4178F8B968A}"/>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34-4602-A5B5-F4178F8B968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34-4602-A5B5-F4178F8B968A}"/>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34-4602-A5B5-F4178F8B968A}"/>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34-4602-A5B5-F4178F8B968A}"/>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34-4602-A5B5-F4178F8B968A}"/>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334-4602-A5B5-F4178F8B968A}"/>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34-4602-A5B5-F4178F8B968A}"/>
                </c:ext>
              </c:extLst>
            </c:dLbl>
            <c:dLbl>
              <c:idx val="18"/>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334-4602-A5B5-F4178F8B968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45</c:v>
                </c:pt>
                <c:pt idx="1">
                  <c:v>48</c:v>
                </c:pt>
                <c:pt idx="2">
                  <c:v>44</c:v>
                </c:pt>
                <c:pt idx="3">
                  <c:v>49</c:v>
                </c:pt>
                <c:pt idx="4">
                  <c:v>50</c:v>
                </c:pt>
                <c:pt idx="5">
                  <c:v>52</c:v>
                </c:pt>
                <c:pt idx="6">
                  <c:v>49</c:v>
                </c:pt>
                <c:pt idx="7">
                  <c:v>49</c:v>
                </c:pt>
                <c:pt idx="8">
                  <c:v>52</c:v>
                </c:pt>
                <c:pt idx="9">
                  <c:v>46</c:v>
                </c:pt>
                <c:pt idx="10">
                  <c:v>50</c:v>
                </c:pt>
                <c:pt idx="11">
                  <c:v>51</c:v>
                </c:pt>
                <c:pt idx="12">
                  <c:v>46</c:v>
                </c:pt>
                <c:pt idx="13">
                  <c:v>48</c:v>
                </c:pt>
                <c:pt idx="14">
                  <c:v>46</c:v>
                </c:pt>
                <c:pt idx="15">
                  <c:v>41</c:v>
                </c:pt>
                <c:pt idx="16">
                  <c:v>39</c:v>
                </c:pt>
                <c:pt idx="17">
                  <c:v>37</c:v>
                </c:pt>
                <c:pt idx="18">
                  <c:v>42</c:v>
                </c:pt>
              </c:numCache>
            </c:numRef>
          </c:val>
          <c:extLst>
            <c:ext xmlns:c16="http://schemas.microsoft.com/office/drawing/2014/chart" uri="{C3380CC4-5D6E-409C-BE32-E72D297353CC}">
              <c16:uniqueId val="{00000013-3334-4602-A5B5-F4178F8B968A}"/>
            </c:ext>
          </c:extLst>
        </c:ser>
        <c:ser>
          <c:idx val="0"/>
          <c:order val="1"/>
          <c:tx>
            <c:strRef>
              <c:f>Sheet1!$A$3</c:f>
              <c:strCache>
                <c:ptCount val="1"/>
                <c:pt idx="0">
                  <c:v>% Non-Prescribed Use</c:v>
                </c:pt>
              </c:strCache>
            </c:strRef>
          </c:tx>
          <c:spPr>
            <a:solidFill>
              <a:schemeClr val="accent1"/>
            </a:solidFill>
            <a:ln>
              <a:no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334-4602-A5B5-F4178F8B968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334-4602-A5B5-F4178F8B968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334-4602-A5B5-F4178F8B968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334-4602-A5B5-F4178F8B968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334-4602-A5B5-F4178F8B968A}"/>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334-4602-A5B5-F4178F8B968A}"/>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334-4602-A5B5-F4178F8B968A}"/>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334-4602-A5B5-F4178F8B968A}"/>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334-4602-A5B5-F4178F8B968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334-4602-A5B5-F4178F8B968A}"/>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334-4602-A5B5-F4178F8B968A}"/>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334-4602-A5B5-F4178F8B968A}"/>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334-4602-A5B5-F4178F8B968A}"/>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334-4602-A5B5-F4178F8B968A}"/>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334-4602-A5B5-F4178F8B968A}"/>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334-4602-A5B5-F4178F8B968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3">
                  <c:v>29</c:v>
                </c:pt>
                <c:pt idx="4">
                  <c:v>30</c:v>
                </c:pt>
                <c:pt idx="5">
                  <c:v>28</c:v>
                </c:pt>
                <c:pt idx="6">
                  <c:v>30</c:v>
                </c:pt>
                <c:pt idx="7">
                  <c:v>31</c:v>
                </c:pt>
                <c:pt idx="8">
                  <c:v>32</c:v>
                </c:pt>
                <c:pt idx="9">
                  <c:v>27</c:v>
                </c:pt>
                <c:pt idx="10">
                  <c:v>25</c:v>
                </c:pt>
                <c:pt idx="11">
                  <c:v>26</c:v>
                </c:pt>
                <c:pt idx="12">
                  <c:v>26</c:v>
                </c:pt>
                <c:pt idx="13">
                  <c:v>24</c:v>
                </c:pt>
                <c:pt idx="14">
                  <c:v>24</c:v>
                </c:pt>
                <c:pt idx="15">
                  <c:v>19</c:v>
                </c:pt>
                <c:pt idx="16">
                  <c:v>17</c:v>
                </c:pt>
                <c:pt idx="17">
                  <c:v>16</c:v>
                </c:pt>
                <c:pt idx="18">
                  <c:v>16</c:v>
                </c:pt>
              </c:numCache>
            </c:numRef>
          </c:val>
          <c:extLst>
            <c:ext xmlns:c16="http://schemas.microsoft.com/office/drawing/2014/chart" uri="{C3380CC4-5D6E-409C-BE32-E72D297353CC}">
              <c16:uniqueId val="{00000024-3334-4602-A5B5-F4178F8B968A}"/>
            </c:ext>
          </c:extLst>
        </c:ser>
        <c:dLbls>
          <c:showLegendKey val="0"/>
          <c:showVal val="0"/>
          <c:showCatName val="0"/>
          <c:showSerName val="0"/>
          <c:showPercent val="0"/>
          <c:showBubbleSize val="0"/>
        </c:dLbls>
        <c:gapWidth val="150"/>
        <c:axId val="-2097785448"/>
        <c:axId val="-2097782216"/>
      </c:barChart>
      <c:lineChart>
        <c:grouping val="standard"/>
        <c:varyColors val="0"/>
        <c:ser>
          <c:idx val="2"/>
          <c:order val="2"/>
          <c:tx>
            <c:strRef>
              <c:f>Sheet1!$A$4</c:f>
              <c:strCache>
                <c:ptCount val="1"/>
                <c:pt idx="0">
                  <c:v>Median days (any)</c:v>
                </c:pt>
              </c:strCache>
              <c:extLst xmlns:c15="http://schemas.microsoft.com/office/drawing/2012/chart"/>
            </c:strRef>
          </c:tx>
          <c:spPr>
            <a:ln w="25400" cap="rnd" cmpd="sng" algn="ctr">
              <a:solidFill>
                <a:schemeClr val="accent3"/>
              </a:solidFill>
              <a:prstDash val="solid"/>
              <a:round/>
            </a:ln>
            <a:effectLst/>
          </c:spPr>
          <c:marker>
            <c:symbol val="diamond"/>
            <c:size val="6"/>
            <c:spPr>
              <a:solidFill>
                <a:schemeClr val="accent3"/>
              </a:solidFill>
              <a:ln w="6350" cap="flat" cmpd="sng" algn="ctr">
                <a:solidFill>
                  <a:schemeClr val="accent3"/>
                </a:solidFill>
                <a:prstDash val="solid"/>
                <a:round/>
              </a:ln>
              <a:effectLst/>
            </c:spPr>
          </c:marker>
          <c:dLbls>
            <c:dLbl>
              <c:idx val="0"/>
              <c:layout>
                <c:manualLayout>
                  <c:x val="-3.1176600930644813E-2"/>
                  <c:y val="-4.2686715035024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334-4602-A5B5-F4178F8B968A}"/>
                </c:ext>
              </c:extLst>
            </c:dLbl>
            <c:dLbl>
              <c:idx val="17"/>
              <c:layout>
                <c:manualLayout>
                  <c:x val="-2.8805672501661866E-2"/>
                  <c:y val="4.9965932318873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334-4602-A5B5-F4178F8B968A}"/>
                </c:ext>
              </c:extLst>
            </c:dLbl>
            <c:dLbl>
              <c:idx val="18"/>
              <c:layout>
                <c:manualLayout>
                  <c:x val="-3.6793794305514604E-2"/>
                  <c:y val="4.8160434635654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334-4602-A5B5-F4178F8B968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extLst xmlns:c15="http://schemas.microsoft.com/office/drawing/2012/chart"/>
            </c:numRef>
          </c:cat>
          <c:val>
            <c:numRef>
              <c:f>Sheet1!$B$4:$T$4</c:f>
              <c:numCache>
                <c:formatCode>General</c:formatCode>
                <c:ptCount val="19"/>
                <c:pt idx="0">
                  <c:v>90</c:v>
                </c:pt>
                <c:pt idx="1">
                  <c:v>120</c:v>
                </c:pt>
                <c:pt idx="2">
                  <c:v>120</c:v>
                </c:pt>
                <c:pt idx="3">
                  <c:v>120</c:v>
                </c:pt>
                <c:pt idx="4">
                  <c:v>170</c:v>
                </c:pt>
                <c:pt idx="5">
                  <c:v>174</c:v>
                </c:pt>
                <c:pt idx="6">
                  <c:v>150</c:v>
                </c:pt>
                <c:pt idx="7">
                  <c:v>169</c:v>
                </c:pt>
                <c:pt idx="8">
                  <c:v>120</c:v>
                </c:pt>
                <c:pt idx="9">
                  <c:v>179</c:v>
                </c:pt>
                <c:pt idx="10">
                  <c:v>180</c:v>
                </c:pt>
                <c:pt idx="11">
                  <c:v>180</c:v>
                </c:pt>
                <c:pt idx="12">
                  <c:v>156</c:v>
                </c:pt>
                <c:pt idx="13">
                  <c:v>180</c:v>
                </c:pt>
                <c:pt idx="14">
                  <c:v>180</c:v>
                </c:pt>
                <c:pt idx="15">
                  <c:v>180</c:v>
                </c:pt>
                <c:pt idx="16">
                  <c:v>169</c:v>
                </c:pt>
                <c:pt idx="17">
                  <c:v>175</c:v>
                </c:pt>
                <c:pt idx="18">
                  <c:v>180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28-3334-4602-A5B5-F4178F8B968A}"/>
            </c:ext>
          </c:extLst>
        </c:ser>
        <c:dLbls>
          <c:showLegendKey val="0"/>
          <c:showVal val="1"/>
          <c:showCatName val="0"/>
          <c:showSerName val="0"/>
          <c:showPercent val="0"/>
          <c:showBubbleSize val="0"/>
        </c:dLbls>
        <c:marker val="1"/>
        <c:smooth val="0"/>
        <c:axId val="-2097775736"/>
        <c:axId val="-2097772776"/>
        <c:extLst/>
      </c:lineChart>
      <c:catAx>
        <c:axId val="-2097785448"/>
        <c:scaling>
          <c:orientation val="minMax"/>
        </c:scaling>
        <c:delete val="0"/>
        <c:axPos val="b"/>
        <c:numFmt formatCode="General" sourceLinked="1"/>
        <c:majorTickMark val="cross"/>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82216"/>
        <c:crosses val="autoZero"/>
        <c:auto val="0"/>
        <c:lblAlgn val="ctr"/>
        <c:lblOffset val="100"/>
        <c:tickLblSkip val="1"/>
        <c:tickMarkSkip val="1"/>
        <c:noMultiLvlLbl val="0"/>
      </c:catAx>
      <c:valAx>
        <c:axId val="-2097782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a:t>% IDRS participants</a:t>
                </a:r>
              </a:p>
            </c:rich>
          </c:tx>
          <c:layout>
            <c:manualLayout>
              <c:xMode val="edge"/>
              <c:yMode val="edge"/>
              <c:x val="2.8517079545361652E-3"/>
              <c:y val="0.1654834604676320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85448"/>
        <c:crosses val="autoZero"/>
        <c:crossBetween val="between"/>
        <c:majorUnit val="10"/>
      </c:valAx>
      <c:catAx>
        <c:axId val="-2097775736"/>
        <c:scaling>
          <c:orientation val="minMax"/>
        </c:scaling>
        <c:delete val="1"/>
        <c:axPos val="b"/>
        <c:numFmt formatCode="General" sourceLinked="1"/>
        <c:majorTickMark val="out"/>
        <c:minorTickMark val="none"/>
        <c:tickLblPos val="none"/>
        <c:crossAx val="-2097772776"/>
        <c:crosses val="autoZero"/>
        <c:auto val="0"/>
        <c:lblAlgn val="ctr"/>
        <c:lblOffset val="100"/>
        <c:noMultiLvlLbl val="0"/>
      </c:catAx>
      <c:valAx>
        <c:axId val="-2097772776"/>
        <c:scaling>
          <c:orientation val="minMax"/>
          <c:max val="180"/>
        </c:scaling>
        <c:delete val="0"/>
        <c:axPos val="r"/>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a:t>Median Days</a:t>
                </a:r>
              </a:p>
            </c:rich>
          </c:tx>
          <c:layout>
            <c:manualLayout>
              <c:xMode val="edge"/>
              <c:yMode val="edge"/>
              <c:x val="0.96632815486767476"/>
              <c:y val="0.2479130898826211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75736"/>
        <c:crosses val="max"/>
        <c:crossBetween val="between"/>
      </c:valAx>
      <c:spPr>
        <a:noFill/>
        <a:ln>
          <a:noFill/>
        </a:ln>
        <a:effectLst/>
      </c:spPr>
    </c:plotArea>
    <c:legend>
      <c:legendPos val="b"/>
      <c:layout>
        <c:manualLayout>
          <c:xMode val="edge"/>
          <c:yMode val="edge"/>
          <c:x val="0.1055796814452038"/>
          <c:y val="0.86838501308163185"/>
          <c:w val="0.75732538196740473"/>
          <c:h val="0.11344555698423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3.3941496662624741E-2"/>
          <c:w val="0.83538308832472197"/>
          <c:h val="0.7120099138944084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7"/>
              <c:layout>
                <c:manualLayout>
                  <c:x val="0"/>
                  <c:y val="4.52488687782805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08-4162-95F2-25F9E2883FBB}"/>
                </c:ext>
              </c:extLst>
            </c:dLbl>
            <c:dLbl>
              <c:idx val="10"/>
              <c:layout>
                <c:manualLayout>
                  <c:x val="-2.2158209616663788E-3"/>
                  <c:y val="1.8099547511312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08-4162-95F2-25F9E2883FBB}"/>
                </c:ext>
              </c:extLst>
            </c:dLbl>
            <c:dLbl>
              <c:idx val="12"/>
              <c:layout>
                <c:manualLayout>
                  <c:x val="8.1245830035669357E-17"/>
                  <c:y val="1.8099547511312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08-4162-95F2-25F9E2883FBB}"/>
                </c:ext>
              </c:extLst>
            </c:dLbl>
            <c:dLbl>
              <c:idx val="14"/>
              <c:layout>
                <c:manualLayout>
                  <c:x val="-1.6249166007133871E-16"/>
                  <c:y val="1.8099547511312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08-4162-95F2-25F9E2883FBB}"/>
                </c:ext>
              </c:extLst>
            </c:dLbl>
            <c:dLbl>
              <c:idx val="15"/>
              <c:layout>
                <c:manualLayout>
                  <c:x val="2.215820961666135E-3"/>
                  <c:y val="2.26244343891402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08-4162-95F2-25F9E2883F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21</c:v>
                </c:pt>
                <c:pt idx="1">
                  <c:v>25</c:v>
                </c:pt>
                <c:pt idx="2">
                  <c:v>33</c:v>
                </c:pt>
                <c:pt idx="3">
                  <c:v>35</c:v>
                </c:pt>
                <c:pt idx="4">
                  <c:v>35</c:v>
                </c:pt>
                <c:pt idx="5">
                  <c:v>29</c:v>
                </c:pt>
                <c:pt idx="6">
                  <c:v>26</c:v>
                </c:pt>
                <c:pt idx="7">
                  <c:v>23</c:v>
                </c:pt>
                <c:pt idx="8">
                  <c:v>22</c:v>
                </c:pt>
                <c:pt idx="9">
                  <c:v>21</c:v>
                </c:pt>
                <c:pt idx="10">
                  <c:v>19</c:v>
                </c:pt>
                <c:pt idx="11">
                  <c:v>16</c:v>
                </c:pt>
                <c:pt idx="12">
                  <c:v>18</c:v>
                </c:pt>
                <c:pt idx="13">
                  <c:v>14</c:v>
                </c:pt>
                <c:pt idx="14">
                  <c:v>14</c:v>
                </c:pt>
                <c:pt idx="15">
                  <c:v>14</c:v>
                </c:pt>
                <c:pt idx="16">
                  <c:v>10</c:v>
                </c:pt>
              </c:numCache>
            </c:numRef>
          </c:val>
          <c:extLst>
            <c:ext xmlns:c16="http://schemas.microsoft.com/office/drawing/2014/chart" uri="{C3380CC4-5D6E-409C-BE32-E72D297353CC}">
              <c16:uniqueId val="{00000005-4708-4162-95F2-25F9E2883FBB}"/>
            </c:ext>
          </c:extLst>
        </c:ser>
        <c:ser>
          <c:idx val="2"/>
          <c:order val="2"/>
          <c:tx>
            <c:strRef>
              <c:f>Sheet1!$A$4</c:f>
              <c:strCache>
                <c:ptCount val="1"/>
                <c:pt idx="0">
                  <c:v>% Non-Prescribed Use</c:v>
                </c:pt>
              </c:strCache>
            </c:strRef>
          </c:tx>
          <c:spPr>
            <a:solidFill>
              <a:schemeClr val="accent3"/>
            </a:solidFill>
            <a:ln>
              <a:noFill/>
            </a:ln>
            <a:effectLst/>
          </c:spPr>
          <c:invertIfNegative val="0"/>
          <c:dLbls>
            <c:dLbl>
              <c:idx val="15"/>
              <c:layout>
                <c:manualLayout>
                  <c:x val="8.8632838466651889E-3"/>
                  <c:y val="1.8099547511312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08-4162-95F2-25F9E2883FBB}"/>
                </c:ext>
              </c:extLst>
            </c:dLbl>
            <c:dLbl>
              <c:idx val="16"/>
              <c:layout>
                <c:manualLayout>
                  <c:x val="7.7554606028777777E-3"/>
                  <c:y val="9.0499519008087788E-3"/>
                </c:manualLayout>
              </c:layout>
              <c:tx>
                <c:rich>
                  <a:bodyPr/>
                  <a:lstStyle/>
                  <a:p>
                    <a:fld id="{E8974EE7-757D-4D30-B480-300A1953A6DF}"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5557278971859072E-2"/>
                      <c:h val="8.1380268642890219E-2"/>
                    </c:manualLayout>
                  </c15:layout>
                  <c15:dlblFieldTable/>
                  <c15:showDataLabelsRange val="0"/>
                </c:ext>
                <c:ext xmlns:c16="http://schemas.microsoft.com/office/drawing/2014/chart" uri="{C3380CC4-5D6E-409C-BE32-E72D297353CC}">
                  <c16:uniqueId val="{00000007-4708-4162-95F2-25F9E2883F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1">
                  <c:v>12</c:v>
                </c:pt>
                <c:pt idx="2">
                  <c:v>16</c:v>
                </c:pt>
                <c:pt idx="3">
                  <c:v>18</c:v>
                </c:pt>
                <c:pt idx="4">
                  <c:v>23</c:v>
                </c:pt>
                <c:pt idx="5">
                  <c:v>18</c:v>
                </c:pt>
                <c:pt idx="6">
                  <c:v>16</c:v>
                </c:pt>
                <c:pt idx="7">
                  <c:v>18</c:v>
                </c:pt>
                <c:pt idx="8">
                  <c:v>16</c:v>
                </c:pt>
                <c:pt idx="9">
                  <c:v>15</c:v>
                </c:pt>
                <c:pt idx="10">
                  <c:v>14</c:v>
                </c:pt>
                <c:pt idx="11">
                  <c:v>12</c:v>
                </c:pt>
                <c:pt idx="12">
                  <c:v>14</c:v>
                </c:pt>
                <c:pt idx="13">
                  <c:v>11</c:v>
                </c:pt>
                <c:pt idx="14">
                  <c:v>10</c:v>
                </c:pt>
                <c:pt idx="15">
                  <c:v>10</c:v>
                </c:pt>
                <c:pt idx="16">
                  <c:v>7</c:v>
                </c:pt>
              </c:numCache>
            </c:numRef>
          </c:val>
          <c:extLst>
            <c:ext xmlns:c16="http://schemas.microsoft.com/office/drawing/2014/chart" uri="{C3380CC4-5D6E-409C-BE32-E72D297353CC}">
              <c16:uniqueId val="{00000008-4708-4162-95F2-25F9E2883FBB}"/>
            </c:ext>
          </c:extLst>
        </c:ser>
        <c:dLbls>
          <c:showLegendKey val="0"/>
          <c:showVal val="0"/>
          <c:showCatName val="0"/>
          <c:showSerName val="0"/>
          <c:showPercent val="0"/>
          <c:showBubbleSize val="0"/>
        </c:dLbls>
        <c:gapWidth val="150"/>
        <c:axId val="-2121550808"/>
        <c:axId val="-2121547656"/>
      </c:barChart>
      <c:lineChart>
        <c:grouping val="standard"/>
        <c:varyColors val="0"/>
        <c:ser>
          <c:idx val="0"/>
          <c:order val="1"/>
          <c:tx>
            <c:strRef>
              <c:f>Sheet1!$A$3</c:f>
              <c:strCache>
                <c:ptCount val="1"/>
                <c:pt idx="0">
                  <c:v>Median days (any)</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08-4162-95F2-25F9E2883FBB}"/>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08-4162-95F2-25F9E2883F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21</c:v>
                </c:pt>
                <c:pt idx="1">
                  <c:v>26</c:v>
                </c:pt>
                <c:pt idx="2">
                  <c:v>36</c:v>
                </c:pt>
                <c:pt idx="3">
                  <c:v>60</c:v>
                </c:pt>
                <c:pt idx="4">
                  <c:v>51</c:v>
                </c:pt>
                <c:pt idx="5">
                  <c:v>50</c:v>
                </c:pt>
                <c:pt idx="6">
                  <c:v>32</c:v>
                </c:pt>
                <c:pt idx="7">
                  <c:v>20</c:v>
                </c:pt>
                <c:pt idx="8">
                  <c:v>38</c:v>
                </c:pt>
                <c:pt idx="9">
                  <c:v>30</c:v>
                </c:pt>
                <c:pt idx="10">
                  <c:v>13</c:v>
                </c:pt>
                <c:pt idx="11">
                  <c:v>29</c:v>
                </c:pt>
                <c:pt idx="12">
                  <c:v>16</c:v>
                </c:pt>
                <c:pt idx="13">
                  <c:v>24</c:v>
                </c:pt>
                <c:pt idx="14">
                  <c:v>12</c:v>
                </c:pt>
                <c:pt idx="15">
                  <c:v>13</c:v>
                </c:pt>
                <c:pt idx="16">
                  <c:v>24</c:v>
                </c:pt>
              </c:numCache>
            </c:numRef>
          </c:val>
          <c:smooth val="0"/>
          <c:extLst>
            <c:ext xmlns:c16="http://schemas.microsoft.com/office/drawing/2014/chart" uri="{C3380CC4-5D6E-409C-BE32-E72D297353CC}">
              <c16:uniqueId val="{0000000B-4708-4162-95F2-25F9E2883FBB}"/>
            </c:ext>
          </c:extLst>
        </c:ser>
        <c:dLbls>
          <c:showLegendKey val="0"/>
          <c:showVal val="1"/>
          <c:showCatName val="0"/>
          <c:showSerName val="0"/>
          <c:showPercent val="0"/>
          <c:showBubbleSize val="0"/>
        </c:dLbls>
        <c:marker val="1"/>
        <c:smooth val="0"/>
        <c:axId val="-2121541096"/>
        <c:axId val="-2121538136"/>
      </c:lineChart>
      <c:catAx>
        <c:axId val="-212155080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47656"/>
        <c:crosses val="autoZero"/>
        <c:auto val="0"/>
        <c:lblAlgn val="ctr"/>
        <c:lblOffset val="100"/>
        <c:tickLblSkip val="1"/>
        <c:tickMarkSkip val="1"/>
        <c:noMultiLvlLbl val="0"/>
      </c:catAx>
      <c:valAx>
        <c:axId val="-212154765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2699272883855693E-2"/>
              <c:y val="0.22478900925154371"/>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50808"/>
        <c:crosses val="autoZero"/>
        <c:crossBetween val="between"/>
        <c:majorUnit val="10"/>
      </c:valAx>
      <c:catAx>
        <c:axId val="-2121541096"/>
        <c:scaling>
          <c:orientation val="minMax"/>
        </c:scaling>
        <c:delete val="1"/>
        <c:axPos val="b"/>
        <c:numFmt formatCode="General" sourceLinked="1"/>
        <c:majorTickMark val="out"/>
        <c:minorTickMark val="none"/>
        <c:tickLblPos val="none"/>
        <c:crossAx val="-2121538136"/>
        <c:crosses val="autoZero"/>
        <c:auto val="0"/>
        <c:lblAlgn val="ctr"/>
        <c:lblOffset val="100"/>
        <c:noMultiLvlLbl val="0"/>
      </c:catAx>
      <c:valAx>
        <c:axId val="-2121538136"/>
        <c:scaling>
          <c:orientation val="minMax"/>
          <c:max val="6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6853929551093376"/>
              <c:y val="0.26145948532616681"/>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41096"/>
        <c:crosses val="max"/>
        <c:crossBetween val="between"/>
        <c:majorUnit val="5"/>
      </c:valAx>
      <c:spPr>
        <a:noFill/>
        <a:ln w="25399">
          <a:noFill/>
        </a:ln>
        <a:effectLst/>
      </c:spPr>
    </c:plotArea>
    <c:legend>
      <c:legendPos val="b"/>
      <c:layout>
        <c:manualLayout>
          <c:xMode val="edge"/>
          <c:yMode val="edge"/>
          <c:x val="0.18285460550535546"/>
          <c:y val="0.8771863754587238"/>
          <c:w val="0.66492704365865174"/>
          <c:h val="0.12281362454127623"/>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3.6074907618549125E-2"/>
          <c:w val="0.83538308832472197"/>
          <c:h val="0.6978056876430101"/>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25-4C78-8A1A-96153FB247BB}"/>
                </c:ext>
              </c:extLst>
            </c:dLbl>
            <c:dLbl>
              <c:idx val="11"/>
              <c:layout>
                <c:manualLayout>
                  <c:x val="2.2158209616662972E-3"/>
                  <c:y val="2.2799817601459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25-4C78-8A1A-96153FB247BB}"/>
                </c:ext>
              </c:extLst>
            </c:dLbl>
            <c:dLbl>
              <c:idx val="12"/>
              <c:tx>
                <c:rich>
                  <a:bodyPr/>
                  <a:lstStyle/>
                  <a:p>
                    <a:fld id="{EE4BE075-5237-4874-8FC1-93150F01B05F}"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25-4C78-8A1A-96153FB247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8</c:v>
                </c:pt>
                <c:pt idx="1">
                  <c:v>14</c:v>
                </c:pt>
                <c:pt idx="2">
                  <c:v>17</c:v>
                </c:pt>
                <c:pt idx="3">
                  <c:v>22</c:v>
                </c:pt>
                <c:pt idx="4">
                  <c:v>23</c:v>
                </c:pt>
                <c:pt idx="5">
                  <c:v>22</c:v>
                </c:pt>
                <c:pt idx="6">
                  <c:v>26</c:v>
                </c:pt>
                <c:pt idx="7">
                  <c:v>24</c:v>
                </c:pt>
                <c:pt idx="8">
                  <c:v>25</c:v>
                </c:pt>
                <c:pt idx="9">
                  <c:v>26</c:v>
                </c:pt>
                <c:pt idx="10">
                  <c:v>19</c:v>
                </c:pt>
                <c:pt idx="11">
                  <c:v>24</c:v>
                </c:pt>
                <c:pt idx="12">
                  <c:v>20</c:v>
                </c:pt>
              </c:numCache>
            </c:numRef>
          </c:val>
          <c:extLst>
            <c:ext xmlns:c16="http://schemas.microsoft.com/office/drawing/2014/chart" uri="{C3380CC4-5D6E-409C-BE32-E72D297353CC}">
              <c16:uniqueId val="{00000003-6F25-4C78-8A1A-96153FB247BB}"/>
            </c:ext>
          </c:extLst>
        </c:ser>
        <c:ser>
          <c:idx val="2"/>
          <c:order val="2"/>
          <c:tx>
            <c:strRef>
              <c:f>Sheet1!$A$4</c:f>
              <c:strCache>
                <c:ptCount val="1"/>
                <c:pt idx="0">
                  <c:v>% Non-Prescribed Use</c:v>
                </c:pt>
              </c:strCache>
            </c:strRef>
          </c:tx>
          <c:spPr>
            <a:solidFill>
              <a:schemeClr val="accent3"/>
            </a:solidFill>
            <a:ln>
              <a:noFill/>
            </a:ln>
            <a:effectLst/>
          </c:spPr>
          <c:invertIfNegative val="0"/>
          <c:dLbls>
            <c:dLbl>
              <c:idx val="12"/>
              <c:tx>
                <c:rich>
                  <a:bodyPr/>
                  <a:lstStyle/>
                  <a:p>
                    <a:fld id="{B81806E4-3556-436D-BD22-2F8ABB5B86E8}"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F25-4C78-8A1A-96153FB247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3</c:v>
                </c:pt>
                <c:pt idx="1">
                  <c:v>8</c:v>
                </c:pt>
                <c:pt idx="2">
                  <c:v>9</c:v>
                </c:pt>
                <c:pt idx="3">
                  <c:v>12</c:v>
                </c:pt>
                <c:pt idx="4">
                  <c:v>13</c:v>
                </c:pt>
                <c:pt idx="5">
                  <c:v>13</c:v>
                </c:pt>
                <c:pt idx="6">
                  <c:v>14</c:v>
                </c:pt>
                <c:pt idx="7">
                  <c:v>14</c:v>
                </c:pt>
                <c:pt idx="8">
                  <c:v>15</c:v>
                </c:pt>
                <c:pt idx="9">
                  <c:v>17</c:v>
                </c:pt>
                <c:pt idx="10">
                  <c:v>11</c:v>
                </c:pt>
                <c:pt idx="11">
                  <c:v>14</c:v>
                </c:pt>
                <c:pt idx="12">
                  <c:v>10</c:v>
                </c:pt>
              </c:numCache>
            </c:numRef>
          </c:val>
          <c:extLst>
            <c:ext xmlns:c16="http://schemas.microsoft.com/office/drawing/2014/chart" uri="{C3380CC4-5D6E-409C-BE32-E72D297353CC}">
              <c16:uniqueId val="{00000005-6F25-4C78-8A1A-96153FB247BB}"/>
            </c:ext>
          </c:extLst>
        </c:ser>
        <c:dLbls>
          <c:showLegendKey val="0"/>
          <c:showVal val="0"/>
          <c:showCatName val="0"/>
          <c:showSerName val="0"/>
          <c:showPercent val="0"/>
          <c:showBubbleSize val="0"/>
        </c:dLbls>
        <c:gapWidth val="150"/>
        <c:axId val="-2121422840"/>
        <c:axId val="-2121725192"/>
      </c:barChart>
      <c:lineChart>
        <c:grouping val="standard"/>
        <c:varyColors val="0"/>
        <c:ser>
          <c:idx val="0"/>
          <c:order val="1"/>
          <c:tx>
            <c:strRef>
              <c:f>Sheet1!$A$3</c:f>
              <c:strCache>
                <c:ptCount val="1"/>
                <c:pt idx="0">
                  <c:v>Median days</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25-4C78-8A1A-96153FB247B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25-4C78-8A1A-96153FB247BB}"/>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25-4C78-8A1A-96153FB247B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14</c:v>
                </c:pt>
                <c:pt idx="1">
                  <c:v>24</c:v>
                </c:pt>
                <c:pt idx="2">
                  <c:v>36</c:v>
                </c:pt>
                <c:pt idx="3">
                  <c:v>48</c:v>
                </c:pt>
                <c:pt idx="4">
                  <c:v>30</c:v>
                </c:pt>
                <c:pt idx="5">
                  <c:v>30</c:v>
                </c:pt>
                <c:pt idx="10">
                  <c:v>48</c:v>
                </c:pt>
                <c:pt idx="11">
                  <c:v>36</c:v>
                </c:pt>
                <c:pt idx="12">
                  <c:v>56</c:v>
                </c:pt>
              </c:numCache>
            </c:numRef>
          </c:val>
          <c:smooth val="0"/>
          <c:extLst>
            <c:ext xmlns:c16="http://schemas.microsoft.com/office/drawing/2014/chart" uri="{C3380CC4-5D6E-409C-BE32-E72D297353CC}">
              <c16:uniqueId val="{00000009-6F25-4C78-8A1A-96153FB247BB}"/>
            </c:ext>
          </c:extLst>
        </c:ser>
        <c:dLbls>
          <c:showLegendKey val="0"/>
          <c:showVal val="1"/>
          <c:showCatName val="0"/>
          <c:showSerName val="0"/>
          <c:showPercent val="0"/>
          <c:showBubbleSize val="0"/>
        </c:dLbls>
        <c:marker val="1"/>
        <c:smooth val="0"/>
        <c:axId val="-2121763704"/>
        <c:axId val="-2121760744"/>
      </c:lineChart>
      <c:catAx>
        <c:axId val="-2121422840"/>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25192"/>
        <c:crosses val="autoZero"/>
        <c:auto val="0"/>
        <c:lblAlgn val="ctr"/>
        <c:lblOffset val="100"/>
        <c:tickLblSkip val="1"/>
        <c:tickMarkSkip val="1"/>
        <c:noMultiLvlLbl val="0"/>
      </c:catAx>
      <c:valAx>
        <c:axId val="-212172519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3084892874078036E-2"/>
              <c:y val="0.19855244042359063"/>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422840"/>
        <c:crosses val="autoZero"/>
        <c:crossBetween val="between"/>
        <c:majorUnit val="10"/>
      </c:valAx>
      <c:catAx>
        <c:axId val="-2121763704"/>
        <c:scaling>
          <c:orientation val="minMax"/>
        </c:scaling>
        <c:delete val="1"/>
        <c:axPos val="b"/>
        <c:numFmt formatCode="General" sourceLinked="1"/>
        <c:majorTickMark val="out"/>
        <c:minorTickMark val="none"/>
        <c:tickLblPos val="none"/>
        <c:crossAx val="-2121760744"/>
        <c:crosses val="autoZero"/>
        <c:auto val="0"/>
        <c:lblAlgn val="ctr"/>
        <c:lblOffset val="100"/>
        <c:noMultiLvlLbl val="0"/>
      </c:catAx>
      <c:valAx>
        <c:axId val="-2121760744"/>
        <c:scaling>
          <c:orientation val="minMax"/>
          <c:max val="6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080498934570392"/>
              <c:y val="0.2462512107768941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63704"/>
        <c:crosses val="max"/>
        <c:crossBetween val="between"/>
      </c:valAx>
      <c:spPr>
        <a:noFill/>
        <a:ln w="25399">
          <a:noFill/>
        </a:ln>
        <a:effectLst/>
      </c:spPr>
    </c:plotArea>
    <c:legend>
      <c:legendPos val="b"/>
      <c:layout>
        <c:manualLayout>
          <c:xMode val="edge"/>
          <c:yMode val="edge"/>
          <c:x val="0.2313450052675215"/>
          <c:y val="0.90445950161659372"/>
          <c:w val="0.63366460147500392"/>
          <c:h val="6.7695351350575028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43916350141601E-2"/>
          <c:y val="3.1054227062280278E-2"/>
          <c:w val="0.83176150860954134"/>
          <c:h val="0.67852610361516552"/>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Sheet1!$B$2:$S$2</c:f>
              <c:numCache>
                <c:formatCode>General</c:formatCode>
                <c:ptCount val="18"/>
                <c:pt idx="0">
                  <c:v>43</c:v>
                </c:pt>
                <c:pt idx="1">
                  <c:v>50</c:v>
                </c:pt>
                <c:pt idx="2">
                  <c:v>47</c:v>
                </c:pt>
                <c:pt idx="3">
                  <c:v>49</c:v>
                </c:pt>
                <c:pt idx="4">
                  <c:v>44</c:v>
                </c:pt>
                <c:pt idx="5">
                  <c:v>52</c:v>
                </c:pt>
                <c:pt idx="6">
                  <c:v>53</c:v>
                </c:pt>
                <c:pt idx="7">
                  <c:v>50</c:v>
                </c:pt>
                <c:pt idx="8">
                  <c:v>44</c:v>
                </c:pt>
                <c:pt idx="9">
                  <c:v>46</c:v>
                </c:pt>
                <c:pt idx="10">
                  <c:v>43</c:v>
                </c:pt>
                <c:pt idx="11">
                  <c:v>43</c:v>
                </c:pt>
                <c:pt idx="12">
                  <c:v>38</c:v>
                </c:pt>
                <c:pt idx="13">
                  <c:v>37</c:v>
                </c:pt>
                <c:pt idx="14">
                  <c:v>31</c:v>
                </c:pt>
                <c:pt idx="15">
                  <c:v>29</c:v>
                </c:pt>
                <c:pt idx="16">
                  <c:v>29</c:v>
                </c:pt>
                <c:pt idx="17">
                  <c:v>26</c:v>
                </c:pt>
              </c:numCache>
            </c:numRef>
          </c:val>
          <c:extLst>
            <c:ext xmlns:c16="http://schemas.microsoft.com/office/drawing/2014/chart" uri="{C3380CC4-5D6E-409C-BE32-E72D297353CC}">
              <c16:uniqueId val="{00000000-D349-4E49-B809-7A15758D297E}"/>
            </c:ext>
          </c:extLst>
        </c:ser>
        <c:ser>
          <c:idx val="2"/>
          <c:order val="2"/>
          <c:tx>
            <c:strRef>
              <c:f>Sheet1!$A$4</c:f>
              <c:strCache>
                <c:ptCount val="1"/>
                <c:pt idx="0">
                  <c:v>% Non-Prescribed Use</c:v>
                </c:pt>
              </c:strCache>
            </c:strRef>
          </c:tx>
          <c:spPr>
            <a:solidFill>
              <a:schemeClr val="accent3"/>
            </a:solidFill>
            <a:ln>
              <a:noFill/>
            </a:ln>
            <a:effectLst/>
          </c:spPr>
          <c:invertIfNegative val="0"/>
          <c:dLbls>
            <c:dLbl>
              <c:idx val="5"/>
              <c:layout>
                <c:manualLayout>
                  <c:x val="4.4316419233325945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282738754708621E-2"/>
                      <c:h val="6.0401002506265664E-2"/>
                    </c:manualLayout>
                  </c15:layout>
                </c:ext>
                <c:ext xmlns:c16="http://schemas.microsoft.com/office/drawing/2014/chart" uri="{C3380CC4-5D6E-409C-BE32-E72D297353CC}">
                  <c16:uniqueId val="{00000001-D349-4E49-B809-7A15758D297E}"/>
                </c:ext>
              </c:extLst>
            </c:dLbl>
            <c:dLbl>
              <c:idx val="6"/>
              <c:layout>
                <c:manualLayout>
                  <c:x val="8.72370457348936E-8"/>
                  <c:y val="2.005032265703629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4987812984710827E-2"/>
                      <c:h val="5.5388471177944848E-2"/>
                    </c:manualLayout>
                  </c15:layout>
                </c:ext>
                <c:ext xmlns:c16="http://schemas.microsoft.com/office/drawing/2014/chart" uri="{C3380CC4-5D6E-409C-BE32-E72D297353CC}">
                  <c16:uniqueId val="{00000002-D349-4E49-B809-7A15758D297E}"/>
                </c:ext>
              </c:extLst>
            </c:dLbl>
            <c:dLbl>
              <c:idx val="7"/>
              <c:layout>
                <c:manualLayout>
                  <c:x val="2.2158209616662972E-3"/>
                  <c:y val="2.005012531328320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282738754708621E-2"/>
                      <c:h val="6.0401002506265664E-2"/>
                    </c:manualLayout>
                  </c15:layout>
                </c:ext>
                <c:ext xmlns:c16="http://schemas.microsoft.com/office/drawing/2014/chart" uri="{C3380CC4-5D6E-409C-BE32-E72D297353CC}">
                  <c16:uniqueId val="{00000003-D349-4E49-B809-7A15758D297E}"/>
                </c:ext>
              </c:extLst>
            </c:dLbl>
            <c:dLbl>
              <c:idx val="8"/>
              <c:layout>
                <c:manualLayout>
                  <c:x val="2.2158209616662972E-3"/>
                  <c:y val="1.50375939849623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4930201639707514E-2"/>
                      <c:h val="6.0401002506265664E-2"/>
                    </c:manualLayout>
                  </c15:layout>
                </c:ext>
                <c:ext xmlns:c16="http://schemas.microsoft.com/office/drawing/2014/chart" uri="{C3380CC4-5D6E-409C-BE32-E72D297353CC}">
                  <c16:uniqueId val="{00000004-D349-4E49-B809-7A15758D297E}"/>
                </c:ext>
              </c:extLst>
            </c:dLbl>
            <c:dLbl>
              <c:idx val="9"/>
              <c:layout>
                <c:manualLayout>
                  <c:x val="2.2158209616662972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6.0401002506265664E-2"/>
                    </c:manualLayout>
                  </c15:layout>
                </c:ext>
                <c:ext xmlns:c16="http://schemas.microsoft.com/office/drawing/2014/chart" uri="{C3380CC4-5D6E-409C-BE32-E72D297353CC}">
                  <c16:uniqueId val="{00000005-D349-4E49-B809-7A15758D297E}"/>
                </c:ext>
              </c:extLst>
            </c:dLbl>
            <c:dLbl>
              <c:idx val="10"/>
              <c:layout>
                <c:manualLayout>
                  <c:x val="-2.2158209616663788E-3"/>
                  <c:y val="1.002526000039468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5.5388471177944848E-2"/>
                    </c:manualLayout>
                  </c15:layout>
                </c:ext>
                <c:ext xmlns:c16="http://schemas.microsoft.com/office/drawing/2014/chart" uri="{C3380CC4-5D6E-409C-BE32-E72D297353CC}">
                  <c16:uniqueId val="{00000006-D349-4E49-B809-7A15758D297E}"/>
                </c:ext>
              </c:extLst>
            </c:dLbl>
            <c:dLbl>
              <c:idx val="11"/>
              <c:layout>
                <c:manualLayout>
                  <c:x val="-2.2157337246206435E-3"/>
                  <c:y val="5.012728672073839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4987812984710827E-2"/>
                      <c:h val="5.0375939849624046E-2"/>
                    </c:manualLayout>
                  </c15:layout>
                </c:ext>
                <c:ext xmlns:c16="http://schemas.microsoft.com/office/drawing/2014/chart" uri="{C3380CC4-5D6E-409C-BE32-E72D297353CC}">
                  <c16:uniqueId val="{00000007-D349-4E49-B809-7A15758D297E}"/>
                </c:ext>
              </c:extLst>
            </c:dLbl>
            <c:dLbl>
              <c:idx val="12"/>
              <c:layout>
                <c:manualLayout>
                  <c:x val="-8.1245830035669357E-17"/>
                  <c:y val="1.002526000039473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5.5388471177944848E-2"/>
                    </c:manualLayout>
                  </c15:layout>
                </c:ext>
                <c:ext xmlns:c16="http://schemas.microsoft.com/office/drawing/2014/chart" uri="{C3380CC4-5D6E-409C-BE32-E72D297353CC}">
                  <c16:uniqueId val="{00000008-D349-4E49-B809-7A15758D297E}"/>
                </c:ext>
              </c:extLst>
            </c:dLbl>
            <c:dLbl>
              <c:idx val="13"/>
              <c:layout>
                <c:manualLayout>
                  <c:x val="8.7237045653647762E-8"/>
                  <c:y val="1.002526000039468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4987812984710827E-2"/>
                      <c:h val="5.0375939849624046E-2"/>
                    </c:manualLayout>
                  </c15:layout>
                </c:ext>
                <c:ext xmlns:c16="http://schemas.microsoft.com/office/drawing/2014/chart" uri="{C3380CC4-5D6E-409C-BE32-E72D297353CC}">
                  <c16:uniqueId val="{00000009-D349-4E49-B809-7A15758D297E}"/>
                </c:ext>
              </c:extLst>
            </c:dLbl>
            <c:dLbl>
              <c:idx val="14"/>
              <c:layout>
                <c:manualLayout>
                  <c:x val="0"/>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6.0401002506265664E-2"/>
                    </c:manualLayout>
                  </c15:layout>
                </c:ext>
                <c:ext xmlns:c16="http://schemas.microsoft.com/office/drawing/2014/chart" uri="{C3380CC4-5D6E-409C-BE32-E72D297353CC}">
                  <c16:uniqueId val="{0000000A-D349-4E49-B809-7A15758D297E}"/>
                </c:ext>
              </c:extLst>
            </c:dLbl>
            <c:dLbl>
              <c:idx val="15"/>
              <c:layout>
                <c:manualLayout>
                  <c:x val="0"/>
                  <c:y val="1.002526000039468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5.5388471177944848E-2"/>
                    </c:manualLayout>
                  </c15:layout>
                </c:ext>
                <c:ext xmlns:c16="http://schemas.microsoft.com/office/drawing/2014/chart" uri="{C3380CC4-5D6E-409C-BE32-E72D297353CC}">
                  <c16:uniqueId val="{0000000B-D349-4E49-B809-7A15758D297E}"/>
                </c:ext>
              </c:extLst>
            </c:dLbl>
            <c:dLbl>
              <c:idx val="16"/>
              <c:layout>
                <c:manualLayout>
                  <c:x val="0"/>
                  <c:y val="1.503779132871548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3851096831376023E-2"/>
                      <c:h val="8.0451127819548857E-2"/>
                    </c:manualLayout>
                  </c15:layout>
                </c:ext>
                <c:ext xmlns:c16="http://schemas.microsoft.com/office/drawing/2014/chart" uri="{C3380CC4-5D6E-409C-BE32-E72D297353CC}">
                  <c16:uniqueId val="{0000000C-D349-4E49-B809-7A15758D297E}"/>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Sheet1!$B$4:$S$4</c:f>
              <c:numCache>
                <c:formatCode>General</c:formatCode>
                <c:ptCount val="18"/>
                <c:pt idx="5">
                  <c:v>47</c:v>
                </c:pt>
                <c:pt idx="6">
                  <c:v>49</c:v>
                </c:pt>
                <c:pt idx="7">
                  <c:v>47</c:v>
                </c:pt>
                <c:pt idx="8">
                  <c:v>40</c:v>
                </c:pt>
                <c:pt idx="9">
                  <c:v>42</c:v>
                </c:pt>
                <c:pt idx="10">
                  <c:v>39</c:v>
                </c:pt>
                <c:pt idx="11">
                  <c:v>38</c:v>
                </c:pt>
                <c:pt idx="12">
                  <c:v>35</c:v>
                </c:pt>
                <c:pt idx="13">
                  <c:v>35</c:v>
                </c:pt>
                <c:pt idx="14">
                  <c:v>28</c:v>
                </c:pt>
                <c:pt idx="15">
                  <c:v>26</c:v>
                </c:pt>
                <c:pt idx="16">
                  <c:v>24</c:v>
                </c:pt>
                <c:pt idx="17">
                  <c:v>22</c:v>
                </c:pt>
              </c:numCache>
            </c:numRef>
          </c:val>
          <c:extLst>
            <c:ext xmlns:c16="http://schemas.microsoft.com/office/drawing/2014/chart" uri="{C3380CC4-5D6E-409C-BE32-E72D297353CC}">
              <c16:uniqueId val="{0000000D-D349-4E49-B809-7A15758D297E}"/>
            </c:ext>
          </c:extLst>
        </c:ser>
        <c:dLbls>
          <c:showLegendKey val="0"/>
          <c:showVal val="0"/>
          <c:showCatName val="0"/>
          <c:showSerName val="0"/>
          <c:showPercent val="0"/>
          <c:showBubbleSize val="0"/>
        </c:dLbls>
        <c:gapWidth val="150"/>
        <c:axId val="-2121773176"/>
        <c:axId val="-2121770040"/>
      </c:barChart>
      <c:lineChart>
        <c:grouping val="standard"/>
        <c:varyColors val="0"/>
        <c:ser>
          <c:idx val="0"/>
          <c:order val="1"/>
          <c:tx>
            <c:strRef>
              <c:f>Sheet1!$A$3</c:f>
              <c:strCache>
                <c:ptCount val="1"/>
                <c:pt idx="0">
                  <c:v>Median days</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layout>
                <c:manualLayout>
                  <c:x val="-1.3294925769997783E-2"/>
                  <c:y val="-4.5112781954887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349-4E49-B809-7A15758D297E}"/>
                </c:ext>
              </c:extLst>
            </c:dLbl>
            <c:dLbl>
              <c:idx val="17"/>
              <c:layout>
                <c:manualLayout>
                  <c:x val="-5.5661422557057388E-2"/>
                  <c:y val="2.0050125313283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49-4E49-B809-7A15758D297E}"/>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Sheet1!$B$3:$S$3</c:f>
              <c:numCache>
                <c:formatCode>General</c:formatCode>
                <c:ptCount val="18"/>
                <c:pt idx="0">
                  <c:v>14</c:v>
                </c:pt>
                <c:pt idx="1">
                  <c:v>20</c:v>
                </c:pt>
                <c:pt idx="2">
                  <c:v>14</c:v>
                </c:pt>
                <c:pt idx="3">
                  <c:v>12</c:v>
                </c:pt>
                <c:pt idx="4">
                  <c:v>12</c:v>
                </c:pt>
                <c:pt idx="5">
                  <c:v>20</c:v>
                </c:pt>
                <c:pt idx="6">
                  <c:v>24</c:v>
                </c:pt>
                <c:pt idx="7">
                  <c:v>24</c:v>
                </c:pt>
                <c:pt idx="8">
                  <c:v>20</c:v>
                </c:pt>
                <c:pt idx="9">
                  <c:v>20</c:v>
                </c:pt>
                <c:pt idx="10">
                  <c:v>20</c:v>
                </c:pt>
                <c:pt idx="11">
                  <c:v>28</c:v>
                </c:pt>
                <c:pt idx="12">
                  <c:v>24</c:v>
                </c:pt>
                <c:pt idx="13">
                  <c:v>36</c:v>
                </c:pt>
                <c:pt idx="14">
                  <c:v>35</c:v>
                </c:pt>
                <c:pt idx="15">
                  <c:v>25</c:v>
                </c:pt>
                <c:pt idx="16">
                  <c:v>30</c:v>
                </c:pt>
                <c:pt idx="17">
                  <c:v>24</c:v>
                </c:pt>
              </c:numCache>
            </c:numRef>
          </c:val>
          <c:smooth val="0"/>
          <c:extLst>
            <c:ext xmlns:c16="http://schemas.microsoft.com/office/drawing/2014/chart" uri="{C3380CC4-5D6E-409C-BE32-E72D297353CC}">
              <c16:uniqueId val="{00000010-D349-4E49-B809-7A15758D297E}"/>
            </c:ext>
          </c:extLst>
        </c:ser>
        <c:dLbls>
          <c:showLegendKey val="0"/>
          <c:showVal val="0"/>
          <c:showCatName val="0"/>
          <c:showSerName val="0"/>
          <c:showPercent val="0"/>
          <c:showBubbleSize val="0"/>
        </c:dLbls>
        <c:marker val="1"/>
        <c:smooth val="0"/>
        <c:axId val="983028256"/>
        <c:axId val="983033176"/>
      </c:lineChart>
      <c:catAx>
        <c:axId val="-212177317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70040"/>
        <c:crosses val="autoZero"/>
        <c:auto val="0"/>
        <c:lblAlgn val="ctr"/>
        <c:lblOffset val="100"/>
        <c:noMultiLvlLbl val="0"/>
      </c:catAx>
      <c:valAx>
        <c:axId val="-212177004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1.0262573639331647E-2"/>
              <c:y val="0.220701502452316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73176"/>
        <c:crosses val="autoZero"/>
        <c:crossBetween val="between"/>
        <c:majorUnit val="10"/>
      </c:valAx>
      <c:valAx>
        <c:axId val="983033176"/>
        <c:scaling>
          <c:orientation val="minMax"/>
          <c:max val="180"/>
          <c:min val="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6676588060697144"/>
              <c:y val="0.3057287012276341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983028256"/>
        <c:crosses val="max"/>
        <c:crossBetween val="between"/>
      </c:valAx>
      <c:catAx>
        <c:axId val="983028256"/>
        <c:scaling>
          <c:orientation val="minMax"/>
        </c:scaling>
        <c:delete val="1"/>
        <c:axPos val="b"/>
        <c:numFmt formatCode="General" sourceLinked="1"/>
        <c:majorTickMark val="out"/>
        <c:minorTickMark val="none"/>
        <c:tickLblPos val="nextTo"/>
        <c:crossAx val="983033176"/>
        <c:crosses val="autoZero"/>
        <c:auto val="0"/>
        <c:lblAlgn val="ctr"/>
        <c:lblOffset val="100"/>
        <c:noMultiLvlLbl val="0"/>
      </c:catAx>
      <c:spPr>
        <a:noFill/>
        <a:ln>
          <a:noFill/>
        </a:ln>
        <a:effectLst/>
      </c:spPr>
    </c:plotArea>
    <c:legend>
      <c:legendPos val="b"/>
      <c:layout>
        <c:manualLayout>
          <c:xMode val="edge"/>
          <c:yMode val="edge"/>
          <c:x val="0.14324863779353084"/>
          <c:y val="0.86225899582015086"/>
          <c:w val="0.66840658046483392"/>
          <c:h val="0.13670148503426277"/>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98974769257189E-2"/>
          <c:y val="2.8283419267191672E-2"/>
          <c:w val="0.84967537001328808"/>
          <c:h val="0.70006234482318686"/>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6"/>
              <c:layout>
                <c:manualLayout>
                  <c:x val="0"/>
                  <c:y val="3.703721930592009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0556171061378239E-2"/>
                      <c:h val="8.8194444444444423E-2"/>
                    </c:manualLayout>
                  </c15:layout>
                </c:ext>
                <c:ext xmlns:c16="http://schemas.microsoft.com/office/drawing/2014/chart" uri="{C3380CC4-5D6E-409C-BE32-E72D297353CC}">
                  <c16:uniqueId val="{00000000-F720-4497-8A95-34D4981A4FB1}"/>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Sheet1!$B$2:$O$2</c:f>
              <c:numCache>
                <c:formatCode>General</c:formatCode>
                <c:ptCount val="14"/>
                <c:pt idx="0">
                  <c:v>21</c:v>
                </c:pt>
                <c:pt idx="1">
                  <c:v>26</c:v>
                </c:pt>
                <c:pt idx="2">
                  <c:v>30</c:v>
                </c:pt>
                <c:pt idx="3">
                  <c:v>30</c:v>
                </c:pt>
                <c:pt idx="4">
                  <c:v>32</c:v>
                </c:pt>
                <c:pt idx="5">
                  <c:v>32</c:v>
                </c:pt>
                <c:pt idx="6">
                  <c:v>36</c:v>
                </c:pt>
                <c:pt idx="7">
                  <c:v>39</c:v>
                </c:pt>
                <c:pt idx="8">
                  <c:v>36</c:v>
                </c:pt>
                <c:pt idx="9">
                  <c:v>33</c:v>
                </c:pt>
                <c:pt idx="10">
                  <c:v>25</c:v>
                </c:pt>
                <c:pt idx="11">
                  <c:v>21</c:v>
                </c:pt>
                <c:pt idx="12">
                  <c:v>20</c:v>
                </c:pt>
                <c:pt idx="13">
                  <c:v>17</c:v>
                </c:pt>
              </c:numCache>
            </c:numRef>
          </c:val>
          <c:extLst>
            <c:ext xmlns:c16="http://schemas.microsoft.com/office/drawing/2014/chart" uri="{C3380CC4-5D6E-409C-BE32-E72D297353CC}">
              <c16:uniqueId val="{00000001-F720-4497-8A95-34D4981A4FB1}"/>
            </c:ext>
          </c:extLst>
        </c:ser>
        <c:ser>
          <c:idx val="0"/>
          <c:order val="1"/>
          <c:tx>
            <c:strRef>
              <c:f>Sheet1!$A$3</c:f>
              <c:strCache>
                <c:ptCount val="1"/>
                <c:pt idx="0">
                  <c:v>% Non-Prescribed Use</c:v>
                </c:pt>
              </c:strCache>
            </c:strRef>
          </c:tx>
          <c:spPr>
            <a:solidFill>
              <a:schemeClr val="accent1"/>
            </a:solidFill>
            <a:ln>
              <a:noFill/>
            </a:ln>
            <a:effectLst/>
          </c:spPr>
          <c:invertIfNegative val="0"/>
          <c:dLbls>
            <c:dLbl>
              <c:idx val="0"/>
              <c:layout>
                <c:manualLayout>
                  <c:x val="2.2158209616662799E-3"/>
                  <c:y val="2.31483304170312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7.8935185185185192E-2"/>
                    </c:manualLayout>
                  </c15:layout>
                </c:ext>
                <c:ext xmlns:c16="http://schemas.microsoft.com/office/drawing/2014/chart" uri="{C3380CC4-5D6E-409C-BE32-E72D297353CC}">
                  <c16:uniqueId val="{00000002-F720-4497-8A95-34D4981A4FB1}"/>
                </c:ext>
              </c:extLst>
            </c:dLbl>
            <c:dLbl>
              <c:idx val="1"/>
              <c:layout>
                <c:manualLayout>
                  <c:x val="6.6474628849988717E-3"/>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20-4497-8A95-34D4981A4FB1}"/>
                </c:ext>
              </c:extLst>
            </c:dLbl>
            <c:dLbl>
              <c:idx val="2"/>
              <c:layout>
                <c:manualLayout>
                  <c:x val="3.3237314424994051E-3"/>
                  <c:y val="1.85187007874014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7203633946377129E-2"/>
                      <c:h val="6.9675925925925919E-2"/>
                    </c:manualLayout>
                  </c15:layout>
                </c:ext>
                <c:ext xmlns:c16="http://schemas.microsoft.com/office/drawing/2014/chart" uri="{C3380CC4-5D6E-409C-BE32-E72D297353CC}">
                  <c16:uniqueId val="{00000004-F720-4497-8A95-34D4981A4FB1}"/>
                </c:ext>
              </c:extLst>
            </c:dLbl>
            <c:dLbl>
              <c:idx val="3"/>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5.5787037037037038E-2"/>
                    </c:manualLayout>
                  </c15:layout>
                </c:ext>
                <c:ext xmlns:c16="http://schemas.microsoft.com/office/drawing/2014/chart" uri="{C3380CC4-5D6E-409C-BE32-E72D297353CC}">
                  <c16:uniqueId val="{00000005-F720-4497-8A95-34D4981A4FB1}"/>
                </c:ext>
              </c:extLst>
            </c:dLbl>
            <c:dLbl>
              <c:idx val="4"/>
              <c:layout>
                <c:manualLayout>
                  <c:x val="4.4316419233325945E-3"/>
                  <c:y val="1.388907115777194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419454908043432E-2"/>
                      <c:h val="6.5046296296296283E-2"/>
                    </c:manualLayout>
                  </c15:layout>
                </c:ext>
                <c:ext xmlns:c16="http://schemas.microsoft.com/office/drawing/2014/chart" uri="{C3380CC4-5D6E-409C-BE32-E72D297353CC}">
                  <c16:uniqueId val="{00000006-F720-4497-8A95-34D4981A4FB1}"/>
                </c:ext>
              </c:extLst>
            </c:dLbl>
            <c:dLbl>
              <c:idx val="6"/>
              <c:layout>
                <c:manualLayout>
                  <c:x val="2.2158209616662972E-3"/>
                  <c:y val="2.777796004666083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635275869709727E-2"/>
                      <c:h val="6.5046296296296283E-2"/>
                    </c:manualLayout>
                  </c15:layout>
                </c:ext>
                <c:ext xmlns:c16="http://schemas.microsoft.com/office/drawing/2014/chart" uri="{C3380CC4-5D6E-409C-BE32-E72D297353CC}">
                  <c16:uniqueId val="{00000007-F720-4497-8A95-34D4981A4FB1}"/>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Sheet1!$B$3:$O$3</c:f>
              <c:numCache>
                <c:formatCode>General</c:formatCode>
                <c:ptCount val="14"/>
                <c:pt idx="0">
                  <c:v>18</c:v>
                </c:pt>
                <c:pt idx="1">
                  <c:v>23</c:v>
                </c:pt>
                <c:pt idx="2">
                  <c:v>28</c:v>
                </c:pt>
                <c:pt idx="3">
                  <c:v>28</c:v>
                </c:pt>
                <c:pt idx="4">
                  <c:v>30</c:v>
                </c:pt>
                <c:pt idx="5">
                  <c:v>28</c:v>
                </c:pt>
                <c:pt idx="6">
                  <c:v>32</c:v>
                </c:pt>
                <c:pt idx="7">
                  <c:v>35</c:v>
                </c:pt>
                <c:pt idx="8">
                  <c:v>32</c:v>
                </c:pt>
                <c:pt idx="9">
                  <c:v>29</c:v>
                </c:pt>
                <c:pt idx="10">
                  <c:v>21</c:v>
                </c:pt>
                <c:pt idx="11">
                  <c:v>18</c:v>
                </c:pt>
                <c:pt idx="12">
                  <c:v>17</c:v>
                </c:pt>
                <c:pt idx="13">
                  <c:v>14</c:v>
                </c:pt>
              </c:numCache>
            </c:numRef>
          </c:val>
          <c:extLst>
            <c:ext xmlns:c16="http://schemas.microsoft.com/office/drawing/2014/chart" uri="{C3380CC4-5D6E-409C-BE32-E72D297353CC}">
              <c16:uniqueId val="{00000008-F720-4497-8A95-34D4981A4FB1}"/>
            </c:ext>
          </c:extLst>
        </c:ser>
        <c:dLbls>
          <c:showLegendKey val="0"/>
          <c:showVal val="0"/>
          <c:showCatName val="0"/>
          <c:showSerName val="0"/>
          <c:showPercent val="0"/>
          <c:showBubbleSize val="0"/>
        </c:dLbls>
        <c:gapWidth val="150"/>
        <c:axId val="-2121854680"/>
        <c:axId val="-2121851528"/>
      </c:barChart>
      <c:lineChart>
        <c:grouping val="standard"/>
        <c:varyColors val="0"/>
        <c:ser>
          <c:idx val="2"/>
          <c:order val="2"/>
          <c:tx>
            <c:strRef>
              <c:f>Sheet1!$A$4</c:f>
              <c:strCache>
                <c:ptCount val="1"/>
                <c:pt idx="0">
                  <c:v>Median days (any)</c:v>
                </c:pt>
              </c:strCache>
            </c:strRef>
          </c:tx>
          <c:spPr>
            <a:ln w="25400" cap="rnd" cmpd="sng" algn="ctr">
              <a:solidFill>
                <a:schemeClr val="accent3"/>
              </a:solidFill>
              <a:prstDash val="solid"/>
              <a:round/>
            </a:ln>
            <a:effectLst/>
          </c:spPr>
          <c:marker>
            <c:symbol val="diamond"/>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20-4497-8A95-34D4981A4FB1}"/>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20-4497-8A95-34D4981A4FB1}"/>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20-4497-8A95-34D4981A4FB1}"/>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Sheet1!$B$4:$O$4</c:f>
              <c:numCache>
                <c:formatCode>General</c:formatCode>
                <c:ptCount val="14"/>
                <c:pt idx="0">
                  <c:v>4</c:v>
                </c:pt>
                <c:pt idx="1">
                  <c:v>6</c:v>
                </c:pt>
                <c:pt idx="2">
                  <c:v>6</c:v>
                </c:pt>
                <c:pt idx="3">
                  <c:v>6</c:v>
                </c:pt>
                <c:pt idx="4">
                  <c:v>10</c:v>
                </c:pt>
                <c:pt idx="5">
                  <c:v>10</c:v>
                </c:pt>
                <c:pt idx="6">
                  <c:v>5</c:v>
                </c:pt>
                <c:pt idx="7">
                  <c:v>9</c:v>
                </c:pt>
                <c:pt idx="8">
                  <c:v>12</c:v>
                </c:pt>
                <c:pt idx="9">
                  <c:v>11</c:v>
                </c:pt>
                <c:pt idx="10">
                  <c:v>10</c:v>
                </c:pt>
                <c:pt idx="11">
                  <c:v>7</c:v>
                </c:pt>
                <c:pt idx="12">
                  <c:v>6</c:v>
                </c:pt>
                <c:pt idx="13">
                  <c:v>6</c:v>
                </c:pt>
              </c:numCache>
            </c:numRef>
          </c:val>
          <c:smooth val="0"/>
          <c:extLst>
            <c:ext xmlns:c16="http://schemas.microsoft.com/office/drawing/2014/chart" uri="{C3380CC4-5D6E-409C-BE32-E72D297353CC}">
              <c16:uniqueId val="{0000000C-F720-4497-8A95-34D4981A4FB1}"/>
            </c:ext>
          </c:extLst>
        </c:ser>
        <c:dLbls>
          <c:showLegendKey val="0"/>
          <c:showVal val="1"/>
          <c:showCatName val="0"/>
          <c:showSerName val="0"/>
          <c:showPercent val="0"/>
          <c:showBubbleSize val="0"/>
        </c:dLbls>
        <c:marker val="1"/>
        <c:smooth val="0"/>
        <c:axId val="-2121844968"/>
        <c:axId val="-2121842008"/>
      </c:lineChart>
      <c:catAx>
        <c:axId val="-2121854680"/>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51528"/>
        <c:crosses val="autoZero"/>
        <c:auto val="0"/>
        <c:lblAlgn val="ctr"/>
        <c:lblOffset val="100"/>
        <c:tickLblSkip val="1"/>
        <c:tickMarkSkip val="1"/>
        <c:noMultiLvlLbl val="0"/>
      </c:catAx>
      <c:valAx>
        <c:axId val="-21218515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 IDRS participants</a:t>
                </a:r>
              </a:p>
            </c:rich>
          </c:tx>
          <c:layout>
            <c:manualLayout>
              <c:xMode val="edge"/>
              <c:yMode val="edge"/>
              <c:x val="2.8050101551496042E-3"/>
              <c:y val="0.20470182628968067"/>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54680"/>
        <c:crosses val="autoZero"/>
        <c:crossBetween val="between"/>
        <c:majorUnit val="10"/>
      </c:valAx>
      <c:catAx>
        <c:axId val="-2121844968"/>
        <c:scaling>
          <c:orientation val="minMax"/>
        </c:scaling>
        <c:delete val="1"/>
        <c:axPos val="b"/>
        <c:numFmt formatCode="General" sourceLinked="1"/>
        <c:majorTickMark val="out"/>
        <c:minorTickMark val="none"/>
        <c:tickLblPos val="none"/>
        <c:crossAx val="-2121842008"/>
        <c:crosses val="autoZero"/>
        <c:auto val="0"/>
        <c:lblAlgn val="ctr"/>
        <c:lblOffset val="100"/>
        <c:noMultiLvlLbl val="0"/>
      </c:catAx>
      <c:valAx>
        <c:axId val="-2121842008"/>
        <c:scaling>
          <c:orientation val="minMax"/>
          <c:max val="12"/>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a:t>Median Days</a:t>
                </a:r>
              </a:p>
            </c:rich>
          </c:tx>
          <c:layout>
            <c:manualLayout>
              <c:xMode val="edge"/>
              <c:yMode val="edge"/>
              <c:x val="0.97332651978141738"/>
              <c:y val="0.2874034053928521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44968"/>
        <c:crosses val="max"/>
        <c:crossBetween val="between"/>
      </c:valAx>
      <c:spPr>
        <a:noFill/>
        <a:ln w="25399">
          <a:noFill/>
        </a:ln>
        <a:effectLst/>
      </c:spPr>
    </c:plotArea>
    <c:legend>
      <c:legendPos val="b"/>
      <c:layout>
        <c:manualLayout>
          <c:xMode val="edge"/>
          <c:yMode val="edge"/>
          <c:x val="0.1015713136677769"/>
          <c:y val="0.85143627879848349"/>
          <c:w val="0.80758002690390496"/>
          <c:h val="0.14856372120151648"/>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44912320742507E-2"/>
          <c:y val="2.8644960570466411E-2"/>
          <c:w val="0.83538304994484402"/>
          <c:h val="0.770416359375112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layout>
                <c:manualLayout>
                  <c:x val="-2.2158209616662972E-3"/>
                  <c:y val="-6.73886883273165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E5-4F70-BDB1-12795B94234F}"/>
                </c:ext>
              </c:extLst>
            </c:dLbl>
            <c:dLbl>
              <c:idx val="1"/>
              <c:layout>
                <c:manualLayout>
                  <c:x val="0"/>
                  <c:y val="-6.257521058965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5-4F70-BDB1-12795B94234F}"/>
                </c:ext>
              </c:extLst>
            </c:dLbl>
            <c:dLbl>
              <c:idx val="2"/>
              <c:layout>
                <c:manualLayout>
                  <c:x val="0"/>
                  <c:y val="-5.77617328519856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5-4F70-BDB1-12795B94234F}"/>
                </c:ext>
              </c:extLst>
            </c:dLbl>
            <c:dLbl>
              <c:idx val="3"/>
              <c:layout>
                <c:manualLayout>
                  <c:x val="0"/>
                  <c:y val="-6.257521058965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E5-4F70-BDB1-12795B94234F}"/>
                </c:ext>
              </c:extLst>
            </c:dLbl>
            <c:dLbl>
              <c:idx val="4"/>
              <c:layout>
                <c:manualLayout>
                  <c:x val="-8.1245830035669357E-17"/>
                  <c:y val="-5.77617328519855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E5-4F70-BDB1-12795B94234F}"/>
                </c:ext>
              </c:extLst>
            </c:dLbl>
            <c:dLbl>
              <c:idx val="5"/>
              <c:layout>
                <c:manualLayout>
                  <c:x val="-2.2158209616662972E-3"/>
                  <c:y val="-5.77617328519856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E5-4F70-BDB1-12795B94234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pt idx="0">
                  <c:v>2013</c:v>
                </c:pt>
                <c:pt idx="1">
                  <c:v>2014</c:v>
                </c:pt>
                <c:pt idx="2">
                  <c:v>2015</c:v>
                </c:pt>
                <c:pt idx="3">
                  <c:v>2016</c:v>
                </c:pt>
                <c:pt idx="4">
                  <c:v>2017</c:v>
                </c:pt>
                <c:pt idx="5">
                  <c:v>2018</c:v>
                </c:pt>
              </c:numCache>
            </c:numRef>
          </c:cat>
          <c:val>
            <c:numRef>
              <c:f>Sheet1!$B$2:$G$2</c:f>
              <c:numCache>
                <c:formatCode>General</c:formatCode>
                <c:ptCount val="6"/>
                <c:pt idx="0">
                  <c:v>8</c:v>
                </c:pt>
                <c:pt idx="1">
                  <c:v>9</c:v>
                </c:pt>
                <c:pt idx="2">
                  <c:v>10</c:v>
                </c:pt>
                <c:pt idx="3">
                  <c:v>10</c:v>
                </c:pt>
                <c:pt idx="4">
                  <c:v>9</c:v>
                </c:pt>
                <c:pt idx="5">
                  <c:v>8</c:v>
                </c:pt>
              </c:numCache>
            </c:numRef>
          </c:val>
          <c:extLst>
            <c:ext xmlns:c16="http://schemas.microsoft.com/office/drawing/2014/chart" uri="{C3380CC4-5D6E-409C-BE32-E72D297353CC}">
              <c16:uniqueId val="{00000006-C2E5-4F70-BDB1-12795B94234F}"/>
            </c:ext>
          </c:extLst>
        </c:ser>
        <c:ser>
          <c:idx val="2"/>
          <c:order val="2"/>
          <c:tx>
            <c:strRef>
              <c:f>Sheet1!$A$4</c:f>
              <c:strCache>
                <c:ptCount val="1"/>
                <c:pt idx="0">
                  <c:v>% Non-Prescribed Use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Sheet1!$B$1:$G$1</c:f>
              <c:numCache>
                <c:formatCode>General</c:formatCode>
                <c:ptCount val="6"/>
                <c:pt idx="0">
                  <c:v>2013</c:v>
                </c:pt>
                <c:pt idx="1">
                  <c:v>2014</c:v>
                </c:pt>
                <c:pt idx="2">
                  <c:v>2015</c:v>
                </c:pt>
                <c:pt idx="3">
                  <c:v>2016</c:v>
                </c:pt>
                <c:pt idx="4">
                  <c:v>2017</c:v>
                </c:pt>
                <c:pt idx="5">
                  <c:v>2018</c:v>
                </c:pt>
              </c:numCache>
            </c:numRef>
          </c:cat>
          <c:val>
            <c:numRef>
              <c:f>Sheet1!$B$4:$G$4</c:f>
              <c:numCache>
                <c:formatCode>General</c:formatCode>
                <c:ptCount val="6"/>
                <c:pt idx="5">
                  <c:v>7</c:v>
                </c:pt>
              </c:numCache>
            </c:numRef>
          </c:val>
          <c:extLst>
            <c:ext xmlns:c16="http://schemas.microsoft.com/office/drawing/2014/chart" uri="{C3380CC4-5D6E-409C-BE32-E72D297353CC}">
              <c16:uniqueId val="{00000007-C2E5-4F70-BDB1-12795B94234F}"/>
            </c:ext>
          </c:extLst>
        </c:ser>
        <c:dLbls>
          <c:showLegendKey val="0"/>
          <c:showVal val="0"/>
          <c:showCatName val="0"/>
          <c:showSerName val="0"/>
          <c:showPercent val="0"/>
          <c:showBubbleSize val="0"/>
        </c:dLbls>
        <c:gapWidth val="150"/>
        <c:axId val="-2100127656"/>
        <c:axId val="-2100124504"/>
      </c:barChart>
      <c:lineChart>
        <c:grouping val="standard"/>
        <c:varyColors val="0"/>
        <c:ser>
          <c:idx val="0"/>
          <c:order val="1"/>
          <c:tx>
            <c:strRef>
              <c:f>Sheet1!$A$3</c:f>
              <c:strCache>
                <c:ptCount val="1"/>
                <c:pt idx="0">
                  <c:v>Median days</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Pt>
            <c:idx val="2"/>
            <c:marker>
              <c:symbol val="diamond"/>
              <c:size val="6"/>
            </c:marker>
            <c:bubble3D val="0"/>
            <c:spPr>
              <a:ln w="25400" cap="rnd" cmpd="sng" algn="ctr">
                <a:solidFill>
                  <a:schemeClr val="accent1"/>
                </a:solidFill>
                <a:prstDash val="solid"/>
                <a:round/>
              </a:ln>
              <a:effectLst/>
            </c:spPr>
            <c:extLst>
              <c:ext xmlns:c16="http://schemas.microsoft.com/office/drawing/2014/chart" uri="{C3380CC4-5D6E-409C-BE32-E72D297353CC}">
                <c16:uniqueId val="{00000009-C2E5-4F70-BDB1-12795B94234F}"/>
              </c:ext>
            </c:extLst>
          </c:dPt>
          <c:dLbls>
            <c:dLbl>
              <c:idx val="0"/>
              <c:layout>
                <c:manualLayout>
                  <c:x val="-4.2100598271659649E-2"/>
                  <c:y val="-9.6269554753309269E-3"/>
                </c:manualLayout>
              </c:layout>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E5-4F70-BDB1-12795B94234F}"/>
                </c:ext>
              </c:extLst>
            </c:dLbl>
            <c:dLbl>
              <c:idx val="1"/>
              <c:delete val="1"/>
              <c:extLst>
                <c:ext xmlns:c15="http://schemas.microsoft.com/office/drawing/2012/chart" uri="{CE6537A1-D6FC-4f65-9D91-7224C49458BB}"/>
                <c:ext xmlns:c16="http://schemas.microsoft.com/office/drawing/2014/chart" uri="{C3380CC4-5D6E-409C-BE32-E72D297353CC}">
                  <c16:uniqueId val="{0000000B-C2E5-4F70-BDB1-12795B94234F}"/>
                </c:ext>
              </c:extLst>
            </c:dLbl>
            <c:dLbl>
              <c:idx val="2"/>
              <c:delete val="1"/>
              <c:extLst>
                <c:ext xmlns:c15="http://schemas.microsoft.com/office/drawing/2012/chart" uri="{CE6537A1-D6FC-4f65-9D91-7224C49458BB}"/>
                <c:ext xmlns:c16="http://schemas.microsoft.com/office/drawing/2014/chart" uri="{C3380CC4-5D6E-409C-BE32-E72D297353CC}">
                  <c16:uniqueId val="{00000009-C2E5-4F70-BDB1-12795B94234F}"/>
                </c:ext>
              </c:extLst>
            </c:dLbl>
            <c:dLbl>
              <c:idx val="3"/>
              <c:delete val="1"/>
              <c:extLst>
                <c:ext xmlns:c15="http://schemas.microsoft.com/office/drawing/2012/chart" uri="{CE6537A1-D6FC-4f65-9D91-7224C49458BB}"/>
                <c:ext xmlns:c16="http://schemas.microsoft.com/office/drawing/2014/chart" uri="{C3380CC4-5D6E-409C-BE32-E72D297353CC}">
                  <c16:uniqueId val="{0000000C-C2E5-4F70-BDB1-12795B94234F}"/>
                </c:ext>
              </c:extLst>
            </c:dLbl>
            <c:dLbl>
              <c:idx val="4"/>
              <c:delete val="1"/>
              <c:extLst>
                <c:ext xmlns:c15="http://schemas.microsoft.com/office/drawing/2012/chart" uri="{CE6537A1-D6FC-4f65-9D91-7224C49458BB}"/>
                <c:ext xmlns:c16="http://schemas.microsoft.com/office/drawing/2014/chart" uri="{C3380CC4-5D6E-409C-BE32-E72D297353CC}">
                  <c16:uniqueId val="{0000000D-C2E5-4F70-BDB1-12795B94234F}"/>
                </c:ext>
              </c:extLst>
            </c:dLbl>
            <c:dLbl>
              <c:idx val="5"/>
              <c:layout>
                <c:manualLayout>
                  <c:x val="-4.4316419233325945E-3"/>
                  <c:y val="-9.6269554753309269E-3"/>
                </c:manualLayout>
              </c:layout>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E5-4F70-BDB1-12795B9423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Sheet1!$B$1:$G$1</c:f>
              <c:numCache>
                <c:formatCode>General</c:formatCode>
                <c:ptCount val="6"/>
                <c:pt idx="0">
                  <c:v>2013</c:v>
                </c:pt>
                <c:pt idx="1">
                  <c:v>2014</c:v>
                </c:pt>
                <c:pt idx="2">
                  <c:v>2015</c:v>
                </c:pt>
                <c:pt idx="3">
                  <c:v>2016</c:v>
                </c:pt>
                <c:pt idx="4">
                  <c:v>2017</c:v>
                </c:pt>
                <c:pt idx="5">
                  <c:v>2018</c:v>
                </c:pt>
              </c:numCache>
            </c:numRef>
          </c:cat>
          <c:val>
            <c:numRef>
              <c:f>Sheet1!$B$3:$G$3</c:f>
              <c:numCache>
                <c:formatCode>General</c:formatCode>
                <c:ptCount val="6"/>
                <c:pt idx="0">
                  <c:v>3</c:v>
                </c:pt>
                <c:pt idx="1">
                  <c:v>3</c:v>
                </c:pt>
                <c:pt idx="2">
                  <c:v>5</c:v>
                </c:pt>
                <c:pt idx="3">
                  <c:v>4</c:v>
                </c:pt>
                <c:pt idx="4">
                  <c:v>3</c:v>
                </c:pt>
                <c:pt idx="5">
                  <c:v>3</c:v>
                </c:pt>
              </c:numCache>
            </c:numRef>
          </c:val>
          <c:smooth val="0"/>
          <c:extLst>
            <c:ext xmlns:c16="http://schemas.microsoft.com/office/drawing/2014/chart" uri="{C3380CC4-5D6E-409C-BE32-E72D297353CC}">
              <c16:uniqueId val="{0000000F-C2E5-4F70-BDB1-12795B94234F}"/>
            </c:ext>
          </c:extLst>
        </c:ser>
        <c:dLbls>
          <c:showLegendKey val="0"/>
          <c:showVal val="1"/>
          <c:showCatName val="0"/>
          <c:showSerName val="0"/>
          <c:showPercent val="0"/>
          <c:showBubbleSize val="0"/>
        </c:dLbls>
        <c:marker val="1"/>
        <c:smooth val="0"/>
        <c:axId val="-2100117944"/>
        <c:axId val="-2100114984"/>
      </c:lineChart>
      <c:catAx>
        <c:axId val="-210012765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24504"/>
        <c:crosses val="autoZero"/>
        <c:auto val="0"/>
        <c:lblAlgn val="ctr"/>
        <c:lblOffset val="100"/>
        <c:tickLblSkip val="1"/>
        <c:tickMarkSkip val="1"/>
        <c:noMultiLvlLbl val="0"/>
      </c:catAx>
      <c:valAx>
        <c:axId val="-2100124504"/>
        <c:scaling>
          <c:orientation val="minMax"/>
          <c:max val="100"/>
        </c:scaling>
        <c:delete val="0"/>
        <c:axPos val="l"/>
        <c:title>
          <c:tx>
            <c:rich>
              <a:bodyPr rot="-5400000" vert="horz"/>
              <a:lstStyle/>
              <a:p>
                <a:pPr>
                  <a:defRPr b="1"/>
                </a:pPr>
                <a:r>
                  <a:rPr lang="en-AU" b="1"/>
                  <a:t>% IDRS participants</a:t>
                </a:r>
              </a:p>
            </c:rich>
          </c:tx>
          <c:layout>
            <c:manualLayout>
              <c:xMode val="edge"/>
              <c:yMode val="edge"/>
              <c:x val="4.2222982996690632E-3"/>
              <c:y val="0.20940403188133758"/>
            </c:manualLayout>
          </c:layout>
          <c:overlay val="0"/>
          <c:spPr>
            <a:noFill/>
            <a:ln w="25399">
              <a:noFill/>
            </a:ln>
            <a:effectLst/>
          </c:spPr>
        </c:title>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27656"/>
        <c:crosses val="autoZero"/>
        <c:crossBetween val="between"/>
        <c:majorUnit val="10"/>
      </c:valAx>
      <c:catAx>
        <c:axId val="-2100117944"/>
        <c:scaling>
          <c:orientation val="minMax"/>
        </c:scaling>
        <c:delete val="1"/>
        <c:axPos val="b"/>
        <c:numFmt formatCode="General" sourceLinked="1"/>
        <c:majorTickMark val="out"/>
        <c:minorTickMark val="none"/>
        <c:tickLblPos val="none"/>
        <c:crossAx val="-2100114984"/>
        <c:crosses val="autoZero"/>
        <c:auto val="0"/>
        <c:lblAlgn val="ctr"/>
        <c:lblOffset val="100"/>
        <c:noMultiLvlLbl val="0"/>
      </c:catAx>
      <c:valAx>
        <c:axId val="-2100114984"/>
        <c:scaling>
          <c:orientation val="minMax"/>
          <c:max val="180"/>
        </c:scaling>
        <c:delete val="0"/>
        <c:axPos val="r"/>
        <c:title>
          <c:tx>
            <c:rich>
              <a:bodyPr rot="-5400000" vert="horz"/>
              <a:lstStyle/>
              <a:p>
                <a:pPr>
                  <a:defRPr b="1"/>
                </a:pPr>
                <a:r>
                  <a:rPr lang="en-AU" b="1"/>
                  <a:t>Median Days</a:t>
                </a:r>
              </a:p>
            </c:rich>
          </c:tx>
          <c:layout>
            <c:manualLayout>
              <c:xMode val="edge"/>
              <c:yMode val="edge"/>
              <c:x val="0.97080499448438506"/>
              <c:y val="0.2959516327874871"/>
            </c:manualLayout>
          </c:layout>
          <c:overlay val="0"/>
          <c:spPr>
            <a:noFill/>
            <a:ln w="25399">
              <a:noFill/>
            </a:ln>
            <a:effectLst/>
          </c:spPr>
        </c:title>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17944"/>
        <c:crosses val="max"/>
        <c:crossBetween val="between"/>
      </c:valAx>
      <c:spPr>
        <a:noFill/>
        <a:ln w="25399">
          <a:noFill/>
        </a:ln>
        <a:effectLst/>
      </c:spPr>
    </c:plotArea>
    <c:legend>
      <c:legendPos val="b"/>
      <c:layout>
        <c:manualLayout>
          <c:xMode val="edge"/>
          <c:yMode val="edge"/>
          <c:x val="0.20972326664351981"/>
          <c:y val="0.88769930260915719"/>
          <c:w val="0.63366460147500392"/>
          <c:h val="7.2523647050225223E-2"/>
        </c:manualLayout>
      </c:layout>
      <c:overlay val="0"/>
      <c:spPr>
        <a:solidFill>
          <a:srgbClr val="FFFFFF"/>
        </a:solidFill>
        <a:ln w="3175">
          <a:noFill/>
          <a:prstDash val="solid"/>
        </a:ln>
        <a:effectLst/>
      </c:spPr>
      <c:txPr>
        <a:bodyPr rot="0" vert="horz"/>
        <a:lstStyle/>
        <a:p>
          <a:pPr>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09373626953205E-2"/>
          <c:y val="2.7702383279676532E-2"/>
          <c:w val="0.88875604345810477"/>
          <c:h val="0.78096724775140536"/>
        </c:manualLayout>
      </c:layout>
      <c:barChart>
        <c:barDir val="col"/>
        <c:grouping val="clustered"/>
        <c:varyColors val="0"/>
        <c:ser>
          <c:idx val="0"/>
          <c:order val="0"/>
          <c:tx>
            <c:strRef>
              <c:f>Sheet1!$B$1</c:f>
              <c:strCache>
                <c:ptCount val="1"/>
                <c:pt idx="0">
                  <c:v>Any (prescribed and non-prescribed)</c:v>
                </c:pt>
              </c:strCache>
            </c:strRef>
          </c:tx>
          <c:spPr>
            <a:solidFill>
              <a:schemeClr val="accent1"/>
            </a:solidFill>
            <a:ln>
              <a:noFill/>
            </a:ln>
            <a:effectLst/>
          </c:spPr>
          <c:invertIfNegative val="0"/>
          <c:dLbls>
            <c:dLbl>
              <c:idx val="3"/>
              <c:layout>
                <c:manualLayout>
                  <c:x val="1.7726567693330378E-2"/>
                  <c:y val="4.48229493500672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CD-4D4E-A15C-9239FC9DDEDB}"/>
                </c:ext>
              </c:extLst>
            </c:dLbl>
            <c:dLbl>
              <c:idx val="4"/>
              <c:delete val="1"/>
              <c:extLst>
                <c:ext xmlns:c15="http://schemas.microsoft.com/office/drawing/2012/chart" uri="{CE6537A1-D6FC-4f65-9D91-7224C49458BB}"/>
                <c:ext xmlns:c16="http://schemas.microsoft.com/office/drawing/2014/chart" uri="{C3380CC4-5D6E-409C-BE32-E72D297353CC}">
                  <c16:uniqueId val="{00000001-BACD-4D4E-A15C-9239FC9DDED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NSW </c:v>
                </c:pt>
                <c:pt idx="1">
                  <c:v>ACT</c:v>
                </c:pt>
                <c:pt idx="2">
                  <c:v>VIC</c:v>
                </c:pt>
                <c:pt idx="3">
                  <c:v>TAS</c:v>
                </c:pt>
                <c:pt idx="4">
                  <c:v>WA</c:v>
                </c:pt>
                <c:pt idx="5">
                  <c:v>NT</c:v>
                </c:pt>
                <c:pt idx="6">
                  <c:v>QLD</c:v>
                </c:pt>
              </c:strCache>
            </c:strRef>
          </c:cat>
          <c:val>
            <c:numRef>
              <c:f>Sheet1!$B$2:$B$8</c:f>
              <c:numCache>
                <c:formatCode>General</c:formatCode>
                <c:ptCount val="7"/>
                <c:pt idx="0">
                  <c:v>7</c:v>
                </c:pt>
                <c:pt idx="1">
                  <c:v>8</c:v>
                </c:pt>
                <c:pt idx="2">
                  <c:v>9</c:v>
                </c:pt>
                <c:pt idx="3">
                  <c:v>0</c:v>
                </c:pt>
                <c:pt idx="4">
                  <c:v>9</c:v>
                </c:pt>
                <c:pt idx="5">
                  <c:v>8</c:v>
                </c:pt>
                <c:pt idx="6">
                  <c:v>16</c:v>
                </c:pt>
              </c:numCache>
            </c:numRef>
          </c:val>
          <c:extLst>
            <c:ext xmlns:c16="http://schemas.microsoft.com/office/drawing/2014/chart" uri="{C3380CC4-5D6E-409C-BE32-E72D297353CC}">
              <c16:uniqueId val="{00000002-BACD-4D4E-A15C-9239FC9DDEDB}"/>
            </c:ext>
          </c:extLst>
        </c:ser>
        <c:ser>
          <c:idx val="1"/>
          <c:order val="1"/>
          <c:tx>
            <c:strRef>
              <c:f>Sheet1!$C$1</c:f>
              <c:strCache>
                <c:ptCount val="1"/>
                <c:pt idx="0">
                  <c:v>Non-prescribed</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BACD-4D4E-A15C-9239FC9DDEDB}"/>
                </c:ext>
              </c:extLst>
            </c:dLbl>
            <c:dLbl>
              <c:idx val="4"/>
              <c:layout>
                <c:manualLayout>
                  <c:x val="1.990710019907100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CD-4D4E-A15C-9239FC9DDED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NSW </c:v>
                </c:pt>
                <c:pt idx="1">
                  <c:v>ACT</c:v>
                </c:pt>
                <c:pt idx="2">
                  <c:v>VIC</c:v>
                </c:pt>
                <c:pt idx="3">
                  <c:v>TAS</c:v>
                </c:pt>
                <c:pt idx="4">
                  <c:v>WA</c:v>
                </c:pt>
                <c:pt idx="5">
                  <c:v>NT</c:v>
                </c:pt>
                <c:pt idx="6">
                  <c:v>QLD</c:v>
                </c:pt>
              </c:strCache>
            </c:strRef>
          </c:cat>
          <c:val>
            <c:numRef>
              <c:f>Sheet1!$C$2:$C$8</c:f>
              <c:numCache>
                <c:formatCode>General</c:formatCode>
                <c:ptCount val="7"/>
                <c:pt idx="0">
                  <c:v>6</c:v>
                </c:pt>
                <c:pt idx="1">
                  <c:v>6</c:v>
                </c:pt>
                <c:pt idx="2">
                  <c:v>8</c:v>
                </c:pt>
                <c:pt idx="3">
                  <c:v>0</c:v>
                </c:pt>
                <c:pt idx="4">
                  <c:v>8</c:v>
                </c:pt>
                <c:pt idx="5">
                  <c:v>6</c:v>
                </c:pt>
                <c:pt idx="6">
                  <c:v>16</c:v>
                </c:pt>
              </c:numCache>
            </c:numRef>
          </c:val>
          <c:extLst>
            <c:ext xmlns:c16="http://schemas.microsoft.com/office/drawing/2014/chart" uri="{C3380CC4-5D6E-409C-BE32-E72D297353CC}">
              <c16:uniqueId val="{00000005-BACD-4D4E-A15C-9239FC9DDEDB}"/>
            </c:ext>
          </c:extLst>
        </c:ser>
        <c:dLbls>
          <c:showLegendKey val="0"/>
          <c:showVal val="1"/>
          <c:showCatName val="0"/>
          <c:showSerName val="0"/>
          <c:showPercent val="0"/>
          <c:showBubbleSize val="0"/>
        </c:dLbls>
        <c:gapWidth val="75"/>
        <c:axId val="481159544"/>
        <c:axId val="481159872"/>
      </c:barChart>
      <c:lineChart>
        <c:grouping val="standard"/>
        <c:varyColors val="0"/>
        <c:dLbls>
          <c:showLegendKey val="0"/>
          <c:showVal val="0"/>
          <c:showCatName val="0"/>
          <c:showSerName val="0"/>
          <c:showPercent val="0"/>
          <c:showBubbleSize val="0"/>
        </c:dLbls>
        <c:marker val="1"/>
        <c:smooth val="0"/>
        <c:axId val="1085790216"/>
        <c:axId val="1085789888"/>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Median days (non-prescribed)</c:v>
                      </c:pt>
                    </c:strCache>
                  </c:strRef>
                </c:tx>
                <c:spPr>
                  <a:ln w="28575" cap="rnd">
                    <a:solidFill>
                      <a:schemeClr val="accent3"/>
                    </a:solidFill>
                    <a:round/>
                  </a:ln>
                  <a:effectLst/>
                </c:spPr>
                <c:marker>
                  <c:symbol val="none"/>
                </c:marker>
                <c:cat>
                  <c:strRef>
                    <c:extLst>
                      <c:ext uri="{02D57815-91ED-43cb-92C2-25804820EDAC}">
                        <c15:formulaRef>
                          <c15:sqref>Sheet1!$A$2:$A$8</c15:sqref>
                        </c15:formulaRef>
                      </c:ext>
                    </c:extLst>
                    <c:strCache>
                      <c:ptCount val="7"/>
                      <c:pt idx="0">
                        <c:v>NSW </c:v>
                      </c:pt>
                      <c:pt idx="1">
                        <c:v>ACT</c:v>
                      </c:pt>
                      <c:pt idx="2">
                        <c:v>VIC</c:v>
                      </c:pt>
                      <c:pt idx="3">
                        <c:v>TAS</c:v>
                      </c:pt>
                      <c:pt idx="4">
                        <c:v>WA</c:v>
                      </c:pt>
                      <c:pt idx="5">
                        <c:v>NT</c:v>
                      </c:pt>
                      <c:pt idx="6">
                        <c:v>QLD</c:v>
                      </c:pt>
                    </c:strCache>
                  </c:strRef>
                </c:cat>
                <c:val>
                  <c:numRef>
                    <c:extLst>
                      <c:ext uri="{02D57815-91ED-43cb-92C2-25804820EDAC}">
                        <c15:formulaRef>
                          <c15:sqref>Sheet1!$D$2:$D$8</c15:sqref>
                        </c15:formulaRef>
                      </c:ext>
                    </c:extLst>
                    <c:numCache>
                      <c:formatCode>General</c:formatCode>
                      <c:ptCount val="7"/>
                      <c:pt idx="0">
                        <c:v>5</c:v>
                      </c:pt>
                      <c:pt idx="1">
                        <c:v>3</c:v>
                      </c:pt>
                      <c:pt idx="2">
                        <c:v>2</c:v>
                      </c:pt>
                      <c:pt idx="4">
                        <c:v>2</c:v>
                      </c:pt>
                      <c:pt idx="5">
                        <c:v>7</c:v>
                      </c:pt>
                      <c:pt idx="6">
                        <c:v>4</c:v>
                      </c:pt>
                    </c:numCache>
                  </c:numRef>
                </c:val>
                <c:smooth val="0"/>
                <c:extLst>
                  <c:ext xmlns:c16="http://schemas.microsoft.com/office/drawing/2014/chart" uri="{C3380CC4-5D6E-409C-BE32-E72D297353CC}">
                    <c16:uniqueId val="{00000006-BACD-4D4E-A15C-9239FC9DDEDB}"/>
                  </c:ext>
                </c:extLst>
              </c15:ser>
            </c15:filteredLineSeries>
          </c:ext>
        </c:extLst>
      </c:lineChart>
      <c:catAx>
        <c:axId val="48115954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872"/>
        <c:crosses val="autoZero"/>
        <c:auto val="1"/>
        <c:lblAlgn val="ctr"/>
        <c:lblOffset val="100"/>
        <c:noMultiLvlLbl val="0"/>
      </c:catAx>
      <c:valAx>
        <c:axId val="48115987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a:t>% IDRS participants</a:t>
                </a:r>
              </a:p>
            </c:rich>
          </c:tx>
          <c:layout>
            <c:manualLayout>
              <c:xMode val="edge"/>
              <c:yMode val="edge"/>
              <c:x val="1.2362628623894407E-2"/>
              <c:y val="0.2453831260926356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544"/>
        <c:crosses val="autoZero"/>
        <c:crossBetween val="between"/>
      </c:valAx>
      <c:valAx>
        <c:axId val="1085789888"/>
        <c:scaling>
          <c:orientation val="minMax"/>
          <c:max val="20"/>
        </c:scaling>
        <c:delete val="1"/>
        <c:axPos val="r"/>
        <c:numFmt formatCode="General" sourceLinked="1"/>
        <c:majorTickMark val="out"/>
        <c:minorTickMark val="none"/>
        <c:tickLblPos val="nextTo"/>
        <c:crossAx val="1085790216"/>
        <c:crosses val="max"/>
        <c:crossBetween val="between"/>
      </c:valAx>
      <c:catAx>
        <c:axId val="1085790216"/>
        <c:scaling>
          <c:orientation val="minMax"/>
        </c:scaling>
        <c:delete val="1"/>
        <c:axPos val="b"/>
        <c:numFmt formatCode="General" sourceLinked="1"/>
        <c:majorTickMark val="out"/>
        <c:minorTickMark val="none"/>
        <c:tickLblPos val="nextTo"/>
        <c:crossAx val="10857898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52641789341546E-2"/>
          <c:y val="5.2691096079222462E-2"/>
          <c:w val="0.841421697287839"/>
          <c:h val="0.7076539621794157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D6-43A1-80B3-45A583F60B7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D6-43A1-80B3-45A583F60B7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6-43A1-80B3-45A583F60B79}"/>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D6-43A1-80B3-45A583F60B7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D6-43A1-80B3-45A583F60B79}"/>
                </c:ext>
              </c:extLst>
            </c:dLbl>
            <c:dLbl>
              <c:idx val="5"/>
              <c:layout>
                <c:manualLayout>
                  <c:x val="5.0317217239116169E-2"/>
                  <c:y val="4.2664138421426794E-2"/>
                </c:manualLayout>
              </c:layout>
              <c:tx>
                <c:rich>
                  <a:bodyPr/>
                  <a:lstStyle/>
                  <a:p>
                    <a:fld id="{1D4AEC71-FAE4-4807-8275-52BFE6C377E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DD6-43A1-80B3-45A583F60B7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Sheet1!$C$1:$H$1</c:f>
              <c:numCache>
                <c:formatCode>General</c:formatCode>
                <c:ptCount val="6"/>
                <c:pt idx="0">
                  <c:v>2013</c:v>
                </c:pt>
                <c:pt idx="1">
                  <c:v>2014</c:v>
                </c:pt>
                <c:pt idx="2">
                  <c:v>2015</c:v>
                </c:pt>
                <c:pt idx="3">
                  <c:v>2016</c:v>
                </c:pt>
                <c:pt idx="4">
                  <c:v>2017</c:v>
                </c:pt>
                <c:pt idx="5">
                  <c:v>2018</c:v>
                </c:pt>
              </c:numCache>
            </c:numRef>
          </c:cat>
          <c:val>
            <c:numRef>
              <c:f>Sheet1!$C$2:$H$2</c:f>
              <c:numCache>
                <c:formatCode>General</c:formatCode>
                <c:ptCount val="6"/>
                <c:pt idx="0">
                  <c:v>11</c:v>
                </c:pt>
                <c:pt idx="1">
                  <c:v>9</c:v>
                </c:pt>
                <c:pt idx="2">
                  <c:v>14</c:v>
                </c:pt>
                <c:pt idx="3">
                  <c:v>16</c:v>
                </c:pt>
                <c:pt idx="4">
                  <c:v>14</c:v>
                </c:pt>
                <c:pt idx="5">
                  <c:v>2</c:v>
                </c:pt>
              </c:numCache>
            </c:numRef>
          </c:val>
          <c:extLst>
            <c:ext xmlns:c16="http://schemas.microsoft.com/office/drawing/2014/chart" uri="{C3380CC4-5D6E-409C-BE32-E72D297353CC}">
              <c16:uniqueId val="{00000006-4DD6-43A1-80B3-45A583F60B79}"/>
            </c:ext>
          </c:extLst>
        </c:ser>
        <c:dLbls>
          <c:showLegendKey val="0"/>
          <c:showVal val="1"/>
          <c:showCatName val="0"/>
          <c:showSerName val="0"/>
          <c:showPercent val="0"/>
          <c:showBubbleSize val="0"/>
        </c:dLbls>
        <c:gapWidth val="150"/>
        <c:axId val="-2100127656"/>
        <c:axId val="-2100124504"/>
      </c:barChart>
      <c:lineChart>
        <c:grouping val="standard"/>
        <c:varyColors val="0"/>
        <c:ser>
          <c:idx val="0"/>
          <c:order val="1"/>
          <c:tx>
            <c:strRef>
              <c:f>Sheet1!$A$3</c:f>
              <c:strCache>
                <c:ptCount val="1"/>
                <c:pt idx="0">
                  <c:v>Median days</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layout>
                <c:manualLayout>
                  <c:x val="-4.37541019470575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D6-43A1-80B3-45A583F60B79}"/>
                </c:ext>
              </c:extLst>
            </c:dLbl>
            <c:dLbl>
              <c:idx val="4"/>
              <c:layout>
                <c:manualLayout>
                  <c:x val="-4.3754101947057538E-3"/>
                  <c:y val="-4.7404598246030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D6-43A1-80B3-45A583F60B79}"/>
                </c:ext>
              </c:extLst>
            </c:dLbl>
            <c:dLbl>
              <c:idx val="5"/>
              <c:layout>
                <c:manualLayout>
                  <c:x val="-2.8440166265587399E-2"/>
                  <c:y val="-5.2145058070632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D6-43A1-80B3-45A583F60B7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Sheet1!$C$1:$H$1</c:f>
              <c:numCache>
                <c:formatCode>General</c:formatCode>
                <c:ptCount val="6"/>
                <c:pt idx="0">
                  <c:v>2013</c:v>
                </c:pt>
                <c:pt idx="1">
                  <c:v>2014</c:v>
                </c:pt>
                <c:pt idx="2">
                  <c:v>2015</c:v>
                </c:pt>
                <c:pt idx="3">
                  <c:v>2016</c:v>
                </c:pt>
                <c:pt idx="4">
                  <c:v>2017</c:v>
                </c:pt>
                <c:pt idx="5">
                  <c:v>2018</c:v>
                </c:pt>
              </c:numCache>
            </c:numRef>
          </c:cat>
          <c:val>
            <c:numRef>
              <c:f>Sheet1!$C$3:$H$3</c:f>
              <c:numCache>
                <c:formatCode>General</c:formatCode>
                <c:ptCount val="6"/>
                <c:pt idx="0">
                  <c:v>7</c:v>
                </c:pt>
                <c:pt idx="1">
                  <c:v>3</c:v>
                </c:pt>
                <c:pt idx="2">
                  <c:v>10</c:v>
                </c:pt>
                <c:pt idx="3">
                  <c:v>7</c:v>
                </c:pt>
                <c:pt idx="4">
                  <c:v>7</c:v>
                </c:pt>
                <c:pt idx="5">
                  <c:v>6</c:v>
                </c:pt>
              </c:numCache>
            </c:numRef>
          </c:val>
          <c:smooth val="0"/>
          <c:extLst>
            <c:ext xmlns:c16="http://schemas.microsoft.com/office/drawing/2014/chart" uri="{C3380CC4-5D6E-409C-BE32-E72D297353CC}">
              <c16:uniqueId val="{0000000A-4DD6-43A1-80B3-45A583F60B79}"/>
            </c:ext>
          </c:extLst>
        </c:ser>
        <c:dLbls>
          <c:showLegendKey val="0"/>
          <c:showVal val="1"/>
          <c:showCatName val="0"/>
          <c:showSerName val="0"/>
          <c:showPercent val="0"/>
          <c:showBubbleSize val="0"/>
        </c:dLbls>
        <c:marker val="1"/>
        <c:smooth val="0"/>
        <c:axId val="-2100117944"/>
        <c:axId val="-2100114984"/>
      </c:lineChart>
      <c:catAx>
        <c:axId val="-210012765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crossAx val="-2100124504"/>
        <c:crosses val="autoZero"/>
        <c:auto val="0"/>
        <c:lblAlgn val="ctr"/>
        <c:lblOffset val="100"/>
        <c:tickLblSkip val="1"/>
        <c:tickMarkSkip val="1"/>
        <c:noMultiLvlLbl val="0"/>
      </c:catAx>
      <c:valAx>
        <c:axId val="-2100124504"/>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r>
                  <a:rPr lang="en-AU" b="1"/>
                  <a:t>% IDRS participants</a:t>
                </a:r>
              </a:p>
            </c:rich>
          </c:tx>
          <c:layout>
            <c:manualLayout>
              <c:xMode val="edge"/>
              <c:yMode val="edge"/>
              <c:x val="1.2817052759709385E-2"/>
              <c:y val="0.1967779818676720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crossAx val="-2100127656"/>
        <c:crosses val="autoZero"/>
        <c:crossBetween val="between"/>
        <c:majorUnit val="10"/>
      </c:valAx>
      <c:catAx>
        <c:axId val="-2100117944"/>
        <c:scaling>
          <c:orientation val="minMax"/>
        </c:scaling>
        <c:delete val="1"/>
        <c:axPos val="b"/>
        <c:numFmt formatCode="General" sourceLinked="1"/>
        <c:majorTickMark val="out"/>
        <c:minorTickMark val="none"/>
        <c:tickLblPos val="none"/>
        <c:crossAx val="-2100114984"/>
        <c:crosses val="autoZero"/>
        <c:auto val="0"/>
        <c:lblAlgn val="ctr"/>
        <c:lblOffset val="100"/>
        <c:noMultiLvlLbl val="0"/>
      </c:catAx>
      <c:valAx>
        <c:axId val="-2100114984"/>
        <c:scaling>
          <c:orientation val="minMax"/>
          <c:max val="9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r>
                  <a:rPr lang="en-AU" b="1"/>
                  <a:t>Median Days</a:t>
                </a:r>
              </a:p>
            </c:rich>
          </c:tx>
          <c:layout>
            <c:manualLayout>
              <c:xMode val="edge"/>
              <c:yMode val="edge"/>
              <c:x val="0.97080498934570392"/>
              <c:y val="0.2580243835089158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crossAx val="-2100117944"/>
        <c:crosses val="max"/>
        <c:crossBetween val="between"/>
      </c:valAx>
      <c:spPr>
        <a:noFill/>
        <a:ln w="25399">
          <a:noFill/>
        </a:ln>
        <a:effectLst/>
      </c:spPr>
    </c:plotArea>
    <c:legend>
      <c:legendPos val="b"/>
      <c:layout>
        <c:manualLayout>
          <c:xMode val="edge"/>
          <c:yMode val="edge"/>
          <c:x val="0.24433840869431903"/>
          <c:y val="0.85607068137577846"/>
          <c:w val="0.55219020287088927"/>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 dose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National</c:v>
                </c:pt>
                <c:pt idx="1">
                  <c:v>NSW </c:v>
                </c:pt>
                <c:pt idx="2">
                  <c:v>ACT</c:v>
                </c:pt>
                <c:pt idx="3">
                  <c:v>VIC</c:v>
                </c:pt>
                <c:pt idx="4">
                  <c:v>TAS</c:v>
                </c:pt>
                <c:pt idx="5">
                  <c:v>SA</c:v>
                </c:pt>
                <c:pt idx="6">
                  <c:v>WA</c:v>
                </c:pt>
                <c:pt idx="7">
                  <c:v>NT</c:v>
                </c:pt>
                <c:pt idx="8">
                  <c:v>QLD</c:v>
                </c:pt>
              </c:strCache>
            </c:strRef>
          </c:cat>
          <c:val>
            <c:numRef>
              <c:f>Sheet1!$B$2:$B$10</c:f>
              <c:numCache>
                <c:formatCode>General</c:formatCode>
                <c:ptCount val="9"/>
                <c:pt idx="0">
                  <c:v>12</c:v>
                </c:pt>
                <c:pt idx="1">
                  <c:v>16</c:v>
                </c:pt>
                <c:pt idx="2">
                  <c:v>16</c:v>
                </c:pt>
                <c:pt idx="3">
                  <c:v>8</c:v>
                </c:pt>
                <c:pt idx="4">
                  <c:v>6</c:v>
                </c:pt>
                <c:pt idx="5">
                  <c:v>21</c:v>
                </c:pt>
                <c:pt idx="6">
                  <c:v>9</c:v>
                </c:pt>
                <c:pt idx="7">
                  <c:v>12</c:v>
                </c:pt>
                <c:pt idx="8">
                  <c:v>8</c:v>
                </c:pt>
              </c:numCache>
            </c:numRef>
          </c:val>
          <c:extLst>
            <c:ext xmlns:c16="http://schemas.microsoft.com/office/drawing/2014/chart" uri="{C3380CC4-5D6E-409C-BE32-E72D297353CC}">
              <c16:uniqueId val="{00000000-60D9-4D2D-8CD0-80300D91A22A}"/>
            </c:ext>
          </c:extLst>
        </c:ser>
        <c:ser>
          <c:idx val="1"/>
          <c:order val="1"/>
          <c:tx>
            <c:strRef>
              <c:f>Sheet1!$C$1</c:f>
              <c:strCache>
                <c:ptCount val="1"/>
                <c:pt idx="0">
                  <c:v>High dose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National</c:v>
                </c:pt>
                <c:pt idx="1">
                  <c:v>NSW </c:v>
                </c:pt>
                <c:pt idx="2">
                  <c:v>ACT</c:v>
                </c:pt>
                <c:pt idx="3">
                  <c:v>VIC</c:v>
                </c:pt>
                <c:pt idx="4">
                  <c:v>TAS</c:v>
                </c:pt>
                <c:pt idx="5">
                  <c:v>SA</c:v>
                </c:pt>
                <c:pt idx="6">
                  <c:v>WA</c:v>
                </c:pt>
                <c:pt idx="7">
                  <c:v>NT</c:v>
                </c:pt>
                <c:pt idx="8">
                  <c:v>QLD</c:v>
                </c:pt>
              </c:strCache>
            </c:strRef>
          </c:cat>
          <c:val>
            <c:numRef>
              <c:f>Sheet1!$C$2:$C$10</c:f>
              <c:numCache>
                <c:formatCode>General</c:formatCode>
                <c:ptCount val="9"/>
                <c:pt idx="0">
                  <c:v>17</c:v>
                </c:pt>
                <c:pt idx="1">
                  <c:v>11</c:v>
                </c:pt>
                <c:pt idx="2">
                  <c:v>22</c:v>
                </c:pt>
                <c:pt idx="3">
                  <c:v>13</c:v>
                </c:pt>
                <c:pt idx="4">
                  <c:v>19</c:v>
                </c:pt>
                <c:pt idx="5">
                  <c:v>26</c:v>
                </c:pt>
                <c:pt idx="6">
                  <c:v>27</c:v>
                </c:pt>
                <c:pt idx="7">
                  <c:v>14</c:v>
                </c:pt>
                <c:pt idx="8">
                  <c:v>13</c:v>
                </c:pt>
              </c:numCache>
            </c:numRef>
          </c:val>
          <c:extLst>
            <c:ext xmlns:c16="http://schemas.microsoft.com/office/drawing/2014/chart" uri="{C3380CC4-5D6E-409C-BE32-E72D297353CC}">
              <c16:uniqueId val="{00000001-60D9-4D2D-8CD0-80300D91A22A}"/>
            </c:ext>
          </c:extLst>
        </c:ser>
        <c:ser>
          <c:idx val="2"/>
          <c:order val="2"/>
          <c:tx>
            <c:strRef>
              <c:f>Sheet1!$D$1</c:f>
              <c:strCache>
                <c:ptCount val="1"/>
                <c:pt idx="0">
                  <c:v>Any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National</c:v>
                </c:pt>
                <c:pt idx="1">
                  <c:v>NSW </c:v>
                </c:pt>
                <c:pt idx="2">
                  <c:v>ACT</c:v>
                </c:pt>
                <c:pt idx="3">
                  <c:v>VIC</c:v>
                </c:pt>
                <c:pt idx="4">
                  <c:v>TAS</c:v>
                </c:pt>
                <c:pt idx="5">
                  <c:v>SA</c:v>
                </c:pt>
                <c:pt idx="6">
                  <c:v>WA</c:v>
                </c:pt>
                <c:pt idx="7">
                  <c:v>NT</c:v>
                </c:pt>
                <c:pt idx="8">
                  <c:v>QLD</c:v>
                </c:pt>
              </c:strCache>
            </c:strRef>
          </c:cat>
          <c:val>
            <c:numRef>
              <c:f>Sheet1!$D$2:$D$10</c:f>
              <c:numCache>
                <c:formatCode>General</c:formatCode>
                <c:ptCount val="9"/>
                <c:pt idx="0">
                  <c:v>27</c:v>
                </c:pt>
                <c:pt idx="1">
                  <c:v>23</c:v>
                </c:pt>
                <c:pt idx="2">
                  <c:v>33</c:v>
                </c:pt>
                <c:pt idx="3">
                  <c:v>18</c:v>
                </c:pt>
                <c:pt idx="4">
                  <c:v>23</c:v>
                </c:pt>
                <c:pt idx="5">
                  <c:v>45</c:v>
                </c:pt>
                <c:pt idx="6">
                  <c:v>35</c:v>
                </c:pt>
                <c:pt idx="7">
                  <c:v>25</c:v>
                </c:pt>
                <c:pt idx="8">
                  <c:v>20</c:v>
                </c:pt>
              </c:numCache>
            </c:numRef>
          </c:val>
          <c:extLst>
            <c:ext xmlns:c16="http://schemas.microsoft.com/office/drawing/2014/chart" uri="{C3380CC4-5D6E-409C-BE32-E72D297353CC}">
              <c16:uniqueId val="{00000002-60D9-4D2D-8CD0-80300D91A22A}"/>
            </c:ext>
          </c:extLst>
        </c:ser>
        <c:dLbls>
          <c:showLegendKey val="0"/>
          <c:showVal val="0"/>
          <c:showCatName val="0"/>
          <c:showSerName val="0"/>
          <c:showPercent val="0"/>
          <c:showBubbleSize val="0"/>
        </c:dLbls>
        <c:gapWidth val="219"/>
        <c:overlap val="-27"/>
        <c:axId val="481159544"/>
        <c:axId val="481159872"/>
      </c:barChart>
      <c:catAx>
        <c:axId val="48115954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872"/>
        <c:crosses val="autoZero"/>
        <c:auto val="1"/>
        <c:lblAlgn val="ctr"/>
        <c:lblOffset val="100"/>
        <c:noMultiLvlLbl val="0"/>
      </c:catAx>
      <c:valAx>
        <c:axId val="48115987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a:t>% IDRS participants</a:t>
                </a:r>
              </a:p>
            </c:rich>
          </c:tx>
          <c:layout>
            <c:manualLayout>
              <c:xMode val="edge"/>
              <c:yMode val="edge"/>
              <c:x val="1.2613450492601468E-2"/>
              <c:y val="0.1936870070928708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7714187021321133"/>
          <c:h val="0.58196162353807024"/>
        </c:manualLayout>
      </c:layout>
      <c:lineChart>
        <c:grouping val="standard"/>
        <c:varyColors val="0"/>
        <c:ser>
          <c:idx val="0"/>
          <c:order val="0"/>
          <c:tx>
            <c:strRef>
              <c:f>Sheet1!$B$1</c:f>
              <c:strCache>
                <c:ptCount val="1"/>
                <c:pt idx="0">
                  <c:v>Benzodiazepines</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67-42C5-BAB3-9FD3B2EF865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67-42C5-BAB3-9FD3B2EF865D}"/>
                </c:ext>
              </c:extLst>
            </c:dLbl>
            <c:dLbl>
              <c:idx val="18"/>
              <c:layout>
                <c:manualLayout>
                  <c:x val="0"/>
                  <c:y val="-1.0347061068028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7">
                  <c:v>46</c:v>
                </c:pt>
                <c:pt idx="8">
                  <c:v>45</c:v>
                </c:pt>
                <c:pt idx="9">
                  <c:v>44</c:v>
                </c:pt>
                <c:pt idx="10">
                  <c:v>40</c:v>
                </c:pt>
                <c:pt idx="11">
                  <c:v>53</c:v>
                </c:pt>
                <c:pt idx="12">
                  <c:v>50</c:v>
                </c:pt>
                <c:pt idx="13">
                  <c:v>47</c:v>
                </c:pt>
                <c:pt idx="14">
                  <c:v>44</c:v>
                </c:pt>
                <c:pt idx="15">
                  <c:v>43</c:v>
                </c:pt>
                <c:pt idx="16">
                  <c:v>38</c:v>
                </c:pt>
                <c:pt idx="17">
                  <c:v>32</c:v>
                </c:pt>
                <c:pt idx="18">
                  <c:v>30</c:v>
                </c:pt>
              </c:numCache>
            </c:numRef>
          </c:val>
          <c:smooth val="0"/>
          <c:extLst>
            <c:ext xmlns:c16="http://schemas.microsoft.com/office/drawing/2014/chart" uri="{C3380CC4-5D6E-409C-BE32-E72D297353CC}">
              <c16:uniqueId val="{00000003-4A67-42C5-BAB3-9FD3B2EF865D}"/>
            </c:ext>
          </c:extLst>
        </c:ser>
        <c:ser>
          <c:idx val="1"/>
          <c:order val="1"/>
          <c:tx>
            <c:strRef>
              <c:f>Sheet1!$C$1</c:f>
              <c:strCache>
                <c:ptCount val="1"/>
                <c:pt idx="0">
                  <c:v>Pharmaceutical stimulants</c:v>
                </c:pt>
              </c:strCache>
            </c:strRef>
          </c:tx>
          <c:spPr>
            <a:ln w="25400" cap="rnd" cmpd="sng" algn="ctr">
              <a:solidFill>
                <a:schemeClr val="accent2"/>
              </a:solidFill>
              <a:prstDash val="solid"/>
              <a:round/>
            </a:ln>
            <a:effectLst/>
          </c:spPr>
          <c:marker>
            <c:symbol val="triangle"/>
            <c:size val="6"/>
            <c:spPr>
              <a:solidFill>
                <a:schemeClr val="accent2"/>
              </a:solidFill>
              <a:ln w="6350" cap="flat" cmpd="sng" algn="ctr">
                <a:solidFill>
                  <a:schemeClr val="accent2"/>
                </a:solidFill>
                <a:prstDash val="solid"/>
                <a:round/>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6">
                  <c:v>18</c:v>
                </c:pt>
                <c:pt idx="7">
                  <c:v>14</c:v>
                </c:pt>
                <c:pt idx="8">
                  <c:v>14</c:v>
                </c:pt>
                <c:pt idx="9">
                  <c:v>12</c:v>
                </c:pt>
                <c:pt idx="10">
                  <c:v>13</c:v>
                </c:pt>
                <c:pt idx="11">
                  <c:v>14</c:v>
                </c:pt>
                <c:pt idx="12">
                  <c:v>13</c:v>
                </c:pt>
                <c:pt idx="13">
                  <c:v>11</c:v>
                </c:pt>
                <c:pt idx="14">
                  <c:v>13</c:v>
                </c:pt>
                <c:pt idx="15">
                  <c:v>10</c:v>
                </c:pt>
                <c:pt idx="16">
                  <c:v>9</c:v>
                </c:pt>
                <c:pt idx="17">
                  <c:v>7</c:v>
                </c:pt>
                <c:pt idx="18">
                  <c:v>9</c:v>
                </c:pt>
              </c:numCache>
            </c:numRef>
          </c:val>
          <c:smooth val="0"/>
          <c:extLst>
            <c:ext xmlns:c16="http://schemas.microsoft.com/office/drawing/2014/chart" uri="{C3380CC4-5D6E-409C-BE32-E72D297353CC}">
              <c16:uniqueId val="{00000005-4A67-42C5-BAB3-9FD3B2EF865D}"/>
            </c:ext>
          </c:extLst>
        </c:ser>
        <c:ser>
          <c:idx val="2"/>
          <c:order val="2"/>
          <c:tx>
            <c:strRef>
              <c:f>Sheet1!$D$1</c:f>
              <c:strCache>
                <c:ptCount val="1"/>
                <c:pt idx="0">
                  <c:v>Anti-psychotics</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67-42C5-BAB3-9FD3B2EF865D}"/>
                </c:ext>
              </c:extLst>
            </c:dLbl>
            <c:dLbl>
              <c:idx val="18"/>
              <c:layout>
                <c:manualLayout>
                  <c:x val="8.0320430038256988E-5"/>
                  <c:y val="-3.81727796252517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11">
                  <c:v>15</c:v>
                </c:pt>
                <c:pt idx="12">
                  <c:v>16</c:v>
                </c:pt>
                <c:pt idx="13">
                  <c:v>10</c:v>
                </c:pt>
                <c:pt idx="14">
                  <c:v>12</c:v>
                </c:pt>
                <c:pt idx="15">
                  <c:v>12</c:v>
                </c:pt>
                <c:pt idx="16">
                  <c:v>10</c:v>
                </c:pt>
                <c:pt idx="17">
                  <c:v>12</c:v>
                </c:pt>
                <c:pt idx="18">
                  <c:v>11</c:v>
                </c:pt>
              </c:numCache>
            </c:numRef>
          </c:val>
          <c:smooth val="0"/>
          <c:extLst>
            <c:ext xmlns:c16="http://schemas.microsoft.com/office/drawing/2014/chart" uri="{C3380CC4-5D6E-409C-BE32-E72D297353CC}">
              <c16:uniqueId val="{00000008-4A67-42C5-BAB3-9FD3B2EF865D}"/>
            </c:ext>
          </c:extLst>
        </c:ser>
        <c:ser>
          <c:idx val="3"/>
          <c:order val="3"/>
          <c:tx>
            <c:strRef>
              <c:f>Sheet1!$E$1</c:f>
              <c:strCache>
                <c:ptCount val="1"/>
                <c:pt idx="0">
                  <c:v>Steroids</c:v>
                </c:pt>
              </c:strCache>
            </c:strRef>
          </c:tx>
          <c:spPr>
            <a:ln w="25400" cap="rnd" cmpd="sng" algn="ctr">
              <a:solidFill>
                <a:schemeClr val="accent4"/>
              </a:solidFill>
              <a:prstDash val="solid"/>
              <a:round/>
            </a:ln>
            <a:effectLst/>
          </c:spPr>
          <c:marker>
            <c:symbol val="circle"/>
            <c:size val="6"/>
            <c:spPr>
              <a:solidFill>
                <a:schemeClr val="accent4"/>
              </a:solidFill>
              <a:ln w="6350" cap="flat" cmpd="sng" algn="ctr">
                <a:solidFill>
                  <a:schemeClr val="accent4"/>
                </a:solidFill>
                <a:prstDash val="solid"/>
                <a:round/>
              </a:ln>
              <a:effectLst/>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67-42C5-BAB3-9FD3B2EF865D}"/>
                </c:ext>
              </c:extLst>
            </c:dLbl>
            <c:dLbl>
              <c:idx val="18"/>
              <c:layout>
                <c:manualLayout>
                  <c:x val="6.0359139733024399E-3"/>
                  <c:y val="-6.3231309406692356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10">
                  <c:v>1</c:v>
                </c:pt>
                <c:pt idx="11">
                  <c:v>2</c:v>
                </c:pt>
                <c:pt idx="12">
                  <c:v>2</c:v>
                </c:pt>
                <c:pt idx="13">
                  <c:v>1</c:v>
                </c:pt>
                <c:pt idx="14">
                  <c:v>1</c:v>
                </c:pt>
                <c:pt idx="15">
                  <c:v>1</c:v>
                </c:pt>
                <c:pt idx="16">
                  <c:v>2</c:v>
                </c:pt>
                <c:pt idx="17">
                  <c:v>2</c:v>
                </c:pt>
                <c:pt idx="18">
                  <c:v>3</c:v>
                </c:pt>
              </c:numCache>
            </c:numRef>
          </c:val>
          <c:smooth val="0"/>
          <c:extLst>
            <c:ext xmlns:c16="http://schemas.microsoft.com/office/drawing/2014/chart" uri="{C3380CC4-5D6E-409C-BE32-E72D297353CC}">
              <c16:uniqueId val="{0000000B-4A67-42C5-BAB3-9FD3B2EF865D}"/>
            </c:ext>
          </c:extLst>
        </c:ser>
        <c:ser>
          <c:idx val="4"/>
          <c:order val="4"/>
          <c:tx>
            <c:strRef>
              <c:f>Sheet1!$F$1</c:f>
              <c:strCache>
                <c:ptCount val="1"/>
                <c:pt idx="0">
                  <c:v>Alcohol</c:v>
                </c:pt>
              </c:strCache>
            </c:strRef>
          </c:tx>
          <c:spPr>
            <a:ln w="25400" cap="rnd" cmpd="sng" algn="ctr">
              <a:solidFill>
                <a:schemeClr val="accent5"/>
              </a:solidFill>
              <a:prstDash val="solid"/>
              <a:round/>
            </a:ln>
            <a:effectLst/>
          </c:spPr>
          <c:marker>
            <c:symbol val="star"/>
            <c:size val="6"/>
            <c:spPr>
              <a:noFill/>
              <a:ln w="635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67-42C5-BAB3-9FD3B2EF865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67-42C5-BAB3-9FD3B2EF865D}"/>
                </c:ext>
              </c:extLst>
            </c:dLbl>
            <c:dLbl>
              <c:idx val="18"/>
              <c:tx>
                <c:rich>
                  <a:bodyPr/>
                  <a:lstStyle/>
                  <a:p>
                    <a:fld id="{8D818AC4-0AA6-4572-A899-05C0A42DAEE4}"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68</c:v>
                </c:pt>
                <c:pt idx="1">
                  <c:v>71</c:v>
                </c:pt>
                <c:pt idx="2">
                  <c:v>68</c:v>
                </c:pt>
                <c:pt idx="3">
                  <c:v>71</c:v>
                </c:pt>
                <c:pt idx="4">
                  <c:v>68</c:v>
                </c:pt>
                <c:pt idx="5">
                  <c:v>67</c:v>
                </c:pt>
                <c:pt idx="6">
                  <c:v>68</c:v>
                </c:pt>
                <c:pt idx="7">
                  <c:v>64</c:v>
                </c:pt>
                <c:pt idx="8">
                  <c:v>60</c:v>
                </c:pt>
                <c:pt idx="9">
                  <c:v>64</c:v>
                </c:pt>
                <c:pt idx="10">
                  <c:v>64</c:v>
                </c:pt>
                <c:pt idx="11">
                  <c:v>65</c:v>
                </c:pt>
                <c:pt idx="12">
                  <c:v>64</c:v>
                </c:pt>
                <c:pt idx="13">
                  <c:v>59</c:v>
                </c:pt>
                <c:pt idx="14">
                  <c:v>58</c:v>
                </c:pt>
                <c:pt idx="15">
                  <c:v>61</c:v>
                </c:pt>
                <c:pt idx="16">
                  <c:v>58</c:v>
                </c:pt>
                <c:pt idx="17">
                  <c:v>56</c:v>
                </c:pt>
                <c:pt idx="18">
                  <c:v>62</c:v>
                </c:pt>
              </c:numCache>
            </c:numRef>
          </c:val>
          <c:smooth val="0"/>
          <c:extLst>
            <c:ext xmlns:c16="http://schemas.microsoft.com/office/drawing/2014/chart" uri="{C3380CC4-5D6E-409C-BE32-E72D297353CC}">
              <c16:uniqueId val="{0000000F-4A67-42C5-BAB3-9FD3B2EF865D}"/>
            </c:ext>
          </c:extLst>
        </c:ser>
        <c:ser>
          <c:idx val="5"/>
          <c:order val="5"/>
          <c:tx>
            <c:strRef>
              <c:f>Sheet1!$G$1</c:f>
              <c:strCache>
                <c:ptCount val="1"/>
                <c:pt idx="0">
                  <c:v>Tobacco</c:v>
                </c:pt>
              </c:strCache>
            </c:strRef>
          </c:tx>
          <c:spPr>
            <a:ln w="25400" cap="rnd" cmpd="sng" algn="ctr">
              <a:solidFill>
                <a:schemeClr val="accent6"/>
              </a:solidFill>
              <a:prstDash val="solid"/>
              <a:round/>
            </a:ln>
            <a:effectLst/>
          </c:spPr>
          <c:marker>
            <c:symbol val="plus"/>
            <c:size val="6"/>
            <c:spPr>
              <a:solidFill>
                <a:schemeClr val="accent6"/>
              </a:solidFill>
              <a:ln w="6350" cap="flat" cmpd="sng" algn="ctr">
                <a:solidFill>
                  <a:schemeClr val="accent6"/>
                </a:solidFill>
                <a:prstDash val="solid"/>
                <a:round/>
              </a:ln>
              <a:effectLst/>
            </c:spPr>
          </c:marker>
          <c:dLbls>
            <c:dLbl>
              <c:idx val="0"/>
              <c:layout>
                <c:manualLayout>
                  <c:x val="-1.772853185595568E-2"/>
                  <c:y val="-2.6443367122080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A67-42C5-BAB3-9FD3B2EF865D}"/>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67-42C5-BAB3-9FD3B2EF865D}"/>
                </c:ext>
              </c:extLst>
            </c:dLbl>
            <c:dLbl>
              <c:idx val="18"/>
              <c:layout>
                <c:manualLayout>
                  <c:x val="-1.7705143123696287E-16"/>
                  <c:y val="0"/>
                </c:manualLayout>
              </c:layout>
              <c:tx>
                <c:rich>
                  <a:bodyPr/>
                  <a:lstStyle/>
                  <a:p>
                    <a:fld id="{7982C17C-E641-4604-9D38-DB0DC1A20D7B}"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Cache>
                <c:formatCode>General</c:formatCode>
                <c:ptCount val="19"/>
                <c:pt idx="0">
                  <c:v>92</c:v>
                </c:pt>
                <c:pt idx="1">
                  <c:v>93</c:v>
                </c:pt>
                <c:pt idx="2">
                  <c:v>94</c:v>
                </c:pt>
                <c:pt idx="3">
                  <c:v>94</c:v>
                </c:pt>
                <c:pt idx="4">
                  <c:v>94</c:v>
                </c:pt>
                <c:pt idx="5">
                  <c:v>94</c:v>
                </c:pt>
                <c:pt idx="6">
                  <c:v>95</c:v>
                </c:pt>
                <c:pt idx="7">
                  <c:v>95</c:v>
                </c:pt>
                <c:pt idx="8">
                  <c:v>94</c:v>
                </c:pt>
                <c:pt idx="9">
                  <c:v>93</c:v>
                </c:pt>
                <c:pt idx="10">
                  <c:v>93</c:v>
                </c:pt>
                <c:pt idx="11">
                  <c:v>94</c:v>
                </c:pt>
                <c:pt idx="12">
                  <c:v>94</c:v>
                </c:pt>
                <c:pt idx="13">
                  <c:v>91</c:v>
                </c:pt>
                <c:pt idx="14">
                  <c:v>92</c:v>
                </c:pt>
                <c:pt idx="15">
                  <c:v>92</c:v>
                </c:pt>
                <c:pt idx="16">
                  <c:v>93</c:v>
                </c:pt>
                <c:pt idx="17">
                  <c:v>88</c:v>
                </c:pt>
                <c:pt idx="18">
                  <c:v>93</c:v>
                </c:pt>
              </c:numCache>
            </c:numRef>
          </c:val>
          <c:smooth val="0"/>
          <c:extLst>
            <c:ext xmlns:c16="http://schemas.microsoft.com/office/drawing/2014/chart" uri="{C3380CC4-5D6E-409C-BE32-E72D297353CC}">
              <c16:uniqueId val="{00000013-4A67-42C5-BAB3-9FD3B2EF865D}"/>
            </c:ext>
          </c:extLst>
        </c:ser>
        <c:ser>
          <c:idx val="6"/>
          <c:order val="6"/>
          <c:tx>
            <c:strRef>
              <c:f>Sheet1!$H$1</c:f>
              <c:strCache>
                <c:ptCount val="1"/>
                <c:pt idx="0">
                  <c:v>E-cigarettes</c:v>
                </c:pt>
              </c:strCache>
            </c:strRef>
          </c:tx>
          <c:spPr>
            <a:ln w="19050" cap="rnd" cmpd="sng" algn="ctr">
              <a:solidFill>
                <a:schemeClr val="accent1">
                  <a:lumMod val="60000"/>
                </a:schemeClr>
              </a:solidFill>
              <a:prstDash val="solid"/>
              <a:round/>
            </a:ln>
            <a:effectLst/>
          </c:spPr>
          <c:marker>
            <c:spPr>
              <a:noFill/>
              <a:ln w="6350" cap="flat" cmpd="sng" algn="ctr">
                <a:solidFill>
                  <a:schemeClr val="accent1">
                    <a:lumMod val="60000"/>
                  </a:schemeClr>
                </a:solidFill>
                <a:prstDash val="solid"/>
                <a:round/>
              </a:ln>
              <a:effectLst/>
            </c:spPr>
          </c:marker>
          <c:dLbls>
            <c:dLbl>
              <c:idx val="14"/>
              <c:layout>
                <c:manualLayout>
                  <c:x val="-3.545706371191136E-2"/>
                  <c:y val="-3.0217186024551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A67-42C5-BAB3-9FD3B2EF865D}"/>
                </c:ext>
              </c:extLst>
            </c:dLbl>
            <c:dLbl>
              <c:idx val="18"/>
              <c:layout>
                <c:manualLayout>
                  <c:x val="-1.6211894609710199E-3"/>
                  <c:y val="-9.2786794868835384E-3"/>
                </c:manualLayout>
              </c:layout>
              <c:showLegendKey val="0"/>
              <c:showVal val="1"/>
              <c:showCatName val="0"/>
              <c:showSerName val="0"/>
              <c:showPercent val="0"/>
              <c:showBubbleSize val="0"/>
              <c:extLst>
                <c:ext xmlns:c15="http://schemas.microsoft.com/office/drawing/2012/chart" uri="{CE6537A1-D6FC-4f65-9D91-7224C49458BB}">
                  <c15:layout>
                    <c:manualLayout>
                      <c:w val="3.1145316102240583E-2"/>
                      <c:h val="7.0360015262594014E-2"/>
                    </c:manualLayout>
                  </c15:layout>
                </c:ext>
                <c:ext xmlns:c16="http://schemas.microsoft.com/office/drawing/2014/chart" uri="{C3380CC4-5D6E-409C-BE32-E72D297353CC}">
                  <c16:uniqueId val="{00000015-4A67-42C5-BAB3-9FD3B2EF865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Sheet1!$H$2:$H$20</c:f>
              <c:numCache>
                <c:formatCode>General</c:formatCode>
                <c:ptCount val="19"/>
                <c:pt idx="14">
                  <c:v>17</c:v>
                </c:pt>
                <c:pt idx="15">
                  <c:v>18</c:v>
                </c:pt>
                <c:pt idx="16">
                  <c:v>14</c:v>
                </c:pt>
                <c:pt idx="17">
                  <c:v>15</c:v>
                </c:pt>
                <c:pt idx="18">
                  <c:v>18</c:v>
                </c:pt>
              </c:numCache>
            </c:numRef>
          </c:val>
          <c:smooth val="0"/>
          <c:extLst>
            <c:ext xmlns:c16="http://schemas.microsoft.com/office/drawing/2014/chart" uri="{C3380CC4-5D6E-409C-BE32-E72D297353CC}">
              <c16:uniqueId val="{00000016-4A67-42C5-BAB3-9FD3B2EF865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2897107394037499"/>
          <c:y val="0.80598133695165586"/>
          <c:w val="0.78036879185115715"/>
          <c:h val="0.162556266868907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05868296313706E-2"/>
          <c:y val="5.8086848054884198E-2"/>
          <c:w val="0.82003241089939849"/>
          <c:h val="0.70092466399580888"/>
        </c:manualLayout>
      </c:layout>
      <c:barChart>
        <c:barDir val="col"/>
        <c:grouping val="clustered"/>
        <c:varyColors val="0"/>
        <c:ser>
          <c:idx val="0"/>
          <c:order val="1"/>
          <c:tx>
            <c:strRef>
              <c:f>Sheet1!$A$3</c:f>
              <c:strCache>
                <c:ptCount val="1"/>
                <c:pt idx="0">
                  <c:v>% used in past 6 months</c:v>
                </c:pt>
              </c:strCache>
            </c:strRef>
          </c:tx>
          <c:spPr>
            <a:solidFill>
              <a:schemeClr val="accent1"/>
            </a:soli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0</c:formatCode>
                <c:ptCount val="19"/>
                <c:pt idx="0">
                  <c:v>79</c:v>
                </c:pt>
                <c:pt idx="1">
                  <c:v>66</c:v>
                </c:pt>
                <c:pt idx="2">
                  <c:v>68</c:v>
                </c:pt>
                <c:pt idx="3">
                  <c:v>65</c:v>
                </c:pt>
                <c:pt idx="4">
                  <c:v>69</c:v>
                </c:pt>
                <c:pt idx="5">
                  <c:v>66</c:v>
                </c:pt>
                <c:pt idx="6">
                  <c:v>56</c:v>
                </c:pt>
                <c:pt idx="7">
                  <c:v>59</c:v>
                </c:pt>
                <c:pt idx="8">
                  <c:v>60</c:v>
                </c:pt>
                <c:pt idx="9">
                  <c:v>64</c:v>
                </c:pt>
                <c:pt idx="10">
                  <c:v>64</c:v>
                </c:pt>
                <c:pt idx="11">
                  <c:v>62</c:v>
                </c:pt>
                <c:pt idx="12">
                  <c:v>60</c:v>
                </c:pt>
                <c:pt idx="13">
                  <c:v>60</c:v>
                </c:pt>
                <c:pt idx="14">
                  <c:v>60</c:v>
                </c:pt>
                <c:pt idx="15">
                  <c:v>58</c:v>
                </c:pt>
                <c:pt idx="16">
                  <c:v>58</c:v>
                </c:pt>
                <c:pt idx="17">
                  <c:v>57</c:v>
                </c:pt>
                <c:pt idx="18">
                  <c:v>54</c:v>
                </c:pt>
              </c:numCache>
            </c:numRef>
          </c:val>
          <c:extLst>
            <c:ext xmlns:c16="http://schemas.microsoft.com/office/drawing/2014/chart" uri="{C3380CC4-5D6E-409C-BE32-E72D297353CC}">
              <c16:uniqueId val="{00000000-36B4-4505-A4E8-2B067AD7DBBC}"/>
            </c:ext>
          </c:extLst>
        </c:ser>
        <c:dLbls>
          <c:showLegendKey val="0"/>
          <c:showVal val="1"/>
          <c:showCatName val="0"/>
          <c:showSerName val="0"/>
          <c:showPercent val="0"/>
          <c:showBubbleSize val="0"/>
        </c:dLbls>
        <c:gapWidth val="150"/>
        <c:axId val="1117406320"/>
        <c:axId val="1117406976"/>
      </c:barChart>
      <c:lineChart>
        <c:grouping val="standard"/>
        <c:varyColors val="0"/>
        <c:ser>
          <c:idx val="1"/>
          <c:order val="0"/>
          <c:tx>
            <c:strRef>
              <c:f>Sheet1!$A$2</c:f>
              <c:strCache>
                <c:ptCount val="1"/>
                <c:pt idx="0">
                  <c:v>Median frequency of use (days)</c:v>
                </c:pt>
              </c:strCache>
            </c:strRef>
          </c:tx>
          <c:spPr>
            <a:ln w="19050" cap="rnd" cmpd="sng" algn="ctr">
              <a:solidFill>
                <a:schemeClr val="accent2"/>
              </a:solidFill>
              <a:prstDash val="solid"/>
              <a:round/>
            </a:ln>
            <a:effectLst/>
          </c:spPr>
          <c:marker>
            <c:spPr>
              <a:solidFill>
                <a:schemeClr val="accent2"/>
              </a:solidFill>
              <a:ln w="6350" cap="flat" cmpd="sng" algn="ctr">
                <a:solidFill>
                  <a:schemeClr val="accent2"/>
                </a:solidFill>
                <a:prstDash val="solid"/>
                <a:round/>
              </a:ln>
              <a:effectLst/>
            </c:spPr>
          </c:marker>
          <c:dLbls>
            <c:dLbl>
              <c:idx val="0"/>
              <c:layout>
                <c:manualLayout>
                  <c:x val="-8.3060566399656803E-3"/>
                  <c:y val="2.5426114263538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B4-4505-A4E8-2B067AD7DBBC}"/>
                </c:ext>
              </c:extLst>
            </c:dLbl>
            <c:dLbl>
              <c:idx val="1"/>
              <c:delete val="1"/>
              <c:extLst>
                <c:ext xmlns:c15="http://schemas.microsoft.com/office/drawing/2012/chart" uri="{CE6537A1-D6FC-4f65-9D91-7224C49458BB}"/>
                <c:ext xmlns:c16="http://schemas.microsoft.com/office/drawing/2014/chart" uri="{C3380CC4-5D6E-409C-BE32-E72D297353CC}">
                  <c16:uniqueId val="{00000002-36B4-4505-A4E8-2B067AD7DBBC}"/>
                </c:ext>
              </c:extLst>
            </c:dLbl>
            <c:dLbl>
              <c:idx val="2"/>
              <c:delete val="1"/>
              <c:extLst>
                <c:ext xmlns:c15="http://schemas.microsoft.com/office/drawing/2012/chart" uri="{CE6537A1-D6FC-4f65-9D91-7224C49458BB}"/>
                <c:ext xmlns:c16="http://schemas.microsoft.com/office/drawing/2014/chart" uri="{C3380CC4-5D6E-409C-BE32-E72D297353CC}">
                  <c16:uniqueId val="{00000003-36B4-4505-A4E8-2B067AD7DBBC}"/>
                </c:ext>
              </c:extLst>
            </c:dLbl>
            <c:dLbl>
              <c:idx val="3"/>
              <c:delete val="1"/>
              <c:extLst>
                <c:ext xmlns:c15="http://schemas.microsoft.com/office/drawing/2012/chart" uri="{CE6537A1-D6FC-4f65-9D91-7224C49458BB}"/>
                <c:ext xmlns:c16="http://schemas.microsoft.com/office/drawing/2014/chart" uri="{C3380CC4-5D6E-409C-BE32-E72D297353CC}">
                  <c16:uniqueId val="{00000004-36B4-4505-A4E8-2B067AD7DBBC}"/>
                </c:ext>
              </c:extLst>
            </c:dLbl>
            <c:dLbl>
              <c:idx val="4"/>
              <c:delete val="1"/>
              <c:extLst>
                <c:ext xmlns:c15="http://schemas.microsoft.com/office/drawing/2012/chart" uri="{CE6537A1-D6FC-4f65-9D91-7224C49458BB}"/>
                <c:ext xmlns:c16="http://schemas.microsoft.com/office/drawing/2014/chart" uri="{C3380CC4-5D6E-409C-BE32-E72D297353CC}">
                  <c16:uniqueId val="{00000005-36B4-4505-A4E8-2B067AD7DBBC}"/>
                </c:ext>
              </c:extLst>
            </c:dLbl>
            <c:dLbl>
              <c:idx val="5"/>
              <c:delete val="1"/>
              <c:extLst>
                <c:ext xmlns:c15="http://schemas.microsoft.com/office/drawing/2012/chart" uri="{CE6537A1-D6FC-4f65-9D91-7224C49458BB}"/>
                <c:ext xmlns:c16="http://schemas.microsoft.com/office/drawing/2014/chart" uri="{C3380CC4-5D6E-409C-BE32-E72D297353CC}">
                  <c16:uniqueId val="{00000006-36B4-4505-A4E8-2B067AD7DBBC}"/>
                </c:ext>
              </c:extLst>
            </c:dLbl>
            <c:dLbl>
              <c:idx val="6"/>
              <c:delete val="1"/>
              <c:extLst>
                <c:ext xmlns:c15="http://schemas.microsoft.com/office/drawing/2012/chart" uri="{CE6537A1-D6FC-4f65-9D91-7224C49458BB}"/>
                <c:ext xmlns:c16="http://schemas.microsoft.com/office/drawing/2014/chart" uri="{C3380CC4-5D6E-409C-BE32-E72D297353CC}">
                  <c16:uniqueId val="{00000007-36B4-4505-A4E8-2B067AD7DBBC}"/>
                </c:ext>
              </c:extLst>
            </c:dLbl>
            <c:dLbl>
              <c:idx val="7"/>
              <c:delete val="1"/>
              <c:extLst>
                <c:ext xmlns:c15="http://schemas.microsoft.com/office/drawing/2012/chart" uri="{CE6537A1-D6FC-4f65-9D91-7224C49458BB}"/>
                <c:ext xmlns:c16="http://schemas.microsoft.com/office/drawing/2014/chart" uri="{C3380CC4-5D6E-409C-BE32-E72D297353CC}">
                  <c16:uniqueId val="{00000008-36B4-4505-A4E8-2B067AD7DBBC}"/>
                </c:ext>
              </c:extLst>
            </c:dLbl>
            <c:dLbl>
              <c:idx val="8"/>
              <c:delete val="1"/>
              <c:extLst>
                <c:ext xmlns:c15="http://schemas.microsoft.com/office/drawing/2012/chart" uri="{CE6537A1-D6FC-4f65-9D91-7224C49458BB}"/>
                <c:ext xmlns:c16="http://schemas.microsoft.com/office/drawing/2014/chart" uri="{C3380CC4-5D6E-409C-BE32-E72D297353CC}">
                  <c16:uniqueId val="{00000009-36B4-4505-A4E8-2B067AD7DBBC}"/>
                </c:ext>
              </c:extLst>
            </c:dLbl>
            <c:dLbl>
              <c:idx val="9"/>
              <c:delete val="1"/>
              <c:extLst>
                <c:ext xmlns:c15="http://schemas.microsoft.com/office/drawing/2012/chart" uri="{CE6537A1-D6FC-4f65-9D91-7224C49458BB}"/>
                <c:ext xmlns:c16="http://schemas.microsoft.com/office/drawing/2014/chart" uri="{C3380CC4-5D6E-409C-BE32-E72D297353CC}">
                  <c16:uniqueId val="{0000000A-36B4-4505-A4E8-2B067AD7DBBC}"/>
                </c:ext>
              </c:extLst>
            </c:dLbl>
            <c:dLbl>
              <c:idx val="10"/>
              <c:delete val="1"/>
              <c:extLst>
                <c:ext xmlns:c15="http://schemas.microsoft.com/office/drawing/2012/chart" uri="{CE6537A1-D6FC-4f65-9D91-7224C49458BB}"/>
                <c:ext xmlns:c16="http://schemas.microsoft.com/office/drawing/2014/chart" uri="{C3380CC4-5D6E-409C-BE32-E72D297353CC}">
                  <c16:uniqueId val="{0000000B-36B4-4505-A4E8-2B067AD7DBBC}"/>
                </c:ext>
              </c:extLst>
            </c:dLbl>
            <c:dLbl>
              <c:idx val="11"/>
              <c:delete val="1"/>
              <c:extLst>
                <c:ext xmlns:c15="http://schemas.microsoft.com/office/drawing/2012/chart" uri="{CE6537A1-D6FC-4f65-9D91-7224C49458BB}"/>
                <c:ext xmlns:c16="http://schemas.microsoft.com/office/drawing/2014/chart" uri="{C3380CC4-5D6E-409C-BE32-E72D297353CC}">
                  <c16:uniqueId val="{0000000C-36B4-4505-A4E8-2B067AD7DBBC}"/>
                </c:ext>
              </c:extLst>
            </c:dLbl>
            <c:dLbl>
              <c:idx val="12"/>
              <c:delete val="1"/>
              <c:extLst>
                <c:ext xmlns:c15="http://schemas.microsoft.com/office/drawing/2012/chart" uri="{CE6537A1-D6FC-4f65-9D91-7224C49458BB}"/>
                <c:ext xmlns:c16="http://schemas.microsoft.com/office/drawing/2014/chart" uri="{C3380CC4-5D6E-409C-BE32-E72D297353CC}">
                  <c16:uniqueId val="{0000000D-36B4-4505-A4E8-2B067AD7DBBC}"/>
                </c:ext>
              </c:extLst>
            </c:dLbl>
            <c:dLbl>
              <c:idx val="13"/>
              <c:delete val="1"/>
              <c:extLst>
                <c:ext xmlns:c15="http://schemas.microsoft.com/office/drawing/2012/chart" uri="{CE6537A1-D6FC-4f65-9D91-7224C49458BB}"/>
                <c:ext xmlns:c16="http://schemas.microsoft.com/office/drawing/2014/chart" uri="{C3380CC4-5D6E-409C-BE32-E72D297353CC}">
                  <c16:uniqueId val="{0000000E-36B4-4505-A4E8-2B067AD7DBBC}"/>
                </c:ext>
              </c:extLst>
            </c:dLbl>
            <c:dLbl>
              <c:idx val="14"/>
              <c:delete val="1"/>
              <c:extLst>
                <c:ext xmlns:c15="http://schemas.microsoft.com/office/drawing/2012/chart" uri="{CE6537A1-D6FC-4f65-9D91-7224C49458BB}"/>
                <c:ext xmlns:c16="http://schemas.microsoft.com/office/drawing/2014/chart" uri="{C3380CC4-5D6E-409C-BE32-E72D297353CC}">
                  <c16:uniqueId val="{0000000F-36B4-4505-A4E8-2B067AD7DBBC}"/>
                </c:ext>
              </c:extLst>
            </c:dLbl>
            <c:dLbl>
              <c:idx val="15"/>
              <c:delete val="1"/>
              <c:extLst>
                <c:ext xmlns:c15="http://schemas.microsoft.com/office/drawing/2012/chart" uri="{CE6537A1-D6FC-4f65-9D91-7224C49458BB}"/>
                <c:ext xmlns:c16="http://schemas.microsoft.com/office/drawing/2014/chart" uri="{C3380CC4-5D6E-409C-BE32-E72D297353CC}">
                  <c16:uniqueId val="{00000010-36B4-4505-A4E8-2B067AD7DBBC}"/>
                </c:ext>
              </c:extLst>
            </c:dLbl>
            <c:dLbl>
              <c:idx val="16"/>
              <c:delete val="1"/>
              <c:extLst>
                <c:ext xmlns:c15="http://schemas.microsoft.com/office/drawing/2012/chart" uri="{CE6537A1-D6FC-4f65-9D91-7224C49458BB}"/>
                <c:ext xmlns:c16="http://schemas.microsoft.com/office/drawing/2014/chart" uri="{C3380CC4-5D6E-409C-BE32-E72D297353CC}">
                  <c16:uniqueId val="{00000011-36B4-4505-A4E8-2B067AD7DBBC}"/>
                </c:ext>
              </c:extLst>
            </c:dLbl>
            <c:dLbl>
              <c:idx val="17"/>
              <c:layout>
                <c:manualLayout>
                  <c:x val="-4.3668556649756295E-2"/>
                  <c:y val="4.3595544197674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6B4-4505-A4E8-2B067AD7DBBC}"/>
                </c:ext>
              </c:extLst>
            </c:dLbl>
            <c:dLbl>
              <c:idx val="18"/>
              <c:layout>
                <c:manualLayout>
                  <c:x val="-4.5658012533572066E-2"/>
                  <c:y val="4.8137901681208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6B4-4505-A4E8-2B067AD7DBBC}"/>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120</c:v>
                </c:pt>
                <c:pt idx="1">
                  <c:v>60</c:v>
                </c:pt>
                <c:pt idx="2">
                  <c:v>60</c:v>
                </c:pt>
                <c:pt idx="3">
                  <c:v>72</c:v>
                </c:pt>
                <c:pt idx="4">
                  <c:v>72</c:v>
                </c:pt>
                <c:pt idx="5">
                  <c:v>70</c:v>
                </c:pt>
                <c:pt idx="6">
                  <c:v>40</c:v>
                </c:pt>
                <c:pt idx="7">
                  <c:v>72</c:v>
                </c:pt>
                <c:pt idx="8">
                  <c:v>49</c:v>
                </c:pt>
                <c:pt idx="9">
                  <c:v>72</c:v>
                </c:pt>
                <c:pt idx="10">
                  <c:v>72</c:v>
                </c:pt>
                <c:pt idx="11">
                  <c:v>72</c:v>
                </c:pt>
                <c:pt idx="12">
                  <c:v>72</c:v>
                </c:pt>
                <c:pt idx="13">
                  <c:v>60</c:v>
                </c:pt>
                <c:pt idx="14">
                  <c:v>72</c:v>
                </c:pt>
                <c:pt idx="15">
                  <c:v>90</c:v>
                </c:pt>
                <c:pt idx="16">
                  <c:v>75</c:v>
                </c:pt>
                <c:pt idx="17">
                  <c:v>72</c:v>
                </c:pt>
                <c:pt idx="18">
                  <c:v>74</c:v>
                </c:pt>
              </c:numCache>
            </c:numRef>
          </c:val>
          <c:smooth val="0"/>
          <c:extLst>
            <c:ext xmlns:c16="http://schemas.microsoft.com/office/drawing/2014/chart" uri="{C3380CC4-5D6E-409C-BE32-E72D297353CC}">
              <c16:uniqueId val="{00000014-36B4-4505-A4E8-2B067AD7DBBC}"/>
            </c:ext>
          </c:extLst>
        </c:ser>
        <c:dLbls>
          <c:showLegendKey val="0"/>
          <c:showVal val="1"/>
          <c:showCatName val="0"/>
          <c:showSerName val="0"/>
          <c:showPercent val="0"/>
          <c:showBubbleSize val="0"/>
        </c:dLbls>
        <c:marker val="1"/>
        <c:smooth val="0"/>
        <c:axId val="1117404680"/>
        <c:axId val="1117405008"/>
      </c:lineChart>
      <c:valAx>
        <c:axId val="11174069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IDRS Participants</a:t>
                </a:r>
              </a:p>
            </c:rich>
          </c:tx>
          <c:layout>
            <c:manualLayout>
              <c:xMode val="edge"/>
              <c:yMode val="edge"/>
              <c:x val="3.5770664536498163E-3"/>
              <c:y val="0.220113991929961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1117406320"/>
        <c:crosses val="autoZero"/>
        <c:crossBetween val="between"/>
      </c:valAx>
      <c:catAx>
        <c:axId val="11174063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1117406976"/>
        <c:crosses val="autoZero"/>
        <c:auto val="0"/>
        <c:lblAlgn val="ctr"/>
        <c:lblOffset val="100"/>
        <c:noMultiLvlLbl val="0"/>
      </c:catAx>
      <c:valAx>
        <c:axId val="1117405008"/>
        <c:scaling>
          <c:orientation val="minMax"/>
          <c:max val="18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Median days used</a:t>
                </a:r>
              </a:p>
            </c:rich>
          </c:tx>
          <c:layout>
            <c:manualLayout>
              <c:xMode val="edge"/>
              <c:yMode val="edge"/>
              <c:x val="0.96532494579481909"/>
              <c:y val="0.2427189115312673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1117404680"/>
        <c:crosses val="max"/>
        <c:crossBetween val="between"/>
      </c:valAx>
      <c:catAx>
        <c:axId val="1117404680"/>
        <c:scaling>
          <c:orientation val="minMax"/>
        </c:scaling>
        <c:delete val="1"/>
        <c:axPos val="b"/>
        <c:numFmt formatCode="General" sourceLinked="1"/>
        <c:majorTickMark val="out"/>
        <c:minorTickMark val="none"/>
        <c:tickLblPos val="nextTo"/>
        <c:crossAx val="1117405008"/>
        <c:crosses val="autoZero"/>
        <c:auto val="0"/>
        <c:lblAlgn val="ctr"/>
        <c:lblOffset val="100"/>
        <c:noMultiLvlLbl val="0"/>
      </c:catAx>
      <c:spPr>
        <a:noFill/>
        <a:ln w="22317">
          <a:noFill/>
        </a:ln>
        <a:effectLst/>
      </c:spPr>
    </c:plotArea>
    <c:legend>
      <c:legendPos val="b"/>
      <c:overlay val="0"/>
      <c:spPr>
        <a:solidFill>
          <a:srgbClr val="FFFFFF"/>
        </a:solidFill>
        <a:ln w="278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43170147209866E-2"/>
          <c:y val="2.7777995412265E-2"/>
          <c:w val="0.89972184183498805"/>
          <c:h val="0.82355768295637199"/>
        </c:manualLayout>
      </c:layout>
      <c:lineChart>
        <c:grouping val="standard"/>
        <c:varyColors val="0"/>
        <c:ser>
          <c:idx val="1"/>
          <c:order val="0"/>
          <c:tx>
            <c:strRef>
              <c:f>Sheet1!$B$1</c:f>
              <c:strCache>
                <c:ptCount val="1"/>
                <c:pt idx="0">
                  <c:v>Lifetime</c:v>
                </c:pt>
              </c:strCache>
            </c:strRef>
          </c:tx>
          <c:spPr>
            <a:ln w="1905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Ref>
          </c:val>
          <c:smooth val="0"/>
          <c:extLst>
            <c:ext xmlns:c16="http://schemas.microsoft.com/office/drawing/2014/chart" uri="{C3380CC4-5D6E-409C-BE32-E72D297353CC}">
              <c16:uniqueId val="{00000000-C4A5-4416-B418-076C6ECB96B0}"/>
            </c:ext>
          </c:extLst>
        </c:ser>
        <c:ser>
          <c:idx val="0"/>
          <c:order val="1"/>
          <c:tx>
            <c:strRef>
              <c:f>Sheet1!$C$1</c:f>
              <c:strCache>
                <c:ptCount val="1"/>
                <c:pt idx="0">
                  <c:v>Past 12 month</c:v>
                </c:pt>
              </c:strCache>
            </c:strRef>
          </c:tx>
          <c:spPr>
            <a:ln w="25400" cap="rnd" cmpd="sng" algn="ctr">
              <a:solidFill>
                <a:schemeClr val="accent1"/>
              </a:solidFill>
              <a:prstDash val="solid"/>
              <a:round/>
            </a:ln>
            <a:effectLst/>
          </c:spPr>
          <c:marker>
            <c:symbol val="x"/>
            <c:size val="6"/>
            <c:spPr>
              <a:noFill/>
              <a:ln w="6350" cap="flat" cmpd="sng" algn="ctr">
                <a:solidFill>
                  <a:schemeClr val="accent1"/>
                </a:solidFill>
                <a:prstDash val="solid"/>
                <a:round/>
              </a:ln>
              <a:effectLst/>
            </c:spPr>
          </c:marker>
          <c:dLbls>
            <c:dLbl>
              <c:idx val="18"/>
              <c:tx>
                <c:rich>
                  <a:bodyPr/>
                  <a:lstStyle/>
                  <a:p>
                    <a:fld id="{2E9BDC10-9737-4D2F-B5D8-94800F5C7F7C}"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5-4416-B418-076C6ECB96B0}"/>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25</c:v>
                </c:pt>
                <c:pt idx="1">
                  <c:v>19</c:v>
                </c:pt>
                <c:pt idx="2">
                  <c:v>13</c:v>
                </c:pt>
                <c:pt idx="3">
                  <c:v>13</c:v>
                </c:pt>
                <c:pt idx="4">
                  <c:v>15</c:v>
                </c:pt>
                <c:pt idx="5">
                  <c:v>9</c:v>
                </c:pt>
                <c:pt idx="6">
                  <c:v>12</c:v>
                </c:pt>
                <c:pt idx="7">
                  <c:v>15</c:v>
                </c:pt>
                <c:pt idx="8">
                  <c:v>15</c:v>
                </c:pt>
                <c:pt idx="9">
                  <c:v>13</c:v>
                </c:pt>
                <c:pt idx="10">
                  <c:v>13</c:v>
                </c:pt>
                <c:pt idx="11">
                  <c:v>15</c:v>
                </c:pt>
                <c:pt idx="12">
                  <c:v>14</c:v>
                </c:pt>
                <c:pt idx="13">
                  <c:v>13</c:v>
                </c:pt>
                <c:pt idx="14">
                  <c:v>16</c:v>
                </c:pt>
                <c:pt idx="15">
                  <c:v>18</c:v>
                </c:pt>
                <c:pt idx="16">
                  <c:v>17</c:v>
                </c:pt>
                <c:pt idx="17">
                  <c:v>16</c:v>
                </c:pt>
                <c:pt idx="18">
                  <c:v>20</c:v>
                </c:pt>
              </c:numCache>
            </c:numRef>
          </c:val>
          <c:smooth val="0"/>
          <c:extLst>
            <c:ext xmlns:c16="http://schemas.microsoft.com/office/drawing/2014/chart" uri="{C3380CC4-5D6E-409C-BE32-E72D297353CC}">
              <c16:uniqueId val="{00000002-C4A5-4416-B418-076C6ECB96B0}"/>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IDRS participants</a:t>
                </a:r>
              </a:p>
            </c:rich>
          </c:tx>
          <c:layout>
            <c:manualLayout>
              <c:xMode val="edge"/>
              <c:yMode val="edge"/>
              <c:x val="1.0189623036250903E-2"/>
              <c:y val="0.1582747929345757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12252272813737E-2"/>
          <c:y val="2.7777995412265E-2"/>
          <c:w val="0.9045527597093842"/>
          <c:h val="0.65482907595850481"/>
        </c:manualLayout>
      </c:layout>
      <c:lineChart>
        <c:grouping val="standard"/>
        <c:varyColors val="0"/>
        <c:ser>
          <c:idx val="1"/>
          <c:order val="0"/>
          <c:tx>
            <c:strRef>
              <c:f>Sheet1!$B$1</c:f>
              <c:strCache>
                <c:ptCount val="1"/>
                <c:pt idx="0">
                  <c:v>Heard of naloxone</c:v>
                </c:pt>
              </c:strCache>
            </c:strRef>
          </c:tx>
          <c:spPr>
            <a:ln w="2540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86</c:v>
                </c:pt>
                <c:pt idx="1">
                  <c:v>85</c:v>
                </c:pt>
                <c:pt idx="2">
                  <c:v>87</c:v>
                </c:pt>
                <c:pt idx="3">
                  <c:v>86</c:v>
                </c:pt>
                <c:pt idx="4">
                  <c:v>86</c:v>
                </c:pt>
                <c:pt idx="5">
                  <c:v>85</c:v>
                </c:pt>
              </c:numCache>
            </c:numRef>
          </c:val>
          <c:smooth val="0"/>
          <c:extLst>
            <c:ext xmlns:c16="http://schemas.microsoft.com/office/drawing/2014/chart" uri="{C3380CC4-5D6E-409C-BE32-E72D297353CC}">
              <c16:uniqueId val="{00000000-AAF1-4802-A4C0-AD2DED606A43}"/>
            </c:ext>
          </c:extLst>
        </c:ser>
        <c:ser>
          <c:idx val="0"/>
          <c:order val="1"/>
          <c:tx>
            <c:strRef>
              <c:f>Sheet1!$C$1</c:f>
              <c:strCache>
                <c:ptCount val="1"/>
                <c:pt idx="0">
                  <c:v>Heard of take-home programs</c:v>
                </c:pt>
              </c:strCache>
            </c:strRef>
          </c:tx>
          <c:spPr>
            <a:ln w="25400" cap="rnd" cmpd="sng" algn="ctr">
              <a:solidFill>
                <a:schemeClr val="tx2"/>
              </a:solidFill>
              <a:prstDash val="solid"/>
              <a:round/>
            </a:ln>
            <a:effectLst/>
          </c:spPr>
          <c:marker>
            <c:symbol val="circle"/>
            <c:size val="6"/>
            <c:spPr>
              <a:solidFill>
                <a:schemeClr val="tx2"/>
              </a:solidFill>
              <a:ln w="6350" cap="flat" cmpd="sng" algn="ctr">
                <a:solidFill>
                  <a:schemeClr val="tx2"/>
                </a:solidFill>
                <a:prstDash val="solid"/>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35</c:v>
                </c:pt>
                <c:pt idx="1">
                  <c:v>43</c:v>
                </c:pt>
                <c:pt idx="2">
                  <c:v>52</c:v>
                </c:pt>
                <c:pt idx="3">
                  <c:v>49</c:v>
                </c:pt>
                <c:pt idx="4">
                  <c:v>53</c:v>
                </c:pt>
                <c:pt idx="5">
                  <c:v>58</c:v>
                </c:pt>
              </c:numCache>
            </c:numRef>
          </c:val>
          <c:smooth val="0"/>
          <c:extLst>
            <c:ext xmlns:c16="http://schemas.microsoft.com/office/drawing/2014/chart" uri="{C3380CC4-5D6E-409C-BE32-E72D297353CC}">
              <c16:uniqueId val="{00000001-AAF1-4802-A4C0-AD2DED606A43}"/>
            </c:ext>
          </c:extLst>
        </c:ser>
        <c:ser>
          <c:idx val="2"/>
          <c:order val="2"/>
          <c:tx>
            <c:strRef>
              <c:f>Sheet1!$D$1</c:f>
              <c:strCache>
                <c:ptCount val="1"/>
                <c:pt idx="0">
                  <c:v>Trained in naloxone administration</c:v>
                </c:pt>
              </c:strCache>
            </c:strRef>
          </c:tx>
          <c:spPr>
            <a:ln w="25400" cap="rnd" cmpd="sng" algn="ctr">
              <a:solidFill>
                <a:schemeClr val="accent3"/>
              </a:solidFill>
              <a:prstDash val="solid"/>
              <a:round/>
            </a:ln>
            <a:effectLst/>
          </c:spPr>
          <c:marker>
            <c:symbol val="triangle"/>
            <c:size val="6"/>
            <c:spPr>
              <a:solidFill>
                <a:schemeClr val="accent3"/>
              </a:solidFill>
              <a:ln w="6350" cap="flat" cmpd="sng" algn="ctr">
                <a:solidFill>
                  <a:schemeClr val="accent3"/>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F1-4802-A4C0-AD2DED606A43}"/>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F1-4802-A4C0-AD2DED606A43}"/>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F1-4802-A4C0-AD2DED606A43}"/>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F1-4802-A4C0-AD2DED606A43}"/>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F1-4802-A4C0-AD2DED606A43}"/>
                </c:ext>
              </c:extLst>
            </c:dLbl>
            <c:dLbl>
              <c:idx val="5"/>
              <c:layout>
                <c:manualLayout>
                  <c:x val="-9.9823606693524043E-3"/>
                  <c:y val="-8.994769814358103E-4"/>
                </c:manualLayout>
              </c:layout>
              <c:tx>
                <c:rich>
                  <a:bodyPr/>
                  <a:lstStyle/>
                  <a:p>
                    <a:fld id="{30C625C8-6830-4467-9C09-CE4514DD7B4E}"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AF1-4802-A4C0-AD2DED606A43}"/>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General</c:formatCode>
                <c:ptCount val="6"/>
                <c:pt idx="0">
                  <c:v>7</c:v>
                </c:pt>
                <c:pt idx="1">
                  <c:v>12</c:v>
                </c:pt>
                <c:pt idx="2">
                  <c:v>17</c:v>
                </c:pt>
                <c:pt idx="3">
                  <c:v>18</c:v>
                </c:pt>
                <c:pt idx="4">
                  <c:v>18</c:v>
                </c:pt>
                <c:pt idx="5">
                  <c:v>23</c:v>
                </c:pt>
              </c:numCache>
            </c:numRef>
          </c:val>
          <c:smooth val="0"/>
          <c:extLst>
            <c:ext xmlns:c16="http://schemas.microsoft.com/office/drawing/2014/chart" uri="{C3380CC4-5D6E-409C-BE32-E72D297353CC}">
              <c16:uniqueId val="{00000008-AAF1-4802-A4C0-AD2DED606A43}"/>
            </c:ext>
          </c:extLst>
        </c:ser>
        <c:ser>
          <c:idx val="3"/>
          <c:order val="3"/>
          <c:tx>
            <c:strRef>
              <c:f>Sheet1!$E$1</c:f>
              <c:strCache>
                <c:ptCount val="1"/>
                <c:pt idx="0">
                  <c:v>Heard of naloxone rescheduling</c:v>
                </c:pt>
              </c:strCache>
            </c:strRef>
          </c:tx>
          <c:spPr>
            <a:ln w="25400" cap="rnd" cmpd="sng" algn="ctr">
              <a:solidFill>
                <a:schemeClr val="accent4"/>
              </a:solidFill>
              <a:prstDash val="solid"/>
              <a:round/>
            </a:ln>
            <a:effectLst/>
          </c:spPr>
          <c:marker>
            <c:symbol val="diamond"/>
            <c:size val="6"/>
            <c:spPr>
              <a:solidFill>
                <a:schemeClr val="accent4"/>
              </a:solidFill>
              <a:ln w="6350" cap="flat" cmpd="sng" algn="ctr">
                <a:solidFill>
                  <a:schemeClr val="accent4"/>
                </a:solidFill>
                <a:prstDash val="solid"/>
                <a:round/>
              </a:ln>
              <a:effectLst/>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F1-4802-A4C0-AD2DED606A43}"/>
                </c:ext>
              </c:extLst>
            </c:dLbl>
            <c:dLbl>
              <c:idx val="4"/>
              <c:layout>
                <c:manualLayout>
                  <c:x val="-3.5453135386660756E-2"/>
                  <c:y val="-5.7351407716371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F1-4802-A4C0-AD2DED606A43}"/>
                </c:ext>
              </c:extLst>
            </c:dLbl>
            <c:dLbl>
              <c:idx val="5"/>
              <c:tx>
                <c:rich>
                  <a:bodyPr/>
                  <a:lstStyle/>
                  <a:p>
                    <a:fld id="{9CBC6620-EAC9-4414-B0FE-BC0918DDE35A}"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AF1-4802-A4C0-AD2DED606A43}"/>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2013</c:v>
                </c:pt>
                <c:pt idx="1">
                  <c:v>2014</c:v>
                </c:pt>
                <c:pt idx="2">
                  <c:v>2015</c:v>
                </c:pt>
                <c:pt idx="3">
                  <c:v>2016</c:v>
                </c:pt>
                <c:pt idx="4">
                  <c:v>2017</c:v>
                </c:pt>
                <c:pt idx="5">
                  <c:v>2018</c:v>
                </c:pt>
              </c:numCache>
            </c:numRef>
          </c:cat>
          <c:val>
            <c:numRef>
              <c:f>Sheet1!$E$2:$E$7</c:f>
              <c:numCache>
                <c:formatCode>General</c:formatCode>
                <c:ptCount val="6"/>
                <c:pt idx="3">
                  <c:v>13</c:v>
                </c:pt>
                <c:pt idx="4">
                  <c:v>26</c:v>
                </c:pt>
                <c:pt idx="5">
                  <c:v>32</c:v>
                </c:pt>
              </c:numCache>
            </c:numRef>
          </c:val>
          <c:smooth val="0"/>
          <c:extLst>
            <c:ext xmlns:c16="http://schemas.microsoft.com/office/drawing/2014/chart" uri="{C3380CC4-5D6E-409C-BE32-E72D297353CC}">
              <c16:uniqueId val="{0000000C-AAF1-4802-A4C0-AD2DED606A43}"/>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 IDRS participants</a:t>
                </a:r>
              </a:p>
            </c:rich>
          </c:tx>
          <c:layout>
            <c:manualLayout>
              <c:xMode val="edge"/>
              <c:yMode val="edge"/>
              <c:x val="3.7516641941496443E-3"/>
              <c:y val="0.1164389267335778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10866996655331666"/>
          <c:y val="0.84494221054105578"/>
          <c:w val="0.83769634878068777"/>
          <c:h val="0.13225801154417741"/>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06098107350814E-2"/>
          <c:y val="3.1825034874528535E-2"/>
          <c:w val="0.9089424028236841"/>
          <c:h val="0.69830209403280297"/>
        </c:manualLayout>
      </c:layout>
      <c:lineChart>
        <c:grouping val="standard"/>
        <c:varyColors val="0"/>
        <c:ser>
          <c:idx val="0"/>
          <c:order val="0"/>
          <c:tx>
            <c:strRef>
              <c:f>Sheet1!$A$2</c:f>
              <c:strCache>
                <c:ptCount val="1"/>
                <c:pt idx="0">
                  <c:v>Borrowed needles</c:v>
                </c:pt>
              </c:strCache>
            </c:strRef>
          </c:tx>
          <c:spPr>
            <a:ln w="25400"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2.6533996683250415E-2"/>
                  <c:y val="-4.9824750888439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44-4EBD-B034-0EE2F1356CD7}"/>
                </c:ext>
              </c:extLst>
            </c:dLbl>
            <c:dLbl>
              <c:idx val="18"/>
              <c:layout>
                <c:manualLayout>
                  <c:x val="-6.6334991708126038E-3"/>
                  <c:y val="2.4912549648108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44-4EBD-B034-0EE2F1356CD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16</c:v>
                </c:pt>
                <c:pt idx="1">
                  <c:v>13</c:v>
                </c:pt>
                <c:pt idx="2">
                  <c:v>12</c:v>
                </c:pt>
                <c:pt idx="3">
                  <c:v>9</c:v>
                </c:pt>
                <c:pt idx="4">
                  <c:v>11</c:v>
                </c:pt>
                <c:pt idx="5">
                  <c:v>11</c:v>
                </c:pt>
                <c:pt idx="6">
                  <c:v>9</c:v>
                </c:pt>
                <c:pt idx="7">
                  <c:v>10</c:v>
                </c:pt>
                <c:pt idx="8">
                  <c:v>7</c:v>
                </c:pt>
                <c:pt idx="9">
                  <c:v>9</c:v>
                </c:pt>
                <c:pt idx="10">
                  <c:v>10</c:v>
                </c:pt>
                <c:pt idx="11">
                  <c:v>11</c:v>
                </c:pt>
                <c:pt idx="12">
                  <c:v>7</c:v>
                </c:pt>
                <c:pt idx="13">
                  <c:v>7</c:v>
                </c:pt>
                <c:pt idx="14">
                  <c:v>6</c:v>
                </c:pt>
                <c:pt idx="15">
                  <c:v>7</c:v>
                </c:pt>
                <c:pt idx="16">
                  <c:v>7</c:v>
                </c:pt>
                <c:pt idx="17">
                  <c:v>7</c:v>
                </c:pt>
                <c:pt idx="18">
                  <c:v>9</c:v>
                </c:pt>
              </c:numCache>
            </c:numRef>
          </c:val>
          <c:smooth val="0"/>
          <c:extLst>
            <c:ext xmlns:c16="http://schemas.microsoft.com/office/drawing/2014/chart" uri="{C3380CC4-5D6E-409C-BE32-E72D297353CC}">
              <c16:uniqueId val="{00000002-0444-4EBD-B034-0EE2F1356CD7}"/>
            </c:ext>
          </c:extLst>
        </c:ser>
        <c:ser>
          <c:idx val="1"/>
          <c:order val="1"/>
          <c:tx>
            <c:strRef>
              <c:f>Sheet1!$A$3</c:f>
              <c:strCache>
                <c:ptCount val="1"/>
                <c:pt idx="0">
                  <c:v>Lent needles</c:v>
                </c:pt>
              </c:strCache>
            </c:strRef>
          </c:tx>
          <c:spPr>
            <a:ln w="25400"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1.9900497512437811E-2"/>
                  <c:y val="2.9337328409170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44-4EBD-B034-0EE2F1356CD7}"/>
                </c:ext>
              </c:extLst>
            </c:dLbl>
            <c:dLbl>
              <c:idx val="17"/>
              <c:layout>
                <c:manualLayout>
                  <c:x val="-2.2111663902708678E-3"/>
                  <c:y val="-2.0487604998975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44-4EBD-B034-0EE2F1356CD7}"/>
                </c:ext>
              </c:extLst>
            </c:dLbl>
            <c:dLbl>
              <c:idx val="18"/>
              <c:layout>
                <c:manualLayout>
                  <c:x val="-2.2111663902708678E-3"/>
                  <c:y val="-8.8495575221239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44-4EBD-B034-0EE2F1356CD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11</c:v>
                </c:pt>
                <c:pt idx="1">
                  <c:v>17</c:v>
                </c:pt>
                <c:pt idx="2">
                  <c:v>16</c:v>
                </c:pt>
                <c:pt idx="3">
                  <c:v>16</c:v>
                </c:pt>
                <c:pt idx="4">
                  <c:v>17</c:v>
                </c:pt>
                <c:pt idx="5">
                  <c:v>17</c:v>
                </c:pt>
                <c:pt idx="6">
                  <c:v>15</c:v>
                </c:pt>
                <c:pt idx="7">
                  <c:v>17</c:v>
                </c:pt>
                <c:pt idx="8">
                  <c:v>11</c:v>
                </c:pt>
                <c:pt idx="9">
                  <c:v>18</c:v>
                </c:pt>
                <c:pt idx="10">
                  <c:v>16</c:v>
                </c:pt>
                <c:pt idx="11">
                  <c:v>16</c:v>
                </c:pt>
                <c:pt idx="12">
                  <c:v>14</c:v>
                </c:pt>
                <c:pt idx="13">
                  <c:v>11</c:v>
                </c:pt>
                <c:pt idx="14">
                  <c:v>13</c:v>
                </c:pt>
                <c:pt idx="15">
                  <c:v>11</c:v>
                </c:pt>
                <c:pt idx="16">
                  <c:v>11</c:v>
                </c:pt>
                <c:pt idx="17">
                  <c:v>12</c:v>
                </c:pt>
                <c:pt idx="18">
                  <c:v>11</c:v>
                </c:pt>
              </c:numCache>
            </c:numRef>
          </c:val>
          <c:smooth val="0"/>
          <c:extLst>
            <c:ext xmlns:c16="http://schemas.microsoft.com/office/drawing/2014/chart" uri="{C3380CC4-5D6E-409C-BE32-E72D297353CC}">
              <c16:uniqueId val="{00000006-0444-4EBD-B034-0EE2F1356CD7}"/>
            </c:ext>
          </c:extLst>
        </c:ser>
        <c:ser>
          <c:idx val="2"/>
          <c:order val="2"/>
          <c:tx>
            <c:strRef>
              <c:f>Sheet1!$A$4</c:f>
              <c:strCache>
                <c:ptCount val="1"/>
                <c:pt idx="0">
                  <c:v>Shared other equipment</c:v>
                </c:pt>
              </c:strCache>
            </c:strRef>
          </c:tx>
          <c:spPr>
            <a:ln w="25400" cap="rnd">
              <a:solidFill>
                <a:schemeClr val="accent5"/>
              </a:solidFill>
              <a:round/>
            </a:ln>
            <a:effectLst/>
          </c:spPr>
          <c:marker>
            <c:symbol val="square"/>
            <c:size val="5"/>
            <c:spPr>
              <a:solidFill>
                <a:schemeClr val="accent5"/>
              </a:solidFill>
              <a:ln w="9525">
                <a:solidFill>
                  <a:schemeClr val="accent5"/>
                </a:solidFill>
              </a:ln>
              <a:effectLst/>
            </c:spPr>
          </c:marker>
          <c:dLbls>
            <c:dLbl>
              <c:idx val="0"/>
              <c:layout>
                <c:manualLayout>
                  <c:x val="-2.8745163073521294E-2"/>
                  <c:y val="-5.1133718904605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44-4EBD-B034-0EE2F1356CD7}"/>
                </c:ext>
              </c:extLst>
            </c:dLbl>
            <c:dLbl>
              <c:idx val="17"/>
              <c:layout>
                <c:manualLayout>
                  <c:x val="-4.4223327805417356E-3"/>
                  <c:y val="-3.2780167998361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44-4EBD-B034-0EE2F1356CD7}"/>
                </c:ext>
              </c:extLst>
            </c:dLbl>
            <c:dLbl>
              <c:idx val="18"/>
              <c:layout>
                <c:manualLayout>
                  <c:x val="0"/>
                  <c:y val="-2.6548672566371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44-4EBD-B034-0EE2F1356CD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General</c:formatCode>
                <c:ptCount val="19"/>
                <c:pt idx="0">
                  <c:v>51</c:v>
                </c:pt>
                <c:pt idx="1">
                  <c:v>45</c:v>
                </c:pt>
                <c:pt idx="2">
                  <c:v>37</c:v>
                </c:pt>
                <c:pt idx="3">
                  <c:v>34</c:v>
                </c:pt>
                <c:pt idx="4">
                  <c:v>45</c:v>
                </c:pt>
                <c:pt idx="5">
                  <c:v>37</c:v>
                </c:pt>
                <c:pt idx="6">
                  <c:v>33</c:v>
                </c:pt>
                <c:pt idx="7">
                  <c:v>37</c:v>
                </c:pt>
                <c:pt idx="8">
                  <c:v>38</c:v>
                </c:pt>
                <c:pt idx="9">
                  <c:v>37</c:v>
                </c:pt>
                <c:pt idx="10">
                  <c:v>39</c:v>
                </c:pt>
                <c:pt idx="11">
                  <c:v>25</c:v>
                </c:pt>
                <c:pt idx="12">
                  <c:v>25</c:v>
                </c:pt>
                <c:pt idx="13">
                  <c:v>24</c:v>
                </c:pt>
                <c:pt idx="14">
                  <c:v>26</c:v>
                </c:pt>
                <c:pt idx="15">
                  <c:v>25</c:v>
                </c:pt>
                <c:pt idx="16">
                  <c:v>26</c:v>
                </c:pt>
                <c:pt idx="17">
                  <c:v>20</c:v>
                </c:pt>
                <c:pt idx="18">
                  <c:v>20</c:v>
                </c:pt>
              </c:numCache>
            </c:numRef>
          </c:val>
          <c:smooth val="0"/>
          <c:extLst>
            <c:ext xmlns:c16="http://schemas.microsoft.com/office/drawing/2014/chart" uri="{C3380CC4-5D6E-409C-BE32-E72D297353CC}">
              <c16:uniqueId val="{0000000A-0444-4EBD-B034-0EE2F1356CD7}"/>
            </c:ext>
          </c:extLst>
        </c:ser>
        <c:ser>
          <c:idx val="3"/>
          <c:order val="3"/>
          <c:tx>
            <c:strRef>
              <c:f>Sheet1!$A$5</c:f>
              <c:strCache>
                <c:ptCount val="1"/>
                <c:pt idx="0">
                  <c:v>Re-used needle</c:v>
                </c:pt>
              </c:strCache>
            </c:strRef>
          </c:tx>
          <c:spPr>
            <a:ln w="25400" cap="rnd">
              <a:solidFill>
                <a:schemeClr val="accent1">
                  <a:lumMod val="60000"/>
                </a:schemeClr>
              </a:solidFill>
              <a:round/>
            </a:ln>
            <a:effectLst/>
          </c:spPr>
          <c:marker>
            <c:symbol val="square"/>
            <c:size val="5"/>
            <c:spPr>
              <a:solidFill>
                <a:schemeClr val="accent1">
                  <a:lumMod val="60000"/>
                </a:schemeClr>
              </a:solidFill>
              <a:ln w="9525">
                <a:solidFill>
                  <a:schemeClr val="accent1">
                    <a:lumMod val="60000"/>
                  </a:schemeClr>
                </a:solidFill>
              </a:ln>
              <a:effectLst/>
            </c:spPr>
          </c:marker>
          <c:dLbls>
            <c:dLbl>
              <c:idx val="8"/>
              <c:layout>
                <c:manualLayout>
                  <c:x val="-4.8645660585959094E-2"/>
                  <c:y val="-1.2292562999385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44-4EBD-B034-0EE2F1356CD7}"/>
                </c:ext>
              </c:extLst>
            </c:dLbl>
            <c:dLbl>
              <c:idx val="17"/>
              <c:layout>
                <c:manualLayout>
                  <c:x val="-6.6334991708126038E-3"/>
                  <c:y val="-3.6877688998156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444-4EBD-B034-0EE2F1356CD7}"/>
                </c:ext>
              </c:extLst>
            </c:dLbl>
            <c:dLbl>
              <c:idx val="18"/>
              <c:layout>
                <c:manualLayout>
                  <c:x val="0"/>
                  <c:y val="-2.654867256637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444-4EBD-B034-0EE2F1356CD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General</c:formatCode>
                <c:ptCount val="19"/>
                <c:pt idx="8">
                  <c:v>53</c:v>
                </c:pt>
                <c:pt idx="9">
                  <c:v>59</c:v>
                </c:pt>
                <c:pt idx="10">
                  <c:v>53</c:v>
                </c:pt>
                <c:pt idx="11">
                  <c:v>49</c:v>
                </c:pt>
                <c:pt idx="12">
                  <c:v>47</c:v>
                </c:pt>
                <c:pt idx="13">
                  <c:v>40</c:v>
                </c:pt>
                <c:pt idx="14">
                  <c:v>42</c:v>
                </c:pt>
                <c:pt idx="15">
                  <c:v>39</c:v>
                </c:pt>
                <c:pt idx="16">
                  <c:v>38</c:v>
                </c:pt>
                <c:pt idx="17">
                  <c:v>37</c:v>
                </c:pt>
                <c:pt idx="18">
                  <c:v>37</c:v>
                </c:pt>
              </c:numCache>
            </c:numRef>
          </c:val>
          <c:smooth val="0"/>
          <c:extLst>
            <c:ext xmlns:c16="http://schemas.microsoft.com/office/drawing/2014/chart" uri="{C3380CC4-5D6E-409C-BE32-E72D297353CC}">
              <c16:uniqueId val="{0000000E-0444-4EBD-B034-0EE2F1356CD7}"/>
            </c:ext>
          </c:extLst>
        </c:ser>
        <c:dLbls>
          <c:showLegendKey val="0"/>
          <c:showVal val="1"/>
          <c:showCatName val="0"/>
          <c:showSerName val="0"/>
          <c:showPercent val="0"/>
          <c:showBubbleSize val="0"/>
        </c:dLbls>
        <c:marker val="1"/>
        <c:smooth val="0"/>
        <c:axId val="-2071736168"/>
        <c:axId val="-2071732520"/>
      </c:lineChart>
      <c:catAx>
        <c:axId val="-207173616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1732520"/>
        <c:crosses val="autoZero"/>
        <c:auto val="1"/>
        <c:lblAlgn val="ctr"/>
        <c:lblOffset val="100"/>
        <c:tickLblSkip val="1"/>
        <c:tickMarkSkip val="1"/>
        <c:noMultiLvlLbl val="0"/>
      </c:catAx>
      <c:valAx>
        <c:axId val="-20717325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b="1">
                    <a:solidFill>
                      <a:schemeClr val="tx1"/>
                    </a:solidFill>
                  </a:rPr>
                  <a:t>%IDRS participants</a:t>
                </a:r>
              </a:p>
            </c:rich>
          </c:tx>
          <c:layout>
            <c:manualLayout>
              <c:xMode val="edge"/>
              <c:yMode val="edge"/>
              <c:x val="0"/>
              <c:y val="0.204203383811047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a:solidFill>
              <a:schemeClr val="tx1"/>
            </a:solidFill>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173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261334613463279E-2"/>
          <c:y val="3.7160198719771352E-2"/>
          <c:w val="0.89473856886326686"/>
          <c:h val="0.71155437395276022"/>
        </c:manualLayout>
      </c:layout>
      <c:barChart>
        <c:barDir val="col"/>
        <c:grouping val="stacked"/>
        <c:varyColors val="0"/>
        <c:ser>
          <c:idx val="0"/>
          <c:order val="0"/>
          <c:tx>
            <c:strRef>
              <c:f>Sheet1!$A$2</c:f>
              <c:strCache>
                <c:ptCount val="1"/>
                <c:pt idx="0">
                  <c:v>Attendance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32</c:v>
                </c:pt>
                <c:pt idx="1">
                  <c:v>32</c:v>
                </c:pt>
                <c:pt idx="2">
                  <c:v>27</c:v>
                </c:pt>
                <c:pt idx="3">
                  <c:v>33</c:v>
                </c:pt>
                <c:pt idx="4">
                  <c:v>29</c:v>
                </c:pt>
                <c:pt idx="5">
                  <c:v>31</c:v>
                </c:pt>
                <c:pt idx="6">
                  <c:v>38</c:v>
                </c:pt>
                <c:pt idx="7">
                  <c:v>34</c:v>
                </c:pt>
                <c:pt idx="8">
                  <c:v>25</c:v>
                </c:pt>
                <c:pt idx="9">
                  <c:v>34</c:v>
                </c:pt>
                <c:pt idx="10">
                  <c:v>28</c:v>
                </c:pt>
                <c:pt idx="11">
                  <c:v>33</c:v>
                </c:pt>
                <c:pt idx="12">
                  <c:v>29</c:v>
                </c:pt>
                <c:pt idx="13">
                  <c:v>28</c:v>
                </c:pt>
                <c:pt idx="14">
                  <c:v>29</c:v>
                </c:pt>
              </c:numCache>
            </c:numRef>
          </c:val>
          <c:extLst>
            <c:ext xmlns:c16="http://schemas.microsoft.com/office/drawing/2014/chart" uri="{C3380CC4-5D6E-409C-BE32-E72D297353CC}">
              <c16:uniqueId val="{00000000-E9C7-4376-9BCB-F73D85724A91}"/>
            </c:ext>
          </c:extLst>
        </c:ser>
        <c:ser>
          <c:idx val="1"/>
          <c:order val="1"/>
          <c:tx>
            <c:strRef>
              <c:f>Sheet1!$A$3</c:f>
              <c:strCache>
                <c:ptCount val="1"/>
                <c:pt idx="0">
                  <c:v>No attendance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13</c:v>
                </c:pt>
                <c:pt idx="1">
                  <c:v>11</c:v>
                </c:pt>
                <c:pt idx="2">
                  <c:v>11</c:v>
                </c:pt>
                <c:pt idx="3">
                  <c:v>7</c:v>
                </c:pt>
                <c:pt idx="4">
                  <c:v>14</c:v>
                </c:pt>
                <c:pt idx="5">
                  <c:v>13</c:v>
                </c:pt>
                <c:pt idx="6">
                  <c:v>11</c:v>
                </c:pt>
                <c:pt idx="7">
                  <c:v>14</c:v>
                </c:pt>
                <c:pt idx="8">
                  <c:v>18</c:v>
                </c:pt>
                <c:pt idx="9">
                  <c:v>12</c:v>
                </c:pt>
                <c:pt idx="10">
                  <c:v>11</c:v>
                </c:pt>
                <c:pt idx="11">
                  <c:v>12</c:v>
                </c:pt>
                <c:pt idx="12">
                  <c:v>14</c:v>
                </c:pt>
                <c:pt idx="13">
                  <c:v>14</c:v>
                </c:pt>
                <c:pt idx="14">
                  <c:v>15</c:v>
                </c:pt>
              </c:numCache>
            </c:numRef>
          </c:val>
          <c:extLst>
            <c:ext xmlns:c16="http://schemas.microsoft.com/office/drawing/2014/chart" uri="{C3380CC4-5D6E-409C-BE32-E72D297353CC}">
              <c16:uniqueId val="{00000001-E9C7-4376-9BCB-F73D85724A91}"/>
            </c:ext>
          </c:extLst>
        </c:ser>
        <c:dLbls>
          <c:showLegendKey val="0"/>
          <c:showVal val="1"/>
          <c:showCatName val="0"/>
          <c:showSerName val="0"/>
          <c:showPercent val="0"/>
          <c:showBubbleSize val="0"/>
        </c:dLbls>
        <c:gapWidth val="150"/>
        <c:overlap val="100"/>
        <c:axId val="-2121696920"/>
        <c:axId val="-2121693560"/>
      </c:barChart>
      <c:catAx>
        <c:axId val="-21216969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693560"/>
        <c:crosses val="autoZero"/>
        <c:auto val="1"/>
        <c:lblAlgn val="ctr"/>
        <c:lblOffset val="100"/>
        <c:noMultiLvlLbl val="0"/>
      </c:catAx>
      <c:valAx>
        <c:axId val="-212169356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layout>
            <c:manualLayout>
              <c:xMode val="edge"/>
              <c:yMode val="edge"/>
              <c:x val="1.2758569435749689E-2"/>
              <c:y val="0.1906512193134322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69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0658197752507901"/>
        </c:manualLayout>
      </c:layout>
      <c:lineChart>
        <c:grouping val="standard"/>
        <c:varyColors val="0"/>
        <c:ser>
          <c:idx val="0"/>
          <c:order val="0"/>
          <c:tx>
            <c:strRef>
              <c:f>Sheet1!$A$2:$B$2</c:f>
              <c:strCache>
                <c:ptCount val="2"/>
                <c:pt idx="0">
                  <c:v>Property crime</c:v>
                </c:pt>
              </c:strCache>
            </c:strRef>
          </c:tx>
          <c:spPr>
            <a:ln w="19050" cap="rnd" cmpd="sng" algn="ctr">
              <a:solidFill>
                <a:schemeClr val="accent1"/>
              </a:solidFill>
              <a:prstDash val="solid"/>
              <a:round/>
            </a:ln>
            <a:effectLst/>
          </c:spPr>
          <c:marker>
            <c:symbol val="square"/>
            <c:size val="5"/>
            <c:spPr>
              <a:solidFill>
                <a:schemeClr val="accent1"/>
              </a:solidFill>
              <a:ln w="635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C2-42EF-B6B8-35FA9A784B29}"/>
                </c:ext>
              </c:extLst>
            </c:dLbl>
            <c:dLbl>
              <c:idx val="17"/>
              <c:layout>
                <c:manualLayout>
                  <c:x val="-1.3294925769997946E-2"/>
                  <c:y val="3.3317467872441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C2-42EF-B6B8-35FA9A784B29}"/>
                </c:ext>
              </c:extLst>
            </c:dLbl>
            <c:dLbl>
              <c:idx val="18"/>
              <c:layout>
                <c:manualLayout>
                  <c:x val="0"/>
                  <c:y val="3.3317467872441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C2-42EF-B6B8-35FA9A784B2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Sheet1!$C$2:$W$2</c:f>
              <c:numCache>
                <c:formatCode>General</c:formatCode>
                <c:ptCount val="19"/>
                <c:pt idx="0">
                  <c:v>19</c:v>
                </c:pt>
                <c:pt idx="1">
                  <c:v>20</c:v>
                </c:pt>
                <c:pt idx="2">
                  <c:v>26</c:v>
                </c:pt>
                <c:pt idx="3">
                  <c:v>22</c:v>
                </c:pt>
                <c:pt idx="4">
                  <c:v>24</c:v>
                </c:pt>
                <c:pt idx="5">
                  <c:v>21</c:v>
                </c:pt>
                <c:pt idx="6">
                  <c:v>20</c:v>
                </c:pt>
                <c:pt idx="7">
                  <c:v>22</c:v>
                </c:pt>
                <c:pt idx="8">
                  <c:v>18</c:v>
                </c:pt>
                <c:pt idx="9">
                  <c:v>24</c:v>
                </c:pt>
                <c:pt idx="10">
                  <c:v>21</c:v>
                </c:pt>
                <c:pt idx="11">
                  <c:v>22</c:v>
                </c:pt>
                <c:pt idx="12">
                  <c:v>18</c:v>
                </c:pt>
                <c:pt idx="13">
                  <c:v>18</c:v>
                </c:pt>
                <c:pt idx="14">
                  <c:v>18</c:v>
                </c:pt>
                <c:pt idx="15">
                  <c:v>17</c:v>
                </c:pt>
                <c:pt idx="16">
                  <c:v>19</c:v>
                </c:pt>
                <c:pt idx="17">
                  <c:v>21</c:v>
                </c:pt>
                <c:pt idx="18">
                  <c:v>24</c:v>
                </c:pt>
              </c:numCache>
            </c:numRef>
          </c:val>
          <c:smooth val="0"/>
          <c:extLst>
            <c:ext xmlns:c16="http://schemas.microsoft.com/office/drawing/2014/chart" uri="{C3380CC4-5D6E-409C-BE32-E72D297353CC}">
              <c16:uniqueId val="{00000003-48C2-42EF-B6B8-35FA9A784B29}"/>
            </c:ext>
          </c:extLst>
        </c:ser>
        <c:ser>
          <c:idx val="1"/>
          <c:order val="1"/>
          <c:tx>
            <c:strRef>
              <c:f>Sheet1!$A$3:$B$3</c:f>
              <c:strCache>
                <c:ptCount val="2"/>
                <c:pt idx="0">
                  <c:v>Drug dealing</c:v>
                </c:pt>
              </c:strCache>
            </c:strRef>
          </c:tx>
          <c:spPr>
            <a:ln w="19050" cap="rnd" cmpd="sng" algn="ctr">
              <a:solidFill>
                <a:schemeClr val="accent2"/>
              </a:solidFill>
              <a:prstDash val="solid"/>
              <a:round/>
            </a:ln>
            <a:effectLst/>
          </c:spPr>
          <c:marker>
            <c:symbol val="square"/>
            <c:size val="5"/>
            <c:spPr>
              <a:solidFill>
                <a:schemeClr val="accent2"/>
              </a:solidFill>
              <a:ln w="6350" cap="flat" cmpd="sng" algn="ctr">
                <a:solidFill>
                  <a:schemeClr val="accent2"/>
                </a:solidFill>
                <a:prstDash val="solid"/>
                <a:round/>
              </a:ln>
              <a:effectLst/>
            </c:spPr>
          </c:marker>
          <c:dLbls>
            <c:dLbl>
              <c:idx val="0"/>
              <c:layout>
                <c:manualLayout>
                  <c:x val="-2.8694881453578541E-2"/>
                  <c:y val="-4.09208963110929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C2-42EF-B6B8-35FA9A784B29}"/>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C2-42EF-B6B8-35FA9A784B2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C2-42EF-B6B8-35FA9A784B2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Sheet1!$C$3:$W$3</c:f>
              <c:numCache>
                <c:formatCode>General</c:formatCode>
                <c:ptCount val="19"/>
                <c:pt idx="0">
                  <c:v>41</c:v>
                </c:pt>
                <c:pt idx="1">
                  <c:v>39</c:v>
                </c:pt>
                <c:pt idx="2">
                  <c:v>38</c:v>
                </c:pt>
                <c:pt idx="3">
                  <c:v>34</c:v>
                </c:pt>
                <c:pt idx="4">
                  <c:v>31</c:v>
                </c:pt>
                <c:pt idx="5">
                  <c:v>30</c:v>
                </c:pt>
                <c:pt idx="6">
                  <c:v>32</c:v>
                </c:pt>
                <c:pt idx="7">
                  <c:v>29</c:v>
                </c:pt>
                <c:pt idx="8">
                  <c:v>30</c:v>
                </c:pt>
                <c:pt idx="9">
                  <c:v>29</c:v>
                </c:pt>
                <c:pt idx="10">
                  <c:v>25</c:v>
                </c:pt>
                <c:pt idx="11">
                  <c:v>25</c:v>
                </c:pt>
                <c:pt idx="12">
                  <c:v>24</c:v>
                </c:pt>
                <c:pt idx="13">
                  <c:v>23</c:v>
                </c:pt>
                <c:pt idx="14">
                  <c:v>25</c:v>
                </c:pt>
                <c:pt idx="15">
                  <c:v>27</c:v>
                </c:pt>
                <c:pt idx="16">
                  <c:v>26</c:v>
                </c:pt>
                <c:pt idx="17">
                  <c:v>25</c:v>
                </c:pt>
                <c:pt idx="18">
                  <c:v>26</c:v>
                </c:pt>
              </c:numCache>
            </c:numRef>
          </c:val>
          <c:smooth val="0"/>
          <c:extLst>
            <c:ext xmlns:c16="http://schemas.microsoft.com/office/drawing/2014/chart" uri="{C3380CC4-5D6E-409C-BE32-E72D297353CC}">
              <c16:uniqueId val="{00000007-48C2-42EF-B6B8-35FA9A784B29}"/>
            </c:ext>
          </c:extLst>
        </c:ser>
        <c:ser>
          <c:idx val="2"/>
          <c:order val="2"/>
          <c:tx>
            <c:strRef>
              <c:f>Sheet1!$A$4:$B$4</c:f>
              <c:strCache>
                <c:ptCount val="2"/>
                <c:pt idx="0">
                  <c:v>Fraud</c:v>
                </c:pt>
              </c:strCache>
            </c:strRef>
          </c:tx>
          <c:spPr>
            <a:ln w="19050" cap="rnd" cmpd="sng" algn="ctr">
              <a:solidFill>
                <a:schemeClr val="accent3"/>
              </a:solidFill>
              <a:prstDash val="solid"/>
              <a:round/>
            </a:ln>
            <a:effectLst/>
          </c:spPr>
          <c:marker>
            <c:symbol val="square"/>
            <c:size val="5"/>
            <c:spPr>
              <a:solidFill>
                <a:schemeClr val="accent3"/>
              </a:solidFill>
              <a:ln w="6350" cap="flat" cmpd="sng" algn="ctr">
                <a:solidFill>
                  <a:schemeClr val="accent3"/>
                </a:solidFill>
                <a:prstDash val="solid"/>
                <a:round/>
              </a:ln>
              <a:effectLst/>
            </c:spPr>
          </c:marker>
          <c:dLbls>
            <c:dLbl>
              <c:idx val="0"/>
              <c:layout>
                <c:manualLayout>
                  <c:x val="-1.1079104808331486E-2"/>
                  <c:y val="-2.12463506316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C2-42EF-B6B8-35FA9A784B29}"/>
                </c:ext>
              </c:extLst>
            </c:dLbl>
            <c:dLbl>
              <c:idx val="18"/>
              <c:layout>
                <c:manualLayout>
                  <c:x val="-1.6249166007133871E-16"/>
                  <c:y val="-4.4929860921121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C2-42EF-B6B8-35FA9A784B2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Sheet1!$C$4:$W$4</c:f>
              <c:numCache>
                <c:formatCode>General</c:formatCode>
                <c:ptCount val="19"/>
                <c:pt idx="0">
                  <c:v>12</c:v>
                </c:pt>
                <c:pt idx="1">
                  <c:v>9</c:v>
                </c:pt>
                <c:pt idx="2">
                  <c:v>10</c:v>
                </c:pt>
                <c:pt idx="3">
                  <c:v>6</c:v>
                </c:pt>
                <c:pt idx="4">
                  <c:v>7</c:v>
                </c:pt>
                <c:pt idx="5">
                  <c:v>7</c:v>
                </c:pt>
                <c:pt idx="6">
                  <c:v>7</c:v>
                </c:pt>
                <c:pt idx="7">
                  <c:v>4</c:v>
                </c:pt>
                <c:pt idx="8">
                  <c:v>4</c:v>
                </c:pt>
                <c:pt idx="9">
                  <c:v>4</c:v>
                </c:pt>
                <c:pt idx="10">
                  <c:v>4</c:v>
                </c:pt>
                <c:pt idx="11">
                  <c:v>3</c:v>
                </c:pt>
                <c:pt idx="12">
                  <c:v>5</c:v>
                </c:pt>
                <c:pt idx="13">
                  <c:v>2</c:v>
                </c:pt>
                <c:pt idx="14">
                  <c:v>4</c:v>
                </c:pt>
                <c:pt idx="15">
                  <c:v>4</c:v>
                </c:pt>
                <c:pt idx="16">
                  <c:v>4</c:v>
                </c:pt>
                <c:pt idx="17">
                  <c:v>4</c:v>
                </c:pt>
                <c:pt idx="18">
                  <c:v>4</c:v>
                </c:pt>
              </c:numCache>
            </c:numRef>
          </c:val>
          <c:smooth val="0"/>
          <c:extLst>
            <c:ext xmlns:c16="http://schemas.microsoft.com/office/drawing/2014/chart" uri="{C3380CC4-5D6E-409C-BE32-E72D297353CC}">
              <c16:uniqueId val="{0000000A-48C2-42EF-B6B8-35FA9A784B29}"/>
            </c:ext>
          </c:extLst>
        </c:ser>
        <c:ser>
          <c:idx val="3"/>
          <c:order val="3"/>
          <c:tx>
            <c:strRef>
              <c:f>Sheet1!$A$5:$B$5</c:f>
              <c:strCache>
                <c:ptCount val="2"/>
                <c:pt idx="0">
                  <c:v>Violent crime</c:v>
                </c:pt>
              </c:strCache>
            </c:strRef>
          </c:tx>
          <c:spPr>
            <a:ln w="19050" cap="rnd" cmpd="sng" algn="ctr">
              <a:solidFill>
                <a:schemeClr val="accent4"/>
              </a:solidFill>
              <a:prstDash val="solid"/>
              <a:round/>
            </a:ln>
            <a:effectLst/>
          </c:spPr>
          <c:marker>
            <c:symbol val="square"/>
            <c:size val="5"/>
            <c:spPr>
              <a:solidFill>
                <a:schemeClr val="accent4"/>
              </a:solidFill>
              <a:ln w="6350" cap="flat" cmpd="sng" algn="ctr">
                <a:solidFill>
                  <a:schemeClr val="accent4"/>
                </a:solidFill>
                <a:prstDash val="solid"/>
                <a:round/>
              </a:ln>
              <a:effectLst/>
            </c:spPr>
          </c:marker>
          <c:dLbls>
            <c:dLbl>
              <c:idx val="0"/>
              <c:layout>
                <c:manualLayout>
                  <c:x val="-2.6589851539995567E-2"/>
                  <c:y val="3.0765627166665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C2-42EF-B6B8-35FA9A784B29}"/>
                </c:ext>
              </c:extLst>
            </c:dLbl>
            <c:dLbl>
              <c:idx val="18"/>
              <c:layout>
                <c:manualLayout>
                  <c:x val="-1.6249166007133871E-16"/>
                  <c:y val="3.54107648725199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C2-42EF-B6B8-35FA9A784B2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Sheet1!$C$5:$W$5</c:f>
              <c:numCache>
                <c:formatCode>General</c:formatCode>
                <c:ptCount val="19"/>
                <c:pt idx="0">
                  <c:v>7</c:v>
                </c:pt>
                <c:pt idx="1">
                  <c:v>9</c:v>
                </c:pt>
                <c:pt idx="2">
                  <c:v>8</c:v>
                </c:pt>
                <c:pt idx="3">
                  <c:v>7</c:v>
                </c:pt>
                <c:pt idx="4">
                  <c:v>6</c:v>
                </c:pt>
                <c:pt idx="5">
                  <c:v>9</c:v>
                </c:pt>
                <c:pt idx="6">
                  <c:v>6</c:v>
                </c:pt>
                <c:pt idx="7">
                  <c:v>7</c:v>
                </c:pt>
                <c:pt idx="8">
                  <c:v>4</c:v>
                </c:pt>
                <c:pt idx="9">
                  <c:v>6</c:v>
                </c:pt>
                <c:pt idx="10">
                  <c:v>6</c:v>
                </c:pt>
                <c:pt idx="11">
                  <c:v>6</c:v>
                </c:pt>
                <c:pt idx="12">
                  <c:v>3</c:v>
                </c:pt>
                <c:pt idx="13">
                  <c:v>3</c:v>
                </c:pt>
                <c:pt idx="14">
                  <c:v>5</c:v>
                </c:pt>
                <c:pt idx="15">
                  <c:v>4</c:v>
                </c:pt>
                <c:pt idx="16">
                  <c:v>4</c:v>
                </c:pt>
                <c:pt idx="17">
                  <c:v>5</c:v>
                </c:pt>
                <c:pt idx="18">
                  <c:v>3</c:v>
                </c:pt>
              </c:numCache>
            </c:numRef>
          </c:val>
          <c:smooth val="0"/>
          <c:extLst>
            <c:ext xmlns:c16="http://schemas.microsoft.com/office/drawing/2014/chart" uri="{C3380CC4-5D6E-409C-BE32-E72D297353CC}">
              <c16:uniqueId val="{0000000D-48C2-42EF-B6B8-35FA9A784B29}"/>
            </c:ext>
          </c:extLst>
        </c:ser>
        <c:ser>
          <c:idx val="4"/>
          <c:order val="4"/>
          <c:tx>
            <c:strRef>
              <c:f>Sheet1!$A$6:$B$6</c:f>
              <c:strCache>
                <c:ptCount val="2"/>
                <c:pt idx="0">
                  <c:v>Any crime</c:v>
                </c:pt>
              </c:strCache>
            </c:strRef>
          </c:tx>
          <c:spPr>
            <a:ln w="19050" cap="rnd" cmpd="sng" algn="ctr">
              <a:solidFill>
                <a:schemeClr val="accent5"/>
              </a:solidFill>
              <a:prstDash val="solid"/>
              <a:round/>
            </a:ln>
            <a:effectLst/>
          </c:spPr>
          <c:marker>
            <c:symbol val="square"/>
            <c:size val="5"/>
            <c:spPr>
              <a:solidFill>
                <a:schemeClr val="accent5"/>
              </a:solidFill>
              <a:ln w="635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C2-42EF-B6B8-35FA9A784B29}"/>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C2-42EF-B6B8-35FA9A784B2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C2-42EF-B6B8-35FA9A784B29}"/>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C2-42EF-B6B8-35FA9A784B2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8C2-42EF-B6B8-35FA9A784B2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8C2-42EF-B6B8-35FA9A784B2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8C2-42EF-B6B8-35FA9A784B2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8C2-42EF-B6B8-35FA9A784B2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8C2-42EF-B6B8-35FA9A784B2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8C2-42EF-B6B8-35FA9A784B2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8C2-42EF-B6B8-35FA9A784B2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8C2-42EF-B6B8-35FA9A784B2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8C2-42EF-B6B8-35FA9A784B2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8C2-42EF-B6B8-35FA9A784B2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8C2-42EF-B6B8-35FA9A784B2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8C2-42EF-B6B8-35FA9A784B29}"/>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8C2-42EF-B6B8-35FA9A784B29}"/>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8C2-42EF-B6B8-35FA9A784B2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8C2-42EF-B6B8-35FA9A784B29}"/>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Sheet1!$C$6:$W$6</c:f>
              <c:numCache>
                <c:formatCode>General</c:formatCode>
                <c:ptCount val="19"/>
                <c:pt idx="0">
                  <c:v>54</c:v>
                </c:pt>
                <c:pt idx="1">
                  <c:v>52</c:v>
                </c:pt>
                <c:pt idx="2">
                  <c:v>55</c:v>
                </c:pt>
                <c:pt idx="3">
                  <c:v>49</c:v>
                </c:pt>
                <c:pt idx="4">
                  <c:v>48</c:v>
                </c:pt>
                <c:pt idx="5">
                  <c:v>46</c:v>
                </c:pt>
                <c:pt idx="6">
                  <c:v>45</c:v>
                </c:pt>
                <c:pt idx="7">
                  <c:v>42</c:v>
                </c:pt>
                <c:pt idx="8">
                  <c:v>41</c:v>
                </c:pt>
                <c:pt idx="9">
                  <c:v>45</c:v>
                </c:pt>
                <c:pt idx="10">
                  <c:v>39</c:v>
                </c:pt>
                <c:pt idx="11">
                  <c:v>39</c:v>
                </c:pt>
                <c:pt idx="12">
                  <c:v>37</c:v>
                </c:pt>
                <c:pt idx="13">
                  <c:v>36</c:v>
                </c:pt>
                <c:pt idx="14">
                  <c:v>38</c:v>
                </c:pt>
                <c:pt idx="15">
                  <c:v>39</c:v>
                </c:pt>
                <c:pt idx="16">
                  <c:v>39</c:v>
                </c:pt>
                <c:pt idx="17">
                  <c:v>40</c:v>
                </c:pt>
                <c:pt idx="18">
                  <c:v>42</c:v>
                </c:pt>
              </c:numCache>
            </c:numRef>
          </c:val>
          <c:smooth val="0"/>
          <c:extLst>
            <c:ext xmlns:c16="http://schemas.microsoft.com/office/drawing/2014/chart" uri="{C3380CC4-5D6E-409C-BE32-E72D297353CC}">
              <c16:uniqueId val="{00000021-48C2-42EF-B6B8-35FA9A784B29}"/>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noMultiLvlLbl val="0"/>
      </c:catAx>
      <c:valAx>
        <c:axId val="-2071638392"/>
        <c:scaling>
          <c:orientation val="minMax"/>
          <c:max val="10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IDRS participants</a:t>
                </a:r>
              </a:p>
            </c:rich>
          </c:tx>
          <c:layout>
            <c:manualLayout>
              <c:xMode val="edge"/>
              <c:yMode val="edge"/>
              <c:x val="0"/>
              <c:y val="0.1928820291268901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9.4506683230073774E-2"/>
          <c:y val="0.94541495366176587"/>
          <c:w val="0.84932955519863496"/>
          <c:h val="5.2457917141982696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362851382707613E-2"/>
          <c:y val="4.1542090759883125E-2"/>
          <c:w val="0.87285119251397936"/>
          <c:h val="0.72336911375918334"/>
        </c:manualLayout>
      </c:layout>
      <c:barChart>
        <c:barDir val="col"/>
        <c:grouping val="clustered"/>
        <c:varyColors val="0"/>
        <c:ser>
          <c:idx val="0"/>
          <c:order val="0"/>
          <c:tx>
            <c:strRef>
              <c:f>Sheet1!$B$1</c:f>
              <c:strCache>
                <c:ptCount val="1"/>
                <c:pt idx="0">
                  <c:v>Cap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numCache>
            </c:numRef>
          </c:val>
          <c:extLst>
            <c:ext xmlns:c16="http://schemas.microsoft.com/office/drawing/2014/chart" uri="{C3380CC4-5D6E-409C-BE32-E72D297353CC}">
              <c16:uniqueId val="{00000000-739D-4195-93C6-ADEEFF7AA992}"/>
            </c:ext>
          </c:extLst>
        </c:ser>
        <c:ser>
          <c:idx val="1"/>
          <c:order val="1"/>
          <c:tx>
            <c:strRef>
              <c:f>Sheet1!$C$1</c:f>
              <c:strCache>
                <c:ptCount val="1"/>
                <c:pt idx="0">
                  <c:v>Gram</c:v>
                </c:pt>
              </c:strCache>
            </c:strRef>
          </c:tx>
          <c:spPr>
            <a:solidFill>
              <a:schemeClr val="accent2"/>
            </a:solidFill>
            <a:ln>
              <a:noFill/>
            </a:ln>
            <a:effectLst/>
          </c:spPr>
          <c:invertIfNegative val="0"/>
          <c:dLbls>
            <c:dLbl>
              <c:idx val="18"/>
              <c:tx>
                <c:rich>
                  <a:bodyPr/>
                  <a:lstStyle/>
                  <a:p>
                    <a:fld id="{15B21327-CC45-4950-BBB1-654D8F97E5A3}"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9D-4195-93C6-ADEEFF7AA99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1">
                  <c:v>450</c:v>
                </c:pt>
                <c:pt idx="2">
                  <c:v>350</c:v>
                </c:pt>
                <c:pt idx="3">
                  <c:v>350</c:v>
                </c:pt>
                <c:pt idx="4">
                  <c:v>320</c:v>
                </c:pt>
                <c:pt idx="5">
                  <c:v>360</c:v>
                </c:pt>
                <c:pt idx="6">
                  <c:v>350</c:v>
                </c:pt>
                <c:pt idx="7">
                  <c:v>350</c:v>
                </c:pt>
                <c:pt idx="8">
                  <c:v>340</c:v>
                </c:pt>
                <c:pt idx="9">
                  <c:v>370</c:v>
                </c:pt>
                <c:pt idx="10">
                  <c:v>360</c:v>
                </c:pt>
                <c:pt idx="11">
                  <c:v>300</c:v>
                </c:pt>
                <c:pt idx="12">
                  <c:v>350</c:v>
                </c:pt>
                <c:pt idx="13">
                  <c:v>300</c:v>
                </c:pt>
                <c:pt idx="14">
                  <c:v>320</c:v>
                </c:pt>
                <c:pt idx="15">
                  <c:v>300</c:v>
                </c:pt>
                <c:pt idx="16">
                  <c:v>350</c:v>
                </c:pt>
                <c:pt idx="17">
                  <c:v>335</c:v>
                </c:pt>
                <c:pt idx="18">
                  <c:v>280</c:v>
                </c:pt>
              </c:numCache>
            </c:numRef>
          </c:val>
          <c:extLst>
            <c:ext xmlns:c16="http://schemas.microsoft.com/office/drawing/2014/chart" uri="{C3380CC4-5D6E-409C-BE32-E72D297353CC}">
              <c16:uniqueId val="{00000002-739D-4195-93C6-ADEEFF7AA992}"/>
            </c:ext>
          </c:extLst>
        </c:ser>
        <c:dLbls>
          <c:showLegendKey val="0"/>
          <c:showVal val="1"/>
          <c:showCatName val="0"/>
          <c:showSerName val="0"/>
          <c:showPercent val="0"/>
          <c:showBubbleSize val="0"/>
        </c:dLbls>
        <c:gapWidth val="150"/>
        <c:axId val="-2098459304"/>
        <c:axId val="-2098456088"/>
      </c:barChart>
      <c:catAx>
        <c:axId val="-209845930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456088"/>
        <c:crosses val="autoZero"/>
        <c:auto val="1"/>
        <c:lblAlgn val="ctr"/>
        <c:lblOffset val="100"/>
        <c:noMultiLvlLbl val="0"/>
      </c:catAx>
      <c:valAx>
        <c:axId val="-209845608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a:t>Median Pirce ($)</a:t>
                </a:r>
              </a:p>
            </c:rich>
          </c:tx>
          <c:layout>
            <c:manualLayout>
              <c:xMode val="edge"/>
              <c:yMode val="edge"/>
              <c:x val="9.4153448210278056E-3"/>
              <c:y val="0.2756804108643729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459304"/>
        <c:crosses val="autoZero"/>
        <c:crossBetween val="between"/>
      </c:valAx>
      <c:spPr>
        <a:noFill/>
        <a:ln>
          <a:noFill/>
        </a:ln>
        <a:effectLst/>
      </c:spPr>
    </c:plotArea>
    <c:legend>
      <c:legendPos val="b"/>
      <c:layout>
        <c:manualLayout>
          <c:xMode val="edge"/>
          <c:yMode val="edge"/>
          <c:x val="0.43251084214294161"/>
          <c:y val="0.90580381850716263"/>
          <c:w val="0.13497839138377146"/>
          <c:h val="7.694744823563720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25689957755185E-2"/>
          <c:y val="2.9432859806232191E-2"/>
          <c:w val="0.89783034347013402"/>
          <c:h val="0.72464272556102127"/>
        </c:manualLayout>
      </c:layout>
      <c:barChart>
        <c:barDir val="col"/>
        <c:grouping val="percentStacked"/>
        <c:varyColors val="0"/>
        <c:ser>
          <c:idx val="1"/>
          <c:order val="0"/>
          <c:tx>
            <c:strRef>
              <c:f>Sheet1!$A$2</c:f>
              <c:strCache>
                <c:ptCount val="1"/>
                <c:pt idx="0">
                  <c:v>High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22</c:v>
                </c:pt>
                <c:pt idx="1">
                  <c:v>9</c:v>
                </c:pt>
                <c:pt idx="2">
                  <c:v>11</c:v>
                </c:pt>
                <c:pt idx="3">
                  <c:v>12</c:v>
                </c:pt>
                <c:pt idx="4">
                  <c:v>15</c:v>
                </c:pt>
                <c:pt idx="5">
                  <c:v>9</c:v>
                </c:pt>
                <c:pt idx="6">
                  <c:v>7</c:v>
                </c:pt>
                <c:pt idx="7">
                  <c:v>10</c:v>
                </c:pt>
                <c:pt idx="8">
                  <c:v>10</c:v>
                </c:pt>
                <c:pt idx="9">
                  <c:v>10</c:v>
                </c:pt>
                <c:pt idx="10">
                  <c:v>11</c:v>
                </c:pt>
                <c:pt idx="11">
                  <c:v>10</c:v>
                </c:pt>
                <c:pt idx="12">
                  <c:v>13</c:v>
                </c:pt>
                <c:pt idx="13">
                  <c:v>7</c:v>
                </c:pt>
                <c:pt idx="14">
                  <c:v>10</c:v>
                </c:pt>
                <c:pt idx="15">
                  <c:v>11</c:v>
                </c:pt>
                <c:pt idx="16">
                  <c:v>19</c:v>
                </c:pt>
                <c:pt idx="17">
                  <c:v>22</c:v>
                </c:pt>
                <c:pt idx="18">
                  <c:v>19</c:v>
                </c:pt>
              </c:numCache>
            </c:numRef>
          </c:val>
          <c:extLst>
            <c:ext xmlns:c16="http://schemas.microsoft.com/office/drawing/2014/chart" uri="{C3380CC4-5D6E-409C-BE32-E72D297353CC}">
              <c16:uniqueId val="{00000000-9F6D-4252-994F-DC7970322B76}"/>
            </c:ext>
          </c:extLst>
        </c:ser>
        <c:ser>
          <c:idx val="2"/>
          <c:order val="1"/>
          <c:tx>
            <c:strRef>
              <c:f>Sheet1!$A$3</c:f>
              <c:strCache>
                <c:ptCount val="1"/>
                <c:pt idx="0">
                  <c:v>Medium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49</c:v>
                </c:pt>
                <c:pt idx="1">
                  <c:v>21</c:v>
                </c:pt>
                <c:pt idx="2">
                  <c:v>37</c:v>
                </c:pt>
                <c:pt idx="3">
                  <c:v>39</c:v>
                </c:pt>
                <c:pt idx="4">
                  <c:v>38</c:v>
                </c:pt>
                <c:pt idx="5">
                  <c:v>37</c:v>
                </c:pt>
                <c:pt idx="6">
                  <c:v>25</c:v>
                </c:pt>
                <c:pt idx="7">
                  <c:v>34</c:v>
                </c:pt>
                <c:pt idx="8">
                  <c:v>40</c:v>
                </c:pt>
                <c:pt idx="9">
                  <c:v>37</c:v>
                </c:pt>
                <c:pt idx="10">
                  <c:v>31</c:v>
                </c:pt>
                <c:pt idx="11">
                  <c:v>35</c:v>
                </c:pt>
                <c:pt idx="12">
                  <c:v>34</c:v>
                </c:pt>
                <c:pt idx="13">
                  <c:v>32</c:v>
                </c:pt>
                <c:pt idx="14">
                  <c:v>30</c:v>
                </c:pt>
                <c:pt idx="15">
                  <c:v>34</c:v>
                </c:pt>
                <c:pt idx="16">
                  <c:v>34</c:v>
                </c:pt>
                <c:pt idx="17">
                  <c:v>34</c:v>
                </c:pt>
                <c:pt idx="18">
                  <c:v>34</c:v>
                </c:pt>
              </c:numCache>
            </c:numRef>
          </c:val>
          <c:extLst>
            <c:ext xmlns:c16="http://schemas.microsoft.com/office/drawing/2014/chart" uri="{C3380CC4-5D6E-409C-BE32-E72D297353CC}">
              <c16:uniqueId val="{00000001-9F6D-4252-994F-DC7970322B76}"/>
            </c:ext>
          </c:extLst>
        </c:ser>
        <c:ser>
          <c:idx val="3"/>
          <c:order val="2"/>
          <c:tx>
            <c:strRef>
              <c:f>Sheet1!$A$4</c:f>
              <c:strCache>
                <c:ptCount val="1"/>
                <c:pt idx="0">
                  <c:v>Low</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General</c:formatCode>
                <c:ptCount val="19"/>
                <c:pt idx="0">
                  <c:v>29</c:v>
                </c:pt>
                <c:pt idx="1">
                  <c:v>63</c:v>
                </c:pt>
                <c:pt idx="2">
                  <c:v>43</c:v>
                </c:pt>
                <c:pt idx="3">
                  <c:v>40</c:v>
                </c:pt>
                <c:pt idx="4">
                  <c:v>35</c:v>
                </c:pt>
                <c:pt idx="5">
                  <c:v>43</c:v>
                </c:pt>
                <c:pt idx="6">
                  <c:v>60</c:v>
                </c:pt>
                <c:pt idx="7">
                  <c:v>47</c:v>
                </c:pt>
                <c:pt idx="8">
                  <c:v>41</c:v>
                </c:pt>
                <c:pt idx="9">
                  <c:v>39</c:v>
                </c:pt>
                <c:pt idx="10">
                  <c:v>44</c:v>
                </c:pt>
                <c:pt idx="11">
                  <c:v>42</c:v>
                </c:pt>
                <c:pt idx="12">
                  <c:v>40</c:v>
                </c:pt>
                <c:pt idx="13">
                  <c:v>50</c:v>
                </c:pt>
                <c:pt idx="14">
                  <c:v>46</c:v>
                </c:pt>
                <c:pt idx="15">
                  <c:v>42</c:v>
                </c:pt>
                <c:pt idx="16">
                  <c:v>33</c:v>
                </c:pt>
                <c:pt idx="17">
                  <c:v>31</c:v>
                </c:pt>
                <c:pt idx="18">
                  <c:v>33</c:v>
                </c:pt>
              </c:numCache>
            </c:numRef>
          </c:val>
          <c:extLst>
            <c:ext xmlns:c16="http://schemas.microsoft.com/office/drawing/2014/chart" uri="{C3380CC4-5D6E-409C-BE32-E72D297353CC}">
              <c16:uniqueId val="{00000002-9F6D-4252-994F-DC7970322B76}"/>
            </c:ext>
          </c:extLst>
        </c:ser>
        <c:ser>
          <c:idx val="4"/>
          <c:order val="3"/>
          <c:tx>
            <c:strRef>
              <c:f>Sheet1!$A$5</c:f>
              <c:strCache>
                <c:ptCount val="1"/>
                <c:pt idx="0">
                  <c:v>Fluctuates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9F6D-4252-994F-DC7970322B76}"/>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General</c:formatCode>
                <c:ptCount val="19"/>
                <c:pt idx="0">
                  <c:v>1</c:v>
                </c:pt>
                <c:pt idx="1">
                  <c:v>8</c:v>
                </c:pt>
                <c:pt idx="2">
                  <c:v>10</c:v>
                </c:pt>
                <c:pt idx="3">
                  <c:v>9</c:v>
                </c:pt>
                <c:pt idx="4">
                  <c:v>13</c:v>
                </c:pt>
                <c:pt idx="5">
                  <c:v>11</c:v>
                </c:pt>
                <c:pt idx="6">
                  <c:v>8</c:v>
                </c:pt>
                <c:pt idx="7">
                  <c:v>10</c:v>
                </c:pt>
                <c:pt idx="8">
                  <c:v>10</c:v>
                </c:pt>
                <c:pt idx="9">
                  <c:v>14</c:v>
                </c:pt>
                <c:pt idx="10">
                  <c:v>13</c:v>
                </c:pt>
                <c:pt idx="11">
                  <c:v>12</c:v>
                </c:pt>
                <c:pt idx="12">
                  <c:v>13</c:v>
                </c:pt>
                <c:pt idx="13">
                  <c:v>11</c:v>
                </c:pt>
                <c:pt idx="14">
                  <c:v>13</c:v>
                </c:pt>
                <c:pt idx="15">
                  <c:v>14</c:v>
                </c:pt>
                <c:pt idx="16">
                  <c:v>13</c:v>
                </c:pt>
                <c:pt idx="17">
                  <c:v>14</c:v>
                </c:pt>
                <c:pt idx="18">
                  <c:v>14</c:v>
                </c:pt>
              </c:numCache>
            </c:numRef>
          </c:val>
          <c:extLst>
            <c:ext xmlns:c16="http://schemas.microsoft.com/office/drawing/2014/chart" uri="{C3380CC4-5D6E-409C-BE32-E72D297353CC}">
              <c16:uniqueId val="{00000004-9F6D-4252-994F-DC7970322B76}"/>
            </c:ext>
          </c:extLst>
        </c:ser>
        <c:dLbls>
          <c:showLegendKey val="0"/>
          <c:showVal val="1"/>
          <c:showCatName val="0"/>
          <c:showSerName val="0"/>
          <c:showPercent val="0"/>
          <c:showBubbleSize val="0"/>
        </c:dLbls>
        <c:gapWidth val="150"/>
        <c:overlap val="100"/>
        <c:axId val="-2098739512"/>
        <c:axId val="-2098600376"/>
      </c:barChart>
      <c:catAx>
        <c:axId val="-2098739512"/>
        <c:scaling>
          <c:orientation val="minMax"/>
        </c:scaling>
        <c:delete val="0"/>
        <c:axPos val="b"/>
        <c:numFmt formatCode="General" sourceLinked="1"/>
        <c:majorTickMark val="out"/>
        <c:minorTickMark val="none"/>
        <c:tickLblPos val="nextTo"/>
        <c:spPr>
          <a:noFill/>
          <a:ln w="2978"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98600376"/>
        <c:crosses val="autoZero"/>
        <c:auto val="1"/>
        <c:lblAlgn val="ctr"/>
        <c:lblOffset val="100"/>
        <c:noMultiLvlLbl val="0"/>
      </c:catAx>
      <c:valAx>
        <c:axId val="-2098600376"/>
        <c:scaling>
          <c:orientation val="minMax"/>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5.6288751949484577E-3"/>
              <c:y val="0.13758215799477266"/>
            </c:manualLayout>
          </c:layout>
          <c:overlay val="0"/>
          <c:spPr>
            <a:noFill/>
            <a:ln w="23823">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2978"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98739512"/>
        <c:crosses val="autoZero"/>
        <c:crossBetween val="between"/>
      </c:valAx>
      <c:spPr>
        <a:solidFill>
          <a:srgbClr val="FFFFFF"/>
        </a:solidFill>
        <a:ln w="23823">
          <a:noFill/>
        </a:ln>
        <a:effectLst/>
      </c:spPr>
    </c:plotArea>
    <c:legend>
      <c:legendPos val="b"/>
      <c:layout>
        <c:manualLayout>
          <c:xMode val="edge"/>
          <c:yMode val="edge"/>
          <c:x val="0.32895223073849655"/>
          <c:y val="0.91002672393223571"/>
          <c:w val="0.34209536404891555"/>
          <c:h val="8.9973276067764257E-2"/>
        </c:manualLayout>
      </c:layout>
      <c:overlay val="0"/>
      <c:spPr>
        <a:noFill/>
        <a:ln w="2978">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2.6715984345373193E-2"/>
          <c:w val="0.88136482939632499"/>
          <c:h val="0.71292104501172227"/>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72</c:v>
                </c:pt>
                <c:pt idx="1">
                  <c:v>33</c:v>
                </c:pt>
                <c:pt idx="2">
                  <c:v>47</c:v>
                </c:pt>
                <c:pt idx="3">
                  <c:v>44</c:v>
                </c:pt>
                <c:pt idx="4">
                  <c:v>53</c:v>
                </c:pt>
                <c:pt idx="5">
                  <c:v>50</c:v>
                </c:pt>
                <c:pt idx="6">
                  <c:v>35</c:v>
                </c:pt>
                <c:pt idx="7">
                  <c:v>41</c:v>
                </c:pt>
                <c:pt idx="8">
                  <c:v>39</c:v>
                </c:pt>
                <c:pt idx="9">
                  <c:v>53</c:v>
                </c:pt>
                <c:pt idx="10">
                  <c:v>52</c:v>
                </c:pt>
                <c:pt idx="11">
                  <c:v>48</c:v>
                </c:pt>
                <c:pt idx="12">
                  <c:v>51</c:v>
                </c:pt>
                <c:pt idx="13">
                  <c:v>47</c:v>
                </c:pt>
                <c:pt idx="14">
                  <c:v>50</c:v>
                </c:pt>
                <c:pt idx="15">
                  <c:v>49</c:v>
                </c:pt>
                <c:pt idx="16">
                  <c:v>53</c:v>
                </c:pt>
                <c:pt idx="17">
                  <c:v>52</c:v>
                </c:pt>
                <c:pt idx="18">
                  <c:v>55</c:v>
                </c:pt>
              </c:numCache>
            </c:numRef>
          </c:val>
          <c:extLst>
            <c:ext xmlns:c16="http://schemas.microsoft.com/office/drawing/2014/chart" uri="{C3380CC4-5D6E-409C-BE32-E72D297353CC}">
              <c16:uniqueId val="{00000000-AF9B-4004-88DB-C35F0C845707}"/>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21</c:v>
                </c:pt>
                <c:pt idx="1">
                  <c:v>39</c:v>
                </c:pt>
                <c:pt idx="2">
                  <c:v>38</c:v>
                </c:pt>
                <c:pt idx="3">
                  <c:v>42</c:v>
                </c:pt>
                <c:pt idx="4">
                  <c:v>34</c:v>
                </c:pt>
                <c:pt idx="5">
                  <c:v>36</c:v>
                </c:pt>
                <c:pt idx="6">
                  <c:v>40</c:v>
                </c:pt>
                <c:pt idx="7">
                  <c:v>46</c:v>
                </c:pt>
                <c:pt idx="8">
                  <c:v>46</c:v>
                </c:pt>
                <c:pt idx="9">
                  <c:v>37</c:v>
                </c:pt>
                <c:pt idx="10">
                  <c:v>34</c:v>
                </c:pt>
                <c:pt idx="11">
                  <c:v>38</c:v>
                </c:pt>
                <c:pt idx="12">
                  <c:v>36</c:v>
                </c:pt>
                <c:pt idx="13">
                  <c:v>38</c:v>
                </c:pt>
                <c:pt idx="14">
                  <c:v>39</c:v>
                </c:pt>
                <c:pt idx="15">
                  <c:v>39</c:v>
                </c:pt>
                <c:pt idx="16">
                  <c:v>38</c:v>
                </c:pt>
                <c:pt idx="17">
                  <c:v>37</c:v>
                </c:pt>
                <c:pt idx="18">
                  <c:v>34</c:v>
                </c:pt>
              </c:numCache>
            </c:numRef>
          </c:val>
          <c:extLst>
            <c:ext xmlns:c16="http://schemas.microsoft.com/office/drawing/2014/chart" uri="{C3380CC4-5D6E-409C-BE32-E72D297353CC}">
              <c16:uniqueId val="{00000001-AF9B-4004-88DB-C35F0C845707}"/>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6</c:v>
                </c:pt>
                <c:pt idx="1">
                  <c:v>21</c:v>
                </c:pt>
                <c:pt idx="2">
                  <c:v>14</c:v>
                </c:pt>
                <c:pt idx="3">
                  <c:v>11</c:v>
                </c:pt>
                <c:pt idx="4">
                  <c:v>11</c:v>
                </c:pt>
                <c:pt idx="5">
                  <c:v>12</c:v>
                </c:pt>
                <c:pt idx="6">
                  <c:v>21</c:v>
                </c:pt>
                <c:pt idx="7">
                  <c:v>12</c:v>
                </c:pt>
                <c:pt idx="8">
                  <c:v>14</c:v>
                </c:pt>
                <c:pt idx="9">
                  <c:v>9</c:v>
                </c:pt>
                <c:pt idx="10">
                  <c:v>11</c:v>
                </c:pt>
                <c:pt idx="11">
                  <c:v>11</c:v>
                </c:pt>
                <c:pt idx="12">
                  <c:v>11</c:v>
                </c:pt>
                <c:pt idx="13">
                  <c:v>13</c:v>
                </c:pt>
                <c:pt idx="14">
                  <c:v>10</c:v>
                </c:pt>
                <c:pt idx="15">
                  <c:v>10</c:v>
                </c:pt>
                <c:pt idx="16">
                  <c:v>8</c:v>
                </c:pt>
                <c:pt idx="17">
                  <c:v>8</c:v>
                </c:pt>
                <c:pt idx="18">
                  <c:v>10</c:v>
                </c:pt>
              </c:numCache>
            </c:numRef>
          </c:val>
          <c:extLst>
            <c:ext xmlns:c16="http://schemas.microsoft.com/office/drawing/2014/chart" uri="{C3380CC4-5D6E-409C-BE32-E72D297353CC}">
              <c16:uniqueId val="{00000002-AF9B-4004-88DB-C35F0C845707}"/>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2</c:v>
                </c:pt>
                <c:pt idx="1">
                  <c:v>7</c:v>
                </c:pt>
                <c:pt idx="2">
                  <c:v>1</c:v>
                </c:pt>
                <c:pt idx="3">
                  <c:v>2</c:v>
                </c:pt>
                <c:pt idx="4">
                  <c:v>1</c:v>
                </c:pt>
                <c:pt idx="5">
                  <c:v>3</c:v>
                </c:pt>
                <c:pt idx="6">
                  <c:v>5</c:v>
                </c:pt>
                <c:pt idx="7">
                  <c:v>1</c:v>
                </c:pt>
                <c:pt idx="8">
                  <c:v>1</c:v>
                </c:pt>
                <c:pt idx="9">
                  <c:v>2</c:v>
                </c:pt>
                <c:pt idx="10">
                  <c:v>3</c:v>
                </c:pt>
                <c:pt idx="11">
                  <c:v>3</c:v>
                </c:pt>
                <c:pt idx="12">
                  <c:v>2</c:v>
                </c:pt>
                <c:pt idx="13">
                  <c:v>5</c:v>
                </c:pt>
                <c:pt idx="14">
                  <c:v>2</c:v>
                </c:pt>
                <c:pt idx="15">
                  <c:v>2</c:v>
                </c:pt>
                <c:pt idx="16">
                  <c:v>1</c:v>
                </c:pt>
                <c:pt idx="17">
                  <c:v>2</c:v>
                </c:pt>
                <c:pt idx="18">
                  <c:v>1</c:v>
                </c:pt>
              </c:numCache>
            </c:numRef>
          </c:val>
          <c:extLst>
            <c:ext xmlns:c16="http://schemas.microsoft.com/office/drawing/2014/chart" uri="{C3380CC4-5D6E-409C-BE32-E72D297353CC}">
              <c16:uniqueId val="{00000003-AF9B-4004-88DB-C35F0C845707}"/>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9.9472794190788826E-3"/>
              <c:y val="0.1064499677753803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05981134632118E-2"/>
          <c:y val="2.9808651289419431E-2"/>
          <c:w val="0.86288037567778397"/>
          <c:h val="0.71648706930115358"/>
        </c:manualLayout>
      </c:layout>
      <c:lineChart>
        <c:grouping val="standard"/>
        <c:varyColors val="0"/>
        <c:ser>
          <c:idx val="3"/>
          <c:order val="0"/>
          <c:tx>
            <c:strRef>
              <c:f>Sheet1!$B$1</c:f>
              <c:strCache>
                <c:ptCount val="1"/>
                <c:pt idx="0">
                  <c:v>Speed</c:v>
                </c:pt>
              </c:strCache>
            </c:strRef>
          </c:tx>
          <c:spPr>
            <a:ln w="25400" cap="rnd" cmpd="sng" algn="ctr">
              <a:solidFill>
                <a:schemeClr val="accent4"/>
              </a:solidFill>
              <a:prstDash val="solid"/>
              <a:round/>
            </a:ln>
            <a:effectLst/>
          </c:spPr>
          <c:marker>
            <c:symbol val="circle"/>
            <c:size val="5"/>
            <c:spPr>
              <a:solidFill>
                <a:schemeClr val="accent4"/>
              </a:solidFill>
              <a:ln w="6350" cap="flat" cmpd="sng" algn="ctr">
                <a:solidFill>
                  <a:schemeClr val="accent4"/>
                </a:solidFill>
                <a:prstDash val="solid"/>
                <a:round/>
              </a:ln>
              <a:effectLst/>
            </c:spPr>
          </c:marker>
          <c:dPt>
            <c:idx val="12"/>
            <c:marker>
              <c:spPr>
                <a:solidFill>
                  <a:schemeClr val="accent4"/>
                </a:solidFill>
                <a:ln w="25400" cap="flat" cmpd="sng" algn="ctr">
                  <a:solidFill>
                    <a:schemeClr val="accent4"/>
                  </a:solidFill>
                  <a:prstDash val="solid"/>
                  <a:round/>
                </a:ln>
                <a:effectLst/>
              </c:spPr>
            </c:marker>
            <c:bubble3D val="0"/>
            <c:extLst>
              <c:ext xmlns:c16="http://schemas.microsoft.com/office/drawing/2014/chart" uri="{C3380CC4-5D6E-409C-BE32-E72D297353CC}">
                <c16:uniqueId val="{00000000-2C6A-4777-A46F-66CC31D93444}"/>
              </c:ext>
            </c:extLst>
          </c:dPt>
          <c:dLbls>
            <c:dLbl>
              <c:idx val="0"/>
              <c:layout>
                <c:manualLayout>
                  <c:x val="-1.7905102954342007E-2"/>
                  <c:y val="2.1800741225201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6A-4777-A46F-66CC31D93444}"/>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6A-4777-A46F-66CC31D93444}"/>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6A-4777-A46F-66CC31D9344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58</c:v>
                </c:pt>
                <c:pt idx="1">
                  <c:v>62</c:v>
                </c:pt>
                <c:pt idx="2">
                  <c:v>56</c:v>
                </c:pt>
                <c:pt idx="3">
                  <c:v>55</c:v>
                </c:pt>
                <c:pt idx="4">
                  <c:v>53</c:v>
                </c:pt>
                <c:pt idx="5">
                  <c:v>60</c:v>
                </c:pt>
                <c:pt idx="6">
                  <c:v>56</c:v>
                </c:pt>
                <c:pt idx="7">
                  <c:v>55</c:v>
                </c:pt>
                <c:pt idx="8">
                  <c:v>48</c:v>
                </c:pt>
                <c:pt idx="9">
                  <c:v>48</c:v>
                </c:pt>
                <c:pt idx="10">
                  <c:v>41</c:v>
                </c:pt>
                <c:pt idx="11">
                  <c:v>44</c:v>
                </c:pt>
                <c:pt idx="12">
                  <c:v>40</c:v>
                </c:pt>
                <c:pt idx="13">
                  <c:v>34</c:v>
                </c:pt>
                <c:pt idx="14">
                  <c:v>30</c:v>
                </c:pt>
                <c:pt idx="15">
                  <c:v>25</c:v>
                </c:pt>
                <c:pt idx="16">
                  <c:v>20</c:v>
                </c:pt>
                <c:pt idx="17">
                  <c:v>20</c:v>
                </c:pt>
                <c:pt idx="18">
                  <c:v>20</c:v>
                </c:pt>
              </c:numCache>
            </c:numRef>
          </c:val>
          <c:smooth val="0"/>
          <c:extLst>
            <c:ext xmlns:c16="http://schemas.microsoft.com/office/drawing/2014/chart" uri="{C3380CC4-5D6E-409C-BE32-E72D297353CC}">
              <c16:uniqueId val="{00000004-2C6A-4777-A46F-66CC31D93444}"/>
            </c:ext>
          </c:extLst>
        </c:ser>
        <c:ser>
          <c:idx val="4"/>
          <c:order val="1"/>
          <c:tx>
            <c:strRef>
              <c:f>Sheet1!$C$1</c:f>
              <c:strCache>
                <c:ptCount val="1"/>
                <c:pt idx="0">
                  <c:v>Base#</c:v>
                </c:pt>
              </c:strCache>
            </c:strRef>
          </c:tx>
          <c:spPr>
            <a:ln w="25400" cap="rnd" cmpd="sng" algn="ctr">
              <a:solidFill>
                <a:schemeClr val="accent5"/>
              </a:solidFill>
              <a:prstDash val="solid"/>
              <a:round/>
            </a:ln>
            <a:effectLst/>
          </c:spPr>
          <c:marker>
            <c:symbol val="triangle"/>
            <c:size val="5"/>
            <c:spPr>
              <a:solidFill>
                <a:schemeClr val="accent5"/>
              </a:solidFill>
              <a:ln w="6350" cap="flat" cmpd="sng" algn="ctr">
                <a:solidFill>
                  <a:schemeClr val="accent5"/>
                </a:solidFill>
                <a:prstDash val="solid"/>
                <a:round/>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6A-4777-A46F-66CC31D93444}"/>
                </c:ext>
              </c:extLst>
            </c:dLbl>
            <c:dLbl>
              <c:idx val="17"/>
              <c:layout>
                <c:manualLayout>
                  <c:x val="-2.5763453695414305E-2"/>
                  <c:y val="-3.8902625859550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6A-4777-A46F-66CC31D93444}"/>
                </c:ext>
              </c:extLst>
            </c:dLbl>
            <c:dLbl>
              <c:idx val="18"/>
              <c:tx>
                <c:rich>
                  <a:bodyPr/>
                  <a:lstStyle/>
                  <a:p>
                    <a:r>
                      <a:rPr lang="en-US"/>
                      <a:t>7**</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6A-4777-A46F-66CC31D9344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1">
                  <c:v>40</c:v>
                </c:pt>
                <c:pt idx="2">
                  <c:v>39</c:v>
                </c:pt>
                <c:pt idx="3">
                  <c:v>35</c:v>
                </c:pt>
                <c:pt idx="4">
                  <c:v>38</c:v>
                </c:pt>
                <c:pt idx="5">
                  <c:v>39</c:v>
                </c:pt>
                <c:pt idx="6">
                  <c:v>38</c:v>
                </c:pt>
                <c:pt idx="7">
                  <c:v>32</c:v>
                </c:pt>
                <c:pt idx="8">
                  <c:v>22</c:v>
                </c:pt>
                <c:pt idx="9">
                  <c:v>28</c:v>
                </c:pt>
                <c:pt idx="10">
                  <c:v>21</c:v>
                </c:pt>
                <c:pt idx="11">
                  <c:v>21</c:v>
                </c:pt>
                <c:pt idx="12">
                  <c:v>18</c:v>
                </c:pt>
                <c:pt idx="13">
                  <c:v>13</c:v>
                </c:pt>
                <c:pt idx="14">
                  <c:v>12</c:v>
                </c:pt>
                <c:pt idx="15">
                  <c:v>10</c:v>
                </c:pt>
                <c:pt idx="16">
                  <c:v>8</c:v>
                </c:pt>
                <c:pt idx="17">
                  <c:v>10</c:v>
                </c:pt>
                <c:pt idx="18">
                  <c:v>7</c:v>
                </c:pt>
              </c:numCache>
            </c:numRef>
          </c:val>
          <c:smooth val="0"/>
          <c:extLst>
            <c:ext xmlns:c16="http://schemas.microsoft.com/office/drawing/2014/chart" uri="{C3380CC4-5D6E-409C-BE32-E72D297353CC}">
              <c16:uniqueId val="{00000008-2C6A-4777-A46F-66CC31D93444}"/>
            </c:ext>
          </c:extLst>
        </c:ser>
        <c:ser>
          <c:idx val="7"/>
          <c:order val="2"/>
          <c:tx>
            <c:strRef>
              <c:f>Sheet1!$D$1</c:f>
              <c:strCache>
                <c:ptCount val="1"/>
                <c:pt idx="0">
                  <c:v>Crystal</c:v>
                </c:pt>
              </c:strCache>
            </c:strRef>
          </c:tx>
          <c:spPr>
            <a:ln w="25400" cap="rnd" cmpd="sng" algn="ctr">
              <a:solidFill>
                <a:schemeClr val="accent2">
                  <a:lumMod val="60000"/>
                </a:schemeClr>
              </a:solidFill>
              <a:prstDash val="solid"/>
              <a:round/>
            </a:ln>
            <a:effectLst/>
          </c:spPr>
          <c:marker>
            <c:symbol val="square"/>
            <c:size val="5"/>
            <c:spPr>
              <a:solidFill>
                <a:schemeClr val="accent2">
                  <a:lumMod val="60000"/>
                </a:schemeClr>
              </a:solidFill>
              <a:ln w="25400" cap="flat" cmpd="sng" algn="ctr">
                <a:solidFill>
                  <a:schemeClr val="accent2">
                    <a:lumMod val="60000"/>
                  </a:schemeClr>
                </a:solidFill>
                <a:prstDash val="solid"/>
                <a:round/>
              </a:ln>
              <a:effectLst/>
            </c:spPr>
          </c:marker>
          <c:dLbls>
            <c:dLbl>
              <c:idx val="0"/>
              <c:layout>
                <c:manualLayout>
                  <c:x val="-7.957823535263123E-3"/>
                  <c:y val="8.72029649008058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6A-4777-A46F-66CC31D9344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6A-4777-A46F-66CC31D93444}"/>
                </c:ext>
              </c:extLst>
            </c:dLbl>
            <c:dLbl>
              <c:idx val="18"/>
              <c:tx>
                <c:rich>
                  <a:bodyPr/>
                  <a:lstStyle/>
                  <a:p>
                    <a:fld id="{70241CFB-2574-45FB-9EC2-6D938114793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C6A-4777-A46F-66CC31D9344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15</c:v>
                </c:pt>
                <c:pt idx="1">
                  <c:v>53</c:v>
                </c:pt>
                <c:pt idx="2">
                  <c:v>35</c:v>
                </c:pt>
                <c:pt idx="3">
                  <c:v>54</c:v>
                </c:pt>
                <c:pt idx="4">
                  <c:v>52</c:v>
                </c:pt>
                <c:pt idx="5">
                  <c:v>43</c:v>
                </c:pt>
                <c:pt idx="6">
                  <c:v>57</c:v>
                </c:pt>
                <c:pt idx="7">
                  <c:v>46</c:v>
                </c:pt>
                <c:pt idx="8">
                  <c:v>49</c:v>
                </c:pt>
                <c:pt idx="9">
                  <c:v>37</c:v>
                </c:pt>
                <c:pt idx="10">
                  <c:v>39</c:v>
                </c:pt>
                <c:pt idx="11">
                  <c:v>45</c:v>
                </c:pt>
                <c:pt idx="12">
                  <c:v>54</c:v>
                </c:pt>
                <c:pt idx="13">
                  <c:v>55</c:v>
                </c:pt>
                <c:pt idx="14">
                  <c:v>61</c:v>
                </c:pt>
                <c:pt idx="15">
                  <c:v>67</c:v>
                </c:pt>
                <c:pt idx="16">
                  <c:v>73</c:v>
                </c:pt>
                <c:pt idx="17">
                  <c:v>68</c:v>
                </c:pt>
                <c:pt idx="18">
                  <c:v>75</c:v>
                </c:pt>
              </c:numCache>
            </c:numRef>
          </c:val>
          <c:smooth val="0"/>
          <c:extLst>
            <c:ext xmlns:c16="http://schemas.microsoft.com/office/drawing/2014/chart" uri="{C3380CC4-5D6E-409C-BE32-E72D297353CC}">
              <c16:uniqueId val="{0000000C-2C6A-4777-A46F-66CC31D93444}"/>
            </c:ext>
          </c:extLst>
        </c:ser>
        <c:ser>
          <c:idx val="0"/>
          <c:order val="3"/>
          <c:tx>
            <c:strRef>
              <c:f>Sheet1!$E$1</c:f>
              <c:strCache>
                <c:ptCount val="1"/>
                <c:pt idx="0">
                  <c:v>Any Methamphetamine</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6A-4777-A46F-66CC31D9344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6A-4777-A46F-66CC31D93444}"/>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C6A-4777-A46F-66CC31D93444}"/>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6A-4777-A46F-66CC31D9344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6A-4777-A46F-66CC31D93444}"/>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C6A-4777-A46F-66CC31D93444}"/>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C6A-4777-A46F-66CC31D93444}"/>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C6A-4777-A46F-66CC31D93444}"/>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C6A-4777-A46F-66CC31D9344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C6A-4777-A46F-66CC31D93444}"/>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C6A-4777-A46F-66CC31D93444}"/>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C6A-4777-A46F-66CC31D93444}"/>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C6A-4777-A46F-66CC31D93444}"/>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6A-4777-A46F-66CC31D93444}"/>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6A-4777-A46F-66CC31D93444}"/>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C6A-4777-A46F-66CC31D93444}"/>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6A-4777-A46F-66CC31D93444}"/>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6A-4777-A46F-66CC31D93444}"/>
                </c:ext>
              </c:extLst>
            </c:dLbl>
            <c:dLbl>
              <c:idx val="18"/>
              <c:tx>
                <c:rich>
                  <a:bodyPr/>
                  <a:lstStyle/>
                  <a:p>
                    <a:r>
                      <a:rPr lang="en-US"/>
                      <a:t>77**</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6A-4777-A46F-66CC31D9344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63</c:v>
                </c:pt>
                <c:pt idx="1">
                  <c:v>75</c:v>
                </c:pt>
                <c:pt idx="2">
                  <c:v>73</c:v>
                </c:pt>
                <c:pt idx="3">
                  <c:v>89</c:v>
                </c:pt>
                <c:pt idx="4">
                  <c:v>74</c:v>
                </c:pt>
                <c:pt idx="5">
                  <c:v>75</c:v>
                </c:pt>
                <c:pt idx="6">
                  <c:v>79</c:v>
                </c:pt>
                <c:pt idx="7">
                  <c:v>74</c:v>
                </c:pt>
                <c:pt idx="8">
                  <c:v>69</c:v>
                </c:pt>
                <c:pt idx="9">
                  <c:v>67</c:v>
                </c:pt>
                <c:pt idx="10">
                  <c:v>60</c:v>
                </c:pt>
                <c:pt idx="11">
                  <c:v>66</c:v>
                </c:pt>
                <c:pt idx="12">
                  <c:v>68</c:v>
                </c:pt>
                <c:pt idx="13">
                  <c:v>66</c:v>
                </c:pt>
                <c:pt idx="14">
                  <c:v>69</c:v>
                </c:pt>
                <c:pt idx="15">
                  <c:v>72</c:v>
                </c:pt>
                <c:pt idx="16">
                  <c:v>75</c:v>
                </c:pt>
                <c:pt idx="17">
                  <c:v>71</c:v>
                </c:pt>
                <c:pt idx="18">
                  <c:v>77</c:v>
                </c:pt>
              </c:numCache>
            </c:numRef>
          </c:val>
          <c:smooth val="0"/>
          <c:extLst>
            <c:ext xmlns:c16="http://schemas.microsoft.com/office/drawing/2014/chart" uri="{C3380CC4-5D6E-409C-BE32-E72D297353CC}">
              <c16:uniqueId val="{00000020-2C6A-4777-A46F-66CC31D93444}"/>
            </c:ext>
          </c:extLst>
        </c:ser>
        <c:dLbls>
          <c:showLegendKey val="0"/>
          <c:showVal val="0"/>
          <c:showCatName val="0"/>
          <c:showSerName val="0"/>
          <c:showPercent val="0"/>
          <c:showBubbleSize val="0"/>
        </c:dLbls>
        <c:marker val="1"/>
        <c:smooth val="0"/>
        <c:axId val="2116290728"/>
        <c:axId val="-2103202920"/>
      </c:lineChart>
      <c:catAx>
        <c:axId val="21162907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02920"/>
        <c:crosses val="autoZero"/>
        <c:auto val="1"/>
        <c:lblAlgn val="ctr"/>
        <c:lblOffset val="100"/>
        <c:noMultiLvlLbl val="0"/>
      </c:catAx>
      <c:valAx>
        <c:axId val="-21032029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IDRS participants</a:t>
                </a:r>
              </a:p>
            </c:rich>
          </c:tx>
          <c:layout>
            <c:manualLayout>
              <c:xMode val="edge"/>
              <c:yMode val="edge"/>
              <c:x val="1.3198676252424969E-2"/>
              <c:y val="0.1901034393613608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6290728"/>
        <c:crosses val="autoZero"/>
        <c:crossBetween val="between"/>
      </c:valAx>
      <c:spPr>
        <a:noFill/>
        <a:ln>
          <a:noFill/>
        </a:ln>
        <a:effectLst/>
      </c:spPr>
    </c:plotArea>
    <c:legend>
      <c:legendPos val="b"/>
      <c:layout>
        <c:manualLayout>
          <c:xMode val="edge"/>
          <c:yMode val="edge"/>
          <c:x val="0.20871353037392065"/>
          <c:y val="0.92188786438158044"/>
          <c:w val="0.58257284415535016"/>
          <c:h val="7.8112135618419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44143938529408E-2"/>
          <c:y val="2.9808651289419431E-2"/>
          <c:w val="0.87254222298299666"/>
          <c:h val="0.73358914347877058"/>
        </c:manualLayout>
      </c:layout>
      <c:lineChart>
        <c:grouping val="standard"/>
        <c:varyColors val="0"/>
        <c:ser>
          <c:idx val="3"/>
          <c:order val="0"/>
          <c:tx>
            <c:strRef>
              <c:f>Sheet1!$B$1</c:f>
              <c:strCache>
                <c:ptCount val="1"/>
                <c:pt idx="0">
                  <c:v>Speed</c:v>
                </c:pt>
              </c:strCache>
            </c:strRef>
          </c:tx>
          <c:spPr>
            <a:ln w="25400" cap="rnd" cmpd="sng" algn="ctr">
              <a:solidFill>
                <a:schemeClr val="accent4"/>
              </a:solidFill>
              <a:prstDash val="solid"/>
              <a:round/>
            </a:ln>
            <a:effectLst/>
          </c:spPr>
          <c:marker>
            <c:symbol val="circle"/>
            <c:size val="5"/>
            <c:spPr>
              <a:solidFill>
                <a:schemeClr val="accent4"/>
              </a:solidFill>
              <a:ln w="6350" cap="flat" cmpd="sng" algn="ctr">
                <a:solidFill>
                  <a:schemeClr val="accent4"/>
                </a:solidFill>
                <a:prstDash val="solid"/>
                <a:round/>
              </a:ln>
              <a:effectLst/>
            </c:spPr>
          </c:marker>
          <c:dPt>
            <c:idx val="12"/>
            <c:marker>
              <c:spPr>
                <a:solidFill>
                  <a:schemeClr val="accent4"/>
                </a:solidFill>
                <a:ln w="25400" cap="flat" cmpd="sng" algn="ctr">
                  <a:solidFill>
                    <a:schemeClr val="accent4"/>
                  </a:solidFill>
                  <a:prstDash val="solid"/>
                  <a:round/>
                </a:ln>
                <a:effectLst/>
              </c:spPr>
            </c:marker>
            <c:bubble3D val="0"/>
            <c:extLst>
              <c:ext xmlns:c16="http://schemas.microsoft.com/office/drawing/2014/chart" uri="{C3380CC4-5D6E-409C-BE32-E72D297353CC}">
                <c16:uniqueId val="{00000000-63AD-44EF-B56F-90861681ABD0}"/>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AD-44EF-B56F-90861681ABD0}"/>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AD-44EF-B56F-90861681ABD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18</c:v>
                </c:pt>
                <c:pt idx="1">
                  <c:v>13</c:v>
                </c:pt>
                <c:pt idx="2">
                  <c:v>10</c:v>
                </c:pt>
                <c:pt idx="3">
                  <c:v>10</c:v>
                </c:pt>
                <c:pt idx="4">
                  <c:v>9</c:v>
                </c:pt>
                <c:pt idx="5">
                  <c:v>10</c:v>
                </c:pt>
                <c:pt idx="6">
                  <c:v>12</c:v>
                </c:pt>
                <c:pt idx="7">
                  <c:v>12</c:v>
                </c:pt>
                <c:pt idx="8">
                  <c:v>10</c:v>
                </c:pt>
                <c:pt idx="9">
                  <c:v>12</c:v>
                </c:pt>
                <c:pt idx="10">
                  <c:v>10</c:v>
                </c:pt>
                <c:pt idx="11">
                  <c:v>10</c:v>
                </c:pt>
                <c:pt idx="12">
                  <c:v>10</c:v>
                </c:pt>
                <c:pt idx="13">
                  <c:v>10</c:v>
                </c:pt>
                <c:pt idx="14">
                  <c:v>6</c:v>
                </c:pt>
                <c:pt idx="15">
                  <c:v>11</c:v>
                </c:pt>
                <c:pt idx="16">
                  <c:v>6</c:v>
                </c:pt>
                <c:pt idx="17">
                  <c:v>6</c:v>
                </c:pt>
                <c:pt idx="18">
                  <c:v>5</c:v>
                </c:pt>
              </c:numCache>
            </c:numRef>
          </c:val>
          <c:smooth val="0"/>
          <c:extLst>
            <c:ext xmlns:c16="http://schemas.microsoft.com/office/drawing/2014/chart" uri="{C3380CC4-5D6E-409C-BE32-E72D297353CC}">
              <c16:uniqueId val="{00000003-63AD-44EF-B56F-90861681ABD0}"/>
            </c:ext>
          </c:extLst>
        </c:ser>
        <c:ser>
          <c:idx val="4"/>
          <c:order val="1"/>
          <c:tx>
            <c:strRef>
              <c:f>Sheet1!$C$1</c:f>
              <c:strCache>
                <c:ptCount val="1"/>
                <c:pt idx="0">
                  <c:v>Base</c:v>
                </c:pt>
              </c:strCache>
            </c:strRef>
          </c:tx>
          <c:spPr>
            <a:ln w="25400" cap="rnd" cmpd="sng" algn="ctr">
              <a:solidFill>
                <a:schemeClr val="accent5"/>
              </a:solidFill>
              <a:prstDash val="solid"/>
              <a:round/>
            </a:ln>
            <a:effectLst/>
          </c:spPr>
          <c:marker>
            <c:symbol val="triangle"/>
            <c:size val="5"/>
            <c:spPr>
              <a:solidFill>
                <a:schemeClr val="accent5"/>
              </a:solidFill>
              <a:ln w="6350" cap="flat" cmpd="sng" algn="ctr">
                <a:solidFill>
                  <a:schemeClr val="accent5"/>
                </a:solidFill>
                <a:prstDash val="solid"/>
                <a:round/>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AD-44EF-B56F-90861681ABD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2">
                  <c:v>12</c:v>
                </c:pt>
                <c:pt idx="3">
                  <c:v>10</c:v>
                </c:pt>
                <c:pt idx="4">
                  <c:v>10</c:v>
                </c:pt>
                <c:pt idx="5">
                  <c:v>10</c:v>
                </c:pt>
                <c:pt idx="6">
                  <c:v>7</c:v>
                </c:pt>
                <c:pt idx="7">
                  <c:v>10</c:v>
                </c:pt>
                <c:pt idx="8">
                  <c:v>6</c:v>
                </c:pt>
                <c:pt idx="9">
                  <c:v>10</c:v>
                </c:pt>
                <c:pt idx="10">
                  <c:v>10</c:v>
                </c:pt>
                <c:pt idx="11">
                  <c:v>6</c:v>
                </c:pt>
                <c:pt idx="12">
                  <c:v>6</c:v>
                </c:pt>
                <c:pt idx="13">
                  <c:v>6</c:v>
                </c:pt>
                <c:pt idx="14">
                  <c:v>6</c:v>
                </c:pt>
                <c:pt idx="15">
                  <c:v>7</c:v>
                </c:pt>
                <c:pt idx="16">
                  <c:v>8</c:v>
                </c:pt>
                <c:pt idx="17">
                  <c:v>5</c:v>
                </c:pt>
                <c:pt idx="18">
                  <c:v>5</c:v>
                </c:pt>
              </c:numCache>
            </c:numRef>
          </c:val>
          <c:smooth val="0"/>
          <c:extLst>
            <c:ext xmlns:c16="http://schemas.microsoft.com/office/drawing/2014/chart" uri="{C3380CC4-5D6E-409C-BE32-E72D297353CC}">
              <c16:uniqueId val="{00000005-63AD-44EF-B56F-90861681ABD0}"/>
            </c:ext>
          </c:extLst>
        </c:ser>
        <c:ser>
          <c:idx val="7"/>
          <c:order val="2"/>
          <c:tx>
            <c:strRef>
              <c:f>Sheet1!$D$1</c:f>
              <c:strCache>
                <c:ptCount val="1"/>
                <c:pt idx="0">
                  <c:v>Crystal</c:v>
                </c:pt>
              </c:strCache>
            </c:strRef>
          </c:tx>
          <c:spPr>
            <a:ln w="25400" cap="rnd" cmpd="sng" algn="ctr">
              <a:solidFill>
                <a:schemeClr val="accent2">
                  <a:lumMod val="60000"/>
                </a:schemeClr>
              </a:solidFill>
              <a:prstDash val="solid"/>
              <a:round/>
            </a:ln>
            <a:effectLst/>
          </c:spPr>
          <c:marker>
            <c:symbol val="square"/>
            <c:size val="5"/>
            <c:spPr>
              <a:solidFill>
                <a:schemeClr val="accent2">
                  <a:lumMod val="60000"/>
                </a:schemeClr>
              </a:solidFill>
              <a:ln w="25400" cap="flat" cmpd="sng" algn="ctr">
                <a:solidFill>
                  <a:schemeClr val="accent2">
                    <a:lumMod val="60000"/>
                  </a:schemeClr>
                </a:solidFill>
                <a:prstDash val="solid"/>
                <a:round/>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D-44EF-B56F-90861681ABD0}"/>
                </c:ext>
              </c:extLst>
            </c:dLbl>
            <c:dLbl>
              <c:idx val="3"/>
              <c:delete val="1"/>
              <c:extLst>
                <c:ext xmlns:c15="http://schemas.microsoft.com/office/drawing/2012/chart" uri="{CE6537A1-D6FC-4f65-9D91-7224C49458BB}"/>
                <c:ext xmlns:c16="http://schemas.microsoft.com/office/drawing/2014/chart" uri="{C3380CC4-5D6E-409C-BE32-E72D297353CC}">
                  <c16:uniqueId val="{00000007-63AD-44EF-B56F-90861681ABD0}"/>
                </c:ext>
              </c:extLst>
            </c:dLbl>
            <c:dLbl>
              <c:idx val="4"/>
              <c:delete val="1"/>
              <c:extLst>
                <c:ext xmlns:c15="http://schemas.microsoft.com/office/drawing/2012/chart" uri="{CE6537A1-D6FC-4f65-9D91-7224C49458BB}"/>
                <c:ext xmlns:c16="http://schemas.microsoft.com/office/drawing/2014/chart" uri="{C3380CC4-5D6E-409C-BE32-E72D297353CC}">
                  <c16:uniqueId val="{00000008-63AD-44EF-B56F-90861681ABD0}"/>
                </c:ext>
              </c:extLst>
            </c:dLbl>
            <c:dLbl>
              <c:idx val="5"/>
              <c:delete val="1"/>
              <c:extLst>
                <c:ext xmlns:c15="http://schemas.microsoft.com/office/drawing/2012/chart" uri="{CE6537A1-D6FC-4f65-9D91-7224C49458BB}"/>
                <c:ext xmlns:c16="http://schemas.microsoft.com/office/drawing/2014/chart" uri="{C3380CC4-5D6E-409C-BE32-E72D297353CC}">
                  <c16:uniqueId val="{00000009-63AD-44EF-B56F-90861681ABD0}"/>
                </c:ext>
              </c:extLst>
            </c:dLbl>
            <c:dLbl>
              <c:idx val="6"/>
              <c:delete val="1"/>
              <c:extLst>
                <c:ext xmlns:c15="http://schemas.microsoft.com/office/drawing/2012/chart" uri="{CE6537A1-D6FC-4f65-9D91-7224C49458BB}"/>
                <c:ext xmlns:c16="http://schemas.microsoft.com/office/drawing/2014/chart" uri="{C3380CC4-5D6E-409C-BE32-E72D297353CC}">
                  <c16:uniqueId val="{0000000A-63AD-44EF-B56F-90861681ABD0}"/>
                </c:ext>
              </c:extLst>
            </c:dLbl>
            <c:dLbl>
              <c:idx val="7"/>
              <c:delete val="1"/>
              <c:extLst>
                <c:ext xmlns:c15="http://schemas.microsoft.com/office/drawing/2012/chart" uri="{CE6537A1-D6FC-4f65-9D91-7224C49458BB}"/>
                <c:ext xmlns:c16="http://schemas.microsoft.com/office/drawing/2014/chart" uri="{C3380CC4-5D6E-409C-BE32-E72D297353CC}">
                  <c16:uniqueId val="{0000000B-63AD-44EF-B56F-90861681ABD0}"/>
                </c:ext>
              </c:extLst>
            </c:dLbl>
            <c:dLbl>
              <c:idx val="8"/>
              <c:delete val="1"/>
              <c:extLst>
                <c:ext xmlns:c15="http://schemas.microsoft.com/office/drawing/2012/chart" uri="{CE6537A1-D6FC-4f65-9D91-7224C49458BB}"/>
                <c:ext xmlns:c16="http://schemas.microsoft.com/office/drawing/2014/chart" uri="{C3380CC4-5D6E-409C-BE32-E72D297353CC}">
                  <c16:uniqueId val="{0000000C-63AD-44EF-B56F-90861681ABD0}"/>
                </c:ext>
              </c:extLst>
            </c:dLbl>
            <c:dLbl>
              <c:idx val="9"/>
              <c:delete val="1"/>
              <c:extLst>
                <c:ext xmlns:c15="http://schemas.microsoft.com/office/drawing/2012/chart" uri="{CE6537A1-D6FC-4f65-9D91-7224C49458BB}"/>
                <c:ext xmlns:c16="http://schemas.microsoft.com/office/drawing/2014/chart" uri="{C3380CC4-5D6E-409C-BE32-E72D297353CC}">
                  <c16:uniqueId val="{0000000D-63AD-44EF-B56F-90861681ABD0}"/>
                </c:ext>
              </c:extLst>
            </c:dLbl>
            <c:dLbl>
              <c:idx val="10"/>
              <c:delete val="1"/>
              <c:extLst>
                <c:ext xmlns:c15="http://schemas.microsoft.com/office/drawing/2012/chart" uri="{CE6537A1-D6FC-4f65-9D91-7224C49458BB}"/>
                <c:ext xmlns:c16="http://schemas.microsoft.com/office/drawing/2014/chart" uri="{C3380CC4-5D6E-409C-BE32-E72D297353CC}">
                  <c16:uniqueId val="{0000000E-63AD-44EF-B56F-90861681ABD0}"/>
                </c:ext>
              </c:extLst>
            </c:dLbl>
            <c:dLbl>
              <c:idx val="11"/>
              <c:delete val="1"/>
              <c:extLst>
                <c:ext xmlns:c15="http://schemas.microsoft.com/office/drawing/2012/chart" uri="{CE6537A1-D6FC-4f65-9D91-7224C49458BB}"/>
                <c:ext xmlns:c16="http://schemas.microsoft.com/office/drawing/2014/chart" uri="{C3380CC4-5D6E-409C-BE32-E72D297353CC}">
                  <c16:uniqueId val="{0000000F-63AD-44EF-B56F-90861681ABD0}"/>
                </c:ext>
              </c:extLst>
            </c:dLbl>
            <c:dLbl>
              <c:idx val="12"/>
              <c:delete val="1"/>
              <c:extLst>
                <c:ext xmlns:c15="http://schemas.microsoft.com/office/drawing/2012/chart" uri="{CE6537A1-D6FC-4f65-9D91-7224C49458BB}"/>
                <c:ext xmlns:c16="http://schemas.microsoft.com/office/drawing/2014/chart" uri="{C3380CC4-5D6E-409C-BE32-E72D297353CC}">
                  <c16:uniqueId val="{00000010-63AD-44EF-B56F-90861681ABD0}"/>
                </c:ext>
              </c:extLst>
            </c:dLbl>
            <c:dLbl>
              <c:idx val="13"/>
              <c:delete val="1"/>
              <c:extLst>
                <c:ext xmlns:c15="http://schemas.microsoft.com/office/drawing/2012/chart" uri="{CE6537A1-D6FC-4f65-9D91-7224C49458BB}"/>
                <c:ext xmlns:c16="http://schemas.microsoft.com/office/drawing/2014/chart" uri="{C3380CC4-5D6E-409C-BE32-E72D297353CC}">
                  <c16:uniqueId val="{00000011-63AD-44EF-B56F-90861681ABD0}"/>
                </c:ext>
              </c:extLst>
            </c:dLbl>
            <c:dLbl>
              <c:idx val="14"/>
              <c:delete val="1"/>
              <c:extLst>
                <c:ext xmlns:c15="http://schemas.microsoft.com/office/drawing/2012/chart" uri="{CE6537A1-D6FC-4f65-9D91-7224C49458BB}"/>
                <c:ext xmlns:c16="http://schemas.microsoft.com/office/drawing/2014/chart" uri="{C3380CC4-5D6E-409C-BE32-E72D297353CC}">
                  <c16:uniqueId val="{00000012-63AD-44EF-B56F-90861681ABD0}"/>
                </c:ext>
              </c:extLst>
            </c:dLbl>
            <c:dLbl>
              <c:idx val="15"/>
              <c:delete val="1"/>
              <c:extLst>
                <c:ext xmlns:c15="http://schemas.microsoft.com/office/drawing/2012/chart" uri="{CE6537A1-D6FC-4f65-9D91-7224C49458BB}"/>
                <c:ext xmlns:c16="http://schemas.microsoft.com/office/drawing/2014/chart" uri="{C3380CC4-5D6E-409C-BE32-E72D297353CC}">
                  <c16:uniqueId val="{00000013-63AD-44EF-B56F-90861681ABD0}"/>
                </c:ext>
              </c:extLst>
            </c:dLbl>
            <c:dLbl>
              <c:idx val="16"/>
              <c:delete val="1"/>
              <c:extLst>
                <c:ext xmlns:c15="http://schemas.microsoft.com/office/drawing/2012/chart" uri="{CE6537A1-D6FC-4f65-9D91-7224C49458BB}"/>
                <c:ext xmlns:c16="http://schemas.microsoft.com/office/drawing/2014/chart" uri="{C3380CC4-5D6E-409C-BE32-E72D297353CC}">
                  <c16:uniqueId val="{00000014-63AD-44EF-B56F-90861681ABD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2">
                  <c:v>10</c:v>
                </c:pt>
                <c:pt idx="3">
                  <c:v>12</c:v>
                </c:pt>
                <c:pt idx="4">
                  <c:v>7</c:v>
                </c:pt>
                <c:pt idx="5">
                  <c:v>6</c:v>
                </c:pt>
                <c:pt idx="6">
                  <c:v>10</c:v>
                </c:pt>
                <c:pt idx="7">
                  <c:v>10</c:v>
                </c:pt>
                <c:pt idx="8">
                  <c:v>12</c:v>
                </c:pt>
                <c:pt idx="9">
                  <c:v>7</c:v>
                </c:pt>
                <c:pt idx="10">
                  <c:v>7</c:v>
                </c:pt>
                <c:pt idx="11">
                  <c:v>10</c:v>
                </c:pt>
                <c:pt idx="12">
                  <c:v>12</c:v>
                </c:pt>
                <c:pt idx="13">
                  <c:v>12</c:v>
                </c:pt>
                <c:pt idx="14">
                  <c:v>20</c:v>
                </c:pt>
                <c:pt idx="15">
                  <c:v>20</c:v>
                </c:pt>
                <c:pt idx="16">
                  <c:v>20</c:v>
                </c:pt>
                <c:pt idx="17">
                  <c:v>30</c:v>
                </c:pt>
                <c:pt idx="18">
                  <c:v>46</c:v>
                </c:pt>
              </c:numCache>
            </c:numRef>
          </c:val>
          <c:smooth val="0"/>
          <c:extLst>
            <c:ext xmlns:c16="http://schemas.microsoft.com/office/drawing/2014/chart" uri="{C3380CC4-5D6E-409C-BE32-E72D297353CC}">
              <c16:uniqueId val="{00000015-63AD-44EF-B56F-90861681ABD0}"/>
            </c:ext>
          </c:extLst>
        </c:ser>
        <c:ser>
          <c:idx val="0"/>
          <c:order val="3"/>
          <c:tx>
            <c:strRef>
              <c:f>Sheet1!$E$1</c:f>
              <c:strCache>
                <c:ptCount val="1"/>
                <c:pt idx="0">
                  <c:v>Any Methamphetamine</c:v>
                </c:pt>
              </c:strCache>
            </c:strRef>
          </c:tx>
          <c:spPr>
            <a:ln w="25400" cap="rnd" cmpd="sng" algn="ctr">
              <a:solidFill>
                <a:schemeClr val="accent1"/>
              </a:solidFill>
              <a:prstDash val="solid"/>
              <a:round/>
            </a:ln>
            <a:effectLst/>
          </c:spPr>
          <c:marker>
            <c:symbol val="diamond"/>
            <c:size val="5"/>
            <c:spPr>
              <a:solidFill>
                <a:schemeClr val="accent1"/>
              </a:solidFill>
              <a:ln w="25400" cap="flat" cmpd="sng" algn="ctr">
                <a:solidFill>
                  <a:schemeClr val="accent1"/>
                </a:solidFill>
                <a:prstDash val="solid"/>
                <a:round/>
              </a:ln>
              <a:effectLst/>
            </c:spPr>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3AD-44EF-B56F-90861681ABD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3AD-44EF-B56F-90861681ABD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3AD-44EF-B56F-90861681ABD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3AD-44EF-B56F-90861681ABD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3AD-44EF-B56F-90861681ABD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3AD-44EF-B56F-90861681ABD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3AD-44EF-B56F-90861681ABD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3AD-44EF-B56F-90861681ABD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3AD-44EF-B56F-90861681ABD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3AD-44EF-B56F-90861681AB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3AD-44EF-B56F-90861681ABD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3AD-44EF-B56F-90861681ABD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3AD-44EF-B56F-90861681ABD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3AD-44EF-B56F-90861681ABD0}"/>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3AD-44EF-B56F-90861681ABD0}"/>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3AD-44EF-B56F-90861681ABD0}"/>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3AD-44EF-B56F-90861681ABD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2">
                  <c:v>24</c:v>
                </c:pt>
                <c:pt idx="3">
                  <c:v>24</c:v>
                </c:pt>
                <c:pt idx="4">
                  <c:v>22</c:v>
                </c:pt>
                <c:pt idx="5">
                  <c:v>24</c:v>
                </c:pt>
                <c:pt idx="6">
                  <c:v>24</c:v>
                </c:pt>
                <c:pt idx="7">
                  <c:v>24</c:v>
                </c:pt>
                <c:pt idx="8">
                  <c:v>18</c:v>
                </c:pt>
                <c:pt idx="9">
                  <c:v>20</c:v>
                </c:pt>
                <c:pt idx="10">
                  <c:v>14</c:v>
                </c:pt>
                <c:pt idx="11">
                  <c:v>19</c:v>
                </c:pt>
                <c:pt idx="12">
                  <c:v>22</c:v>
                </c:pt>
                <c:pt idx="13">
                  <c:v>24</c:v>
                </c:pt>
                <c:pt idx="14">
                  <c:v>24</c:v>
                </c:pt>
                <c:pt idx="15">
                  <c:v>24</c:v>
                </c:pt>
                <c:pt idx="16">
                  <c:v>37</c:v>
                </c:pt>
                <c:pt idx="17">
                  <c:v>38</c:v>
                </c:pt>
                <c:pt idx="18">
                  <c:v>48</c:v>
                </c:pt>
              </c:numCache>
            </c:numRef>
          </c:val>
          <c:smooth val="0"/>
          <c:extLst>
            <c:ext xmlns:c16="http://schemas.microsoft.com/office/drawing/2014/chart" uri="{C3380CC4-5D6E-409C-BE32-E72D297353CC}">
              <c16:uniqueId val="{00000027-63AD-44EF-B56F-90861681ABD0}"/>
            </c:ext>
          </c:extLst>
        </c:ser>
        <c:dLbls>
          <c:showLegendKey val="0"/>
          <c:showVal val="0"/>
          <c:showCatName val="0"/>
          <c:showSerName val="0"/>
          <c:showPercent val="0"/>
          <c:showBubbleSize val="0"/>
        </c:dLbls>
        <c:marker val="1"/>
        <c:smooth val="0"/>
        <c:axId val="2116290728"/>
        <c:axId val="-2103202920"/>
      </c:lineChart>
      <c:catAx>
        <c:axId val="21162907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02920"/>
        <c:crosses val="autoZero"/>
        <c:auto val="1"/>
        <c:lblAlgn val="ctr"/>
        <c:lblOffset val="100"/>
        <c:noMultiLvlLbl val="0"/>
      </c:catAx>
      <c:valAx>
        <c:axId val="-2103202920"/>
        <c:scaling>
          <c:orientation val="minMax"/>
          <c:max val="9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07832173152269E-2"/>
              <c:y val="0.3040818810134059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62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9" name="Picture 8">
            <a:extLst>
              <a:ext uri="{FF2B5EF4-FFF2-40B4-BE49-F238E27FC236}">
                <a16:creationId xmlns:a16="http://schemas.microsoft.com/office/drawing/2014/main" id="{0300DF58-F9EF-4CB0-BDBD-E04756A00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59282"/>
            <a:ext cx="5315712" cy="2509543"/>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52126D-F4F1-473C-848E-325F40908D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29" t="16248" r="65334" b="41965"/>
          <a:stretch/>
        </p:blipFill>
        <p:spPr>
          <a:xfrm>
            <a:off x="-4738624" y="0"/>
            <a:ext cx="9477248" cy="6864355"/>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16/11/2018</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669674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National findings from the 2018 Illicit Drug Reporting System </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ED1-0223-4BD8-BF02-3D8689A31C9D}"/>
              </a:ext>
            </a:extLst>
          </p:cNvPr>
          <p:cNvSpPr>
            <a:spLocks noGrp="1"/>
          </p:cNvSpPr>
          <p:nvPr>
            <p:ph type="title"/>
          </p:nvPr>
        </p:nvSpPr>
        <p:spPr/>
        <p:txBody>
          <a:bodyPr>
            <a:noAutofit/>
          </a:bodyPr>
          <a:lstStyle/>
          <a:p>
            <a:r>
              <a:rPr lang="en-AU" sz="3200" dirty="0"/>
              <a:t>Figure 9: Frequency of use of any methamphetamine, powder, base, and crystal, nationally, 2000-2018</a:t>
            </a:r>
          </a:p>
        </p:txBody>
      </p:sp>
      <p:sp>
        <p:nvSpPr>
          <p:cNvPr id="4" name="Text Placeholder 3">
            <a:extLst>
              <a:ext uri="{FF2B5EF4-FFF2-40B4-BE49-F238E27FC236}">
                <a16:creationId xmlns:a16="http://schemas.microsoft.com/office/drawing/2014/main" id="{38BC7AED-DFC3-4E11-8B2E-388958C4D7C3}"/>
              </a:ext>
            </a:extLst>
          </p:cNvPr>
          <p:cNvSpPr>
            <a:spLocks noGrp="1"/>
          </p:cNvSpPr>
          <p:nvPr>
            <p:ph type="body" sz="quarter" idx="14"/>
          </p:nvPr>
        </p:nvSpPr>
        <p:spPr>
          <a:xfrm>
            <a:off x="838200" y="5640501"/>
            <a:ext cx="10515600" cy="565989"/>
          </a:xfrm>
        </p:spPr>
        <p:txBody>
          <a:bodyPr>
            <a:normAutofit lnSpcReduction="10000"/>
          </a:bodyPr>
          <a:lstStyle/>
          <a:p>
            <a:pPr marL="0" indent="0">
              <a:buNone/>
            </a:pPr>
            <a:r>
              <a:rPr lang="en-AU" sz="1200" dirty="0"/>
              <a:t>Note. Median days computed among those who reported recent use (maximum 180 days). Median days rounded to the nearest whole number. Y axis reduced to 90 days to improve visibility of trends. Median days used base and crystal not collected in 2000-2001.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FC013CFA-1F92-425E-B7B5-AD0B6C3E8F01}"/>
              </a:ext>
            </a:extLst>
          </p:cNvPr>
          <p:cNvGraphicFramePr/>
          <p:nvPr>
            <p:extLst>
              <p:ext uri="{D42A27DB-BD31-4B8C-83A1-F6EECF244321}">
                <p14:modId xmlns:p14="http://schemas.microsoft.com/office/powerpoint/2010/main" val="1390195332"/>
              </p:ext>
            </p:extLst>
          </p:nvPr>
        </p:nvGraphicFramePr>
        <p:xfrm>
          <a:off x="838200" y="1597659"/>
          <a:ext cx="10515600" cy="4042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7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37D5-43B4-4B51-BE2D-A9808CC36A99}"/>
              </a:ext>
            </a:extLst>
          </p:cNvPr>
          <p:cNvSpPr>
            <a:spLocks noGrp="1"/>
          </p:cNvSpPr>
          <p:nvPr>
            <p:ph type="title"/>
          </p:nvPr>
        </p:nvSpPr>
        <p:spPr/>
        <p:txBody>
          <a:bodyPr>
            <a:noAutofit/>
          </a:bodyPr>
          <a:lstStyle/>
          <a:p>
            <a:r>
              <a:rPr lang="en-AU" sz="3200" dirty="0"/>
              <a:t>Figure 10: Median price of powder methamphetamine per point and gram, nationally, 2002-2018</a:t>
            </a:r>
          </a:p>
        </p:txBody>
      </p:sp>
      <p:sp>
        <p:nvSpPr>
          <p:cNvPr id="4" name="Text Placeholder 3">
            <a:extLst>
              <a:ext uri="{FF2B5EF4-FFF2-40B4-BE49-F238E27FC236}">
                <a16:creationId xmlns:a16="http://schemas.microsoft.com/office/drawing/2014/main" id="{DEF57D9A-55AC-4AC2-A08A-845C2FAFC2D7}"/>
              </a:ext>
            </a:extLst>
          </p:cNvPr>
          <p:cNvSpPr>
            <a:spLocks noGrp="1"/>
          </p:cNvSpPr>
          <p:nvPr>
            <p:ph type="body" sz="quarter" idx="14"/>
          </p:nvPr>
        </p:nvSpPr>
        <p:spPr>
          <a:xfrm>
            <a:off x="838200" y="5918194"/>
            <a:ext cx="10515600" cy="226696"/>
          </a:xfrm>
        </p:spPr>
        <p:txBody>
          <a:bodyPr>
            <a:no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Chart 5">
            <a:extLst>
              <a:ext uri="{FF2B5EF4-FFF2-40B4-BE49-F238E27FC236}">
                <a16:creationId xmlns:a16="http://schemas.microsoft.com/office/drawing/2014/main" id="{82A4EE77-F43C-465D-9C6D-B38D330C0ACB}"/>
              </a:ext>
            </a:extLst>
          </p:cNvPr>
          <p:cNvGraphicFramePr>
            <a:graphicFrameLocks/>
          </p:cNvGraphicFramePr>
          <p:nvPr>
            <p:extLst>
              <p:ext uri="{D42A27DB-BD31-4B8C-83A1-F6EECF244321}">
                <p14:modId xmlns:p14="http://schemas.microsoft.com/office/powerpoint/2010/main" val="4132396588"/>
              </p:ext>
            </p:extLst>
          </p:nvPr>
        </p:nvGraphicFramePr>
        <p:xfrm>
          <a:off x="838200" y="1678622"/>
          <a:ext cx="10515600" cy="4239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5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3D25-E5AC-4A12-B8D8-40E8F22EB076}"/>
              </a:ext>
            </a:extLst>
          </p:cNvPr>
          <p:cNvSpPr>
            <a:spLocks noGrp="1"/>
          </p:cNvSpPr>
          <p:nvPr>
            <p:ph type="title"/>
          </p:nvPr>
        </p:nvSpPr>
        <p:spPr/>
        <p:txBody>
          <a:bodyPr>
            <a:noAutofit/>
          </a:bodyPr>
          <a:lstStyle/>
          <a:p>
            <a:r>
              <a:rPr lang="en-AU" sz="3200" dirty="0"/>
              <a:t>Figure 11: Current perceived purity of powder methamphetamine, nationally, 2002-2018</a:t>
            </a:r>
          </a:p>
        </p:txBody>
      </p:sp>
      <p:sp>
        <p:nvSpPr>
          <p:cNvPr id="4" name="Text Placeholder 3">
            <a:extLst>
              <a:ext uri="{FF2B5EF4-FFF2-40B4-BE49-F238E27FC236}">
                <a16:creationId xmlns:a16="http://schemas.microsoft.com/office/drawing/2014/main" id="{822AD562-E5FA-41F8-B5AE-1761E63AEF37}"/>
              </a:ext>
            </a:extLst>
          </p:cNvPr>
          <p:cNvSpPr>
            <a:spLocks noGrp="1"/>
          </p:cNvSpPr>
          <p:nvPr>
            <p:ph type="body" sz="quarter" idx="14"/>
          </p:nvPr>
        </p:nvSpPr>
        <p:spPr>
          <a:xfrm>
            <a:off x="838200" y="5685610"/>
            <a:ext cx="10515600" cy="418010"/>
          </a:xfrm>
        </p:spPr>
        <p:txBody>
          <a:bodyPr>
            <a:normAutofit lnSpcReduction="10000"/>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A55ACB22-7C03-4BED-A829-279C6672120C}"/>
              </a:ext>
            </a:extLst>
          </p:cNvPr>
          <p:cNvGraphicFramePr>
            <a:graphicFrameLocks/>
          </p:cNvGraphicFramePr>
          <p:nvPr>
            <p:extLst>
              <p:ext uri="{D42A27DB-BD31-4B8C-83A1-F6EECF244321}">
                <p14:modId xmlns:p14="http://schemas.microsoft.com/office/powerpoint/2010/main" val="2341067226"/>
              </p:ext>
            </p:extLst>
          </p:nvPr>
        </p:nvGraphicFramePr>
        <p:xfrm>
          <a:off x="832756" y="1565274"/>
          <a:ext cx="10515599" cy="4120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8C7-78B4-400A-89DE-93CFE94017DE}"/>
              </a:ext>
            </a:extLst>
          </p:cNvPr>
          <p:cNvSpPr>
            <a:spLocks noGrp="1"/>
          </p:cNvSpPr>
          <p:nvPr>
            <p:ph type="title"/>
          </p:nvPr>
        </p:nvSpPr>
        <p:spPr/>
        <p:txBody>
          <a:bodyPr>
            <a:noAutofit/>
          </a:bodyPr>
          <a:lstStyle/>
          <a:p>
            <a:r>
              <a:rPr lang="en-AU" sz="3200" dirty="0"/>
              <a:t>Figure 12: Current perceived availability of powder methamphetamine, nationally, 2002-2018</a:t>
            </a:r>
          </a:p>
        </p:txBody>
      </p:sp>
      <p:sp>
        <p:nvSpPr>
          <p:cNvPr id="4" name="Text Placeholder 3">
            <a:extLst>
              <a:ext uri="{FF2B5EF4-FFF2-40B4-BE49-F238E27FC236}">
                <a16:creationId xmlns:a16="http://schemas.microsoft.com/office/drawing/2014/main" id="{C90608BB-1B69-4C28-8E47-6C330D5B1BEA}"/>
              </a:ext>
            </a:extLst>
          </p:cNvPr>
          <p:cNvSpPr>
            <a:spLocks noGrp="1"/>
          </p:cNvSpPr>
          <p:nvPr>
            <p:ph type="body" sz="quarter" idx="14"/>
          </p:nvPr>
        </p:nvSpPr>
        <p:spPr>
          <a:xfrm>
            <a:off x="832756" y="5742760"/>
            <a:ext cx="10515600" cy="40658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6" name="Chart 5">
            <a:extLst>
              <a:ext uri="{FF2B5EF4-FFF2-40B4-BE49-F238E27FC236}">
                <a16:creationId xmlns:a16="http://schemas.microsoft.com/office/drawing/2014/main" id="{F69D8C10-21FD-4586-A300-92F447143415}"/>
              </a:ext>
            </a:extLst>
          </p:cNvPr>
          <p:cNvGraphicFramePr/>
          <p:nvPr>
            <p:extLst>
              <p:ext uri="{D42A27DB-BD31-4B8C-83A1-F6EECF244321}">
                <p14:modId xmlns:p14="http://schemas.microsoft.com/office/powerpoint/2010/main" val="3506576334"/>
              </p:ext>
            </p:extLst>
          </p:nvPr>
        </p:nvGraphicFramePr>
        <p:xfrm>
          <a:off x="666750" y="1600200"/>
          <a:ext cx="10681606" cy="4142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8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8B12-021E-45AC-8B3C-C3B8AF57D63F}"/>
              </a:ext>
            </a:extLst>
          </p:cNvPr>
          <p:cNvSpPr>
            <a:spLocks noGrp="1"/>
          </p:cNvSpPr>
          <p:nvPr>
            <p:ph type="title"/>
          </p:nvPr>
        </p:nvSpPr>
        <p:spPr/>
        <p:txBody>
          <a:bodyPr>
            <a:noAutofit/>
          </a:bodyPr>
          <a:lstStyle/>
          <a:p>
            <a:r>
              <a:rPr lang="en-AU" sz="3200" dirty="0"/>
              <a:t>Figure 13: Median price of base methamphetamine per point and gram, nationally, 2002-2018</a:t>
            </a:r>
          </a:p>
        </p:txBody>
      </p:sp>
      <p:sp>
        <p:nvSpPr>
          <p:cNvPr id="4" name="Text Placeholder 3">
            <a:extLst>
              <a:ext uri="{FF2B5EF4-FFF2-40B4-BE49-F238E27FC236}">
                <a16:creationId xmlns:a16="http://schemas.microsoft.com/office/drawing/2014/main" id="{EB87DBF6-46FB-40D5-949E-795707EDA876}"/>
              </a:ext>
            </a:extLst>
          </p:cNvPr>
          <p:cNvSpPr>
            <a:spLocks noGrp="1"/>
          </p:cNvSpPr>
          <p:nvPr>
            <p:ph type="body" sz="quarter" idx="14"/>
          </p:nvPr>
        </p:nvSpPr>
        <p:spPr>
          <a:xfrm>
            <a:off x="838200" y="5918834"/>
            <a:ext cx="10515600" cy="253366"/>
          </a:xfrm>
        </p:spPr>
        <p:txBody>
          <a:bodyPr>
            <a:normAutofit lnSpcReduction="10000"/>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93F62EB9-2CAD-4AE9-9A09-73EB623F38B8}"/>
              </a:ext>
            </a:extLst>
          </p:cNvPr>
          <p:cNvGraphicFramePr>
            <a:graphicFrameLocks/>
          </p:cNvGraphicFramePr>
          <p:nvPr>
            <p:extLst>
              <p:ext uri="{D42A27DB-BD31-4B8C-83A1-F6EECF244321}">
                <p14:modId xmlns:p14="http://schemas.microsoft.com/office/powerpoint/2010/main" val="306064844"/>
              </p:ext>
            </p:extLst>
          </p:nvPr>
        </p:nvGraphicFramePr>
        <p:xfrm>
          <a:off x="838199" y="1611630"/>
          <a:ext cx="10515600" cy="4217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865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0DFA-D4E2-4D0F-B41C-5CA7B287F323}"/>
              </a:ext>
            </a:extLst>
          </p:cNvPr>
          <p:cNvSpPr>
            <a:spLocks noGrp="1"/>
          </p:cNvSpPr>
          <p:nvPr>
            <p:ph type="title"/>
          </p:nvPr>
        </p:nvSpPr>
        <p:spPr/>
        <p:txBody>
          <a:bodyPr>
            <a:noAutofit/>
          </a:bodyPr>
          <a:lstStyle/>
          <a:p>
            <a:r>
              <a:rPr lang="en-AU" sz="3200" dirty="0"/>
              <a:t>Figure 14: Current perceived purity of base methamphetamine, nationally, 2002-2018</a:t>
            </a:r>
          </a:p>
        </p:txBody>
      </p:sp>
      <p:sp>
        <p:nvSpPr>
          <p:cNvPr id="4" name="Text Placeholder 3">
            <a:extLst>
              <a:ext uri="{FF2B5EF4-FFF2-40B4-BE49-F238E27FC236}">
                <a16:creationId xmlns:a16="http://schemas.microsoft.com/office/drawing/2014/main" id="{45DE8FEA-DE59-484D-A72C-1A540EFCE206}"/>
              </a:ext>
            </a:extLst>
          </p:cNvPr>
          <p:cNvSpPr>
            <a:spLocks noGrp="1"/>
          </p:cNvSpPr>
          <p:nvPr>
            <p:ph type="body" sz="quarter" idx="14"/>
          </p:nvPr>
        </p:nvSpPr>
        <p:spPr>
          <a:xfrm>
            <a:off x="828676" y="5799910"/>
            <a:ext cx="10515600" cy="34943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6" name="Chart Placeholder 5">
            <a:extLst>
              <a:ext uri="{FF2B5EF4-FFF2-40B4-BE49-F238E27FC236}">
                <a16:creationId xmlns:a16="http://schemas.microsoft.com/office/drawing/2014/main" id="{C4F8841E-9C6E-4B7F-969A-FB024CCF2A70}"/>
              </a:ext>
            </a:extLst>
          </p:cNvPr>
          <p:cNvGraphicFramePr>
            <a:graphicFrameLocks noGrp="1"/>
          </p:cNvGraphicFramePr>
          <p:nvPr>
            <p:ph type="chart" sz="quarter" idx="13"/>
            <p:extLst>
              <p:ext uri="{D42A27DB-BD31-4B8C-83A1-F6EECF244321}">
                <p14:modId xmlns:p14="http://schemas.microsoft.com/office/powerpoint/2010/main" val="2704145008"/>
              </p:ext>
            </p:extLst>
          </p:nvPr>
        </p:nvGraphicFramePr>
        <p:xfrm>
          <a:off x="833438" y="1674812"/>
          <a:ext cx="10520362" cy="4125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37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5C22-5AE0-490F-A112-A0052832C28D}"/>
              </a:ext>
            </a:extLst>
          </p:cNvPr>
          <p:cNvSpPr>
            <a:spLocks noGrp="1"/>
          </p:cNvSpPr>
          <p:nvPr>
            <p:ph type="title"/>
          </p:nvPr>
        </p:nvSpPr>
        <p:spPr/>
        <p:txBody>
          <a:bodyPr>
            <a:noAutofit/>
          </a:bodyPr>
          <a:lstStyle/>
          <a:p>
            <a:r>
              <a:rPr lang="en-AU" sz="3200" dirty="0"/>
              <a:t>Figure 15: Current perceived availability of base methamphetamine, nationally, 2002-2018</a:t>
            </a:r>
          </a:p>
        </p:txBody>
      </p:sp>
      <p:sp>
        <p:nvSpPr>
          <p:cNvPr id="4" name="Text Placeholder 3">
            <a:extLst>
              <a:ext uri="{FF2B5EF4-FFF2-40B4-BE49-F238E27FC236}">
                <a16:creationId xmlns:a16="http://schemas.microsoft.com/office/drawing/2014/main" id="{5564727E-3D21-4E90-8C26-57561C6D6E23}"/>
              </a:ext>
            </a:extLst>
          </p:cNvPr>
          <p:cNvSpPr>
            <a:spLocks noGrp="1"/>
          </p:cNvSpPr>
          <p:nvPr>
            <p:ph type="body" sz="quarter" idx="14"/>
          </p:nvPr>
        </p:nvSpPr>
        <p:spPr>
          <a:xfrm>
            <a:off x="833438" y="5799910"/>
            <a:ext cx="10515600" cy="38372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BED352D1-3C00-4621-8418-BC7715E064D8}"/>
              </a:ext>
            </a:extLst>
          </p:cNvPr>
          <p:cNvGraphicFramePr>
            <a:graphicFrameLocks noGrp="1"/>
          </p:cNvGraphicFramePr>
          <p:nvPr>
            <p:ph type="chart" sz="quarter" idx="13"/>
            <p:extLst>
              <p:ext uri="{D42A27DB-BD31-4B8C-83A1-F6EECF244321}">
                <p14:modId xmlns:p14="http://schemas.microsoft.com/office/powerpoint/2010/main" val="776489637"/>
              </p:ext>
            </p:extLst>
          </p:nvPr>
        </p:nvGraphicFramePr>
        <p:xfrm>
          <a:off x="838200" y="1613445"/>
          <a:ext cx="10520362" cy="4101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32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4699-BD95-4E51-BD80-EBB51734A45D}"/>
              </a:ext>
            </a:extLst>
          </p:cNvPr>
          <p:cNvSpPr>
            <a:spLocks noGrp="1"/>
          </p:cNvSpPr>
          <p:nvPr>
            <p:ph type="title"/>
          </p:nvPr>
        </p:nvSpPr>
        <p:spPr/>
        <p:txBody>
          <a:bodyPr>
            <a:noAutofit/>
          </a:bodyPr>
          <a:lstStyle/>
          <a:p>
            <a:r>
              <a:rPr lang="en-AU" sz="3200" dirty="0"/>
              <a:t>Figure 16: Median price of crystal methamphetamine per point and gram, nationally, 2001-2018 </a:t>
            </a:r>
          </a:p>
        </p:txBody>
      </p:sp>
      <p:sp>
        <p:nvSpPr>
          <p:cNvPr id="4" name="Text Placeholder 3">
            <a:extLst>
              <a:ext uri="{FF2B5EF4-FFF2-40B4-BE49-F238E27FC236}">
                <a16:creationId xmlns:a16="http://schemas.microsoft.com/office/drawing/2014/main" id="{05B2A7AF-F149-40FC-98CE-DC1289632CBA}"/>
              </a:ext>
            </a:extLst>
          </p:cNvPr>
          <p:cNvSpPr>
            <a:spLocks noGrp="1"/>
          </p:cNvSpPr>
          <p:nvPr>
            <p:ph type="body" sz="quarter" idx="14"/>
          </p:nvPr>
        </p:nvSpPr>
        <p:spPr>
          <a:xfrm>
            <a:off x="833438" y="5902780"/>
            <a:ext cx="10515600" cy="249733"/>
          </a:xfrm>
        </p:spPr>
        <p:txBody>
          <a:bodyPr>
            <a:normAutofit lnSpcReduction="10000"/>
          </a:bodyPr>
          <a:lstStyle/>
          <a:p>
            <a:pPr marL="0" indent="0">
              <a:buNone/>
            </a:pPr>
            <a:r>
              <a:rPr lang="en-AU" sz="1200" dirty="0"/>
              <a:t>Note. Among those who commented. No data available for gram in 2001.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9E680220-C58B-472C-87A4-6AB22D19D33D}"/>
              </a:ext>
            </a:extLst>
          </p:cNvPr>
          <p:cNvGraphicFramePr>
            <a:graphicFrameLocks noGrp="1"/>
          </p:cNvGraphicFramePr>
          <p:nvPr>
            <p:ph type="chart" sz="quarter" idx="13"/>
            <p:extLst>
              <p:ext uri="{D42A27DB-BD31-4B8C-83A1-F6EECF244321}">
                <p14:modId xmlns:p14="http://schemas.microsoft.com/office/powerpoint/2010/main" val="11998419"/>
              </p:ext>
            </p:extLst>
          </p:nvPr>
        </p:nvGraphicFramePr>
        <p:xfrm>
          <a:off x="833438" y="1674812"/>
          <a:ext cx="10520362" cy="4143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11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4630-EEE8-4D28-BA6F-BF99EBD1EEC9}"/>
              </a:ext>
            </a:extLst>
          </p:cNvPr>
          <p:cNvSpPr>
            <a:spLocks noGrp="1"/>
          </p:cNvSpPr>
          <p:nvPr>
            <p:ph type="title"/>
          </p:nvPr>
        </p:nvSpPr>
        <p:spPr/>
        <p:txBody>
          <a:bodyPr>
            <a:noAutofit/>
          </a:bodyPr>
          <a:lstStyle/>
          <a:p>
            <a:r>
              <a:rPr lang="en-AU" sz="3200" dirty="0"/>
              <a:t>Figure 17: Current perceive purity of crystal methamphetamine, nationally, 2002-2018</a:t>
            </a:r>
          </a:p>
        </p:txBody>
      </p:sp>
      <p:sp>
        <p:nvSpPr>
          <p:cNvPr id="4" name="Text Placeholder 3">
            <a:extLst>
              <a:ext uri="{FF2B5EF4-FFF2-40B4-BE49-F238E27FC236}">
                <a16:creationId xmlns:a16="http://schemas.microsoft.com/office/drawing/2014/main" id="{52C8DEA7-CEE0-46EF-9A5D-1FD7860E38DC}"/>
              </a:ext>
            </a:extLst>
          </p:cNvPr>
          <p:cNvSpPr>
            <a:spLocks noGrp="1"/>
          </p:cNvSpPr>
          <p:nvPr>
            <p:ph type="body" sz="quarter" idx="14"/>
          </p:nvPr>
        </p:nvSpPr>
        <p:spPr>
          <a:xfrm>
            <a:off x="838200" y="5731330"/>
            <a:ext cx="10515600" cy="38372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B7F7ADCB-82DE-46EC-9B3E-E1AC839B30BE}"/>
              </a:ext>
            </a:extLst>
          </p:cNvPr>
          <p:cNvGraphicFramePr>
            <a:graphicFrameLocks noGrp="1"/>
          </p:cNvGraphicFramePr>
          <p:nvPr>
            <p:ph type="chart" sz="quarter" idx="13"/>
            <p:extLst>
              <p:ext uri="{D42A27DB-BD31-4B8C-83A1-F6EECF244321}">
                <p14:modId xmlns:p14="http://schemas.microsoft.com/office/powerpoint/2010/main" val="2220305381"/>
              </p:ext>
            </p:extLst>
          </p:nvPr>
        </p:nvGraphicFramePr>
        <p:xfrm>
          <a:off x="828676" y="1674812"/>
          <a:ext cx="10520362" cy="4056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8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694F-B438-4126-AAFC-51E6D05C7B33}"/>
              </a:ext>
            </a:extLst>
          </p:cNvPr>
          <p:cNvSpPr>
            <a:spLocks noGrp="1"/>
          </p:cNvSpPr>
          <p:nvPr>
            <p:ph type="title"/>
          </p:nvPr>
        </p:nvSpPr>
        <p:spPr/>
        <p:txBody>
          <a:bodyPr>
            <a:noAutofit/>
          </a:bodyPr>
          <a:lstStyle/>
          <a:p>
            <a:r>
              <a:rPr lang="en-AU" sz="3200" dirty="0"/>
              <a:t>Figure 18: Current perceived availability of crystal methamphetamine, nationally, 2002-2018</a:t>
            </a:r>
          </a:p>
        </p:txBody>
      </p:sp>
      <p:sp>
        <p:nvSpPr>
          <p:cNvPr id="4" name="Text Placeholder 3">
            <a:extLst>
              <a:ext uri="{FF2B5EF4-FFF2-40B4-BE49-F238E27FC236}">
                <a16:creationId xmlns:a16="http://schemas.microsoft.com/office/drawing/2014/main" id="{D78A6B3A-29C2-49BB-8068-6981A8C99678}"/>
              </a:ext>
            </a:extLst>
          </p:cNvPr>
          <p:cNvSpPr>
            <a:spLocks noGrp="1"/>
          </p:cNvSpPr>
          <p:nvPr>
            <p:ph type="body" sz="quarter" idx="14"/>
          </p:nvPr>
        </p:nvSpPr>
        <p:spPr>
          <a:xfrm>
            <a:off x="833438" y="5754190"/>
            <a:ext cx="10515600" cy="360860"/>
          </a:xfrm>
        </p:spPr>
        <p:txBody>
          <a:bodyPr>
            <a:noAutofit/>
          </a:bodyPr>
          <a:lstStyle/>
          <a:p>
            <a:pPr marL="0" indent="0">
              <a:buNone/>
            </a:pPr>
            <a:r>
              <a:rPr lang="en-AU" sz="1200" dirty="0"/>
              <a:t>Note. Methamphetamine asked separately for the three different forms from 2002 onwards. The response ‘Don’t know’ was excluded from analysis.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729C2476-39E0-448A-BFBA-CDAA37517B23}"/>
              </a:ext>
            </a:extLst>
          </p:cNvPr>
          <p:cNvGraphicFramePr>
            <a:graphicFrameLocks noGrp="1"/>
          </p:cNvGraphicFramePr>
          <p:nvPr>
            <p:ph type="chart" sz="quarter" idx="13"/>
            <p:extLst>
              <p:ext uri="{D42A27DB-BD31-4B8C-83A1-F6EECF244321}">
                <p14:modId xmlns:p14="http://schemas.microsoft.com/office/powerpoint/2010/main" val="908384870"/>
              </p:ext>
            </p:extLst>
          </p:nvPr>
        </p:nvGraphicFramePr>
        <p:xfrm>
          <a:off x="833438" y="1674812"/>
          <a:ext cx="10520362" cy="4079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94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1A01-083B-4357-AEF1-22CC99759ECC}"/>
              </a:ext>
            </a:extLst>
          </p:cNvPr>
          <p:cNvSpPr>
            <a:spLocks noGrp="1"/>
          </p:cNvSpPr>
          <p:nvPr>
            <p:ph type="title"/>
          </p:nvPr>
        </p:nvSpPr>
        <p:spPr/>
        <p:txBody>
          <a:bodyPr>
            <a:normAutofit/>
          </a:bodyPr>
          <a:lstStyle/>
          <a:p>
            <a:r>
              <a:rPr lang="en-AU" sz="3200" dirty="0"/>
              <a:t>Figure 1: Drug of choice, nationally, 2000-2018</a:t>
            </a:r>
          </a:p>
        </p:txBody>
      </p:sp>
      <p:sp>
        <p:nvSpPr>
          <p:cNvPr id="4" name="Text Placeholder 3">
            <a:extLst>
              <a:ext uri="{FF2B5EF4-FFF2-40B4-BE49-F238E27FC236}">
                <a16:creationId xmlns:a16="http://schemas.microsoft.com/office/drawing/2014/main" id="{83E55F47-DC01-41DF-946E-7C9617A44828}"/>
              </a:ext>
            </a:extLst>
          </p:cNvPr>
          <p:cNvSpPr>
            <a:spLocks noGrp="1"/>
          </p:cNvSpPr>
          <p:nvPr>
            <p:ph type="body" sz="quarter" idx="14"/>
          </p:nvPr>
        </p:nvSpPr>
        <p:spPr>
          <a:xfrm>
            <a:off x="733988" y="5751635"/>
            <a:ext cx="10515600" cy="451223"/>
          </a:xfrm>
        </p:spPr>
        <p:txBody>
          <a:bodyPr>
            <a:normAutofit/>
          </a:bodyPr>
          <a:lstStyle/>
          <a:p>
            <a:pPr marL="0" indent="0">
              <a:buNone/>
            </a:pPr>
            <a:r>
              <a:rPr lang="en-AU" sz="1200" dirty="0"/>
              <a:t>Note. Substances listed in this figure are the primary endorsed; nominal percentages have endorsed other substances.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7" name="Object 65">
            <a:extLst>
              <a:ext uri="{FF2B5EF4-FFF2-40B4-BE49-F238E27FC236}">
                <a16:creationId xmlns:a16="http://schemas.microsoft.com/office/drawing/2014/main" id="{BFE22CA7-A190-467D-933A-944FD0BC922E}"/>
              </a:ext>
            </a:extLst>
          </p:cNvPr>
          <p:cNvGraphicFramePr>
            <a:graphicFrameLocks/>
          </p:cNvGraphicFramePr>
          <p:nvPr>
            <p:extLst>
              <p:ext uri="{D42A27DB-BD31-4B8C-83A1-F6EECF244321}">
                <p14:modId xmlns:p14="http://schemas.microsoft.com/office/powerpoint/2010/main" val="1008020674"/>
              </p:ext>
            </p:extLst>
          </p:nvPr>
        </p:nvGraphicFramePr>
        <p:xfrm>
          <a:off x="733988" y="1590854"/>
          <a:ext cx="10619812" cy="4160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8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5F64-3F02-4929-B00C-59A35F81F7F9}"/>
              </a:ext>
            </a:extLst>
          </p:cNvPr>
          <p:cNvSpPr>
            <a:spLocks noGrp="1"/>
          </p:cNvSpPr>
          <p:nvPr>
            <p:ph type="title"/>
          </p:nvPr>
        </p:nvSpPr>
        <p:spPr/>
        <p:txBody>
          <a:bodyPr>
            <a:noAutofit/>
          </a:bodyPr>
          <a:lstStyle/>
          <a:p>
            <a:r>
              <a:rPr lang="en-AU" sz="3200" dirty="0"/>
              <a:t>Figure 19: Past six month use and frequency of use of cocaine, nationally, 2000-2018</a:t>
            </a:r>
          </a:p>
        </p:txBody>
      </p:sp>
      <p:sp>
        <p:nvSpPr>
          <p:cNvPr id="4" name="Text Placeholder 3">
            <a:extLst>
              <a:ext uri="{FF2B5EF4-FFF2-40B4-BE49-F238E27FC236}">
                <a16:creationId xmlns:a16="http://schemas.microsoft.com/office/drawing/2014/main" id="{FD3CFA7E-A0EA-4DAF-BE88-F00D97A0C5B8}"/>
              </a:ext>
            </a:extLst>
          </p:cNvPr>
          <p:cNvSpPr>
            <a:spLocks noGrp="1"/>
          </p:cNvSpPr>
          <p:nvPr>
            <p:ph type="body" sz="quarter" idx="14"/>
          </p:nvPr>
        </p:nvSpPr>
        <p:spPr>
          <a:xfrm>
            <a:off x="827995" y="5742760"/>
            <a:ext cx="10515600" cy="406580"/>
          </a:xfrm>
        </p:spPr>
        <p:txBody>
          <a:bodyPr>
            <a:noAutofit/>
          </a:bodyPr>
          <a:lstStyle/>
          <a:p>
            <a:pPr marL="0" indent="0">
              <a:buNone/>
            </a:pPr>
            <a:r>
              <a:rPr lang="en-AU" sz="1200" dirty="0"/>
              <a:t>Note. Median days computed among those who reported recent use (maximum 180 days). Median days rounded to the nearest whole number. Y axis reduced to 10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5CF319ED-F64E-4F22-B583-17BBCBA09D1B}"/>
              </a:ext>
            </a:extLst>
          </p:cNvPr>
          <p:cNvGraphicFramePr>
            <a:graphicFrameLocks noGrp="1" noChangeAspect="1"/>
          </p:cNvGraphicFramePr>
          <p:nvPr>
            <p:ph type="chart" sz="quarter" idx="13"/>
            <p:extLst>
              <p:ext uri="{D42A27DB-BD31-4B8C-83A1-F6EECF244321}">
                <p14:modId xmlns:p14="http://schemas.microsoft.com/office/powerpoint/2010/main" val="1729867578"/>
              </p:ext>
            </p:extLst>
          </p:nvPr>
        </p:nvGraphicFramePr>
        <p:xfrm>
          <a:off x="832757" y="1674812"/>
          <a:ext cx="10520362" cy="4067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01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D4D0-7B7E-4FBE-BE6E-755E05F9FB0A}"/>
              </a:ext>
            </a:extLst>
          </p:cNvPr>
          <p:cNvSpPr>
            <a:spLocks noGrp="1"/>
          </p:cNvSpPr>
          <p:nvPr>
            <p:ph type="title"/>
          </p:nvPr>
        </p:nvSpPr>
        <p:spPr/>
        <p:txBody>
          <a:bodyPr>
            <a:noAutofit/>
          </a:bodyPr>
          <a:lstStyle/>
          <a:p>
            <a:r>
              <a:rPr lang="en-AU" sz="3200" dirty="0"/>
              <a:t>Figure 20: Median price of cocaine per cap and gram, nationally, 2000-2018</a:t>
            </a:r>
          </a:p>
        </p:txBody>
      </p:sp>
      <p:sp>
        <p:nvSpPr>
          <p:cNvPr id="4" name="Text Placeholder 3">
            <a:extLst>
              <a:ext uri="{FF2B5EF4-FFF2-40B4-BE49-F238E27FC236}">
                <a16:creationId xmlns:a16="http://schemas.microsoft.com/office/drawing/2014/main" id="{E382AF75-185C-4928-B62C-6023D588BC43}"/>
              </a:ext>
            </a:extLst>
          </p:cNvPr>
          <p:cNvSpPr>
            <a:spLocks noGrp="1"/>
          </p:cNvSpPr>
          <p:nvPr>
            <p:ph type="body" sz="quarter" idx="14"/>
          </p:nvPr>
        </p:nvSpPr>
        <p:spPr>
          <a:xfrm>
            <a:off x="838200" y="5895160"/>
            <a:ext cx="10515600" cy="211633"/>
          </a:xfrm>
        </p:spPr>
        <p:txBody>
          <a:bodyPr>
            <a:no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800" dirty="0"/>
          </a:p>
        </p:txBody>
      </p:sp>
      <p:graphicFrame>
        <p:nvGraphicFramePr>
          <p:cNvPr id="5" name="Chart Placeholder 4">
            <a:extLst>
              <a:ext uri="{FF2B5EF4-FFF2-40B4-BE49-F238E27FC236}">
                <a16:creationId xmlns:a16="http://schemas.microsoft.com/office/drawing/2014/main" id="{0F7B9845-C931-4E24-9C14-20B0578AF39C}"/>
              </a:ext>
            </a:extLst>
          </p:cNvPr>
          <p:cNvGraphicFramePr>
            <a:graphicFrameLocks noGrp="1"/>
          </p:cNvGraphicFramePr>
          <p:nvPr>
            <p:ph type="chart" sz="quarter" idx="13"/>
            <p:extLst>
              <p:ext uri="{D42A27DB-BD31-4B8C-83A1-F6EECF244321}">
                <p14:modId xmlns:p14="http://schemas.microsoft.com/office/powerpoint/2010/main" val="162758246"/>
              </p:ext>
            </p:extLst>
          </p:nvPr>
        </p:nvGraphicFramePr>
        <p:xfrm>
          <a:off x="833438" y="1674812"/>
          <a:ext cx="10520362" cy="4120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06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360-EE25-4A45-A96A-DA0444B59987}"/>
              </a:ext>
            </a:extLst>
          </p:cNvPr>
          <p:cNvSpPr>
            <a:spLocks noGrp="1"/>
          </p:cNvSpPr>
          <p:nvPr>
            <p:ph type="title"/>
          </p:nvPr>
        </p:nvSpPr>
        <p:spPr/>
        <p:txBody>
          <a:bodyPr>
            <a:noAutofit/>
          </a:bodyPr>
          <a:lstStyle/>
          <a:p>
            <a:r>
              <a:rPr lang="en-AU" sz="3200" dirty="0"/>
              <a:t>Figure 21: Current perceived purity of cocaine, nationally, 2000-2018</a:t>
            </a:r>
          </a:p>
        </p:txBody>
      </p:sp>
      <p:sp>
        <p:nvSpPr>
          <p:cNvPr id="4" name="Text Placeholder 3">
            <a:extLst>
              <a:ext uri="{FF2B5EF4-FFF2-40B4-BE49-F238E27FC236}">
                <a16:creationId xmlns:a16="http://schemas.microsoft.com/office/drawing/2014/main" id="{CDF7A88E-A2B8-424E-8D5F-7A13ABDEF6A8}"/>
              </a:ext>
            </a:extLst>
          </p:cNvPr>
          <p:cNvSpPr>
            <a:spLocks noGrp="1"/>
          </p:cNvSpPr>
          <p:nvPr>
            <p:ph type="body" sz="quarter" idx="14"/>
          </p:nvPr>
        </p:nvSpPr>
        <p:spPr>
          <a:xfrm>
            <a:off x="833437" y="5765620"/>
            <a:ext cx="10515600" cy="418010"/>
          </a:xfrm>
        </p:spPr>
        <p:txBody>
          <a:bodyPr>
            <a:normAutofit lnSpcReduction="10000"/>
          </a:bodyPr>
          <a:lstStyle/>
          <a:p>
            <a:pPr marL="0" indent="0">
              <a:buNone/>
            </a:pPr>
            <a:r>
              <a:rPr lang="en-GB" sz="1200" dirty="0"/>
              <a:t>Note. The response ‘Don’t know’ was excluded from analysis. Figures may not add up to 100% due to rounding.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BF726A7E-992F-494E-BE54-1F5D9ACCA77E}"/>
              </a:ext>
            </a:extLst>
          </p:cNvPr>
          <p:cNvGraphicFramePr>
            <a:graphicFrameLocks noGrp="1"/>
          </p:cNvGraphicFramePr>
          <p:nvPr>
            <p:ph type="chart" sz="quarter" idx="13"/>
            <p:extLst>
              <p:ext uri="{D42A27DB-BD31-4B8C-83A1-F6EECF244321}">
                <p14:modId xmlns:p14="http://schemas.microsoft.com/office/powerpoint/2010/main" val="2773374676"/>
              </p:ext>
            </p:extLst>
          </p:nvPr>
        </p:nvGraphicFramePr>
        <p:xfrm>
          <a:off x="838200" y="1674813"/>
          <a:ext cx="10520363" cy="4090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4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C246-C404-4912-B9C7-FFBC05F7F48B}"/>
              </a:ext>
            </a:extLst>
          </p:cNvPr>
          <p:cNvSpPr>
            <a:spLocks noGrp="1"/>
          </p:cNvSpPr>
          <p:nvPr>
            <p:ph type="title"/>
          </p:nvPr>
        </p:nvSpPr>
        <p:spPr/>
        <p:txBody>
          <a:bodyPr>
            <a:noAutofit/>
          </a:bodyPr>
          <a:lstStyle/>
          <a:p>
            <a:r>
              <a:rPr lang="en-AU" sz="3200" dirty="0"/>
              <a:t>Figure 22: Current perceived availability of cocaine, nationally, 2000-2018</a:t>
            </a:r>
          </a:p>
        </p:txBody>
      </p:sp>
      <p:sp>
        <p:nvSpPr>
          <p:cNvPr id="4" name="Text Placeholder 3">
            <a:extLst>
              <a:ext uri="{FF2B5EF4-FFF2-40B4-BE49-F238E27FC236}">
                <a16:creationId xmlns:a16="http://schemas.microsoft.com/office/drawing/2014/main" id="{D6D35E17-EF19-4B5D-97A9-FDF14D2FA9DF}"/>
              </a:ext>
            </a:extLst>
          </p:cNvPr>
          <p:cNvSpPr>
            <a:spLocks noGrp="1"/>
          </p:cNvSpPr>
          <p:nvPr>
            <p:ph type="body" sz="quarter" idx="14"/>
          </p:nvPr>
        </p:nvSpPr>
        <p:spPr>
          <a:xfrm>
            <a:off x="838200" y="5868490"/>
            <a:ext cx="10515600" cy="249733"/>
          </a:xfrm>
        </p:spPr>
        <p:txBody>
          <a:bodyPr>
            <a:normAutofit lnSpcReduction="10000"/>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900" dirty="0"/>
          </a:p>
        </p:txBody>
      </p:sp>
      <p:graphicFrame>
        <p:nvGraphicFramePr>
          <p:cNvPr id="5" name="Chart Placeholder 4">
            <a:extLst>
              <a:ext uri="{FF2B5EF4-FFF2-40B4-BE49-F238E27FC236}">
                <a16:creationId xmlns:a16="http://schemas.microsoft.com/office/drawing/2014/main" id="{838BFC58-438F-4A87-A778-BB4DE0E2E114}"/>
              </a:ext>
            </a:extLst>
          </p:cNvPr>
          <p:cNvGraphicFramePr>
            <a:graphicFrameLocks noGrp="1"/>
          </p:cNvGraphicFramePr>
          <p:nvPr>
            <p:ph type="chart" sz="quarter" idx="13"/>
            <p:extLst>
              <p:ext uri="{D42A27DB-BD31-4B8C-83A1-F6EECF244321}">
                <p14:modId xmlns:p14="http://schemas.microsoft.com/office/powerpoint/2010/main" val="2804654168"/>
              </p:ext>
            </p:extLst>
          </p:nvPr>
        </p:nvGraphicFramePr>
        <p:xfrm>
          <a:off x="833438" y="1674812"/>
          <a:ext cx="10520362" cy="4108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88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FD3-54A3-4AAF-B6AC-8E528B3029C4}"/>
              </a:ext>
            </a:extLst>
          </p:cNvPr>
          <p:cNvSpPr>
            <a:spLocks noGrp="1"/>
          </p:cNvSpPr>
          <p:nvPr>
            <p:ph type="title"/>
          </p:nvPr>
        </p:nvSpPr>
        <p:spPr/>
        <p:txBody>
          <a:bodyPr>
            <a:noAutofit/>
          </a:bodyPr>
          <a:lstStyle/>
          <a:p>
            <a:r>
              <a:rPr lang="en-AU" sz="3200" dirty="0"/>
              <a:t>Figure 23: Past six month use and frequency of use of cannabis, nationally, 2000-2018</a:t>
            </a:r>
          </a:p>
        </p:txBody>
      </p:sp>
      <p:sp>
        <p:nvSpPr>
          <p:cNvPr id="4" name="Text Placeholder 3">
            <a:extLst>
              <a:ext uri="{FF2B5EF4-FFF2-40B4-BE49-F238E27FC236}">
                <a16:creationId xmlns:a16="http://schemas.microsoft.com/office/drawing/2014/main" id="{5BB525D5-4EDA-4C49-8677-F374022C6AD6}"/>
              </a:ext>
            </a:extLst>
          </p:cNvPr>
          <p:cNvSpPr>
            <a:spLocks noGrp="1"/>
          </p:cNvSpPr>
          <p:nvPr>
            <p:ph type="body" sz="quarter" idx="14"/>
          </p:nvPr>
        </p:nvSpPr>
        <p:spPr>
          <a:xfrm>
            <a:off x="838200" y="5719900"/>
            <a:ext cx="10515600" cy="383720"/>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853A3B0C-F191-4AA4-B393-B76964AA33E7}"/>
              </a:ext>
            </a:extLst>
          </p:cNvPr>
          <p:cNvGraphicFramePr>
            <a:graphicFrameLocks noGrp="1" noChangeAspect="1"/>
          </p:cNvGraphicFramePr>
          <p:nvPr>
            <p:ph type="chart" sz="quarter" idx="13"/>
            <p:extLst>
              <p:ext uri="{D42A27DB-BD31-4B8C-83A1-F6EECF244321}">
                <p14:modId xmlns:p14="http://schemas.microsoft.com/office/powerpoint/2010/main" val="1374409705"/>
              </p:ext>
            </p:extLst>
          </p:nvPr>
        </p:nvGraphicFramePr>
        <p:xfrm>
          <a:off x="838200" y="1674812"/>
          <a:ext cx="10520362" cy="4045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89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24: Median price of hydroponic (a) and bush (b) cannabis per ounce and gram, nationally, 2003-2018</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29606"/>
            <a:ext cx="10515600" cy="361896"/>
          </a:xfrm>
        </p:spPr>
        <p:txBody>
          <a:bodyPr>
            <a:noAutofit/>
          </a:bodyPr>
          <a:lstStyle/>
          <a:p>
            <a:pPr marL="0" indent="0">
              <a:buNone/>
            </a:pPr>
            <a:r>
              <a:rPr lang="en-AU" sz="1200" dirty="0"/>
              <a:t>Note. Among those who commented. From 2003 onwards hydroponic and bush cannabis data collected separately. No data available for ounce in 2000 and 2001.</a:t>
            </a:r>
          </a:p>
        </p:txBody>
      </p:sp>
      <p:graphicFrame>
        <p:nvGraphicFramePr>
          <p:cNvPr id="5" name="Chart Placeholder 4">
            <a:extLst>
              <a:ext uri="{FF2B5EF4-FFF2-40B4-BE49-F238E27FC236}">
                <a16:creationId xmlns:a16="http://schemas.microsoft.com/office/drawing/2014/main" id="{8F571C43-FF89-4A5E-B0A4-C8E0707C07CE}"/>
              </a:ext>
            </a:extLst>
          </p:cNvPr>
          <p:cNvGraphicFramePr>
            <a:graphicFrameLocks noGrp="1"/>
          </p:cNvGraphicFramePr>
          <p:nvPr>
            <p:ph type="chart" sz="quarter" idx="13"/>
            <p:extLst>
              <p:ext uri="{D42A27DB-BD31-4B8C-83A1-F6EECF244321}">
                <p14:modId xmlns:p14="http://schemas.microsoft.com/office/powerpoint/2010/main" val="537357292"/>
              </p:ext>
            </p:extLst>
          </p:nvPr>
        </p:nvGraphicFramePr>
        <p:xfrm>
          <a:off x="0" y="2006047"/>
          <a:ext cx="6167437" cy="3723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4">
            <a:extLst>
              <a:ext uri="{FF2B5EF4-FFF2-40B4-BE49-F238E27FC236}">
                <a16:creationId xmlns:a16="http://schemas.microsoft.com/office/drawing/2014/main" id="{9E130953-1AF5-4EC7-A3E4-8DE7E2E456EE}"/>
              </a:ext>
            </a:extLst>
          </p:cNvPr>
          <p:cNvGraphicFramePr>
            <a:graphicFrameLocks/>
          </p:cNvGraphicFramePr>
          <p:nvPr>
            <p:extLst>
              <p:ext uri="{D42A27DB-BD31-4B8C-83A1-F6EECF244321}">
                <p14:modId xmlns:p14="http://schemas.microsoft.com/office/powerpoint/2010/main" val="2741740118"/>
              </p:ext>
            </p:extLst>
          </p:nvPr>
        </p:nvGraphicFramePr>
        <p:xfrm>
          <a:off x="6180138" y="1983477"/>
          <a:ext cx="6011862" cy="372355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spTree>
    <p:extLst>
      <p:ext uri="{BB962C8B-B14F-4D97-AF65-F5344CB8AC3E}">
        <p14:creationId xmlns:p14="http://schemas.microsoft.com/office/powerpoint/2010/main" val="230134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25: Current perceived potency of hydroponic (a) and bush (b) cannabis, nationally, 2004-2018</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81734"/>
            <a:ext cx="10515600" cy="417229"/>
          </a:xfrm>
        </p:spPr>
        <p:txBody>
          <a:bodyPr>
            <a:noAutofit/>
          </a:bodyPr>
          <a:lstStyle/>
          <a:p>
            <a:pPr marL="0" indent="0">
              <a:buNone/>
            </a:pPr>
            <a:r>
              <a:rPr lang="en-GB" sz="1200" dirty="0"/>
              <a:t>Note. The response ‘Don’t know’ was excluded from analysis. Hydroponic and bush cannabis data collected separately from 2004 onwards.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1" name="Chart Placeholder 10">
            <a:extLst>
              <a:ext uri="{FF2B5EF4-FFF2-40B4-BE49-F238E27FC236}">
                <a16:creationId xmlns:a16="http://schemas.microsoft.com/office/drawing/2014/main" id="{B02E95A1-8A65-4381-975B-96062DEEC8AF}"/>
              </a:ext>
            </a:extLst>
          </p:cNvPr>
          <p:cNvGraphicFramePr>
            <a:graphicFrameLocks noGrp="1"/>
          </p:cNvGraphicFramePr>
          <p:nvPr>
            <p:ph type="chart" sz="quarter" idx="13"/>
            <p:extLst>
              <p:ext uri="{D42A27DB-BD31-4B8C-83A1-F6EECF244321}">
                <p14:modId xmlns:p14="http://schemas.microsoft.com/office/powerpoint/2010/main" val="3247098654"/>
              </p:ext>
            </p:extLst>
          </p:nvPr>
        </p:nvGraphicFramePr>
        <p:xfrm>
          <a:off x="0" y="1989438"/>
          <a:ext cx="6096000" cy="3792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4">
            <a:extLst>
              <a:ext uri="{FF2B5EF4-FFF2-40B4-BE49-F238E27FC236}">
                <a16:creationId xmlns:a16="http://schemas.microsoft.com/office/drawing/2014/main" id="{B62C280B-D4D3-4AED-AA88-F5143F2753E3}"/>
              </a:ext>
            </a:extLst>
          </p:cNvPr>
          <p:cNvGraphicFramePr>
            <a:graphicFrameLocks/>
          </p:cNvGraphicFramePr>
          <p:nvPr>
            <p:extLst>
              <p:ext uri="{D42A27DB-BD31-4B8C-83A1-F6EECF244321}">
                <p14:modId xmlns:p14="http://schemas.microsoft.com/office/powerpoint/2010/main" val="1036031510"/>
              </p:ext>
            </p:extLst>
          </p:nvPr>
        </p:nvGraphicFramePr>
        <p:xfrm>
          <a:off x="6286499" y="1989437"/>
          <a:ext cx="5905500" cy="3792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907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317-2DD3-4F21-8D44-48589CD4C97E}"/>
              </a:ext>
            </a:extLst>
          </p:cNvPr>
          <p:cNvSpPr>
            <a:spLocks noGrp="1"/>
          </p:cNvSpPr>
          <p:nvPr>
            <p:ph type="title"/>
          </p:nvPr>
        </p:nvSpPr>
        <p:spPr/>
        <p:txBody>
          <a:bodyPr>
            <a:noAutofit/>
          </a:bodyPr>
          <a:lstStyle/>
          <a:p>
            <a:r>
              <a:rPr lang="en-AU" sz="3200" dirty="0"/>
              <a:t>Figure 26: Current perceived availability of hydroponic (a) and bush (b) cannabis, nationally, 2004-2018</a:t>
            </a:r>
          </a:p>
        </p:txBody>
      </p:sp>
      <p:sp>
        <p:nvSpPr>
          <p:cNvPr id="4" name="Text Placeholder 3">
            <a:extLst>
              <a:ext uri="{FF2B5EF4-FFF2-40B4-BE49-F238E27FC236}">
                <a16:creationId xmlns:a16="http://schemas.microsoft.com/office/drawing/2014/main" id="{4546CFC6-689A-4303-B8B5-B8483821E14C}"/>
              </a:ext>
            </a:extLst>
          </p:cNvPr>
          <p:cNvSpPr>
            <a:spLocks noGrp="1"/>
          </p:cNvSpPr>
          <p:nvPr>
            <p:ph type="body" sz="quarter" idx="14"/>
          </p:nvPr>
        </p:nvSpPr>
        <p:spPr>
          <a:xfrm>
            <a:off x="838200" y="5708416"/>
            <a:ext cx="10515600" cy="439465"/>
          </a:xfrm>
        </p:spPr>
        <p:txBody>
          <a:bodyPr>
            <a:noAutofit/>
          </a:bodyPr>
          <a:lstStyle/>
          <a:p>
            <a:pPr marL="0" indent="0">
              <a:buNone/>
            </a:pPr>
            <a:r>
              <a:rPr lang="en-GB" sz="1200" dirty="0"/>
              <a:t>Note. The response ‘Don’t know’ was excluded from analysis. * Hydroponic and bush cannabis data collected separately from 2004 onwards.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dirty="0"/>
          </a:p>
        </p:txBody>
      </p:sp>
      <p:graphicFrame>
        <p:nvGraphicFramePr>
          <p:cNvPr id="7" name="Chart Placeholder 6">
            <a:extLst>
              <a:ext uri="{FF2B5EF4-FFF2-40B4-BE49-F238E27FC236}">
                <a16:creationId xmlns:a16="http://schemas.microsoft.com/office/drawing/2014/main" id="{FB68F202-91BB-40E7-A6A1-923A32A8ED96}"/>
              </a:ext>
            </a:extLst>
          </p:cNvPr>
          <p:cNvGraphicFramePr>
            <a:graphicFrameLocks noGrp="1"/>
          </p:cNvGraphicFramePr>
          <p:nvPr>
            <p:ph type="chart" sz="quarter" idx="13"/>
            <p:extLst>
              <p:ext uri="{D42A27DB-BD31-4B8C-83A1-F6EECF244321}">
                <p14:modId xmlns:p14="http://schemas.microsoft.com/office/powerpoint/2010/main" val="3322251681"/>
              </p:ext>
            </p:extLst>
          </p:nvPr>
        </p:nvGraphicFramePr>
        <p:xfrm>
          <a:off x="0" y="1964724"/>
          <a:ext cx="6096000" cy="37436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6082EB-B785-4451-972A-1ADAEC5073BC}"/>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9" name="TextBox 8">
            <a:extLst>
              <a:ext uri="{FF2B5EF4-FFF2-40B4-BE49-F238E27FC236}">
                <a16:creationId xmlns:a16="http://schemas.microsoft.com/office/drawing/2014/main" id="{9F23F887-F2D9-4552-8BD8-7E973ECA8205}"/>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0" name="Chart Placeholder 6">
            <a:extLst>
              <a:ext uri="{FF2B5EF4-FFF2-40B4-BE49-F238E27FC236}">
                <a16:creationId xmlns:a16="http://schemas.microsoft.com/office/drawing/2014/main" id="{5660DA43-43A0-4EE2-85EA-DDA061473D6A}"/>
              </a:ext>
            </a:extLst>
          </p:cNvPr>
          <p:cNvGraphicFramePr>
            <a:graphicFrameLocks/>
          </p:cNvGraphicFramePr>
          <p:nvPr>
            <p:extLst>
              <p:ext uri="{D42A27DB-BD31-4B8C-83A1-F6EECF244321}">
                <p14:modId xmlns:p14="http://schemas.microsoft.com/office/powerpoint/2010/main" val="1982894270"/>
              </p:ext>
            </p:extLst>
          </p:nvPr>
        </p:nvGraphicFramePr>
        <p:xfrm>
          <a:off x="6286579" y="1964724"/>
          <a:ext cx="5905421" cy="374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50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CFBE-4821-4132-80F9-5FF14D1E3FC7}"/>
              </a:ext>
            </a:extLst>
          </p:cNvPr>
          <p:cNvSpPr>
            <a:spLocks noGrp="1"/>
          </p:cNvSpPr>
          <p:nvPr>
            <p:ph type="title"/>
          </p:nvPr>
        </p:nvSpPr>
        <p:spPr/>
        <p:txBody>
          <a:bodyPr>
            <a:noAutofit/>
          </a:bodyPr>
          <a:lstStyle/>
          <a:p>
            <a:r>
              <a:rPr lang="en-AU" sz="3200" dirty="0"/>
              <a:t>Figure 27: Past six month use (prescribed and non-prescribed) and frequency of use of methadone, nationally, 2000-2018</a:t>
            </a:r>
          </a:p>
        </p:txBody>
      </p:sp>
      <p:sp>
        <p:nvSpPr>
          <p:cNvPr id="4" name="Text Placeholder 3">
            <a:extLst>
              <a:ext uri="{FF2B5EF4-FFF2-40B4-BE49-F238E27FC236}">
                <a16:creationId xmlns:a16="http://schemas.microsoft.com/office/drawing/2014/main" id="{F42EF618-3D36-4C30-9E6E-14576DFA7E37}"/>
              </a:ext>
            </a:extLst>
          </p:cNvPr>
          <p:cNvSpPr>
            <a:spLocks noGrp="1"/>
          </p:cNvSpPr>
          <p:nvPr>
            <p:ph type="body" sz="quarter" idx="14"/>
          </p:nvPr>
        </p:nvSpPr>
        <p:spPr>
          <a:xfrm>
            <a:off x="833438" y="5754190"/>
            <a:ext cx="10515600" cy="395150"/>
          </a:xfrm>
        </p:spPr>
        <p:txBody>
          <a:bodyPr>
            <a:noAutofit/>
          </a:bodyPr>
          <a:lstStyle/>
          <a:p>
            <a:pPr marL="0" indent="0">
              <a:buNone/>
            </a:pPr>
            <a:r>
              <a:rPr lang="en-AU" sz="1200" dirty="0"/>
              <a:t>Note</a:t>
            </a:r>
            <a:r>
              <a:rPr lang="en-AU" sz="1200" b="1" dirty="0"/>
              <a:t>.</a:t>
            </a:r>
            <a:r>
              <a:rPr lang="en-AU" sz="1200" dirty="0"/>
              <a:t> Includes methadone syrup and tablets. Non-prescribed use not distinguished 2000-2002.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34A7FE1C-CE25-4B7E-A0B6-2F7B0B2442AD}"/>
              </a:ext>
            </a:extLst>
          </p:cNvPr>
          <p:cNvGraphicFramePr>
            <a:graphicFrameLocks noGrp="1" noChangeAspect="1"/>
          </p:cNvGraphicFramePr>
          <p:nvPr>
            <p:ph type="chart" sz="quarter" idx="13"/>
            <p:extLst>
              <p:ext uri="{D42A27DB-BD31-4B8C-83A1-F6EECF244321}">
                <p14:modId xmlns:p14="http://schemas.microsoft.com/office/powerpoint/2010/main" val="4276345788"/>
              </p:ext>
            </p:extLst>
          </p:nvPr>
        </p:nvGraphicFramePr>
        <p:xfrm>
          <a:off x="833438" y="1612900"/>
          <a:ext cx="10525124" cy="4141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26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D080-C803-4237-9532-1B7299381705}"/>
              </a:ext>
            </a:extLst>
          </p:cNvPr>
          <p:cNvSpPr>
            <a:spLocks noGrp="1"/>
          </p:cNvSpPr>
          <p:nvPr>
            <p:ph type="title"/>
          </p:nvPr>
        </p:nvSpPr>
        <p:spPr>
          <a:xfrm>
            <a:off x="800100" y="352426"/>
            <a:ext cx="10604500" cy="946150"/>
          </a:xfrm>
        </p:spPr>
        <p:txBody>
          <a:bodyPr>
            <a:noAutofit/>
          </a:bodyPr>
          <a:lstStyle/>
          <a:p>
            <a:r>
              <a:rPr lang="en-AU" sz="3200" dirty="0"/>
              <a:t>Figure 28: Past six month use (prescribed and non-prescribed) and frequency of use of buprenorphine, nationally, 2002-2018</a:t>
            </a:r>
          </a:p>
        </p:txBody>
      </p:sp>
      <p:sp>
        <p:nvSpPr>
          <p:cNvPr id="4" name="Text Placeholder 3">
            <a:extLst>
              <a:ext uri="{FF2B5EF4-FFF2-40B4-BE49-F238E27FC236}">
                <a16:creationId xmlns:a16="http://schemas.microsoft.com/office/drawing/2014/main" id="{F91ED2E0-2042-4EF3-A1D2-6CF28201AADF}"/>
              </a:ext>
            </a:extLst>
          </p:cNvPr>
          <p:cNvSpPr>
            <a:spLocks noGrp="1"/>
          </p:cNvSpPr>
          <p:nvPr>
            <p:ph type="body" sz="quarter" idx="14"/>
          </p:nvPr>
        </p:nvSpPr>
        <p:spPr>
          <a:xfrm>
            <a:off x="842962" y="5799910"/>
            <a:ext cx="10515600" cy="395150"/>
          </a:xfrm>
        </p:spPr>
        <p:txBody>
          <a:bodyPr>
            <a:noAutofit/>
          </a:bodyPr>
          <a:lstStyle/>
          <a:p>
            <a:pPr marL="0" indent="0">
              <a:buNone/>
            </a:pPr>
            <a:r>
              <a:rPr lang="en-AU" sz="1200" dirty="0"/>
              <a:t>Note. Median days computed among those who reported recent use (maximum 180 days). Median days rounded to the nearest whole number. Y axis reduced to 60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6" name="Chart Placeholder 5">
            <a:extLst>
              <a:ext uri="{FF2B5EF4-FFF2-40B4-BE49-F238E27FC236}">
                <a16:creationId xmlns:a16="http://schemas.microsoft.com/office/drawing/2014/main" id="{B4EB3EFD-9EA1-483A-BAE0-56FC181DA1FF}"/>
              </a:ext>
            </a:extLst>
          </p:cNvPr>
          <p:cNvGraphicFramePr>
            <a:graphicFrameLocks noGrp="1" noChangeAspect="1"/>
          </p:cNvGraphicFramePr>
          <p:nvPr>
            <p:ph type="chart" sz="quarter" idx="13"/>
            <p:extLst>
              <p:ext uri="{D42A27DB-BD31-4B8C-83A1-F6EECF244321}">
                <p14:modId xmlns:p14="http://schemas.microsoft.com/office/powerpoint/2010/main" val="1318628593"/>
              </p:ext>
            </p:extLst>
          </p:nvPr>
        </p:nvGraphicFramePr>
        <p:xfrm>
          <a:off x="838200" y="1587640"/>
          <a:ext cx="10510838" cy="4212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27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CE9F-EC5C-4BAE-A0B5-C262A9844339}"/>
              </a:ext>
            </a:extLst>
          </p:cNvPr>
          <p:cNvSpPr>
            <a:spLocks noGrp="1"/>
          </p:cNvSpPr>
          <p:nvPr>
            <p:ph type="title"/>
          </p:nvPr>
        </p:nvSpPr>
        <p:spPr/>
        <p:txBody>
          <a:bodyPr>
            <a:noAutofit/>
          </a:bodyPr>
          <a:lstStyle/>
          <a:p>
            <a:r>
              <a:rPr lang="en-AU" sz="3200" dirty="0"/>
              <a:t>Figure 2: Drug injected most often in the past month, nationally, 2000-2018</a:t>
            </a:r>
          </a:p>
        </p:txBody>
      </p:sp>
      <p:sp>
        <p:nvSpPr>
          <p:cNvPr id="4" name="Text Placeholder 3">
            <a:extLst>
              <a:ext uri="{FF2B5EF4-FFF2-40B4-BE49-F238E27FC236}">
                <a16:creationId xmlns:a16="http://schemas.microsoft.com/office/drawing/2014/main" id="{C126340E-3416-42FD-A2B9-E0DC2739FD8A}"/>
              </a:ext>
            </a:extLst>
          </p:cNvPr>
          <p:cNvSpPr>
            <a:spLocks noGrp="1"/>
          </p:cNvSpPr>
          <p:nvPr>
            <p:ph type="body" sz="quarter" idx="14"/>
          </p:nvPr>
        </p:nvSpPr>
        <p:spPr>
          <a:xfrm>
            <a:off x="838200" y="5765138"/>
            <a:ext cx="10515600" cy="361342"/>
          </a:xfrm>
        </p:spPr>
        <p:txBody>
          <a:bodyPr>
            <a:noAutofit/>
          </a:bodyPr>
          <a:lstStyle/>
          <a:p>
            <a:pPr marL="0" indent="0">
              <a:spcBef>
                <a:spcPts val="0"/>
              </a:spcBef>
              <a:buNone/>
            </a:pPr>
            <a:r>
              <a:rPr lang="en-AU" sz="1200" dirty="0"/>
              <a:t>Note. Substances listed in this figure are the primary endorsed; nominal percentages have endorsed other substances. </a:t>
            </a:r>
          </a:p>
          <a:p>
            <a:pPr marL="0" indent="0">
              <a:spcBef>
                <a:spcPts val="0"/>
              </a:spcBef>
              <a:buNone/>
            </a:pP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Object 66">
            <a:extLst>
              <a:ext uri="{FF2B5EF4-FFF2-40B4-BE49-F238E27FC236}">
                <a16:creationId xmlns:a16="http://schemas.microsoft.com/office/drawing/2014/main" id="{658BE123-91E4-4F21-B8A6-C9B1C8970EF1}"/>
              </a:ext>
            </a:extLst>
          </p:cNvPr>
          <p:cNvGraphicFramePr>
            <a:graphicFrameLocks/>
          </p:cNvGraphicFramePr>
          <p:nvPr>
            <p:extLst>
              <p:ext uri="{D42A27DB-BD31-4B8C-83A1-F6EECF244321}">
                <p14:modId xmlns:p14="http://schemas.microsoft.com/office/powerpoint/2010/main" val="1020721908"/>
              </p:ext>
            </p:extLst>
          </p:nvPr>
        </p:nvGraphicFramePr>
        <p:xfrm>
          <a:off x="678427" y="1622323"/>
          <a:ext cx="10675373" cy="4142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3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5EA2-9E80-45CC-93E1-2A60B0990676}"/>
              </a:ext>
            </a:extLst>
          </p:cNvPr>
          <p:cNvSpPr>
            <a:spLocks noGrp="1"/>
          </p:cNvSpPr>
          <p:nvPr>
            <p:ph type="title"/>
          </p:nvPr>
        </p:nvSpPr>
        <p:spPr/>
        <p:txBody>
          <a:bodyPr>
            <a:noAutofit/>
          </a:bodyPr>
          <a:lstStyle/>
          <a:p>
            <a:r>
              <a:rPr lang="en-AU" sz="3200" dirty="0"/>
              <a:t>Figure 29: Past six month use (prescribed and non-prescribed) and frequency of use of buprenorphine-naloxone, nationally, 2006-2018</a:t>
            </a:r>
          </a:p>
        </p:txBody>
      </p:sp>
      <p:sp>
        <p:nvSpPr>
          <p:cNvPr id="4" name="Text Placeholder 3">
            <a:extLst>
              <a:ext uri="{FF2B5EF4-FFF2-40B4-BE49-F238E27FC236}">
                <a16:creationId xmlns:a16="http://schemas.microsoft.com/office/drawing/2014/main" id="{AC439428-5DF7-4CD7-9F39-F40E4B8669A8}"/>
              </a:ext>
            </a:extLst>
          </p:cNvPr>
          <p:cNvSpPr>
            <a:spLocks noGrp="1"/>
          </p:cNvSpPr>
          <p:nvPr>
            <p:ph type="body" sz="quarter" idx="14"/>
          </p:nvPr>
        </p:nvSpPr>
        <p:spPr>
          <a:xfrm>
            <a:off x="833438" y="5454598"/>
            <a:ext cx="10515600" cy="740462"/>
          </a:xfrm>
        </p:spPr>
        <p:txBody>
          <a:bodyPr>
            <a:noAutofit/>
          </a:bodyPr>
          <a:lstStyle/>
          <a:p>
            <a:pPr marL="0" indent="0">
              <a:buNone/>
            </a:pPr>
            <a:r>
              <a:rPr lang="en-AU" sz="1200" dirty="0"/>
              <a:t>Note. From 2006-2011 participants were asked about the use of buprenorphine-naloxone tablet; from 2012-2015 participants were asked about the use of buprenorphine-naloxone tablet and film; from 2016- 2018 participants were asked about the use of buprenorphine–naloxone film only. Median days computed among those who reported recent use (maximum 180 days). Median days rounded to the nearest whole number. Y axis reduced to 60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dirty="0"/>
          </a:p>
        </p:txBody>
      </p:sp>
      <p:graphicFrame>
        <p:nvGraphicFramePr>
          <p:cNvPr id="5" name="Chart Placeholder 4">
            <a:extLst>
              <a:ext uri="{FF2B5EF4-FFF2-40B4-BE49-F238E27FC236}">
                <a16:creationId xmlns:a16="http://schemas.microsoft.com/office/drawing/2014/main" id="{7725674C-22D9-4AFE-9C1E-3583B8AFB220}"/>
              </a:ext>
            </a:extLst>
          </p:cNvPr>
          <p:cNvGraphicFramePr>
            <a:graphicFrameLocks noGrp="1" noChangeAspect="1"/>
          </p:cNvGraphicFramePr>
          <p:nvPr>
            <p:ph type="chart" sz="quarter" idx="13"/>
            <p:extLst>
              <p:ext uri="{D42A27DB-BD31-4B8C-83A1-F6EECF244321}">
                <p14:modId xmlns:p14="http://schemas.microsoft.com/office/powerpoint/2010/main" val="1889659910"/>
              </p:ext>
            </p:extLst>
          </p:nvPr>
        </p:nvGraphicFramePr>
        <p:xfrm>
          <a:off x="833438" y="1624013"/>
          <a:ext cx="10525124" cy="3830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1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E88E-03D3-43BB-81BB-A3FD0C666311}"/>
              </a:ext>
            </a:extLst>
          </p:cNvPr>
          <p:cNvSpPr>
            <a:spLocks noGrp="1"/>
          </p:cNvSpPr>
          <p:nvPr>
            <p:ph type="title"/>
          </p:nvPr>
        </p:nvSpPr>
        <p:spPr/>
        <p:txBody>
          <a:bodyPr>
            <a:noAutofit/>
          </a:bodyPr>
          <a:lstStyle/>
          <a:p>
            <a:r>
              <a:rPr lang="en-AU" sz="3200" dirty="0"/>
              <a:t>Figure 30: Past six month use (prescribed and non-prescribed) and frequency of use of morphine, nationally, 2001-2018</a:t>
            </a:r>
          </a:p>
        </p:txBody>
      </p:sp>
      <p:sp>
        <p:nvSpPr>
          <p:cNvPr id="4" name="Text Placeholder 3">
            <a:extLst>
              <a:ext uri="{FF2B5EF4-FFF2-40B4-BE49-F238E27FC236}">
                <a16:creationId xmlns:a16="http://schemas.microsoft.com/office/drawing/2014/main" id="{506BF37B-8CCF-41B7-B23F-EF6AECBF0823}"/>
              </a:ext>
            </a:extLst>
          </p:cNvPr>
          <p:cNvSpPr>
            <a:spLocks noGrp="1"/>
          </p:cNvSpPr>
          <p:nvPr>
            <p:ph type="body" sz="quarter" idx="14"/>
          </p:nvPr>
        </p:nvSpPr>
        <p:spPr>
          <a:xfrm>
            <a:off x="838200" y="5731330"/>
            <a:ext cx="10515600" cy="440870"/>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193148D0-EF7B-441D-BBF9-7C447891284B}"/>
              </a:ext>
            </a:extLst>
          </p:cNvPr>
          <p:cNvGraphicFramePr>
            <a:graphicFrameLocks noGrp="1" noChangeAspect="1"/>
          </p:cNvGraphicFramePr>
          <p:nvPr>
            <p:ph type="chart" sz="quarter" idx="13"/>
            <p:extLst>
              <p:ext uri="{D42A27DB-BD31-4B8C-83A1-F6EECF244321}">
                <p14:modId xmlns:p14="http://schemas.microsoft.com/office/powerpoint/2010/main" val="2778404514"/>
              </p:ext>
            </p:extLst>
          </p:nvPr>
        </p:nvGraphicFramePr>
        <p:xfrm>
          <a:off x="838200" y="1597689"/>
          <a:ext cx="10520363" cy="4133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46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5C44-691A-45F9-B5A0-9BEAE99CB65B}"/>
              </a:ext>
            </a:extLst>
          </p:cNvPr>
          <p:cNvSpPr>
            <a:spLocks noGrp="1"/>
          </p:cNvSpPr>
          <p:nvPr>
            <p:ph type="title"/>
          </p:nvPr>
        </p:nvSpPr>
        <p:spPr/>
        <p:txBody>
          <a:bodyPr>
            <a:noAutofit/>
          </a:bodyPr>
          <a:lstStyle/>
          <a:p>
            <a:r>
              <a:rPr lang="en-AU" sz="3200" dirty="0"/>
              <a:t>Figure 31: Past six month use (prescribed and non-prescribed) and frequency of use of oxycodone, nationally, 2005-2018</a:t>
            </a:r>
          </a:p>
        </p:txBody>
      </p:sp>
      <p:sp>
        <p:nvSpPr>
          <p:cNvPr id="4" name="Text Placeholder 3">
            <a:extLst>
              <a:ext uri="{FF2B5EF4-FFF2-40B4-BE49-F238E27FC236}">
                <a16:creationId xmlns:a16="http://schemas.microsoft.com/office/drawing/2014/main" id="{171751E3-21B9-42FD-9710-B4EA5BE8E379}"/>
              </a:ext>
            </a:extLst>
          </p:cNvPr>
          <p:cNvSpPr>
            <a:spLocks noGrp="1"/>
          </p:cNvSpPr>
          <p:nvPr>
            <p:ph type="body" sz="quarter" idx="14"/>
          </p:nvPr>
        </p:nvSpPr>
        <p:spPr>
          <a:xfrm>
            <a:off x="838200" y="5539381"/>
            <a:ext cx="10515600" cy="563862"/>
          </a:xfrm>
        </p:spPr>
        <p:txBody>
          <a:bodyPr>
            <a:noAutofit/>
          </a:bodyPr>
          <a:lstStyle/>
          <a:p>
            <a:pPr marL="0" indent="0">
              <a:buNone/>
            </a:pPr>
            <a:r>
              <a:rPr lang="en-AU" sz="1200" dirty="0"/>
              <a:t>Note. From 2005-2015 participants were asked about any oxycodone; from 2016-2018, oxycodone was broken down into three types: tamper resistant (‘OP’), non-tamper proof (generic) and ‘other oxycodone’. Median days computed among those who reported recent use (maximum 180 days). Median days rounded to the nearest whole number. Y axis reduced to 12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dirty="0"/>
          </a:p>
        </p:txBody>
      </p:sp>
      <p:graphicFrame>
        <p:nvGraphicFramePr>
          <p:cNvPr id="5" name="Chart Placeholder 4">
            <a:extLst>
              <a:ext uri="{FF2B5EF4-FFF2-40B4-BE49-F238E27FC236}">
                <a16:creationId xmlns:a16="http://schemas.microsoft.com/office/drawing/2014/main" id="{993175A6-B336-444F-B0C9-357291580085}"/>
              </a:ext>
            </a:extLst>
          </p:cNvPr>
          <p:cNvGraphicFramePr>
            <a:graphicFrameLocks noGrp="1" noChangeAspect="1"/>
          </p:cNvGraphicFramePr>
          <p:nvPr>
            <p:ph type="chart" sz="quarter" idx="13"/>
            <p:extLst>
              <p:ext uri="{D42A27DB-BD31-4B8C-83A1-F6EECF244321}">
                <p14:modId xmlns:p14="http://schemas.microsoft.com/office/powerpoint/2010/main" val="2452803566"/>
              </p:ext>
            </p:extLst>
          </p:nvPr>
        </p:nvGraphicFramePr>
        <p:xfrm>
          <a:off x="833437" y="1606604"/>
          <a:ext cx="10663063" cy="40131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4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4413-92DB-4BD6-B337-C3A049F35776}"/>
              </a:ext>
            </a:extLst>
          </p:cNvPr>
          <p:cNvSpPr>
            <a:spLocks noGrp="1"/>
          </p:cNvSpPr>
          <p:nvPr>
            <p:ph type="title"/>
          </p:nvPr>
        </p:nvSpPr>
        <p:spPr/>
        <p:txBody>
          <a:bodyPr>
            <a:noAutofit/>
          </a:bodyPr>
          <a:lstStyle/>
          <a:p>
            <a:r>
              <a:rPr lang="en-AU" sz="3200" dirty="0"/>
              <a:t>Figure 32: Past six month use (prescribed and non-prescribed) and frequency of use of fentanyl, nationally, 2013-2018</a:t>
            </a:r>
          </a:p>
        </p:txBody>
      </p:sp>
      <p:sp>
        <p:nvSpPr>
          <p:cNvPr id="4" name="Text Placeholder 3">
            <a:extLst>
              <a:ext uri="{FF2B5EF4-FFF2-40B4-BE49-F238E27FC236}">
                <a16:creationId xmlns:a16="http://schemas.microsoft.com/office/drawing/2014/main" id="{98582876-9064-4C43-883A-012A6E28045D}"/>
              </a:ext>
            </a:extLst>
          </p:cNvPr>
          <p:cNvSpPr>
            <a:spLocks noGrp="1"/>
          </p:cNvSpPr>
          <p:nvPr>
            <p:ph type="body" sz="quarter" idx="14"/>
          </p:nvPr>
        </p:nvSpPr>
        <p:spPr>
          <a:xfrm>
            <a:off x="833438" y="5637326"/>
            <a:ext cx="10515600" cy="546304"/>
          </a:xfrm>
        </p:spPr>
        <p:txBody>
          <a:bodyPr>
            <a:noAutofit/>
          </a:bodyPr>
          <a:lstStyle/>
          <a:p>
            <a:pPr marL="0" indent="0">
              <a:buNone/>
            </a:pPr>
            <a:r>
              <a:rPr lang="en-AU" sz="1200" dirty="0"/>
              <a:t>Note. Data on fentanyl use not collected from 2000-2012, and data on any non-prescribed use not collected 2013-2017. For the first time in 2018, use was captured as prescribed versus non-prescribed.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912A9957-3524-49F8-8259-CAE16F67EC16}"/>
              </a:ext>
            </a:extLst>
          </p:cNvPr>
          <p:cNvGraphicFramePr>
            <a:graphicFrameLocks noGrp="1" noChangeAspect="1"/>
          </p:cNvGraphicFramePr>
          <p:nvPr>
            <p:ph type="chart" sz="quarter" idx="13"/>
            <p:extLst>
              <p:ext uri="{D42A27DB-BD31-4B8C-83A1-F6EECF244321}">
                <p14:modId xmlns:p14="http://schemas.microsoft.com/office/powerpoint/2010/main" val="3639887515"/>
              </p:ext>
            </p:extLst>
          </p:nvPr>
        </p:nvGraphicFramePr>
        <p:xfrm>
          <a:off x="833438" y="1627833"/>
          <a:ext cx="10515600" cy="4009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01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4F4A-1C0A-4666-A788-814D5FE4EEAA}"/>
              </a:ext>
            </a:extLst>
          </p:cNvPr>
          <p:cNvSpPr>
            <a:spLocks noGrp="1"/>
          </p:cNvSpPr>
          <p:nvPr>
            <p:ph type="title"/>
          </p:nvPr>
        </p:nvSpPr>
        <p:spPr/>
        <p:txBody>
          <a:bodyPr>
            <a:noAutofit/>
          </a:bodyPr>
          <a:lstStyle/>
          <a:p>
            <a:r>
              <a:rPr lang="en-AU" sz="3200" dirty="0"/>
              <a:t>Figure 33: Past six month non-prescribed use of fentanyl, by jurisdiction, 2018</a:t>
            </a:r>
          </a:p>
        </p:txBody>
      </p:sp>
      <p:sp>
        <p:nvSpPr>
          <p:cNvPr id="4" name="Text Placeholder 3">
            <a:extLst>
              <a:ext uri="{FF2B5EF4-FFF2-40B4-BE49-F238E27FC236}">
                <a16:creationId xmlns:a16="http://schemas.microsoft.com/office/drawing/2014/main" id="{1D417B94-82AD-4A3A-89E9-3EDDCFBC7DCD}"/>
              </a:ext>
            </a:extLst>
          </p:cNvPr>
          <p:cNvSpPr>
            <a:spLocks noGrp="1"/>
          </p:cNvSpPr>
          <p:nvPr>
            <p:ph type="body" sz="quarter" idx="14"/>
          </p:nvPr>
        </p:nvSpPr>
        <p:spPr>
          <a:xfrm>
            <a:off x="832757" y="5925184"/>
            <a:ext cx="10515600" cy="236498"/>
          </a:xfrm>
        </p:spPr>
        <p:txBody>
          <a:bodyPr>
            <a:noAutofit/>
          </a:bodyPr>
          <a:lstStyle/>
          <a:p>
            <a:pPr marL="0" indent="0">
              <a:buNone/>
            </a:pPr>
            <a:r>
              <a:rPr lang="en-AU" sz="1200" dirty="0"/>
              <a:t>Note. Figures for non-prescribed and any use not presented for SA due to n≤5. In Tasmania, no participants reported fentanyl use. </a:t>
            </a:r>
          </a:p>
          <a:p>
            <a:pPr marL="0" indent="0">
              <a:buNone/>
            </a:pPr>
            <a:endParaRPr lang="en-AU" dirty="0"/>
          </a:p>
        </p:txBody>
      </p:sp>
      <p:graphicFrame>
        <p:nvGraphicFramePr>
          <p:cNvPr id="5" name="Chart Placeholder 4">
            <a:extLst>
              <a:ext uri="{FF2B5EF4-FFF2-40B4-BE49-F238E27FC236}">
                <a16:creationId xmlns:a16="http://schemas.microsoft.com/office/drawing/2014/main" id="{F1AE8DF1-CBF4-45D6-9FE1-6BC4F5D7E960}"/>
              </a:ext>
            </a:extLst>
          </p:cNvPr>
          <p:cNvGraphicFramePr>
            <a:graphicFrameLocks noGrp="1"/>
          </p:cNvGraphicFramePr>
          <p:nvPr>
            <p:ph type="chart" sz="quarter" idx="13"/>
            <p:extLst>
              <p:ext uri="{D42A27DB-BD31-4B8C-83A1-F6EECF244321}">
                <p14:modId xmlns:p14="http://schemas.microsoft.com/office/powerpoint/2010/main" val="138875492"/>
              </p:ext>
            </p:extLst>
          </p:nvPr>
        </p:nvGraphicFramePr>
        <p:xfrm>
          <a:off x="833438" y="1577591"/>
          <a:ext cx="9745662" cy="4194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121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4D22-99D5-48F0-88E7-856521C93852}"/>
              </a:ext>
            </a:extLst>
          </p:cNvPr>
          <p:cNvSpPr>
            <a:spLocks noGrp="1"/>
          </p:cNvSpPr>
          <p:nvPr>
            <p:ph type="title"/>
          </p:nvPr>
        </p:nvSpPr>
        <p:spPr/>
        <p:txBody>
          <a:bodyPr>
            <a:noAutofit/>
          </a:bodyPr>
          <a:lstStyle/>
          <a:p>
            <a:r>
              <a:rPr lang="en-AU" sz="3200" dirty="0"/>
              <a:t>Figure 34: Past six month use and frequency of low-dose codeine (for non-pain purposes), nationally, 2013-2018</a:t>
            </a:r>
          </a:p>
        </p:txBody>
      </p:sp>
      <p:sp>
        <p:nvSpPr>
          <p:cNvPr id="4" name="Text Placeholder 3">
            <a:extLst>
              <a:ext uri="{FF2B5EF4-FFF2-40B4-BE49-F238E27FC236}">
                <a16:creationId xmlns:a16="http://schemas.microsoft.com/office/drawing/2014/main" id="{7E7F6D0C-CB18-445E-A797-3011D3F610EF}"/>
              </a:ext>
            </a:extLst>
          </p:cNvPr>
          <p:cNvSpPr>
            <a:spLocks noGrp="1"/>
          </p:cNvSpPr>
          <p:nvPr>
            <p:ph type="body" sz="quarter" idx="14"/>
          </p:nvPr>
        </p:nvSpPr>
        <p:spPr>
          <a:xfrm>
            <a:off x="838200" y="5471636"/>
            <a:ext cx="10515600" cy="671090"/>
          </a:xfrm>
        </p:spPr>
        <p:txBody>
          <a:bodyPr>
            <a:noAutofit/>
          </a:bodyPr>
          <a:lstStyle/>
          <a:p>
            <a:pPr marL="0" indent="0">
              <a:buNone/>
            </a:pPr>
            <a:r>
              <a:rPr lang="en-AU" sz="1200" dirty="0"/>
              <a:t>Note. Median days computed among those who reported recent use (maximum 180 days). Median days rounded to the nearest whole number. Y axis reduced to 50% and 90 days to improve visibility of trends. Differences between 2017 and 2018 data should be viewed with caution due to differences in the way questions were asked in 2018 i.e. participants could only report use occurring in the last six months but prior to rescheduling in February 2018).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6" name="Chart Placeholder 5">
            <a:extLst>
              <a:ext uri="{FF2B5EF4-FFF2-40B4-BE49-F238E27FC236}">
                <a16:creationId xmlns:a16="http://schemas.microsoft.com/office/drawing/2014/main" id="{CC5BF5D8-8B28-4B49-A915-8525F873D8A0}"/>
              </a:ext>
            </a:extLst>
          </p:cNvPr>
          <p:cNvGraphicFramePr>
            <a:graphicFrameLocks noGrp="1" noChangeAspect="1"/>
          </p:cNvGraphicFramePr>
          <p:nvPr>
            <p:ph type="chart" sz="quarter" idx="13"/>
            <p:extLst>
              <p:ext uri="{D42A27DB-BD31-4B8C-83A1-F6EECF244321}">
                <p14:modId xmlns:p14="http://schemas.microsoft.com/office/powerpoint/2010/main" val="3950776540"/>
              </p:ext>
            </p:extLst>
          </p:nvPr>
        </p:nvGraphicFramePr>
        <p:xfrm>
          <a:off x="833438" y="1637268"/>
          <a:ext cx="10515600" cy="3834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5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14CE-7E4B-41D3-A5F3-B87423E3C101}"/>
              </a:ext>
            </a:extLst>
          </p:cNvPr>
          <p:cNvSpPr>
            <a:spLocks noGrp="1"/>
          </p:cNvSpPr>
          <p:nvPr>
            <p:ph type="title"/>
          </p:nvPr>
        </p:nvSpPr>
        <p:spPr/>
        <p:txBody>
          <a:bodyPr>
            <a:normAutofit/>
          </a:bodyPr>
          <a:lstStyle/>
          <a:p>
            <a:r>
              <a:rPr lang="en-AU" sz="3200" dirty="0"/>
              <a:t>Figure 35: Past six month use of codeine, by jurisdiction, 2018</a:t>
            </a:r>
          </a:p>
        </p:txBody>
      </p:sp>
      <p:graphicFrame>
        <p:nvGraphicFramePr>
          <p:cNvPr id="5" name="Chart Placeholder 4">
            <a:extLst>
              <a:ext uri="{FF2B5EF4-FFF2-40B4-BE49-F238E27FC236}">
                <a16:creationId xmlns:a16="http://schemas.microsoft.com/office/drawing/2014/main" id="{126484F9-D8A7-4297-83DD-A81229C50E4F}"/>
              </a:ext>
            </a:extLst>
          </p:cNvPr>
          <p:cNvGraphicFramePr>
            <a:graphicFrameLocks noGrp="1"/>
          </p:cNvGraphicFramePr>
          <p:nvPr>
            <p:ph type="chart" sz="quarter" idx="13"/>
            <p:extLst>
              <p:ext uri="{D42A27DB-BD31-4B8C-83A1-F6EECF244321}">
                <p14:modId xmlns:p14="http://schemas.microsoft.com/office/powerpoint/2010/main" val="2390102731"/>
              </p:ext>
            </p:extLst>
          </p:nvPr>
        </p:nvGraphicFramePr>
        <p:xfrm>
          <a:off x="833437" y="1668163"/>
          <a:ext cx="10515600" cy="3966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0953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0BA1-BB6D-4D54-8053-8B4839164153}"/>
              </a:ext>
            </a:extLst>
          </p:cNvPr>
          <p:cNvSpPr>
            <a:spLocks noGrp="1"/>
          </p:cNvSpPr>
          <p:nvPr>
            <p:ph type="title"/>
          </p:nvPr>
        </p:nvSpPr>
        <p:spPr/>
        <p:txBody>
          <a:bodyPr>
            <a:noAutofit/>
          </a:bodyPr>
          <a:lstStyle/>
          <a:p>
            <a:r>
              <a:rPr lang="en-AU" sz="3200" dirty="0"/>
              <a:t>Figure 36: Past six month use of other drugs, nationally, 2000-2018 </a:t>
            </a:r>
          </a:p>
        </p:txBody>
      </p:sp>
      <p:graphicFrame>
        <p:nvGraphicFramePr>
          <p:cNvPr id="5" name="Chart Placeholder 4">
            <a:extLst>
              <a:ext uri="{FF2B5EF4-FFF2-40B4-BE49-F238E27FC236}">
                <a16:creationId xmlns:a16="http://schemas.microsoft.com/office/drawing/2014/main" id="{BB0E84E8-4E36-4E1E-8ED7-6CBBD80EB54E}"/>
              </a:ext>
            </a:extLst>
          </p:cNvPr>
          <p:cNvGraphicFramePr>
            <a:graphicFrameLocks noGrp="1"/>
          </p:cNvGraphicFramePr>
          <p:nvPr>
            <p:ph type="chart" sz="quarter" idx="13"/>
            <p:extLst>
              <p:ext uri="{D42A27DB-BD31-4B8C-83A1-F6EECF244321}">
                <p14:modId xmlns:p14="http://schemas.microsoft.com/office/powerpoint/2010/main" val="940526735"/>
              </p:ext>
            </p:extLst>
          </p:nvPr>
        </p:nvGraphicFramePr>
        <p:xfrm>
          <a:off x="833438" y="1643450"/>
          <a:ext cx="10520362" cy="38494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F571D73-53B1-4FC5-B05E-69B57DFDF887}"/>
              </a:ext>
            </a:extLst>
          </p:cNvPr>
          <p:cNvSpPr>
            <a:spLocks noGrp="1"/>
          </p:cNvSpPr>
          <p:nvPr>
            <p:ph type="body" sz="quarter" idx="14"/>
          </p:nvPr>
        </p:nvSpPr>
        <p:spPr>
          <a:xfrm>
            <a:off x="838200" y="5492942"/>
            <a:ext cx="10515600" cy="769464"/>
          </a:xfrm>
        </p:spPr>
        <p:txBody>
          <a:bodyPr>
            <a:noAutofit/>
          </a:bodyPr>
          <a:lstStyle/>
          <a:p>
            <a:pPr marL="0" indent="0">
              <a:buNone/>
            </a:pPr>
            <a:r>
              <a:rPr lang="en-AU" sz="1200" dirty="0"/>
              <a:t>Note. Non-prescribed use is reported for prescription medicines (i.e., benzodiazepines, anti-psychotics, and pharmaceutical stimulants). Participants were first asked about steroids in 2010, anti-psychotics in 2011 and e-cigarettes in 2014. Pharmaceutical stimulants were separated into prescribed and non-prescribed from 2006 onwards, and benzodiazepines were separated into prescribed and non-prescribed in 2007;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spTree>
    <p:extLst>
      <p:ext uri="{BB962C8B-B14F-4D97-AF65-F5344CB8AC3E}">
        <p14:creationId xmlns:p14="http://schemas.microsoft.com/office/powerpoint/2010/main" val="3877923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4DFB-C0FF-497E-9FCB-DF278B010227}"/>
              </a:ext>
            </a:extLst>
          </p:cNvPr>
          <p:cNvSpPr>
            <a:spLocks noGrp="1"/>
          </p:cNvSpPr>
          <p:nvPr>
            <p:ph type="title"/>
          </p:nvPr>
        </p:nvSpPr>
        <p:spPr/>
        <p:txBody>
          <a:bodyPr>
            <a:noAutofit/>
          </a:bodyPr>
          <a:lstStyle/>
          <a:p>
            <a:r>
              <a:rPr lang="en-AU" sz="3200" dirty="0"/>
              <a:t>Figure 37: Use of opioids, stimulants and benzodiazepines on the day preceding interview, 2018</a:t>
            </a:r>
          </a:p>
        </p:txBody>
      </p:sp>
      <p:sp>
        <p:nvSpPr>
          <p:cNvPr id="4" name="Text Placeholder 3">
            <a:extLst>
              <a:ext uri="{FF2B5EF4-FFF2-40B4-BE49-F238E27FC236}">
                <a16:creationId xmlns:a16="http://schemas.microsoft.com/office/drawing/2014/main" id="{48B1B617-0859-4826-AC4D-697A87E53DF2}"/>
              </a:ext>
            </a:extLst>
          </p:cNvPr>
          <p:cNvSpPr>
            <a:spLocks noGrp="1"/>
          </p:cNvSpPr>
          <p:nvPr>
            <p:ph type="body" sz="quarter" idx="14"/>
          </p:nvPr>
        </p:nvSpPr>
        <p:spPr>
          <a:xfrm>
            <a:off x="6096000" y="1701908"/>
            <a:ext cx="4691742" cy="946150"/>
          </a:xfrm>
        </p:spPr>
        <p:txBody>
          <a:bodyPr>
            <a:noAutofit/>
          </a:bodyPr>
          <a:lstStyle/>
          <a:p>
            <a:pPr marL="0" indent="0">
              <a:buNone/>
            </a:pPr>
            <a:r>
              <a:rPr lang="en-AU" sz="1700" dirty="0"/>
              <a:t>Note. This figure captures those who had used stimulants, opioids and/or benzodiazepines on the day preceding interview (83%; n=744). </a:t>
            </a:r>
          </a:p>
        </p:txBody>
      </p:sp>
      <p:pic>
        <p:nvPicPr>
          <p:cNvPr id="5" name="Picture 4" descr="C:\Users\z3022446\AppData\Local\Microsoft\Windows\Temporary Internet Files\Content.Outlook\UTAHPS03\venn_rachel.jpg">
            <a:extLst>
              <a:ext uri="{FF2B5EF4-FFF2-40B4-BE49-F238E27FC236}">
                <a16:creationId xmlns:a16="http://schemas.microsoft.com/office/drawing/2014/main" id="{2C745BD5-001D-4A62-8D95-2A318653B18C}"/>
              </a:ext>
            </a:extLst>
          </p:cNvPr>
          <p:cNvPicPr/>
          <p:nvPr/>
        </p:nvPicPr>
        <p:blipFill rotWithShape="1">
          <a:blip r:embed="rId2" cstate="print">
            <a:extLst>
              <a:ext uri="{28A0092B-C50C-407E-A947-70E740481C1C}">
                <a14:useLocalDpi xmlns:a14="http://schemas.microsoft.com/office/drawing/2010/main" val="0"/>
              </a:ext>
            </a:extLst>
          </a:blip>
          <a:srcRect l="18141" t="13051" r="3800" b="11445"/>
          <a:stretch/>
        </p:blipFill>
        <p:spPr bwMode="auto">
          <a:xfrm>
            <a:off x="876300" y="1543050"/>
            <a:ext cx="4691742" cy="4667250"/>
          </a:xfrm>
          <a:prstGeom prst="rect">
            <a:avLst/>
          </a:prstGeom>
          <a:noFill/>
          <a:ln>
            <a:noFill/>
          </a:ln>
        </p:spPr>
      </p:pic>
    </p:spTree>
    <p:extLst>
      <p:ext uri="{BB962C8B-B14F-4D97-AF65-F5344CB8AC3E}">
        <p14:creationId xmlns:p14="http://schemas.microsoft.com/office/powerpoint/2010/main" val="1795477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63B8-BBC3-4E8A-8DF7-F4B9CCE588EA}"/>
              </a:ext>
            </a:extLst>
          </p:cNvPr>
          <p:cNvSpPr>
            <a:spLocks noGrp="1"/>
          </p:cNvSpPr>
          <p:nvPr>
            <p:ph type="title"/>
          </p:nvPr>
        </p:nvSpPr>
        <p:spPr/>
        <p:txBody>
          <a:bodyPr>
            <a:noAutofit/>
          </a:bodyPr>
          <a:lstStyle/>
          <a:p>
            <a:r>
              <a:rPr lang="en-AU" sz="3200" dirty="0"/>
              <a:t>Figure 38: Past 12 month non-fatal overdose, nationally, 2000-2018</a:t>
            </a:r>
          </a:p>
        </p:txBody>
      </p:sp>
      <p:sp>
        <p:nvSpPr>
          <p:cNvPr id="4" name="Text Placeholder 3">
            <a:extLst>
              <a:ext uri="{FF2B5EF4-FFF2-40B4-BE49-F238E27FC236}">
                <a16:creationId xmlns:a16="http://schemas.microsoft.com/office/drawing/2014/main" id="{BC29D115-25D5-4105-AC94-B228103071BF}"/>
              </a:ext>
            </a:extLst>
          </p:cNvPr>
          <p:cNvSpPr>
            <a:spLocks noGrp="1"/>
          </p:cNvSpPr>
          <p:nvPr>
            <p:ph type="body" sz="quarter" idx="14"/>
          </p:nvPr>
        </p:nvSpPr>
        <p:spPr>
          <a:xfrm>
            <a:off x="838200" y="5868490"/>
            <a:ext cx="10515600" cy="257990"/>
          </a:xfrm>
        </p:spPr>
        <p:txBody>
          <a:bodyPr>
            <a:normAutofit/>
          </a:bodyPr>
          <a:lstStyle/>
          <a:p>
            <a:pPr marL="0" indent="0">
              <a:buNone/>
            </a:pPr>
            <a:r>
              <a:rPr lang="en-AU" sz="1200" dirty="0"/>
              <a:t>Note. Estimates from 2000-2005 refer to heroin and morphine non-fatal overdose only.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2100" dirty="0"/>
          </a:p>
        </p:txBody>
      </p:sp>
      <p:graphicFrame>
        <p:nvGraphicFramePr>
          <p:cNvPr id="5" name="Chart Placeholder 4">
            <a:extLst>
              <a:ext uri="{FF2B5EF4-FFF2-40B4-BE49-F238E27FC236}">
                <a16:creationId xmlns:a16="http://schemas.microsoft.com/office/drawing/2014/main" id="{810071EE-A8C7-4330-8A55-2AC73777D014}"/>
              </a:ext>
            </a:extLst>
          </p:cNvPr>
          <p:cNvGraphicFramePr>
            <a:graphicFrameLocks noGrp="1" noChangeAspect="1"/>
          </p:cNvGraphicFramePr>
          <p:nvPr>
            <p:ph type="chart" sz="quarter" idx="13"/>
            <p:extLst>
              <p:ext uri="{D42A27DB-BD31-4B8C-83A1-F6EECF244321}">
                <p14:modId xmlns:p14="http://schemas.microsoft.com/office/powerpoint/2010/main" val="28994893"/>
              </p:ext>
            </p:extLst>
          </p:nvPr>
        </p:nvGraphicFramePr>
        <p:xfrm>
          <a:off x="838200" y="1674812"/>
          <a:ext cx="10515600" cy="4051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2201-378D-4BE5-B658-49771BDCBCBB}"/>
              </a:ext>
            </a:extLst>
          </p:cNvPr>
          <p:cNvSpPr>
            <a:spLocks noGrp="1"/>
          </p:cNvSpPr>
          <p:nvPr>
            <p:ph type="title"/>
          </p:nvPr>
        </p:nvSpPr>
        <p:spPr/>
        <p:txBody>
          <a:bodyPr>
            <a:noAutofit/>
          </a:bodyPr>
          <a:lstStyle/>
          <a:p>
            <a:r>
              <a:rPr lang="en-AU" sz="3200" dirty="0"/>
              <a:t>Figure 3: High frequency substance use in the past six months, nationally, 2000-2018</a:t>
            </a:r>
          </a:p>
        </p:txBody>
      </p:sp>
      <p:sp>
        <p:nvSpPr>
          <p:cNvPr id="4" name="Text Placeholder 3">
            <a:extLst>
              <a:ext uri="{FF2B5EF4-FFF2-40B4-BE49-F238E27FC236}">
                <a16:creationId xmlns:a16="http://schemas.microsoft.com/office/drawing/2014/main" id="{2DC824F2-94D4-4C54-B718-4756DF585629}"/>
              </a:ext>
            </a:extLst>
          </p:cNvPr>
          <p:cNvSpPr>
            <a:spLocks noGrp="1"/>
          </p:cNvSpPr>
          <p:nvPr>
            <p:ph type="body" sz="quarter" idx="14"/>
          </p:nvPr>
        </p:nvSpPr>
        <p:spPr>
          <a:xfrm>
            <a:off x="832757" y="5902780"/>
            <a:ext cx="10515600" cy="249735"/>
          </a:xfrm>
        </p:spPr>
        <p:txBody>
          <a:bodyPr>
            <a:normAutofit lnSpcReduction="10000"/>
          </a:bodyPr>
          <a:lstStyle/>
          <a:p>
            <a:pPr marL="0" indent="0">
              <a:buNone/>
            </a:pPr>
            <a:r>
              <a:rPr lang="en-AU" sz="1200" dirty="0"/>
              <a:t>Note. These figures are of the entire sample. Y axis reduced to 50%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Object 66">
            <a:extLst>
              <a:ext uri="{FF2B5EF4-FFF2-40B4-BE49-F238E27FC236}">
                <a16:creationId xmlns:a16="http://schemas.microsoft.com/office/drawing/2014/main" id="{8452FA05-563B-4BAF-BCC6-12349A220BE9}"/>
              </a:ext>
            </a:extLst>
          </p:cNvPr>
          <p:cNvGraphicFramePr>
            <a:graphicFrameLocks noGrp="1"/>
          </p:cNvGraphicFramePr>
          <p:nvPr>
            <p:ph type="chart" sz="quarter" idx="13"/>
            <p:extLst>
              <p:ext uri="{D42A27DB-BD31-4B8C-83A1-F6EECF244321}">
                <p14:modId xmlns:p14="http://schemas.microsoft.com/office/powerpoint/2010/main" val="2541753894"/>
              </p:ext>
            </p:extLst>
          </p:nvPr>
        </p:nvGraphicFramePr>
        <p:xfrm>
          <a:off x="833438" y="1652588"/>
          <a:ext cx="10520362" cy="4250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24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64FC-4147-44F3-8537-A581A468220E}"/>
              </a:ext>
            </a:extLst>
          </p:cNvPr>
          <p:cNvSpPr>
            <a:spLocks noGrp="1"/>
          </p:cNvSpPr>
          <p:nvPr>
            <p:ph type="title"/>
          </p:nvPr>
        </p:nvSpPr>
        <p:spPr/>
        <p:txBody>
          <a:bodyPr>
            <a:noAutofit/>
          </a:bodyPr>
          <a:lstStyle/>
          <a:p>
            <a:r>
              <a:rPr lang="en-AU" sz="3200" dirty="0"/>
              <a:t>Figure 39: Take-home naloxone program and distribution, nationally, 2013-2018</a:t>
            </a:r>
          </a:p>
        </p:txBody>
      </p:sp>
      <p:sp>
        <p:nvSpPr>
          <p:cNvPr id="4" name="Text Placeholder 3">
            <a:extLst>
              <a:ext uri="{FF2B5EF4-FFF2-40B4-BE49-F238E27FC236}">
                <a16:creationId xmlns:a16="http://schemas.microsoft.com/office/drawing/2014/main" id="{B80DC711-5829-474A-9F94-9EA6FFB00D98}"/>
              </a:ext>
            </a:extLst>
          </p:cNvPr>
          <p:cNvSpPr>
            <a:spLocks noGrp="1"/>
          </p:cNvSpPr>
          <p:nvPr>
            <p:ph type="body" sz="quarter" idx="14"/>
          </p:nvPr>
        </p:nvSpPr>
        <p:spPr>
          <a:xfrm>
            <a:off x="833438" y="5832027"/>
            <a:ext cx="10515600" cy="235838"/>
          </a:xfrm>
        </p:spPr>
        <p:txBody>
          <a:bodyPr>
            <a:no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9B51174A-43D9-4770-8573-6B3F1FA9C0E5}"/>
              </a:ext>
            </a:extLst>
          </p:cNvPr>
          <p:cNvGraphicFramePr>
            <a:graphicFrameLocks noGrp="1" noChangeAspect="1"/>
          </p:cNvGraphicFramePr>
          <p:nvPr>
            <p:ph type="chart" sz="quarter" idx="13"/>
            <p:extLst>
              <p:ext uri="{D42A27DB-BD31-4B8C-83A1-F6EECF244321}">
                <p14:modId xmlns:p14="http://schemas.microsoft.com/office/powerpoint/2010/main" val="3635460480"/>
              </p:ext>
            </p:extLst>
          </p:nvPr>
        </p:nvGraphicFramePr>
        <p:xfrm>
          <a:off x="833438" y="1655805"/>
          <a:ext cx="10515600" cy="4093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20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6DFA-5AE9-4FD7-A309-0EC11086725E}"/>
              </a:ext>
            </a:extLst>
          </p:cNvPr>
          <p:cNvSpPr>
            <a:spLocks noGrp="1"/>
          </p:cNvSpPr>
          <p:nvPr>
            <p:ph type="title"/>
          </p:nvPr>
        </p:nvSpPr>
        <p:spPr>
          <a:xfrm>
            <a:off x="838200" y="365126"/>
            <a:ext cx="10515600" cy="946150"/>
          </a:xfrm>
        </p:spPr>
        <p:txBody>
          <a:bodyPr>
            <a:noAutofit/>
          </a:bodyPr>
          <a:lstStyle/>
          <a:p>
            <a:r>
              <a:rPr lang="en-AU" sz="3200" dirty="0"/>
              <a:t>Figure 40: Borrowing and lending of needles and sharing of injecting equipment in the past month, nationally, 2000-2018</a:t>
            </a:r>
          </a:p>
        </p:txBody>
      </p:sp>
      <p:sp>
        <p:nvSpPr>
          <p:cNvPr id="4" name="Text Placeholder 3">
            <a:extLst>
              <a:ext uri="{FF2B5EF4-FFF2-40B4-BE49-F238E27FC236}">
                <a16:creationId xmlns:a16="http://schemas.microsoft.com/office/drawing/2014/main" id="{C20BD1F6-0795-459D-9632-F22F4462BE6A}"/>
              </a:ext>
            </a:extLst>
          </p:cNvPr>
          <p:cNvSpPr>
            <a:spLocks noGrp="1"/>
          </p:cNvSpPr>
          <p:nvPr>
            <p:ph type="body" sz="quarter" idx="14"/>
          </p:nvPr>
        </p:nvSpPr>
        <p:spPr>
          <a:xfrm>
            <a:off x="838199" y="5774510"/>
            <a:ext cx="10363200" cy="386260"/>
          </a:xfrm>
        </p:spPr>
        <p:txBody>
          <a:bodyPr>
            <a:noAutofit/>
          </a:bodyPr>
          <a:lstStyle/>
          <a:p>
            <a:pPr marL="0" indent="0">
              <a:buNone/>
            </a:pPr>
            <a:r>
              <a:rPr lang="en-AU" sz="1200" dirty="0"/>
              <a:t>Note. Data collection for ‘reused own needle’ started in 2008. Borrowed (receptive): used a needle after someone else. Lent (distributive): somebody else used a needle after them.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1E092FD2-BE51-422D-B626-A348039672AD}"/>
              </a:ext>
            </a:extLst>
          </p:cNvPr>
          <p:cNvGraphicFramePr>
            <a:graphicFrameLocks noGrp="1" noChangeAspect="1"/>
          </p:cNvGraphicFramePr>
          <p:nvPr>
            <p:ph type="chart" sz="quarter" idx="13"/>
            <p:extLst>
              <p:ext uri="{D42A27DB-BD31-4B8C-83A1-F6EECF244321}">
                <p14:modId xmlns:p14="http://schemas.microsoft.com/office/powerpoint/2010/main" val="3429742737"/>
              </p:ext>
            </p:extLst>
          </p:nvPr>
        </p:nvGraphicFramePr>
        <p:xfrm>
          <a:off x="838201" y="1618735"/>
          <a:ext cx="10515599" cy="4155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760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16C9-001C-4BA5-AB1E-DBBD4D45F214}"/>
              </a:ext>
            </a:extLst>
          </p:cNvPr>
          <p:cNvSpPr>
            <a:spLocks noGrp="1"/>
          </p:cNvSpPr>
          <p:nvPr>
            <p:ph type="title"/>
          </p:nvPr>
        </p:nvSpPr>
        <p:spPr>
          <a:xfrm>
            <a:off x="833438" y="365126"/>
            <a:ext cx="10520362" cy="946150"/>
          </a:xfrm>
        </p:spPr>
        <p:txBody>
          <a:bodyPr>
            <a:noAutofit/>
          </a:bodyPr>
          <a:lstStyle/>
          <a:p>
            <a:r>
              <a:rPr lang="en-AU" sz="3200" dirty="0"/>
              <a:t>Figure 41: Self-reported mental health problems and treatment seeking in the past six months</a:t>
            </a:r>
            <a:r>
              <a:rPr lang="en-AU" sz="3200"/>
              <a:t>, nationally, 2004-2018</a:t>
            </a:r>
            <a:endParaRPr lang="en-AU" sz="3200" dirty="0"/>
          </a:p>
        </p:txBody>
      </p:sp>
      <p:sp>
        <p:nvSpPr>
          <p:cNvPr id="4" name="Text Placeholder 3">
            <a:extLst>
              <a:ext uri="{FF2B5EF4-FFF2-40B4-BE49-F238E27FC236}">
                <a16:creationId xmlns:a16="http://schemas.microsoft.com/office/drawing/2014/main" id="{03E712E2-D3C5-4998-ACF3-54A43675466B}"/>
              </a:ext>
            </a:extLst>
          </p:cNvPr>
          <p:cNvSpPr>
            <a:spLocks noGrp="1"/>
          </p:cNvSpPr>
          <p:nvPr>
            <p:ph type="body" sz="quarter" idx="14"/>
          </p:nvPr>
        </p:nvSpPr>
        <p:spPr>
          <a:xfrm>
            <a:off x="833438" y="5728790"/>
            <a:ext cx="10515600" cy="386260"/>
          </a:xfrm>
        </p:spPr>
        <p:txBody>
          <a:bodyPr>
            <a:normAutofit lnSpcReduction="10000"/>
          </a:bodyPr>
          <a:lstStyle/>
          <a:p>
            <a:pPr marL="0" indent="0">
              <a:buNone/>
            </a:pPr>
            <a:r>
              <a:rPr lang="en-AU" sz="1200" dirty="0"/>
              <a:t>Note. Stacked bar graph of % who self-reported a mental health problem, disaggregated by the percentage who reported attending a health professional versus the percentage who have not.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sz="2000" dirty="0"/>
          </a:p>
        </p:txBody>
      </p:sp>
      <p:graphicFrame>
        <p:nvGraphicFramePr>
          <p:cNvPr id="5" name="Chart Placeholder 4">
            <a:extLst>
              <a:ext uri="{FF2B5EF4-FFF2-40B4-BE49-F238E27FC236}">
                <a16:creationId xmlns:a16="http://schemas.microsoft.com/office/drawing/2014/main" id="{6871B8E7-5617-4109-8F67-8AB680189B97}"/>
              </a:ext>
            </a:extLst>
          </p:cNvPr>
          <p:cNvGraphicFramePr>
            <a:graphicFrameLocks noGrp="1"/>
          </p:cNvGraphicFramePr>
          <p:nvPr>
            <p:ph type="chart" sz="quarter" idx="13"/>
            <p:extLst>
              <p:ext uri="{D42A27DB-BD31-4B8C-83A1-F6EECF244321}">
                <p14:modId xmlns:p14="http://schemas.microsoft.com/office/powerpoint/2010/main" val="2179478235"/>
              </p:ext>
            </p:extLst>
          </p:nvPr>
        </p:nvGraphicFramePr>
        <p:xfrm>
          <a:off x="833437" y="1674813"/>
          <a:ext cx="10515599" cy="3914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604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BFB-559B-4871-BE63-2A44853C8A9D}"/>
              </a:ext>
            </a:extLst>
          </p:cNvPr>
          <p:cNvSpPr>
            <a:spLocks noGrp="1"/>
          </p:cNvSpPr>
          <p:nvPr>
            <p:ph type="title"/>
          </p:nvPr>
        </p:nvSpPr>
        <p:spPr/>
        <p:txBody>
          <a:bodyPr>
            <a:noAutofit/>
          </a:bodyPr>
          <a:lstStyle/>
          <a:p>
            <a:r>
              <a:rPr lang="en-AU" sz="3200" dirty="0"/>
              <a:t>Figure 42: Self-reported criminal activity in the past month, nationally, 2000-2018</a:t>
            </a:r>
          </a:p>
        </p:txBody>
      </p:sp>
      <p:sp>
        <p:nvSpPr>
          <p:cNvPr id="4" name="Text Placeholder 3">
            <a:extLst>
              <a:ext uri="{FF2B5EF4-FFF2-40B4-BE49-F238E27FC236}">
                <a16:creationId xmlns:a16="http://schemas.microsoft.com/office/drawing/2014/main" id="{0A85C4A8-288E-4A7A-BD31-5720CCC45DFD}"/>
              </a:ext>
            </a:extLst>
          </p:cNvPr>
          <p:cNvSpPr>
            <a:spLocks noGrp="1"/>
          </p:cNvSpPr>
          <p:nvPr>
            <p:ph type="body" sz="quarter" idx="14"/>
          </p:nvPr>
        </p:nvSpPr>
        <p:spPr>
          <a:xfrm>
            <a:off x="833437" y="5710972"/>
            <a:ext cx="10515600" cy="426938"/>
          </a:xfrm>
        </p:spPr>
        <p:txBody>
          <a:bodyPr>
            <a:normAutofit/>
          </a:bodyPr>
          <a:lstStyle/>
          <a:p>
            <a:pPr marL="0" indent="0">
              <a:buNone/>
            </a:pPr>
            <a:r>
              <a:rPr lang="en-AU" sz="1200" dirty="0"/>
              <a:t>Note. ‘Any crime’ comprises the percentage who report any property crime, drug dealing, fraud and/or violent crime in the past month.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58A24449-4896-4981-9A1F-19C0A758D2F5}"/>
              </a:ext>
            </a:extLst>
          </p:cNvPr>
          <p:cNvGraphicFramePr>
            <a:graphicFrameLocks noGrp="1" noChangeAspect="1"/>
          </p:cNvGraphicFramePr>
          <p:nvPr>
            <p:ph type="chart" sz="quarter" idx="13"/>
            <p:extLst>
              <p:ext uri="{D42A27DB-BD31-4B8C-83A1-F6EECF244321}">
                <p14:modId xmlns:p14="http://schemas.microsoft.com/office/powerpoint/2010/main" val="3683835088"/>
              </p:ext>
            </p:extLst>
          </p:nvPr>
        </p:nvGraphicFramePr>
        <p:xfrm>
          <a:off x="838200" y="1674813"/>
          <a:ext cx="10520363" cy="3925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515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C9F6-FADA-4B2B-83D1-162A02897E83}"/>
              </a:ext>
            </a:extLst>
          </p:cNvPr>
          <p:cNvSpPr>
            <a:spLocks noGrp="1"/>
          </p:cNvSpPr>
          <p:nvPr>
            <p:ph type="title"/>
          </p:nvPr>
        </p:nvSpPr>
        <p:spPr/>
        <p:txBody>
          <a:bodyPr>
            <a:noAutofit/>
          </a:bodyPr>
          <a:lstStyle/>
          <a:p>
            <a:r>
              <a:rPr lang="en-AU" sz="3200" dirty="0"/>
              <a:t>Figure 4: Past six month use and frequency of use of heroin, nationally, 2000-2018</a:t>
            </a:r>
          </a:p>
        </p:txBody>
      </p:sp>
      <p:sp>
        <p:nvSpPr>
          <p:cNvPr id="4" name="Text Placeholder 3">
            <a:extLst>
              <a:ext uri="{FF2B5EF4-FFF2-40B4-BE49-F238E27FC236}">
                <a16:creationId xmlns:a16="http://schemas.microsoft.com/office/drawing/2014/main" id="{5533BAAB-DAB9-4989-B853-D8FFE3FD0257}"/>
              </a:ext>
            </a:extLst>
          </p:cNvPr>
          <p:cNvSpPr>
            <a:spLocks noGrp="1"/>
          </p:cNvSpPr>
          <p:nvPr>
            <p:ph type="body" sz="quarter" idx="14"/>
          </p:nvPr>
        </p:nvSpPr>
        <p:spPr>
          <a:xfrm>
            <a:off x="838200" y="5796935"/>
            <a:ext cx="10515600" cy="400501"/>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Chart 5">
            <a:extLst>
              <a:ext uri="{FF2B5EF4-FFF2-40B4-BE49-F238E27FC236}">
                <a16:creationId xmlns:a16="http://schemas.microsoft.com/office/drawing/2014/main" id="{81E01D9F-40B5-4149-9F77-78C3CFD54CDF}"/>
              </a:ext>
            </a:extLst>
          </p:cNvPr>
          <p:cNvGraphicFramePr/>
          <p:nvPr>
            <p:extLst>
              <p:ext uri="{D42A27DB-BD31-4B8C-83A1-F6EECF244321}">
                <p14:modId xmlns:p14="http://schemas.microsoft.com/office/powerpoint/2010/main" val="3167761268"/>
              </p:ext>
            </p:extLst>
          </p:nvPr>
        </p:nvGraphicFramePr>
        <p:xfrm>
          <a:off x="832756" y="1620499"/>
          <a:ext cx="10515600" cy="4176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7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A75-FBA0-424F-999C-A6460FC2FEAB}"/>
              </a:ext>
            </a:extLst>
          </p:cNvPr>
          <p:cNvSpPr>
            <a:spLocks noGrp="1"/>
          </p:cNvSpPr>
          <p:nvPr>
            <p:ph type="title"/>
          </p:nvPr>
        </p:nvSpPr>
        <p:spPr/>
        <p:txBody>
          <a:bodyPr>
            <a:noAutofit/>
          </a:bodyPr>
          <a:lstStyle/>
          <a:p>
            <a:r>
              <a:rPr lang="en-AU" sz="3200" dirty="0"/>
              <a:t>Figure 5: Median price of heroin per cap and gram, nationally, 2000-2018</a:t>
            </a:r>
          </a:p>
        </p:txBody>
      </p:sp>
      <p:sp>
        <p:nvSpPr>
          <p:cNvPr id="4" name="Text Placeholder 3">
            <a:extLst>
              <a:ext uri="{FF2B5EF4-FFF2-40B4-BE49-F238E27FC236}">
                <a16:creationId xmlns:a16="http://schemas.microsoft.com/office/drawing/2014/main" id="{6D33D9E2-D027-4476-B995-142399B0DCF4}"/>
              </a:ext>
            </a:extLst>
          </p:cNvPr>
          <p:cNvSpPr>
            <a:spLocks noGrp="1"/>
          </p:cNvSpPr>
          <p:nvPr>
            <p:ph type="body" sz="quarter" idx="14"/>
          </p:nvPr>
        </p:nvSpPr>
        <p:spPr>
          <a:xfrm>
            <a:off x="838200" y="5925640"/>
            <a:ext cx="10515600" cy="209034"/>
          </a:xfrm>
        </p:spPr>
        <p:txBody>
          <a:bodyPr>
            <a:noAutofit/>
          </a:bodyPr>
          <a:lstStyle/>
          <a:p>
            <a:pPr marL="0" indent="0">
              <a:buNone/>
            </a:pPr>
            <a:r>
              <a:rPr lang="en-AU" sz="1200" dirty="0"/>
              <a:t>Note. Among those who commented. Price for a gram of heroin was not collected in 2000.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800" dirty="0"/>
          </a:p>
        </p:txBody>
      </p:sp>
      <p:graphicFrame>
        <p:nvGraphicFramePr>
          <p:cNvPr id="5" name="Chart 4">
            <a:extLst>
              <a:ext uri="{FF2B5EF4-FFF2-40B4-BE49-F238E27FC236}">
                <a16:creationId xmlns:a16="http://schemas.microsoft.com/office/drawing/2014/main" id="{B665E6AD-35E2-4996-95E5-731B15E1657A}"/>
              </a:ext>
            </a:extLst>
          </p:cNvPr>
          <p:cNvGraphicFramePr/>
          <p:nvPr>
            <p:extLst>
              <p:ext uri="{D42A27DB-BD31-4B8C-83A1-F6EECF244321}">
                <p14:modId xmlns:p14="http://schemas.microsoft.com/office/powerpoint/2010/main" val="4038202996"/>
              </p:ext>
            </p:extLst>
          </p:nvPr>
        </p:nvGraphicFramePr>
        <p:xfrm>
          <a:off x="838200" y="1601488"/>
          <a:ext cx="10515600" cy="432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5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BFF8-8FAA-41E5-8D31-0559A2B0415B}"/>
              </a:ext>
            </a:extLst>
          </p:cNvPr>
          <p:cNvSpPr>
            <a:spLocks noGrp="1"/>
          </p:cNvSpPr>
          <p:nvPr>
            <p:ph type="title"/>
          </p:nvPr>
        </p:nvSpPr>
        <p:spPr/>
        <p:txBody>
          <a:bodyPr>
            <a:noAutofit/>
          </a:bodyPr>
          <a:lstStyle/>
          <a:p>
            <a:r>
              <a:rPr lang="en-AU" sz="3200" dirty="0"/>
              <a:t>Figure 6: Current perceived purity of heroin, nationally, 2000-2018</a:t>
            </a:r>
          </a:p>
        </p:txBody>
      </p:sp>
      <p:sp>
        <p:nvSpPr>
          <p:cNvPr id="4" name="Text Placeholder 3">
            <a:extLst>
              <a:ext uri="{FF2B5EF4-FFF2-40B4-BE49-F238E27FC236}">
                <a16:creationId xmlns:a16="http://schemas.microsoft.com/office/drawing/2014/main" id="{71CE6C56-A91B-4C60-AC45-E117FA4A59BC}"/>
              </a:ext>
            </a:extLst>
          </p:cNvPr>
          <p:cNvSpPr>
            <a:spLocks noGrp="1"/>
          </p:cNvSpPr>
          <p:nvPr>
            <p:ph type="body" sz="quarter" idx="14"/>
          </p:nvPr>
        </p:nvSpPr>
        <p:spPr>
          <a:xfrm>
            <a:off x="832757" y="5885985"/>
            <a:ext cx="10515600" cy="274428"/>
          </a:xfrm>
        </p:spPr>
        <p:txBody>
          <a:bodyPr>
            <a:norm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8D85E282-6071-4622-ABCC-542C51B3D958}"/>
              </a:ext>
            </a:extLst>
          </p:cNvPr>
          <p:cNvGraphicFramePr/>
          <p:nvPr>
            <p:extLst>
              <p:ext uri="{D42A27DB-BD31-4B8C-83A1-F6EECF244321}">
                <p14:modId xmlns:p14="http://schemas.microsoft.com/office/powerpoint/2010/main" val="1353218519"/>
              </p:ext>
            </p:extLst>
          </p:nvPr>
        </p:nvGraphicFramePr>
        <p:xfrm>
          <a:off x="832757" y="1622249"/>
          <a:ext cx="10515600" cy="4263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0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14B8-A9C9-4545-BCBA-1BA796C594EB}"/>
              </a:ext>
            </a:extLst>
          </p:cNvPr>
          <p:cNvSpPr>
            <a:spLocks noGrp="1"/>
          </p:cNvSpPr>
          <p:nvPr>
            <p:ph type="title"/>
          </p:nvPr>
        </p:nvSpPr>
        <p:spPr/>
        <p:txBody>
          <a:bodyPr>
            <a:noAutofit/>
          </a:bodyPr>
          <a:lstStyle/>
          <a:p>
            <a:r>
              <a:rPr lang="en-AU" sz="3200" dirty="0"/>
              <a:t>Figure 7: Current perceived availability of heroin, nationally, 2000-2018</a:t>
            </a:r>
          </a:p>
        </p:txBody>
      </p:sp>
      <p:sp>
        <p:nvSpPr>
          <p:cNvPr id="4" name="Text Placeholder 3">
            <a:extLst>
              <a:ext uri="{FF2B5EF4-FFF2-40B4-BE49-F238E27FC236}">
                <a16:creationId xmlns:a16="http://schemas.microsoft.com/office/drawing/2014/main" id="{62704AEE-2507-4D37-8234-C53A048969D8}"/>
              </a:ext>
            </a:extLst>
          </p:cNvPr>
          <p:cNvSpPr>
            <a:spLocks noGrp="1"/>
          </p:cNvSpPr>
          <p:nvPr>
            <p:ph type="body" sz="quarter" idx="14"/>
          </p:nvPr>
        </p:nvSpPr>
        <p:spPr>
          <a:xfrm>
            <a:off x="838200" y="5948500"/>
            <a:ext cx="10515600" cy="190948"/>
          </a:xfrm>
        </p:spPr>
        <p:txBody>
          <a:bodyPr>
            <a:noAutofit/>
          </a:bodyPr>
          <a:lstStyle/>
          <a:p>
            <a:pPr marL="0" indent="0">
              <a:buNone/>
            </a:pPr>
            <a:r>
              <a:rPr lang="en-GB" sz="1200" dirty="0"/>
              <a:t>Note. The response ‘Don’t know’ was excluded from analysis.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B304BDCF-0A1C-4656-974F-44C554ED6ED2}"/>
              </a:ext>
            </a:extLst>
          </p:cNvPr>
          <p:cNvGraphicFramePr/>
          <p:nvPr>
            <p:extLst>
              <p:ext uri="{D42A27DB-BD31-4B8C-83A1-F6EECF244321}">
                <p14:modId xmlns:p14="http://schemas.microsoft.com/office/powerpoint/2010/main" val="760442888"/>
              </p:ext>
            </p:extLst>
          </p:nvPr>
        </p:nvGraphicFramePr>
        <p:xfrm>
          <a:off x="832756" y="1626712"/>
          <a:ext cx="10515599" cy="4236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43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1D9D-75F8-43D8-B266-4B246CD43AFB}"/>
              </a:ext>
            </a:extLst>
          </p:cNvPr>
          <p:cNvSpPr>
            <a:spLocks noGrp="1"/>
          </p:cNvSpPr>
          <p:nvPr>
            <p:ph type="title"/>
          </p:nvPr>
        </p:nvSpPr>
        <p:spPr/>
        <p:txBody>
          <a:bodyPr>
            <a:noAutofit/>
          </a:bodyPr>
          <a:lstStyle/>
          <a:p>
            <a:r>
              <a:rPr lang="en-AU" sz="3200" dirty="0"/>
              <a:t>Figure 8: Past six month use of any methamphetamine, powder, base, and crystal, nationally, 2000-2018</a:t>
            </a:r>
          </a:p>
        </p:txBody>
      </p:sp>
      <p:sp>
        <p:nvSpPr>
          <p:cNvPr id="4" name="Text Placeholder 3">
            <a:extLst>
              <a:ext uri="{FF2B5EF4-FFF2-40B4-BE49-F238E27FC236}">
                <a16:creationId xmlns:a16="http://schemas.microsoft.com/office/drawing/2014/main" id="{B997CE14-555C-4903-99FD-BF987D90B256}"/>
              </a:ext>
            </a:extLst>
          </p:cNvPr>
          <p:cNvSpPr>
            <a:spLocks noGrp="1"/>
          </p:cNvSpPr>
          <p:nvPr>
            <p:ph type="body" sz="quarter" idx="14"/>
          </p:nvPr>
        </p:nvSpPr>
        <p:spPr>
          <a:xfrm>
            <a:off x="832757" y="5546724"/>
            <a:ext cx="10515600" cy="577224"/>
          </a:xfrm>
        </p:spPr>
        <p:txBody>
          <a:bodyPr>
            <a:noAutofit/>
          </a:bodyPr>
          <a:lstStyle/>
          <a:p>
            <a:pPr marL="0" indent="0">
              <a:buNone/>
            </a:pPr>
            <a:r>
              <a:rPr lang="en-GB" sz="1200" dirty="0"/>
              <a:t>Note.</a:t>
            </a:r>
            <a:r>
              <a:rPr lang="en-GB" sz="1200" baseline="30000" dirty="0"/>
              <a:t> #</a:t>
            </a:r>
            <a:r>
              <a:rPr lang="en-AU" sz="1200" dirty="0"/>
              <a:t> Base asked separately from 2001 onwards. ‘Any methamphetamine’ includes crystal, speed, base and liquid methamphetamine combined. Figures for liquid not reported historically due to small numbers, however in 2018 3% of the national sample reported use of liquid amphetamine in the six months preceding interview.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p:txBody>
      </p:sp>
      <p:graphicFrame>
        <p:nvGraphicFramePr>
          <p:cNvPr id="5" name="Chart 4">
            <a:extLst>
              <a:ext uri="{FF2B5EF4-FFF2-40B4-BE49-F238E27FC236}">
                <a16:creationId xmlns:a16="http://schemas.microsoft.com/office/drawing/2014/main" id="{69E71BFB-1D72-4FB4-950B-EC05F771897D}"/>
              </a:ext>
            </a:extLst>
          </p:cNvPr>
          <p:cNvGraphicFramePr/>
          <p:nvPr>
            <p:extLst>
              <p:ext uri="{D42A27DB-BD31-4B8C-83A1-F6EECF244321}">
                <p14:modId xmlns:p14="http://schemas.microsoft.com/office/powerpoint/2010/main" val="812600855"/>
              </p:ext>
            </p:extLst>
          </p:nvPr>
        </p:nvGraphicFramePr>
        <p:xfrm>
          <a:off x="832757" y="1694032"/>
          <a:ext cx="10515600" cy="3852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53255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1026</TotalTime>
  <Words>3180</Words>
  <Application>Microsoft Office PowerPoint</Application>
  <PresentationFormat>Widescreen</PresentationFormat>
  <Paragraphs>442</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Garamond</vt:lpstr>
      <vt:lpstr>Microsoft Sans Serif</vt:lpstr>
      <vt:lpstr>Sommet</vt:lpstr>
      <vt:lpstr>Times</vt:lpstr>
      <vt:lpstr>Office Theme</vt:lpstr>
      <vt:lpstr>PowerPoint Presentation</vt:lpstr>
      <vt:lpstr>Figure 1: Drug of choice, nationally, 2000-2018</vt:lpstr>
      <vt:lpstr>Figure 2: Drug injected most often in the past month, nationally, 2000-2018</vt:lpstr>
      <vt:lpstr>Figure 3: High frequency substance use in the past six months, nationally, 2000-2018</vt:lpstr>
      <vt:lpstr>Figure 4: Past six month use and frequency of use of heroin, nationally, 2000-2018</vt:lpstr>
      <vt:lpstr>Figure 5: Median price of heroin per cap and gram, nationally, 2000-2018</vt:lpstr>
      <vt:lpstr>Figure 6: Current perceived purity of heroin, nationally, 2000-2018</vt:lpstr>
      <vt:lpstr>Figure 7: Current perceived availability of heroin, nationally, 2000-2018</vt:lpstr>
      <vt:lpstr>Figure 8: Past six month use of any methamphetamine, powder, base, and crystal, nationally, 2000-2018</vt:lpstr>
      <vt:lpstr>Figure 9: Frequency of use of any methamphetamine, powder, base, and crystal, nationally, 2000-2018</vt:lpstr>
      <vt:lpstr>Figure 10: Median price of powder methamphetamine per point and gram, nationally, 2002-2018</vt:lpstr>
      <vt:lpstr>Figure 11: Current perceived purity of powder methamphetamine, nationally, 2002-2018</vt:lpstr>
      <vt:lpstr>Figure 12: Current perceived availability of powder methamphetamine, nationally, 2002-2018</vt:lpstr>
      <vt:lpstr>Figure 13: Median price of base methamphetamine per point and gram, nationally, 2002-2018</vt:lpstr>
      <vt:lpstr>Figure 14: Current perceived purity of base methamphetamine, nationally, 2002-2018</vt:lpstr>
      <vt:lpstr>Figure 15: Current perceived availability of base methamphetamine, nationally, 2002-2018</vt:lpstr>
      <vt:lpstr>Figure 16: Median price of crystal methamphetamine per point and gram, nationally, 2001-2018 </vt:lpstr>
      <vt:lpstr>Figure 17: Current perceive purity of crystal methamphetamine, nationally, 2002-2018</vt:lpstr>
      <vt:lpstr>Figure 18: Current perceived availability of crystal methamphetamine, nationally, 2002-2018</vt:lpstr>
      <vt:lpstr>Figure 19: Past six month use and frequency of use of cocaine, nationally, 2000-2018</vt:lpstr>
      <vt:lpstr>Figure 20: Median price of cocaine per cap and gram, nationally, 2000-2018</vt:lpstr>
      <vt:lpstr>Figure 21: Current perceived purity of cocaine, nationally, 2000-2018</vt:lpstr>
      <vt:lpstr>Figure 22: Current perceived availability of cocaine, nationally, 2000-2018</vt:lpstr>
      <vt:lpstr>Figure 23: Past six month use and frequency of use of cannabis, nationally, 2000-2018</vt:lpstr>
      <vt:lpstr>Figure 24: Median price of hydroponic (a) and bush (b) cannabis per ounce and gram, nationally, 2003-2018</vt:lpstr>
      <vt:lpstr>Figure 25: Current perceived potency of hydroponic (a) and bush (b) cannabis, nationally, 2004-2018</vt:lpstr>
      <vt:lpstr>Figure 26: Current perceived availability of hydroponic (a) and bush (b) cannabis, nationally, 2004-2018</vt:lpstr>
      <vt:lpstr>Figure 27: Past six month use (prescribed and non-prescribed) and frequency of use of methadone, nationally, 2000-2018</vt:lpstr>
      <vt:lpstr>Figure 28: Past six month use (prescribed and non-prescribed) and frequency of use of buprenorphine, nationally, 2002-2018</vt:lpstr>
      <vt:lpstr>Figure 29: Past six month use (prescribed and non-prescribed) and frequency of use of buprenorphine-naloxone, nationally, 2006-2018</vt:lpstr>
      <vt:lpstr>Figure 30: Past six month use (prescribed and non-prescribed) and frequency of use of morphine, nationally, 2001-2018</vt:lpstr>
      <vt:lpstr>Figure 31: Past six month use (prescribed and non-prescribed) and frequency of use of oxycodone, nationally, 2005-2018</vt:lpstr>
      <vt:lpstr>Figure 32: Past six month use (prescribed and non-prescribed) and frequency of use of fentanyl, nationally, 2013-2018</vt:lpstr>
      <vt:lpstr>Figure 33: Past six month non-prescribed use of fentanyl, by jurisdiction, 2018</vt:lpstr>
      <vt:lpstr>Figure 34: Past six month use and frequency of low-dose codeine (for non-pain purposes), nationally, 2013-2018</vt:lpstr>
      <vt:lpstr>Figure 35: Past six month use of codeine, by jurisdiction, 2018</vt:lpstr>
      <vt:lpstr>Figure 36: Past six month use of other drugs, nationally, 2000-2018 </vt:lpstr>
      <vt:lpstr>Figure 37: Use of opioids, stimulants and benzodiazepines on the day preceding interview, 2018</vt:lpstr>
      <vt:lpstr>Figure 38: Past 12 month non-fatal overdose, nationally, 2000-2018</vt:lpstr>
      <vt:lpstr>Figure 39: Take-home naloxone program and distribution, nationally, 2013-2018</vt:lpstr>
      <vt:lpstr>Figure 40: Borrowing and lending of needles and sharing of injecting equipment in the past month, nationally, 2000-2018</vt:lpstr>
      <vt:lpstr>Figure 41: Self-reported mental health problems and treatment seeking in the past six months, nationally, 2004-2018</vt:lpstr>
      <vt:lpstr>Figure 42: Self-reported criminal activity in the past month, nationally, 2000-2018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Daisy Gibbs</cp:lastModifiedBy>
  <cp:revision>62</cp:revision>
  <dcterms:created xsi:type="dcterms:W3CDTF">2018-08-21T07:06:16Z</dcterms:created>
  <dcterms:modified xsi:type="dcterms:W3CDTF">2018-11-15T22:42:14Z</dcterms:modified>
</cp:coreProperties>
</file>