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271" r:id="rId4"/>
    <p:sldId id="397" r:id="rId5"/>
    <p:sldId id="379" r:id="rId6"/>
    <p:sldId id="283" r:id="rId7"/>
    <p:sldId id="308" r:id="rId8"/>
    <p:sldId id="306" r:id="rId9"/>
    <p:sldId id="307" r:id="rId10"/>
    <p:sldId id="301" r:id="rId11"/>
    <p:sldId id="262" r:id="rId12"/>
  </p:sldIdLst>
  <p:sldSz cx="9144000" cy="6858000" type="screen4x3"/>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76979" autoAdjust="0"/>
  </p:normalViewPr>
  <p:slideViewPr>
    <p:cSldViewPr snapToGrid="0">
      <p:cViewPr varScale="1">
        <p:scale>
          <a:sx n="64" d="100"/>
          <a:sy n="64" d="100"/>
        </p:scale>
        <p:origin x="117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496236021807E-2"/>
          <c:y val="3.6394948414941501E-2"/>
          <c:w val="0.90475037639781897"/>
          <c:h val="0.74573630225083798"/>
        </c:manualLayout>
      </c:layout>
      <c:lineChart>
        <c:grouping val="standard"/>
        <c:varyColors val="0"/>
        <c:ser>
          <c:idx val="0"/>
          <c:order val="0"/>
          <c:tx>
            <c:strRef>
              <c:f>Sheet1!$B$1</c:f>
              <c:strCache>
                <c:ptCount val="1"/>
                <c:pt idx="0">
                  <c:v>Prescribed</c:v>
                </c:pt>
              </c:strCache>
            </c:strRef>
          </c:tx>
          <c:spPr>
            <a:ln w="25400" cap="rnd" cmpd="sng" algn="ctr">
              <a:solidFill>
                <a:schemeClr val="accent4"/>
              </a:solidFill>
              <a:prstDash val="solid"/>
              <a:round/>
            </a:ln>
            <a:effectLst/>
          </c:spPr>
          <c:marker>
            <c:symbol val="circle"/>
            <c:size val="5"/>
            <c:spPr>
              <a:solidFill>
                <a:schemeClr val="accent1"/>
              </a:solidFill>
              <a:ln w="25400" cap="flat" cmpd="sng" algn="ctr">
                <a:solidFill>
                  <a:schemeClr val="accent4"/>
                </a:solidFill>
                <a:prstDash val="solid"/>
                <a:round/>
              </a:ln>
              <a:effectLst/>
            </c:spPr>
          </c:marker>
          <c:dLbls>
            <c:dLbl>
              <c:idx val="4"/>
              <c:tx>
                <c:rich>
                  <a:bodyPr/>
                  <a:lstStyle/>
                  <a:p>
                    <a:fld id="{52FE1B59-779E-4344-BBCD-05E3B2F2B06E}" type="VALUE">
                      <a:rPr lang="en-US"/>
                      <a:pPr/>
                      <a:t>[VALUE]</a:t>
                    </a:fld>
                    <a:r>
                      <a:rPr lang="en-US"/>
                      <a:t>*</a:t>
                    </a:r>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65D-44D0-8465-5E0354B0AE63}"/>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Arial"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Sheet1!$A$2:$A$10</c:f>
              <c:strCache>
                <c:ptCount val="9"/>
                <c:pt idx="0">
                  <c:v>2011 (n=868)</c:v>
                </c:pt>
                <c:pt idx="1">
                  <c:v>2012 (n=924)</c:v>
                </c:pt>
                <c:pt idx="2">
                  <c:v>2013 (n=887)</c:v>
                </c:pt>
                <c:pt idx="3">
                  <c:v>2014 (n=800)</c:v>
                </c:pt>
                <c:pt idx="4">
                  <c:v>2015 (n=763)</c:v>
                </c:pt>
                <c:pt idx="5">
                  <c:v>2016 (n=877)</c:v>
                </c:pt>
                <c:pt idx="6">
                  <c:v>2017 (n=888)</c:v>
                </c:pt>
                <c:pt idx="7">
                  <c:v>2018 (n=905)</c:v>
                </c:pt>
                <c:pt idx="8">
                  <c:v>2019 (n=902)</c:v>
                </c:pt>
              </c:strCache>
            </c:strRef>
          </c:cat>
          <c:val>
            <c:numRef>
              <c:f>Sheet1!$B$2:$B$10</c:f>
              <c:numCache>
                <c:formatCode>General</c:formatCode>
                <c:ptCount val="9"/>
                <c:pt idx="0">
                  <c:v>13</c:v>
                </c:pt>
                <c:pt idx="1">
                  <c:v>11</c:v>
                </c:pt>
                <c:pt idx="2">
                  <c:v>10</c:v>
                </c:pt>
                <c:pt idx="3">
                  <c:v>7</c:v>
                </c:pt>
                <c:pt idx="4">
                  <c:v>5</c:v>
                </c:pt>
                <c:pt idx="5">
                  <c:v>5</c:v>
                </c:pt>
                <c:pt idx="6">
                  <c:v>5</c:v>
                </c:pt>
                <c:pt idx="7">
                  <c:v>5</c:v>
                </c:pt>
                <c:pt idx="8">
                  <c:v>4</c:v>
                </c:pt>
              </c:numCache>
            </c:numRef>
          </c:val>
          <c:smooth val="0"/>
          <c:extLst>
            <c:ext xmlns:c16="http://schemas.microsoft.com/office/drawing/2014/chart" uri="{C3380CC4-5D6E-409C-BE32-E72D297353CC}">
              <c16:uniqueId val="{00000005-565D-44D0-8465-5E0354B0AE63}"/>
            </c:ext>
          </c:extLst>
        </c:ser>
        <c:ser>
          <c:idx val="1"/>
          <c:order val="1"/>
          <c:tx>
            <c:strRef>
              <c:f>Sheet1!$C$1</c:f>
              <c:strCache>
                <c:ptCount val="1"/>
                <c:pt idx="0">
                  <c:v>Non-prescribed</c:v>
                </c:pt>
              </c:strCache>
            </c:strRef>
          </c:tx>
          <c:spPr>
            <a:ln w="28575" cap="rnd" cmpd="sng" algn="ctr">
              <a:solidFill>
                <a:schemeClr val="accent2">
                  <a:shade val="95000"/>
                  <a:satMod val="105000"/>
                </a:schemeClr>
              </a:solidFill>
              <a:prstDash val="solid"/>
              <a:round/>
            </a:ln>
            <a:effectLst/>
          </c:spPr>
          <c:marker>
            <c:spPr>
              <a:solidFill>
                <a:schemeClr val="accent2"/>
              </a:solidFill>
              <a:ln w="9525" cap="flat" cmpd="sng" algn="ctr">
                <a:solidFill>
                  <a:schemeClr val="accent2">
                    <a:shade val="95000"/>
                    <a:satMod val="105000"/>
                  </a:schemeClr>
                </a:solidFill>
                <a:prstDash val="solid"/>
                <a:round/>
              </a:ln>
              <a:effectLst/>
            </c:spPr>
          </c:marker>
          <c:dLbls>
            <c:dLbl>
              <c:idx val="3"/>
              <c:tx>
                <c:rich>
                  <a:bodyPr/>
                  <a:lstStyle/>
                  <a:p>
                    <a:fld id="{B47E2DDE-D89E-4852-8877-3D3D53324623}" type="VALUE">
                      <a:rPr lang="en-US"/>
                      <a:pPr/>
                      <a:t>[VALUE]</a:t>
                    </a:fld>
                    <a:r>
                      <a:rPr lang="en-US"/>
                      <a:t>***</a:t>
                    </a:r>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565D-44D0-8465-5E0354B0AE63}"/>
                </c:ext>
              </c:extLst>
            </c:dLbl>
            <c:dLbl>
              <c:idx val="5"/>
              <c:tx>
                <c:rich>
                  <a:bodyPr/>
                  <a:lstStyle/>
                  <a:p>
                    <a:fld id="{45CA7EE7-7D2A-4193-B0E6-A5580FFF70A2}" type="VALUE">
                      <a:rPr lang="en-US"/>
                      <a:pPr/>
                      <a:t>[VALUE]</a:t>
                    </a:fld>
                    <a:r>
                      <a:rPr lang="en-US"/>
                      <a:t>*</a:t>
                    </a:r>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565D-44D0-8465-5E0354B0AE63}"/>
                </c:ext>
              </c:extLst>
            </c:dLbl>
            <c:dLbl>
              <c:idx val="6"/>
              <c:tx>
                <c:rich>
                  <a:bodyPr/>
                  <a:lstStyle/>
                  <a:p>
                    <a:fld id="{BFA1FDAD-871D-4757-B5C4-9596D40999AA}" type="VALUE">
                      <a:rPr lang="en-US"/>
                      <a:pPr/>
                      <a:t>[VALUE]</a:t>
                    </a:fld>
                    <a:r>
                      <a:rPr lang="en-US"/>
                      <a:t>*</a:t>
                    </a:r>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565D-44D0-8465-5E0354B0AE63}"/>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Arial"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shade val="95000"/>
                          <a:satMod val="105000"/>
                        </a:schemeClr>
                      </a:solidFill>
                      <a:prstDash val="solid"/>
                      <a:round/>
                    </a:ln>
                    <a:effectLst/>
                  </c:spPr>
                </c15:leaderLines>
              </c:ext>
            </c:extLst>
          </c:dLbls>
          <c:cat>
            <c:strRef>
              <c:f>Sheet1!$A$2:$A$10</c:f>
              <c:strCache>
                <c:ptCount val="9"/>
                <c:pt idx="0">
                  <c:v>2011 (n=868)</c:v>
                </c:pt>
                <c:pt idx="1">
                  <c:v>2012 (n=924)</c:v>
                </c:pt>
                <c:pt idx="2">
                  <c:v>2013 (n=887)</c:v>
                </c:pt>
                <c:pt idx="3">
                  <c:v>2014 (n=800)</c:v>
                </c:pt>
                <c:pt idx="4">
                  <c:v>2015 (n=763)</c:v>
                </c:pt>
                <c:pt idx="5">
                  <c:v>2016 (n=877)</c:v>
                </c:pt>
                <c:pt idx="6">
                  <c:v>2017 (n=888)</c:v>
                </c:pt>
                <c:pt idx="7">
                  <c:v>2018 (n=905)</c:v>
                </c:pt>
                <c:pt idx="8">
                  <c:v>2019 (n=902)</c:v>
                </c:pt>
              </c:strCache>
            </c:strRef>
          </c:cat>
          <c:val>
            <c:numRef>
              <c:f>Sheet1!$C$2:$C$10</c:f>
              <c:numCache>
                <c:formatCode>General</c:formatCode>
                <c:ptCount val="9"/>
                <c:pt idx="0">
                  <c:v>39</c:v>
                </c:pt>
                <c:pt idx="1">
                  <c:v>37</c:v>
                </c:pt>
                <c:pt idx="2">
                  <c:v>34</c:v>
                </c:pt>
                <c:pt idx="3">
                  <c:v>27</c:v>
                </c:pt>
                <c:pt idx="4">
                  <c:v>23</c:v>
                </c:pt>
                <c:pt idx="5">
                  <c:v>19</c:v>
                </c:pt>
                <c:pt idx="6">
                  <c:v>15</c:v>
                </c:pt>
                <c:pt idx="7">
                  <c:v>17</c:v>
                </c:pt>
                <c:pt idx="8">
                  <c:v>17</c:v>
                </c:pt>
              </c:numCache>
            </c:numRef>
          </c:val>
          <c:smooth val="0"/>
          <c:extLst>
            <c:ext xmlns:c16="http://schemas.microsoft.com/office/drawing/2014/chart" uri="{C3380CC4-5D6E-409C-BE32-E72D297353CC}">
              <c16:uniqueId val="{0000000B-565D-44D0-8465-5E0354B0AE63}"/>
            </c:ext>
          </c:extLst>
        </c:ser>
        <c:dLbls>
          <c:showLegendKey val="0"/>
          <c:showVal val="0"/>
          <c:showCatName val="0"/>
          <c:showSerName val="0"/>
          <c:showPercent val="0"/>
          <c:showBubbleSize val="0"/>
        </c:dLbls>
        <c:marker val="1"/>
        <c:smooth val="0"/>
        <c:axId val="-2111644472"/>
        <c:axId val="-2135135976"/>
      </c:lineChart>
      <c:catAx>
        <c:axId val="-2111644472"/>
        <c:scaling>
          <c:orientation val="minMax"/>
        </c:scaling>
        <c:delete val="0"/>
        <c:axPos val="b"/>
        <c:numFmt formatCode="General" sourceLinked="1"/>
        <c:majorTickMark val="out"/>
        <c:minorTickMark val="none"/>
        <c:tickLblPos val="nextTo"/>
        <c:spPr>
          <a:noFill/>
          <a:ln w="6350" cap="flat" cmpd="sng" algn="ctr">
            <a:solidFill>
              <a:schemeClr val="tx1"/>
            </a:solidFill>
            <a:prstDash val="solid"/>
            <a:round/>
          </a:ln>
          <a:effectLst/>
        </c:spPr>
        <c:txPr>
          <a:bodyPr rot="-1620000" spcFirstLastPara="1" vertOverflow="ellipsis" wrap="square" anchor="ctr" anchorCtr="1"/>
          <a:lstStyle/>
          <a:p>
            <a:pPr>
              <a:defRPr sz="1400" b="0" i="0" u="none" strike="noStrike" kern="1200" baseline="0">
                <a:solidFill>
                  <a:schemeClr val="tx1"/>
                </a:solidFill>
                <a:latin typeface="+mn-lt"/>
                <a:ea typeface="+mn-ea"/>
                <a:cs typeface="Arial" pitchFamily="34" charset="0"/>
              </a:defRPr>
            </a:pPr>
            <a:endParaRPr lang="en-US"/>
          </a:p>
        </c:txPr>
        <c:crossAx val="-2135135976"/>
        <c:crosses val="autoZero"/>
        <c:auto val="1"/>
        <c:lblAlgn val="ctr"/>
        <c:lblOffset val="100"/>
        <c:noMultiLvlLbl val="0"/>
      </c:catAx>
      <c:valAx>
        <c:axId val="-2135135976"/>
        <c:scaling>
          <c:orientation val="minMax"/>
          <c:max val="100"/>
        </c:scaling>
        <c:delete val="0"/>
        <c:axPos val="l"/>
        <c:title>
          <c:tx>
            <c:rich>
              <a:bodyPr rot="-5400000" spcFirstLastPara="1" vertOverflow="ellipsis" vert="horz" wrap="square" anchor="ctr" anchorCtr="1"/>
              <a:lstStyle/>
              <a:p>
                <a:pPr>
                  <a:defRPr sz="1400" b="1" i="0" u="none" strike="noStrike" kern="1200" baseline="0">
                    <a:solidFill>
                      <a:schemeClr val="tx1"/>
                    </a:solidFill>
                    <a:latin typeface="+mn-lt"/>
                    <a:ea typeface="+mn-ea"/>
                    <a:cs typeface="Arial" pitchFamily="34" charset="0"/>
                  </a:defRPr>
                </a:pPr>
                <a:r>
                  <a:rPr lang="en-AU"/>
                  <a:t>% IDRS participants</a:t>
                </a:r>
              </a:p>
            </c:rich>
          </c:tx>
          <c:layout>
            <c:manualLayout>
              <c:xMode val="edge"/>
              <c:yMode val="edge"/>
              <c:x val="1.18891660689103E-3"/>
              <c:y val="0.21909636802145299"/>
            </c:manualLayout>
          </c:layout>
          <c:overlay val="0"/>
          <c:spPr>
            <a:noFill/>
            <a:ln>
              <a:noFill/>
            </a:ln>
            <a:effectLst/>
          </c:spPr>
        </c:title>
        <c:numFmt formatCode="General" sourceLinked="1"/>
        <c:majorTickMark val="out"/>
        <c:minorTickMark val="none"/>
        <c:tickLblPos val="nextTo"/>
        <c:spPr>
          <a:noFill/>
          <a:ln w="6350" cap="flat" cmpd="sng" algn="ctr">
            <a:solidFill>
              <a:schemeClr val="tx1"/>
            </a:solidFill>
            <a:prstDash val="solid"/>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Arial" pitchFamily="34" charset="0"/>
              </a:defRPr>
            </a:pPr>
            <a:endParaRPr lang="en-US"/>
          </a:p>
        </c:txPr>
        <c:crossAx val="-2111644472"/>
        <c:crosses val="autoZero"/>
        <c:crossBetween val="between"/>
      </c:valAx>
      <c:spPr>
        <a:noFill/>
        <a:ln>
          <a:noFill/>
        </a:ln>
        <a:effectLst/>
      </c:spPr>
    </c:plotArea>
    <c:legend>
      <c:legendPos val="b"/>
      <c:layout>
        <c:manualLayout>
          <c:xMode val="edge"/>
          <c:yMode val="edge"/>
          <c:x val="0.42440713590213203"/>
          <c:y val="1.13536275848771E-2"/>
          <c:w val="0.52162110959103802"/>
          <c:h val="7.4231992552655099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Arial" pitchFamily="34" charset="0"/>
            </a:defRPr>
          </a:pPr>
          <a:endParaRPr lang="en-US"/>
        </a:p>
      </c:txPr>
    </c:legend>
    <c:plotVisOnly val="1"/>
    <c:dispBlanksAs val="gap"/>
    <c:showDLblsOverMax val="0"/>
  </c:chart>
  <c:spPr>
    <a:solidFill>
      <a:schemeClr val="bg1"/>
    </a:solidFill>
    <a:ln w="6350" cap="flat" cmpd="sng" algn="ctr">
      <a:noFill/>
      <a:prstDash val="solid"/>
      <a:round/>
    </a:ln>
    <a:effectLst/>
  </c:spPr>
  <c:txPr>
    <a:bodyPr/>
    <a:lstStyle/>
    <a:p>
      <a:pPr>
        <a:defRPr sz="1400" baseline="0">
          <a:latin typeface="+mn-lt"/>
          <a:cs typeface="Arial"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953882259602"/>
          <c:y val="4.3650793650793697E-2"/>
          <c:w val="0.86958317808760399"/>
          <c:h val="0.67559127291751597"/>
        </c:manualLayout>
      </c:layout>
      <c:lineChart>
        <c:grouping val="standard"/>
        <c:varyColors val="0"/>
        <c:ser>
          <c:idx val="0"/>
          <c:order val="0"/>
          <c:tx>
            <c:strRef>
              <c:f>Sheet1!$B$1</c:f>
              <c:strCache>
                <c:ptCount val="1"/>
                <c:pt idx="0">
                  <c:v>Cannabis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2-E90C-47AB-9886-0B4F3809FDD8}"/>
                </c:ext>
              </c:extLst>
            </c:dLbl>
            <c:dLbl>
              <c:idx val="2"/>
              <c:tx>
                <c:rich>
                  <a:bodyPr/>
                  <a:lstStyle/>
                  <a:p>
                    <a:r>
                      <a:rPr lang="en-US" dirty="0"/>
                      <a:t>*</a:t>
                    </a:r>
                  </a:p>
                </c:rich>
              </c:tx>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D49-4276-A428-AB48E55DD79A}"/>
                </c:ext>
              </c:extLst>
            </c:dLbl>
            <c:dLbl>
              <c:idx val="3"/>
              <c:delete val="1"/>
              <c:extLst>
                <c:ext xmlns:c15="http://schemas.microsoft.com/office/drawing/2012/chart" uri="{CE6537A1-D6FC-4f65-9D91-7224C49458BB}"/>
                <c:ext xmlns:c16="http://schemas.microsoft.com/office/drawing/2014/chart" uri="{C3380CC4-5D6E-409C-BE32-E72D297353CC}">
                  <c16:uniqueId val="{00000003-E90C-47AB-9886-0B4F3809FDD8}"/>
                </c:ext>
              </c:extLst>
            </c:dLbl>
            <c:dLbl>
              <c:idx val="4"/>
              <c:delete val="1"/>
              <c:extLst>
                <c:ext xmlns:c15="http://schemas.microsoft.com/office/drawing/2012/chart" uri="{CE6537A1-D6FC-4f65-9D91-7224C49458BB}"/>
                <c:ext xmlns:c16="http://schemas.microsoft.com/office/drawing/2014/chart" uri="{C3380CC4-5D6E-409C-BE32-E72D297353CC}">
                  <c16:uniqueId val="{00000004-E90C-47AB-9886-0B4F3809FDD8}"/>
                </c:ext>
              </c:extLst>
            </c:dLbl>
            <c:dLbl>
              <c:idx val="5"/>
              <c:delete val="1"/>
              <c:extLst>
                <c:ext xmlns:c15="http://schemas.microsoft.com/office/drawing/2012/chart" uri="{CE6537A1-D6FC-4f65-9D91-7224C49458BB}"/>
                <c:ext xmlns:c16="http://schemas.microsoft.com/office/drawing/2014/chart" uri="{C3380CC4-5D6E-409C-BE32-E72D297353CC}">
                  <c16:uniqueId val="{00000005-E90C-47AB-9886-0B4F3809FDD8}"/>
                </c:ext>
              </c:extLst>
            </c:dLbl>
            <c:dLbl>
              <c:idx val="6"/>
              <c:delete val="1"/>
              <c:extLst>
                <c:ext xmlns:c15="http://schemas.microsoft.com/office/drawing/2012/chart" uri="{CE6537A1-D6FC-4f65-9D91-7224C49458BB}"/>
                <c:ext xmlns:c16="http://schemas.microsoft.com/office/drawing/2014/chart" uri="{C3380CC4-5D6E-409C-BE32-E72D297353CC}">
                  <c16:uniqueId val="{00000006-E90C-47AB-9886-0B4F3809FDD8}"/>
                </c:ext>
              </c:extLst>
            </c:dLbl>
            <c:dLbl>
              <c:idx val="7"/>
              <c:delete val="1"/>
              <c:extLst>
                <c:ext xmlns:c15="http://schemas.microsoft.com/office/drawing/2012/chart" uri="{CE6537A1-D6FC-4f65-9D91-7224C49458BB}"/>
                <c:ext xmlns:c16="http://schemas.microsoft.com/office/drawing/2014/chart" uri="{C3380CC4-5D6E-409C-BE32-E72D297353CC}">
                  <c16:uniqueId val="{00000007-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Sheet1!$B$2:$B$10</c:f>
              <c:numCache>
                <c:formatCode>General</c:formatCode>
                <c:ptCount val="9"/>
                <c:pt idx="0">
                  <c:v>79</c:v>
                </c:pt>
                <c:pt idx="1">
                  <c:v>76</c:v>
                </c:pt>
                <c:pt idx="2">
                  <c:v>72</c:v>
                </c:pt>
                <c:pt idx="3">
                  <c:v>74</c:v>
                </c:pt>
                <c:pt idx="4">
                  <c:v>73</c:v>
                </c:pt>
                <c:pt idx="5">
                  <c:v>73</c:v>
                </c:pt>
                <c:pt idx="6">
                  <c:v>72</c:v>
                </c:pt>
                <c:pt idx="7">
                  <c:v>73</c:v>
                </c:pt>
                <c:pt idx="8">
                  <c:v>74</c:v>
                </c:pt>
              </c:numCache>
            </c:numRef>
          </c:val>
          <c:smooth val="0"/>
          <c:extLst>
            <c:ext xmlns:c16="http://schemas.microsoft.com/office/drawing/2014/chart" uri="{C3380CC4-5D6E-409C-BE32-E72D297353CC}">
              <c16:uniqueId val="{00000001-4D49-4276-A428-AB48E55DD79A}"/>
            </c:ext>
          </c:extLst>
        </c:ser>
        <c:ser>
          <c:idx val="1"/>
          <c:order val="1"/>
          <c:tx>
            <c:strRef>
              <c:f>Sheet1!$C$1</c:f>
              <c:strCache>
                <c:ptCount val="1"/>
                <c:pt idx="0">
                  <c:v>Alcohol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B-E90C-47AB-9886-0B4F3809FDD8}"/>
                </c:ext>
              </c:extLst>
            </c:dLbl>
            <c:dLbl>
              <c:idx val="2"/>
              <c:layout>
                <c:manualLayout>
                  <c:x val="-1.49401082892029E-2"/>
                  <c:y val="-3.2284473228619E-2"/>
                </c:manualLayout>
              </c:layout>
              <c:tx>
                <c:rich>
                  <a:bodyPr/>
                  <a:lstStyle/>
                  <a:p>
                    <a:r>
                      <a:rPr lang="en-US" dirty="0"/>
                      <a:t>*</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D49-4276-A428-AB48E55DD79A}"/>
                </c:ext>
              </c:extLst>
            </c:dLbl>
            <c:dLbl>
              <c:idx val="3"/>
              <c:delete val="1"/>
              <c:extLst>
                <c:ext xmlns:c15="http://schemas.microsoft.com/office/drawing/2012/chart" uri="{CE6537A1-D6FC-4f65-9D91-7224C49458BB}"/>
                <c:ext xmlns:c16="http://schemas.microsoft.com/office/drawing/2014/chart" uri="{C3380CC4-5D6E-409C-BE32-E72D297353CC}">
                  <c16:uniqueId val="{0000000A-E90C-47AB-9886-0B4F3809FDD8}"/>
                </c:ext>
              </c:extLst>
            </c:dLbl>
            <c:dLbl>
              <c:idx val="4"/>
              <c:delete val="1"/>
              <c:extLst>
                <c:ext xmlns:c15="http://schemas.microsoft.com/office/drawing/2012/chart" uri="{CE6537A1-D6FC-4f65-9D91-7224C49458BB}"/>
                <c:ext xmlns:c16="http://schemas.microsoft.com/office/drawing/2014/chart" uri="{C3380CC4-5D6E-409C-BE32-E72D297353CC}">
                  <c16:uniqueId val="{00000003-4D49-4276-A428-AB48E55DD79A}"/>
                </c:ext>
              </c:extLst>
            </c:dLbl>
            <c:dLbl>
              <c:idx val="5"/>
              <c:delete val="1"/>
              <c:extLst>
                <c:ext xmlns:c15="http://schemas.microsoft.com/office/drawing/2012/chart" uri="{CE6537A1-D6FC-4f65-9D91-7224C49458BB}"/>
                <c:ext xmlns:c16="http://schemas.microsoft.com/office/drawing/2014/chart" uri="{C3380CC4-5D6E-409C-BE32-E72D297353CC}">
                  <c16:uniqueId val="{00000009-E90C-47AB-9886-0B4F3809FDD8}"/>
                </c:ext>
              </c:extLst>
            </c:dLbl>
            <c:dLbl>
              <c:idx val="6"/>
              <c:delete val="1"/>
              <c:extLst>
                <c:ext xmlns:c15="http://schemas.microsoft.com/office/drawing/2012/chart" uri="{CE6537A1-D6FC-4f65-9D91-7224C49458BB}"/>
                <c:ext xmlns:c16="http://schemas.microsoft.com/office/drawing/2014/chart" uri="{C3380CC4-5D6E-409C-BE32-E72D297353CC}">
                  <c16:uniqueId val="{00000008-E90C-47AB-9886-0B4F3809FDD8}"/>
                </c:ext>
              </c:extLst>
            </c:dLbl>
            <c:dLbl>
              <c:idx val="7"/>
              <c:layout>
                <c:manualLayout>
                  <c:x val="-2.0532009638341699E-2"/>
                  <c:y val="-2.7040066714616701E-2"/>
                </c:manualLayout>
              </c:layout>
              <c:tx>
                <c:rich>
                  <a:bodyPr/>
                  <a:lstStyle/>
                  <a:p>
                    <a:r>
                      <a:rPr lang="en-US" dirty="0"/>
                      <a:t>**</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D49-4276-A428-AB48E55DD79A}"/>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Sheet1!$C$2:$C$10</c:f>
              <c:numCache>
                <c:formatCode>General</c:formatCode>
                <c:ptCount val="9"/>
                <c:pt idx="0">
                  <c:v>65</c:v>
                </c:pt>
                <c:pt idx="1">
                  <c:v>64</c:v>
                </c:pt>
                <c:pt idx="2">
                  <c:v>59</c:v>
                </c:pt>
                <c:pt idx="3">
                  <c:v>58</c:v>
                </c:pt>
                <c:pt idx="4">
                  <c:v>61</c:v>
                </c:pt>
                <c:pt idx="5">
                  <c:v>58</c:v>
                </c:pt>
                <c:pt idx="6">
                  <c:v>56</c:v>
                </c:pt>
                <c:pt idx="7">
                  <c:v>62</c:v>
                </c:pt>
                <c:pt idx="8">
                  <c:v>59</c:v>
                </c:pt>
              </c:numCache>
            </c:numRef>
          </c:val>
          <c:smooth val="0"/>
          <c:extLst>
            <c:ext xmlns:c16="http://schemas.microsoft.com/office/drawing/2014/chart" uri="{C3380CC4-5D6E-409C-BE32-E72D297353CC}">
              <c16:uniqueId val="{00000005-4D49-4276-A428-AB48E55DD79A}"/>
            </c:ext>
          </c:extLst>
        </c:ser>
        <c:ser>
          <c:idx val="2"/>
          <c:order val="2"/>
          <c:tx>
            <c:strRef>
              <c:f>Sheet1!$D$1</c:f>
              <c:strCache>
                <c:ptCount val="1"/>
                <c:pt idx="0">
                  <c:v>Heroin</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Lbls>
            <c:dLbl>
              <c:idx val="0"/>
              <c:layout>
                <c:manualLayout>
                  <c:x val="-1.83211651887678E-2"/>
                  <c:y val="2.69215694130271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90C-47AB-9886-0B4F3809FDD8}"/>
                </c:ext>
              </c:extLst>
            </c:dLbl>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Sheet1!$D$2:$D$10</c:f>
              <c:numCache>
                <c:formatCode>General</c:formatCode>
                <c:ptCount val="9"/>
                <c:pt idx="0">
                  <c:v>62</c:v>
                </c:pt>
                <c:pt idx="1">
                  <c:v>59</c:v>
                </c:pt>
                <c:pt idx="2">
                  <c:v>60</c:v>
                </c:pt>
                <c:pt idx="3">
                  <c:v>60</c:v>
                </c:pt>
                <c:pt idx="4">
                  <c:v>58</c:v>
                </c:pt>
                <c:pt idx="5">
                  <c:v>56</c:v>
                </c:pt>
                <c:pt idx="6">
                  <c:v>57</c:v>
                </c:pt>
                <c:pt idx="7">
                  <c:v>54</c:v>
                </c:pt>
                <c:pt idx="8">
                  <c:v>55</c:v>
                </c:pt>
              </c:numCache>
            </c:numRef>
          </c:val>
          <c:smooth val="0"/>
          <c:extLst>
            <c:ext xmlns:c16="http://schemas.microsoft.com/office/drawing/2014/chart" uri="{C3380CC4-5D6E-409C-BE32-E72D297353CC}">
              <c16:uniqueId val="{00000007-4D49-4276-A428-AB48E55DD79A}"/>
            </c:ext>
          </c:extLst>
        </c:ser>
        <c:ser>
          <c:idx val="3"/>
          <c:order val="3"/>
          <c:tx>
            <c:strRef>
              <c:f>Sheet1!$E$1</c:f>
              <c:strCache>
                <c:ptCount val="1"/>
                <c:pt idx="0">
                  <c:v>Seroquel^</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15-E90C-47AB-9886-0B4F3809FDD8}"/>
                </c:ext>
              </c:extLst>
            </c:dLbl>
            <c:dLbl>
              <c:idx val="2"/>
              <c:tx>
                <c:rich>
                  <a:bodyPr/>
                  <a:lstStyle/>
                  <a:p>
                    <a:r>
                      <a:rPr lang="en-US" dirty="0"/>
                      <a:t>***</a:t>
                    </a:r>
                  </a:p>
                </c:rich>
              </c:tx>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00-4D55-A367-09F988E8E252}"/>
                </c:ext>
              </c:extLst>
            </c:dLbl>
            <c:dLbl>
              <c:idx val="3"/>
              <c:delete val="1"/>
              <c:extLst>
                <c:ext xmlns:c15="http://schemas.microsoft.com/office/drawing/2012/chart" uri="{CE6537A1-D6FC-4f65-9D91-7224C49458BB}"/>
                <c:ext xmlns:c16="http://schemas.microsoft.com/office/drawing/2014/chart" uri="{C3380CC4-5D6E-409C-BE32-E72D297353CC}">
                  <c16:uniqueId val="{00000014-E90C-47AB-9886-0B4F3809FDD8}"/>
                </c:ext>
              </c:extLst>
            </c:dLbl>
            <c:dLbl>
              <c:idx val="4"/>
              <c:delete val="1"/>
              <c:extLst>
                <c:ext xmlns:c15="http://schemas.microsoft.com/office/drawing/2012/chart" uri="{CE6537A1-D6FC-4f65-9D91-7224C49458BB}"/>
                <c:ext xmlns:c16="http://schemas.microsoft.com/office/drawing/2014/chart" uri="{C3380CC4-5D6E-409C-BE32-E72D297353CC}">
                  <c16:uniqueId val="{00000013-E90C-47AB-9886-0B4F3809FDD8}"/>
                </c:ext>
              </c:extLst>
            </c:dLbl>
            <c:dLbl>
              <c:idx val="5"/>
              <c:delete val="1"/>
              <c:extLst>
                <c:ext xmlns:c15="http://schemas.microsoft.com/office/drawing/2012/chart" uri="{CE6537A1-D6FC-4f65-9D91-7224C49458BB}"/>
                <c:ext xmlns:c16="http://schemas.microsoft.com/office/drawing/2014/chart" uri="{C3380CC4-5D6E-409C-BE32-E72D297353CC}">
                  <c16:uniqueId val="{00000012-E90C-47AB-9886-0B4F3809FDD8}"/>
                </c:ext>
              </c:extLst>
            </c:dLbl>
            <c:dLbl>
              <c:idx val="6"/>
              <c:delete val="1"/>
              <c:extLst>
                <c:ext xmlns:c15="http://schemas.microsoft.com/office/drawing/2012/chart" uri="{CE6537A1-D6FC-4f65-9D91-7224C49458BB}"/>
                <c:ext xmlns:c16="http://schemas.microsoft.com/office/drawing/2014/chart" uri="{C3380CC4-5D6E-409C-BE32-E72D297353CC}">
                  <c16:uniqueId val="{00000011-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Sheet1!$E$2:$E$10</c:f>
              <c:numCache>
                <c:formatCode>General</c:formatCode>
                <c:ptCount val="9"/>
                <c:pt idx="0">
                  <c:v>15</c:v>
                </c:pt>
                <c:pt idx="1">
                  <c:v>16</c:v>
                </c:pt>
                <c:pt idx="2">
                  <c:v>10</c:v>
                </c:pt>
                <c:pt idx="3">
                  <c:v>12</c:v>
                </c:pt>
                <c:pt idx="4">
                  <c:v>12</c:v>
                </c:pt>
                <c:pt idx="5">
                  <c:v>10</c:v>
                </c:pt>
                <c:pt idx="6">
                  <c:v>12</c:v>
                </c:pt>
                <c:pt idx="7">
                  <c:v>11</c:v>
                </c:pt>
              </c:numCache>
            </c:numRef>
          </c:val>
          <c:smooth val="0"/>
          <c:extLst>
            <c:ext xmlns:c16="http://schemas.microsoft.com/office/drawing/2014/chart" uri="{C3380CC4-5D6E-409C-BE32-E72D297353CC}">
              <c16:uniqueId val="{00000009-4D49-4276-A428-AB48E55DD79A}"/>
            </c:ext>
          </c:extLst>
        </c:ser>
        <c:ser>
          <c:idx val="4"/>
          <c:order val="4"/>
          <c:tx>
            <c:strRef>
              <c:f>Sheet1!$F$1</c:f>
              <c:strCache>
                <c:ptCount val="1"/>
                <c:pt idx="0">
                  <c:v>Morphine^</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B-4D49-4276-A428-AB48E55DD79A}"/>
                </c:ext>
              </c:extLst>
            </c:dLbl>
            <c:dLbl>
              <c:idx val="2"/>
              <c:delete val="1"/>
              <c:extLst>
                <c:ext xmlns:c15="http://schemas.microsoft.com/office/drawing/2012/chart" uri="{CE6537A1-D6FC-4f65-9D91-7224C49458BB}"/>
                <c:ext xmlns:c16="http://schemas.microsoft.com/office/drawing/2014/chart" uri="{C3380CC4-5D6E-409C-BE32-E72D297353CC}">
                  <c16:uniqueId val="{0000000C-4D49-4276-A428-AB48E55DD79A}"/>
                </c:ext>
              </c:extLst>
            </c:dLbl>
            <c:dLbl>
              <c:idx val="3"/>
              <c:delete val="1"/>
              <c:extLst>
                <c:ext xmlns:c15="http://schemas.microsoft.com/office/drawing/2012/chart" uri="{CE6537A1-D6FC-4f65-9D91-7224C49458BB}"/>
                <c:ext xmlns:c16="http://schemas.microsoft.com/office/drawing/2014/chart" uri="{C3380CC4-5D6E-409C-BE32-E72D297353CC}">
                  <c16:uniqueId val="{0000000D-4D49-4276-A428-AB48E55DD79A}"/>
                </c:ext>
              </c:extLst>
            </c:dLbl>
            <c:dLbl>
              <c:idx val="4"/>
              <c:layout>
                <c:manualLayout>
                  <c:x val="-1.28787014121044E-2"/>
                  <c:y val="-1.8979706436184102E-2"/>
                </c:manualLayout>
              </c:layout>
              <c:tx>
                <c:rich>
                  <a:bodyPr/>
                  <a:lstStyle/>
                  <a:p>
                    <a:r>
                      <a:rPr lang="en-US"/>
                      <a:t>**</a:t>
                    </a:r>
                    <a:endParaRPr lang="en-US" dirty="0"/>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D49-4276-A428-AB48E55DD79A}"/>
                </c:ext>
              </c:extLst>
            </c:dLbl>
            <c:dLbl>
              <c:idx val="5"/>
              <c:delete val="1"/>
              <c:extLst>
                <c:ext xmlns:c15="http://schemas.microsoft.com/office/drawing/2012/chart" uri="{CE6537A1-D6FC-4f65-9D91-7224C49458BB}"/>
                <c:ext xmlns:c16="http://schemas.microsoft.com/office/drawing/2014/chart" uri="{C3380CC4-5D6E-409C-BE32-E72D297353CC}">
                  <c16:uniqueId val="{0000000F-4D49-4276-A428-AB48E55DD79A}"/>
                </c:ext>
              </c:extLst>
            </c:dLbl>
            <c:dLbl>
              <c:idx val="6"/>
              <c:delete val="1"/>
              <c:extLst>
                <c:ext xmlns:c15="http://schemas.microsoft.com/office/drawing/2012/chart" uri="{CE6537A1-D6FC-4f65-9D91-7224C49458BB}"/>
                <c:ext xmlns:c16="http://schemas.microsoft.com/office/drawing/2014/chart" uri="{C3380CC4-5D6E-409C-BE32-E72D297353CC}">
                  <c16:uniqueId val="{00000010-4D49-4276-A428-AB48E55DD79A}"/>
                </c:ext>
              </c:extLst>
            </c:dLbl>
            <c:dLbl>
              <c:idx val="7"/>
              <c:delete val="1"/>
              <c:extLst>
                <c:ext xmlns:c15="http://schemas.microsoft.com/office/drawing/2012/chart" uri="{CE6537A1-D6FC-4f65-9D91-7224C49458BB}"/>
                <c:ext xmlns:c16="http://schemas.microsoft.com/office/drawing/2014/chart" uri="{C3380CC4-5D6E-409C-BE32-E72D297353CC}">
                  <c16:uniqueId val="{00000011-4D49-4276-A428-AB48E55DD79A}"/>
                </c:ext>
              </c:extLst>
            </c:dLbl>
            <c:dLbl>
              <c:idx val="8"/>
              <c:layout>
                <c:manualLayout>
                  <c:x val="-6.7734849715954002E-3"/>
                  <c:y val="-1.35953925535788E-2"/>
                </c:manualLayout>
              </c:layout>
              <c:tx>
                <c:rich>
                  <a:bodyPr/>
                  <a:lstStyle/>
                  <a:p>
                    <a:fld id="{961DC373-B70C-4139-A5BA-AE5F19AAD54C}" type="VALUE">
                      <a:rPr lang="en-US" smtClean="0"/>
                      <a:pPr/>
                      <a:t>[VALUE]</a:t>
                    </a:fld>
                    <a:r>
                      <a:rPr lang="en-US" dirty="0"/>
                      <a:t>*</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Sheet1!$F$2:$F$10</c:f>
              <c:numCache>
                <c:formatCode>General</c:formatCode>
                <c:ptCount val="9"/>
                <c:pt idx="0">
                  <c:v>39</c:v>
                </c:pt>
                <c:pt idx="1">
                  <c:v>38</c:v>
                </c:pt>
                <c:pt idx="2">
                  <c:v>35</c:v>
                </c:pt>
                <c:pt idx="3">
                  <c:v>35</c:v>
                </c:pt>
                <c:pt idx="4">
                  <c:v>28</c:v>
                </c:pt>
                <c:pt idx="5">
                  <c:v>26</c:v>
                </c:pt>
                <c:pt idx="6">
                  <c:v>24</c:v>
                </c:pt>
                <c:pt idx="7">
                  <c:v>22</c:v>
                </c:pt>
                <c:pt idx="8">
                  <c:v>18</c:v>
                </c:pt>
              </c:numCache>
            </c:numRef>
          </c:val>
          <c:smooth val="0"/>
          <c:extLst>
            <c:ext xmlns:c16="http://schemas.microsoft.com/office/drawing/2014/chart" uri="{C3380CC4-5D6E-409C-BE32-E72D297353CC}">
              <c16:uniqueId val="{00000012-4D49-4276-A428-AB48E55DD79A}"/>
            </c:ext>
          </c:extLst>
        </c:ser>
        <c:ser>
          <c:idx val="5"/>
          <c:order val="5"/>
          <c:tx>
            <c:strRef>
              <c:f>Sheet1!$G$1</c:f>
              <c:strCache>
                <c:ptCount val="1"/>
                <c:pt idx="0">
                  <c:v>Other benzos^</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dLbl>
              <c:idx val="0"/>
              <c:layout>
                <c:manualLayout>
                  <c:x val="-4.4241779858859402E-2"/>
                  <c:y val="-5.2658165810158001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00-4D55-A367-09F988E8E252}"/>
                </c:ext>
              </c:extLst>
            </c:dLbl>
            <c:dLbl>
              <c:idx val="1"/>
              <c:delete val="1"/>
              <c:extLst>
                <c:ext xmlns:c15="http://schemas.microsoft.com/office/drawing/2012/chart" uri="{CE6537A1-D6FC-4f65-9D91-7224C49458BB}"/>
                <c:ext xmlns:c16="http://schemas.microsoft.com/office/drawing/2014/chart" uri="{C3380CC4-5D6E-409C-BE32-E72D297353CC}">
                  <c16:uniqueId val="{00000002-B600-4D55-A367-09F988E8E252}"/>
                </c:ext>
              </c:extLst>
            </c:dLbl>
            <c:dLbl>
              <c:idx val="2"/>
              <c:delete val="1"/>
              <c:extLst>
                <c:ext xmlns:c15="http://schemas.microsoft.com/office/drawing/2012/chart" uri="{CE6537A1-D6FC-4f65-9D91-7224C49458BB}"/>
                <c:ext xmlns:c16="http://schemas.microsoft.com/office/drawing/2014/chart" uri="{C3380CC4-5D6E-409C-BE32-E72D297353CC}">
                  <c16:uniqueId val="{00000003-B600-4D55-A367-09F988E8E252}"/>
                </c:ext>
              </c:extLst>
            </c:dLbl>
            <c:dLbl>
              <c:idx val="3"/>
              <c:delete val="1"/>
              <c:extLst>
                <c:ext xmlns:c15="http://schemas.microsoft.com/office/drawing/2012/chart" uri="{CE6537A1-D6FC-4f65-9D91-7224C49458BB}"/>
                <c:ext xmlns:c16="http://schemas.microsoft.com/office/drawing/2014/chart" uri="{C3380CC4-5D6E-409C-BE32-E72D297353CC}">
                  <c16:uniqueId val="{00000004-B600-4D55-A367-09F988E8E252}"/>
                </c:ext>
              </c:extLst>
            </c:dLbl>
            <c:dLbl>
              <c:idx val="4"/>
              <c:delete val="1"/>
              <c:extLst>
                <c:ext xmlns:c15="http://schemas.microsoft.com/office/drawing/2012/chart" uri="{CE6537A1-D6FC-4f65-9D91-7224C49458BB}"/>
                <c:ext xmlns:c16="http://schemas.microsoft.com/office/drawing/2014/chart" uri="{C3380CC4-5D6E-409C-BE32-E72D297353CC}">
                  <c16:uniqueId val="{00000005-B600-4D55-A367-09F988E8E252}"/>
                </c:ext>
              </c:extLst>
            </c:dLbl>
            <c:dLbl>
              <c:idx val="5"/>
              <c:delete val="1"/>
              <c:extLst>
                <c:ext xmlns:c15="http://schemas.microsoft.com/office/drawing/2012/chart" uri="{CE6537A1-D6FC-4f65-9D91-7224C49458BB}"/>
                <c:ext xmlns:c16="http://schemas.microsoft.com/office/drawing/2014/chart" uri="{C3380CC4-5D6E-409C-BE32-E72D297353CC}">
                  <c16:uniqueId val="{00000006-B600-4D55-A367-09F988E8E252}"/>
                </c:ext>
              </c:extLst>
            </c:dLbl>
            <c:dLbl>
              <c:idx val="6"/>
              <c:layout>
                <c:manualLayout>
                  <c:x val="-1.38229330242185E-2"/>
                  <c:y val="-2.92152023346724E-2"/>
                </c:manualLayout>
              </c:layout>
              <c:tx>
                <c:rich>
                  <a:bodyPr/>
                  <a:lstStyle/>
                  <a:p>
                    <a:r>
                      <a:rPr lang="en-US" dirty="0"/>
                      <a:t>*</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600-4D55-A367-09F988E8E252}"/>
                </c:ext>
              </c:extLst>
            </c:dLbl>
            <c:dLbl>
              <c:idx val="7"/>
              <c:layout>
                <c:manualLayout>
                  <c:x val="-1.46273161869064E-2"/>
                  <c:y val="-3.03514197524191E-2"/>
                </c:manualLayout>
              </c:layout>
              <c:tx>
                <c:rich>
                  <a:bodyPr/>
                  <a:lstStyle/>
                  <a:p>
                    <a:r>
                      <a:rPr lang="en-US" dirty="0"/>
                      <a:t>*</a:t>
                    </a:r>
                  </a:p>
                </c:rich>
              </c:tx>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600-4D55-A367-09F988E8E252}"/>
                </c:ext>
              </c:extLst>
            </c:dLbl>
            <c:dLbl>
              <c:idx val="8"/>
              <c:layout>
                <c:manualLayout>
                  <c:x val="-1.97060721636668E-2"/>
                  <c:y val="-3.4863432389870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Sheet1!$G$2:$G$10</c:f>
              <c:numCache>
                <c:formatCode>General</c:formatCode>
                <c:ptCount val="9"/>
                <c:pt idx="0">
                  <c:v>34</c:v>
                </c:pt>
                <c:pt idx="1">
                  <c:v>34</c:v>
                </c:pt>
                <c:pt idx="2">
                  <c:v>32</c:v>
                </c:pt>
                <c:pt idx="3">
                  <c:v>35</c:v>
                </c:pt>
                <c:pt idx="4">
                  <c:v>35</c:v>
                </c:pt>
                <c:pt idx="5">
                  <c:v>31</c:v>
                </c:pt>
                <c:pt idx="6">
                  <c:v>26</c:v>
                </c:pt>
                <c:pt idx="7">
                  <c:v>22</c:v>
                </c:pt>
                <c:pt idx="8">
                  <c:v>24</c:v>
                </c:pt>
              </c:numCache>
            </c:numRef>
          </c:val>
          <c:smooth val="0"/>
          <c:extLst>
            <c:ext xmlns:c16="http://schemas.microsoft.com/office/drawing/2014/chart" uri="{C3380CC4-5D6E-409C-BE32-E72D297353CC}">
              <c16:uniqueId val="{00000000-E90C-47AB-9886-0B4F3809FDD8}"/>
            </c:ext>
          </c:extLst>
        </c:ser>
        <c:ser>
          <c:idx val="6"/>
          <c:order val="6"/>
          <c:tx>
            <c:strRef>
              <c:f>Sheet1!$H$1</c:f>
              <c:strCache>
                <c:ptCount val="1"/>
                <c:pt idx="0">
                  <c:v>Oxycodone^</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dLbls>
            <c:dLbl>
              <c:idx val="0"/>
              <c:layout>
                <c:manualLayout>
                  <c:x val="-1.61657339900893E-2"/>
                  <c:y val="3.76901971782380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E90C-47AB-9886-0B4F3809FDD8}"/>
                </c:ext>
              </c:extLst>
            </c:dLbl>
            <c:dLbl>
              <c:idx val="4"/>
              <c:layout>
                <c:manualLayout>
                  <c:x val="-1.18548715927322E-2"/>
                  <c:y val="-1.6152941647816301E-2"/>
                </c:manualLayout>
              </c:layout>
              <c:tx>
                <c:rich>
                  <a:bodyPr/>
                  <a:lstStyle/>
                  <a:p>
                    <a:r>
                      <a:rPr lang="en-US" dirty="0"/>
                      <a:t>***</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E90C-47AB-9886-0B4F3809FDD8}"/>
                </c:ext>
              </c:extLst>
            </c:dLbl>
            <c:dLbl>
              <c:idx val="8"/>
              <c:layout>
                <c:manualLayout>
                  <c:x val="-3.2331467980178498E-3"/>
                  <c:y val="1.34607847065135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90C-47AB-9886-0B4F3809FDD8}"/>
                </c:ext>
              </c:extLst>
            </c:dLbl>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Sheet1!$H$2:$H$10</c:f>
              <c:numCache>
                <c:formatCode>General</c:formatCode>
                <c:ptCount val="9"/>
                <c:pt idx="0">
                  <c:v>32</c:v>
                </c:pt>
                <c:pt idx="1">
                  <c:v>35</c:v>
                </c:pt>
                <c:pt idx="2">
                  <c:v>32</c:v>
                </c:pt>
                <c:pt idx="3">
                  <c:v>29</c:v>
                </c:pt>
                <c:pt idx="4">
                  <c:v>21</c:v>
                </c:pt>
                <c:pt idx="5">
                  <c:v>18</c:v>
                </c:pt>
                <c:pt idx="6">
                  <c:v>17</c:v>
                </c:pt>
                <c:pt idx="7">
                  <c:v>14</c:v>
                </c:pt>
                <c:pt idx="8">
                  <c:v>15</c:v>
                </c:pt>
              </c:numCache>
            </c:numRef>
          </c:val>
          <c:smooth val="0"/>
          <c:extLst>
            <c:ext xmlns:c16="http://schemas.microsoft.com/office/drawing/2014/chart" uri="{C3380CC4-5D6E-409C-BE32-E72D297353CC}">
              <c16:uniqueId val="{00000001-E90C-47AB-9886-0B4F3809FDD8}"/>
            </c:ext>
          </c:extLst>
        </c:ser>
        <c:dLbls>
          <c:showLegendKey val="0"/>
          <c:showVal val="0"/>
          <c:showCatName val="0"/>
          <c:showSerName val="0"/>
          <c:showPercent val="0"/>
          <c:showBubbleSize val="0"/>
        </c:dLbls>
        <c:marker val="1"/>
        <c:smooth val="0"/>
        <c:axId val="-2136597864"/>
        <c:axId val="-2136583080"/>
      </c:lineChart>
      <c:catAx>
        <c:axId val="-2136597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crossAx val="-2136583080"/>
        <c:crosses val="autoZero"/>
        <c:auto val="1"/>
        <c:lblAlgn val="ctr"/>
        <c:lblOffset val="100"/>
        <c:noMultiLvlLbl val="0"/>
      </c:catAx>
      <c:valAx>
        <c:axId val="-2136583080"/>
        <c:scaling>
          <c:orientation val="minMax"/>
          <c:max val="100"/>
        </c:scaling>
        <c:delete val="0"/>
        <c:axPos val="l"/>
        <c:title>
          <c:tx>
            <c:rich>
              <a:bodyPr rot="-54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r>
                  <a:rPr lang="en-AU" b="1"/>
                  <a:t>% IDRS sample</a:t>
                </a:r>
              </a:p>
            </c:rich>
          </c:tx>
          <c:layout>
            <c:manualLayout>
              <c:xMode val="edge"/>
              <c:yMode val="edge"/>
              <c:x val="8.6778169215775205E-3"/>
              <c:y val="0.232854244317522"/>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crossAx val="-2136597864"/>
        <c:crosses val="autoZero"/>
        <c:crossBetween val="between"/>
      </c:valAx>
      <c:spPr>
        <a:noFill/>
        <a:ln>
          <a:noFill/>
        </a:ln>
        <a:effectLst/>
      </c:spPr>
    </c:plotArea>
    <c:legend>
      <c:legendPos val="b"/>
      <c:layout>
        <c:manualLayout>
          <c:xMode val="edge"/>
          <c:yMode val="edge"/>
          <c:x val="7.7841500343002107E-2"/>
          <c:y val="0.82881019170065195"/>
          <c:w val="0.89629355229647301"/>
          <c:h val="0.144558652666603"/>
        </c:manualLayout>
      </c:layout>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solidFill>
            <a:sysClr val="windowText" lastClr="000000"/>
          </a:solidFil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0.41085</cdr:x>
      <cdr:y>0.02974</cdr:y>
    </cdr:from>
    <cdr:to>
      <cdr:x>0.41085</cdr:x>
      <cdr:y>0.78277</cdr:y>
    </cdr:to>
    <cdr:cxnSp macro="">
      <cdr:nvCxnSpPr>
        <cdr:cNvPr id="2" name="Straight Connector 1">
          <a:extLst xmlns:a="http://schemas.openxmlformats.org/drawingml/2006/main">
            <a:ext uri="{FF2B5EF4-FFF2-40B4-BE49-F238E27FC236}">
              <a16:creationId xmlns:a16="http://schemas.microsoft.com/office/drawing/2014/main" id="{5E7FB9AF-A103-41AF-9474-0999C1D8A2A4}"/>
            </a:ext>
          </a:extLst>
        </cdr:cNvPr>
        <cdr:cNvCxnSpPr/>
      </cdr:nvCxnSpPr>
      <cdr:spPr>
        <a:xfrm xmlns:a="http://schemas.openxmlformats.org/drawingml/2006/main" flipV="1">
          <a:off x="4789137" y="141613"/>
          <a:ext cx="0" cy="3585929"/>
        </a:xfrm>
        <a:prstGeom xmlns:a="http://schemas.openxmlformats.org/drawingml/2006/main" prst="line">
          <a:avLst/>
        </a:prstGeom>
        <a:ln xmlns:a="http://schemas.openxmlformats.org/drawingml/2006/main" w="254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0.40185</cdr:x>
      <cdr:y>0</cdr:y>
    </cdr:from>
    <cdr:to>
      <cdr:x>0.40185</cdr:x>
      <cdr:y>0.73869</cdr:y>
    </cdr:to>
    <cdr:cxnSp macro="">
      <cdr:nvCxnSpPr>
        <cdr:cNvPr id="2" name="Straight Connector 1">
          <a:extLst xmlns:a="http://schemas.openxmlformats.org/drawingml/2006/main">
            <a:ext uri="{FF2B5EF4-FFF2-40B4-BE49-F238E27FC236}">
              <a16:creationId xmlns:a16="http://schemas.microsoft.com/office/drawing/2014/main" id="{1BAE99A2-4FBC-4C77-A05E-0160391A32C1}"/>
            </a:ext>
          </a:extLst>
        </cdr:cNvPr>
        <cdr:cNvCxnSpPr/>
      </cdr:nvCxnSpPr>
      <cdr:spPr>
        <a:xfrm xmlns:a="http://schemas.openxmlformats.org/drawingml/2006/main" flipV="1">
          <a:off x="3551606" y="-1428750"/>
          <a:ext cx="0" cy="3484701"/>
        </a:xfrm>
        <a:prstGeom xmlns:a="http://schemas.openxmlformats.org/drawingml/2006/main" prst="line">
          <a:avLst/>
        </a:prstGeom>
        <a:ln xmlns:a="http://schemas.openxmlformats.org/drawingml/2006/main" w="254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0.40733</cdr:x>
      <cdr:y>0.02423</cdr:y>
    </cdr:from>
    <cdr:to>
      <cdr:x>0.68478</cdr:x>
      <cdr:y>0.12691</cdr:y>
    </cdr:to>
    <cdr:sp macro="" textlink="">
      <cdr:nvSpPr>
        <cdr:cNvPr id="3" name="Rectangle: Rounded Corners 2">
          <a:extLst xmlns:a="http://schemas.openxmlformats.org/drawingml/2006/main">
            <a:ext uri="{FF2B5EF4-FFF2-40B4-BE49-F238E27FC236}">
              <a16:creationId xmlns:a16="http://schemas.microsoft.com/office/drawing/2014/main" id="{7DD5E1B8-89D1-4E9A-B228-BAB9DDDF457D}"/>
            </a:ext>
          </a:extLst>
        </cdr:cNvPr>
        <cdr:cNvSpPr/>
      </cdr:nvSpPr>
      <cdr:spPr>
        <a:xfrm xmlns:a="http://schemas.openxmlformats.org/drawingml/2006/main">
          <a:off x="4800093" y="114300"/>
          <a:ext cx="3269487" cy="484383"/>
        </a:xfrm>
        <a:prstGeom xmlns:a="http://schemas.openxmlformats.org/drawingml/2006/main" prst="round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AU" sz="1600" dirty="0">
              <a:solidFill>
                <a:schemeClr val="tx1"/>
              </a:solidFill>
            </a:rPr>
            <a:t>1 Feb 2014: up scheduled to S8</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765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63032" y="0"/>
            <a:ext cx="2955290" cy="497658"/>
          </a:xfrm>
          <a:prstGeom prst="rect">
            <a:avLst/>
          </a:prstGeom>
        </p:spPr>
        <p:txBody>
          <a:bodyPr vert="horz" lIns="91440" tIns="45720" rIns="91440" bIns="45720" rtlCol="0"/>
          <a:lstStyle>
            <a:lvl1pPr algn="r">
              <a:defRPr sz="1200"/>
            </a:lvl1pPr>
          </a:lstStyle>
          <a:p>
            <a:fld id="{5BCB1719-5FF7-40FD-9F1A-3410AA848E61}" type="datetimeFigureOut">
              <a:rPr lang="en-AU" smtClean="0"/>
              <a:t>11/11/2019</a:t>
            </a:fld>
            <a:endParaRPr lang="en-AU"/>
          </a:p>
        </p:txBody>
      </p:sp>
      <p:sp>
        <p:nvSpPr>
          <p:cNvPr id="4" name="Slide Image Placeholder 3"/>
          <p:cNvSpPr>
            <a:spLocks noGrp="1" noRot="1" noChangeAspect="1"/>
          </p:cNvSpPr>
          <p:nvPr>
            <p:ph type="sldImg" idx="2"/>
          </p:nvPr>
        </p:nvSpPr>
        <p:spPr>
          <a:xfrm>
            <a:off x="1177925" y="1239838"/>
            <a:ext cx="4464050" cy="334803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1990" y="4773374"/>
            <a:ext cx="5455920" cy="39054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1044"/>
            <a:ext cx="2955290" cy="497656"/>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63032" y="9421044"/>
            <a:ext cx="2955290" cy="497656"/>
          </a:xfrm>
          <a:prstGeom prst="rect">
            <a:avLst/>
          </a:prstGeom>
        </p:spPr>
        <p:txBody>
          <a:bodyPr vert="horz" lIns="91440" tIns="45720" rIns="91440" bIns="45720" rtlCol="0" anchor="b"/>
          <a:lstStyle>
            <a:lvl1pPr algn="r">
              <a:defRPr sz="1200"/>
            </a:lvl1pPr>
          </a:lstStyle>
          <a:p>
            <a:fld id="{AC761429-801B-4ED5-9644-F61A2649B71E}" type="slidenum">
              <a:rPr lang="en-AU" smtClean="0"/>
              <a:t>‹#›</a:t>
            </a:fld>
            <a:endParaRPr lang="en-AU"/>
          </a:p>
        </p:txBody>
      </p:sp>
    </p:spTree>
    <p:extLst>
      <p:ext uri="{BB962C8B-B14F-4D97-AF65-F5344CB8AC3E}">
        <p14:creationId xmlns:p14="http://schemas.microsoft.com/office/powerpoint/2010/main" val="464359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C761429-801B-4ED5-9644-F61A2649B71E}" type="slidenum">
              <a:rPr lang="en-AU" smtClean="0"/>
              <a:t>1</a:t>
            </a:fld>
            <a:endParaRPr lang="en-AU"/>
          </a:p>
        </p:txBody>
      </p:sp>
    </p:spTree>
    <p:extLst>
      <p:ext uri="{BB962C8B-B14F-4D97-AF65-F5344CB8AC3E}">
        <p14:creationId xmlns:p14="http://schemas.microsoft.com/office/powerpoint/2010/main" val="3114535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F775531-32CF-4756-BA7B-4C2534CD4C06}" type="slidenum">
              <a:rPr lang="en-AU" smtClean="0"/>
              <a:t>10</a:t>
            </a:fld>
            <a:endParaRPr lang="en-AU"/>
          </a:p>
        </p:txBody>
      </p:sp>
    </p:spTree>
    <p:extLst>
      <p:ext uri="{BB962C8B-B14F-4D97-AF65-F5344CB8AC3E}">
        <p14:creationId xmlns:p14="http://schemas.microsoft.com/office/powerpoint/2010/main" val="4210346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Alprazolam is a high potency </a:t>
            </a:r>
            <a:r>
              <a:rPr lang="en-AU" sz="1200" kern="1200" dirty="0" err="1">
                <a:solidFill>
                  <a:schemeClr val="tx1"/>
                </a:solidFill>
                <a:effectLst/>
                <a:latin typeface="+mn-lt"/>
                <a:ea typeface="+mn-ea"/>
                <a:cs typeface="+mn-cs"/>
              </a:rPr>
              <a:t>triazolobenzodiazepine</a:t>
            </a:r>
            <a:r>
              <a:rPr lang="en-AU" sz="1200" kern="1200" dirty="0">
                <a:solidFill>
                  <a:schemeClr val="tx1"/>
                </a:solidFill>
                <a:effectLst/>
                <a:latin typeface="+mn-lt"/>
                <a:ea typeface="+mn-ea"/>
                <a:cs typeface="+mn-cs"/>
              </a:rPr>
              <a:t> that is approved in Australia for the treatment of anxiety and panic  disorders.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amount of alprazolam dispensed increased substantially from 1992-2010 (), and currently alprazolam is the third most commonly dispensed benzodiazepines in most jurisdictions.  </a:t>
            </a:r>
          </a:p>
          <a:p>
            <a:r>
              <a:rPr lang="en-AU" sz="1200" kern="1200" dirty="0">
                <a:solidFill>
                  <a:schemeClr val="tx1"/>
                </a:solidFill>
                <a:effectLst/>
                <a:latin typeface="+mn-lt"/>
                <a:ea typeface="+mn-ea"/>
                <a:cs typeface="+mn-cs"/>
              </a:rPr>
              <a:t>However, despite its widespread use, alprazolam has been shown to be associated with a disproportionate amount of harm compared to other benzodiazepines. In particular, its high potency and more severe withdrawal symptoms means that it is particularly problematic with respect to dependence liability and withdrawal seizures</a:t>
            </a:r>
          </a:p>
          <a:p>
            <a:r>
              <a:rPr lang="en-AU" sz="1200" kern="1200" dirty="0">
                <a:solidFill>
                  <a:schemeClr val="tx1"/>
                </a:solidFill>
                <a:effectLst/>
                <a:latin typeface="+mn-lt"/>
                <a:ea typeface="+mn-ea"/>
                <a:cs typeface="+mn-cs"/>
              </a:rPr>
              <a:t>Amid growing concerns of increased extra-medical use and harms, alprazolam was </a:t>
            </a:r>
            <a:r>
              <a:rPr lang="en-AU" sz="1200" kern="1200" dirty="0" err="1">
                <a:solidFill>
                  <a:schemeClr val="tx1"/>
                </a:solidFill>
                <a:effectLst/>
                <a:latin typeface="+mn-lt"/>
                <a:ea typeface="+mn-ea"/>
                <a:cs typeface="+mn-cs"/>
              </a:rPr>
              <a:t>upscheduled</a:t>
            </a:r>
            <a:r>
              <a:rPr lang="en-AU" sz="1200" kern="1200" dirty="0">
                <a:solidFill>
                  <a:schemeClr val="tx1"/>
                </a:solidFill>
                <a:effectLst/>
                <a:latin typeface="+mn-lt"/>
                <a:ea typeface="+mn-ea"/>
                <a:cs typeface="+mn-cs"/>
              </a:rPr>
              <a:t> from Schedule 4 to Schedule 8 (the most strictly controlled pharmaceutical drugs in Australia). </a:t>
            </a:r>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8609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5646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C761429-801B-4ED5-9644-F61A2649B71E}" type="slidenum">
              <a:rPr lang="en-AU" smtClean="0"/>
              <a:t>4</a:t>
            </a:fld>
            <a:endParaRPr lang="en-AU"/>
          </a:p>
        </p:txBody>
      </p:sp>
    </p:spTree>
    <p:extLst>
      <p:ext uri="{BB962C8B-B14F-4D97-AF65-F5344CB8AC3E}">
        <p14:creationId xmlns:p14="http://schemas.microsoft.com/office/powerpoint/2010/main" val="468474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37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2343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Changes to prescribing practices often carry concerns of unintended consequences, including drug substitution. </a:t>
            </a:r>
          </a:p>
          <a:p>
            <a:r>
              <a:rPr lang="en-AU" sz="1200" kern="1200" dirty="0">
                <a:solidFill>
                  <a:schemeClr val="tx1"/>
                </a:solidFill>
                <a:effectLst/>
                <a:latin typeface="+mn-lt"/>
                <a:ea typeface="+mn-ea"/>
                <a:cs typeface="+mn-cs"/>
              </a:rPr>
              <a:t>Due to the cross-sectional nature of the data presented here, it is not possible for us to measure drug substitution amongst a single cohort, however we found no evidence of an increase in past six month use of other drugs following the </a:t>
            </a:r>
            <a:r>
              <a:rPr lang="en-AU" sz="1200" kern="1200" dirty="0" err="1">
                <a:solidFill>
                  <a:schemeClr val="tx1"/>
                </a:solidFill>
                <a:effectLst/>
                <a:latin typeface="+mn-lt"/>
                <a:ea typeface="+mn-ea"/>
                <a:cs typeface="+mn-cs"/>
              </a:rPr>
              <a:t>upscheduling</a:t>
            </a:r>
            <a:r>
              <a:rPr lang="en-AU" sz="1200" kern="1200" dirty="0">
                <a:solidFill>
                  <a:schemeClr val="tx1"/>
                </a:solidFill>
                <a:effectLst/>
                <a:latin typeface="+mn-lt"/>
                <a:ea typeface="+mn-ea"/>
                <a:cs typeface="+mn-cs"/>
              </a:rPr>
              <a:t> of alprazolam.</a:t>
            </a:r>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3991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6303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1239838"/>
            <a:ext cx="4464050" cy="334803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2424BE-6384-4D2B-B6C1-18FD422B7BA2}"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2469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7B06E-3F69-44AD-B5D8-6EAE4A54CEE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CEAED089-A768-4AAB-8643-DE4FFE85EE5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E3E75731-6365-4000-BEC7-95A7C280383C}"/>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90487391-0D1B-4B83-BA11-87C9F965FE8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6169813-973F-41E3-9181-6D5FD4A86224}"/>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1949297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4E04-06F1-42CD-9F58-9EFBA057BFD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E5A443A-E54D-4AF0-8D89-125F4BE2BD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78601C1-F22A-4390-8C4B-8226124187BD}"/>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6E93E5C6-80BB-4562-A564-0E74AC3AEC3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B91561E-A87B-4213-9496-D5CC80965753}"/>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290291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BC54D9-A3A7-40FE-9F4F-9633B9184812}"/>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6D81224-C8E6-403F-A183-1D916EAC60B3}"/>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335D9C2-E32E-4792-9446-8A2E845F8297}"/>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21153B5D-676D-4A6E-B07F-06C97C21616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AE37416-602E-4CB7-B9C6-546064B1D9E5}"/>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2070989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C45214-CDD5-4364-B81E-0D13B8F7656A}"/>
              </a:ext>
            </a:extLst>
          </p:cNvPr>
          <p:cNvSpPr/>
          <p:nvPr userDrawn="1"/>
        </p:nvSpPr>
        <p:spPr>
          <a:xfrm>
            <a:off x="0" y="4310744"/>
            <a:ext cx="9144000" cy="109401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23" name="Straight Connector 22">
            <a:extLst>
              <a:ext uri="{FF2B5EF4-FFF2-40B4-BE49-F238E27FC236}">
                <a16:creationId xmlns:a16="http://schemas.microsoft.com/office/drawing/2014/main" id="{7FA54AE3-8B1A-41C1-BF6E-99A04E937919}"/>
              </a:ext>
            </a:extLst>
          </p:cNvPr>
          <p:cNvCxnSpPr>
            <a:cxnSpLocks/>
          </p:cNvCxnSpPr>
          <p:nvPr userDrawn="1"/>
        </p:nvCxnSpPr>
        <p:spPr>
          <a:xfrm>
            <a:off x="2893512" y="-237995"/>
            <a:ext cx="0" cy="2785252"/>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4183DE5-1525-4F2A-83C9-1DAEA89F8B7F}"/>
              </a:ext>
            </a:extLst>
          </p:cNvPr>
          <p:cNvCxnSpPr>
            <a:cxnSpLocks/>
          </p:cNvCxnSpPr>
          <p:nvPr userDrawn="1"/>
        </p:nvCxnSpPr>
        <p:spPr>
          <a:xfrm>
            <a:off x="-75134" y="4353018"/>
            <a:ext cx="8124532" cy="0"/>
          </a:xfrm>
          <a:prstGeom prst="line">
            <a:avLst/>
          </a:prstGeom>
          <a:ln w="11430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pic>
        <p:nvPicPr>
          <p:cNvPr id="10" name="Picture 9" descr="A picture containing object&#10;&#10;Description generated with high confidence">
            <a:extLst>
              <a:ext uri="{FF2B5EF4-FFF2-40B4-BE49-F238E27FC236}">
                <a16:creationId xmlns:a16="http://schemas.microsoft.com/office/drawing/2014/main" id="{1B4967A7-6E9F-45D9-A460-9950C5FE07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04580" y="878314"/>
            <a:ext cx="4400699" cy="556779"/>
          </a:xfrm>
          <a:prstGeom prst="rect">
            <a:avLst/>
          </a:prstGeom>
        </p:spPr>
      </p:pic>
      <p:sp>
        <p:nvSpPr>
          <p:cNvPr id="11" name="Rectangle 10">
            <a:extLst>
              <a:ext uri="{FF2B5EF4-FFF2-40B4-BE49-F238E27FC236}">
                <a16:creationId xmlns:a16="http://schemas.microsoft.com/office/drawing/2014/main" id="{749B3247-EB1F-4504-AED9-A51444168D85}"/>
              </a:ext>
            </a:extLst>
          </p:cNvPr>
          <p:cNvSpPr/>
          <p:nvPr userDrawn="1"/>
        </p:nvSpPr>
        <p:spPr>
          <a:xfrm>
            <a:off x="371131" y="4614855"/>
            <a:ext cx="4703789" cy="483722"/>
          </a:xfrm>
          <a:prstGeom prst="rect">
            <a:avLst/>
          </a:prstGeom>
        </p:spPr>
        <p:txBody>
          <a:bodyPr wrap="square">
            <a:spAutoFit/>
          </a:bodyPr>
          <a:lstStyle/>
          <a:p>
            <a:pPr eaLnBrk="1" hangingPunct="1">
              <a:lnSpc>
                <a:spcPct val="90000"/>
              </a:lnSpc>
              <a:buFont typeface="Times" pitchFamily="18" charset="0"/>
              <a:buNone/>
            </a:pPr>
            <a:r>
              <a:rPr lang="en-US" sz="1400" dirty="0">
                <a:solidFill>
                  <a:schemeClr val="tx1">
                    <a:lumMod val="65000"/>
                    <a:lumOff val="35000"/>
                  </a:schemeClr>
                </a:solidFill>
              </a:rPr>
              <a:t>Funded by the Australian Government under the Drug and Alcohol Program</a:t>
            </a:r>
          </a:p>
        </p:txBody>
      </p:sp>
    </p:spTree>
    <p:extLst>
      <p:ext uri="{BB962C8B-B14F-4D97-AF65-F5344CB8AC3E}">
        <p14:creationId xmlns:p14="http://schemas.microsoft.com/office/powerpoint/2010/main" val="3803007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1" descr="A picture containing clipart&#10;&#10;Description generated with very high confidence">
            <a:extLst>
              <a:ext uri="{FF2B5EF4-FFF2-40B4-BE49-F238E27FC236}">
                <a16:creationId xmlns:a16="http://schemas.microsoft.com/office/drawing/2014/main" id="{4870B8BF-5CA2-4BAD-AE58-718F548A1C5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9641" t="22829" r="84239" b="21489"/>
          <a:stretch/>
        </p:blipFill>
        <p:spPr>
          <a:xfrm>
            <a:off x="0" y="95250"/>
            <a:ext cx="3486150" cy="6667500"/>
          </a:xfrm>
          <a:prstGeom prst="rect">
            <a:avLst/>
          </a:prstGeom>
        </p:spPr>
      </p:pic>
    </p:spTree>
    <p:extLst>
      <p:ext uri="{BB962C8B-B14F-4D97-AF65-F5344CB8AC3E}">
        <p14:creationId xmlns:p14="http://schemas.microsoft.com/office/powerpoint/2010/main" val="3480644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8525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7695B5-F742-446E-A5EE-6FB410A61A4D}"/>
              </a:ext>
            </a:extLst>
          </p:cNvPr>
          <p:cNvSpPr>
            <a:spLocks noGrp="1"/>
          </p:cNvSpPr>
          <p:nvPr>
            <p:ph type="body" idx="1"/>
          </p:nvPr>
        </p:nvSpPr>
        <p:spPr>
          <a:xfrm>
            <a:off x="623888" y="1339635"/>
            <a:ext cx="7886700" cy="4750015"/>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7" name="Title 6">
            <a:extLst>
              <a:ext uri="{FF2B5EF4-FFF2-40B4-BE49-F238E27FC236}">
                <a16:creationId xmlns:a16="http://schemas.microsoft.com/office/drawing/2014/main" id="{91D848D8-D8DC-406B-AEF9-7DF80A83B126}"/>
              </a:ext>
            </a:extLst>
          </p:cNvPr>
          <p:cNvSpPr>
            <a:spLocks noGrp="1"/>
          </p:cNvSpPr>
          <p:nvPr>
            <p:ph type="title"/>
          </p:nvPr>
        </p:nvSpPr>
        <p:spPr>
          <a:xfrm>
            <a:off x="628650" y="365126"/>
            <a:ext cx="7886700" cy="874952"/>
          </a:xfrm>
        </p:spPr>
        <p:txBody>
          <a:bodyPr/>
          <a:lstStyle/>
          <a:p>
            <a:r>
              <a:rPr lang="en-US" dirty="0"/>
              <a:t>Click to edit Master title style</a:t>
            </a:r>
            <a:endParaRPr lang="en-AU" dirty="0"/>
          </a:p>
        </p:txBody>
      </p:sp>
      <p:sp>
        <p:nvSpPr>
          <p:cNvPr id="26" name="Slide Number Placeholder 25">
            <a:extLst>
              <a:ext uri="{FF2B5EF4-FFF2-40B4-BE49-F238E27FC236}">
                <a16:creationId xmlns:a16="http://schemas.microsoft.com/office/drawing/2014/main" id="{A93A6962-E847-4906-BD06-AECF82E507EB}"/>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4" name="Picture 3" descr="A picture containing object&#10;&#10;Description generated with high confidence">
            <a:extLst>
              <a:ext uri="{FF2B5EF4-FFF2-40B4-BE49-F238E27FC236}">
                <a16:creationId xmlns:a16="http://schemas.microsoft.com/office/drawing/2014/main" id="{D2E037A3-15D9-41C5-9654-4B68CD3ADC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0" name="Straight Connector 9">
            <a:extLst>
              <a:ext uri="{FF2B5EF4-FFF2-40B4-BE49-F238E27FC236}">
                <a16:creationId xmlns:a16="http://schemas.microsoft.com/office/drawing/2014/main" id="{74669CA6-1E50-4D47-8437-F34ACE8DD405}"/>
              </a:ext>
            </a:extLst>
          </p:cNvPr>
          <p:cNvCxnSpPr>
            <a:cxnSpLocks/>
          </p:cNvCxnSpPr>
          <p:nvPr userDrawn="1"/>
        </p:nvCxnSpPr>
        <p:spPr>
          <a:xfrm>
            <a:off x="0" y="1249696"/>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6710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67695B5-F742-446E-A5EE-6FB410A61A4D}"/>
              </a:ext>
            </a:extLst>
          </p:cNvPr>
          <p:cNvSpPr>
            <a:spLocks noGrp="1"/>
          </p:cNvSpPr>
          <p:nvPr>
            <p:ph type="body" idx="1"/>
          </p:nvPr>
        </p:nvSpPr>
        <p:spPr>
          <a:xfrm>
            <a:off x="623888" y="1816276"/>
            <a:ext cx="7886700" cy="4273374"/>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7" name="Title 6">
            <a:extLst>
              <a:ext uri="{FF2B5EF4-FFF2-40B4-BE49-F238E27FC236}">
                <a16:creationId xmlns:a16="http://schemas.microsoft.com/office/drawing/2014/main" id="{91D848D8-D8DC-406B-AEF9-7DF80A83B126}"/>
              </a:ext>
            </a:extLst>
          </p:cNvPr>
          <p:cNvSpPr>
            <a:spLocks noGrp="1"/>
          </p:cNvSpPr>
          <p:nvPr>
            <p:ph type="title"/>
          </p:nvPr>
        </p:nvSpPr>
        <p:spPr>
          <a:xfrm>
            <a:off x="628650" y="365126"/>
            <a:ext cx="7886700" cy="1275455"/>
          </a:xfrm>
        </p:spPr>
        <p:txBody>
          <a:bodyPr/>
          <a:lstStyle/>
          <a:p>
            <a:r>
              <a:rPr lang="en-US" dirty="0"/>
              <a:t>Click to edit Master title style</a:t>
            </a:r>
            <a:endParaRPr lang="en-AU" dirty="0"/>
          </a:p>
        </p:txBody>
      </p:sp>
      <p:sp>
        <p:nvSpPr>
          <p:cNvPr id="26" name="Slide Number Placeholder 25">
            <a:extLst>
              <a:ext uri="{FF2B5EF4-FFF2-40B4-BE49-F238E27FC236}">
                <a16:creationId xmlns:a16="http://schemas.microsoft.com/office/drawing/2014/main" id="{A93A6962-E847-4906-BD06-AECF82E507EB}"/>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8" name="Picture 7" descr="A picture containing object&#10;&#10;Description generated with high confidence">
            <a:extLst>
              <a:ext uri="{FF2B5EF4-FFF2-40B4-BE49-F238E27FC236}">
                <a16:creationId xmlns:a16="http://schemas.microsoft.com/office/drawing/2014/main" id="{439FB86A-5D30-4612-9E1A-CE1ED2CDF1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9" name="Straight Connector 8">
            <a:extLst>
              <a:ext uri="{FF2B5EF4-FFF2-40B4-BE49-F238E27FC236}">
                <a16:creationId xmlns:a16="http://schemas.microsoft.com/office/drawing/2014/main" id="{B2193FEE-3EB6-474E-875F-935EAE9C3F40}"/>
              </a:ext>
            </a:extLst>
          </p:cNvPr>
          <p:cNvCxnSpPr>
            <a:cxnSpLocks/>
          </p:cNvCxnSpPr>
          <p:nvPr userDrawn="1"/>
        </p:nvCxnSpPr>
        <p:spPr>
          <a:xfrm>
            <a:off x="0" y="1681962"/>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659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3E240-C32A-4547-9FC5-755138431A11}"/>
              </a:ext>
            </a:extLst>
          </p:cNvPr>
          <p:cNvSpPr>
            <a:spLocks noGrp="1"/>
          </p:cNvSpPr>
          <p:nvPr>
            <p:ph type="title"/>
          </p:nvPr>
        </p:nvSpPr>
        <p:spPr>
          <a:xfrm>
            <a:off x="628650" y="365126"/>
            <a:ext cx="7886700" cy="918242"/>
          </a:xfrm>
        </p:spPr>
        <p:txBody>
          <a:body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C1603422-F95D-421C-9744-1534AD4CB65E}"/>
              </a:ext>
            </a:extLst>
          </p:cNvPr>
          <p:cNvSpPr>
            <a:spLocks noGrp="1"/>
          </p:cNvSpPr>
          <p:nvPr>
            <p:ph sz="half" idx="1"/>
          </p:nvPr>
        </p:nvSpPr>
        <p:spPr>
          <a:xfrm>
            <a:off x="628650" y="1459833"/>
            <a:ext cx="3886200" cy="471713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a:extLst>
              <a:ext uri="{FF2B5EF4-FFF2-40B4-BE49-F238E27FC236}">
                <a16:creationId xmlns:a16="http://schemas.microsoft.com/office/drawing/2014/main" id="{72048081-8248-4CE4-9A56-6296FF09D2C3}"/>
              </a:ext>
            </a:extLst>
          </p:cNvPr>
          <p:cNvSpPr>
            <a:spLocks noGrp="1"/>
          </p:cNvSpPr>
          <p:nvPr>
            <p:ph sz="half" idx="2"/>
          </p:nvPr>
        </p:nvSpPr>
        <p:spPr>
          <a:xfrm>
            <a:off x="4629150" y="1459833"/>
            <a:ext cx="3886200" cy="471713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Slide Number Placeholder 6">
            <a:extLst>
              <a:ext uri="{FF2B5EF4-FFF2-40B4-BE49-F238E27FC236}">
                <a16:creationId xmlns:a16="http://schemas.microsoft.com/office/drawing/2014/main" id="{043A14B9-9F56-4AD5-8FB5-6DA9375A7FC0}"/>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9" name="Picture 8" descr="A picture containing object&#10;&#10;Description generated with high confidence">
            <a:extLst>
              <a:ext uri="{FF2B5EF4-FFF2-40B4-BE49-F238E27FC236}">
                <a16:creationId xmlns:a16="http://schemas.microsoft.com/office/drawing/2014/main" id="{B0D7BBCC-A504-4613-B71F-BD58DD6948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0" name="Straight Connector 9">
            <a:extLst>
              <a:ext uri="{FF2B5EF4-FFF2-40B4-BE49-F238E27FC236}">
                <a16:creationId xmlns:a16="http://schemas.microsoft.com/office/drawing/2014/main" id="{B019B4A1-9C73-4A65-945A-8244A7B68FDB}"/>
              </a:ext>
            </a:extLst>
          </p:cNvPr>
          <p:cNvCxnSpPr>
            <a:cxnSpLocks/>
          </p:cNvCxnSpPr>
          <p:nvPr userDrawn="1"/>
        </p:nvCxnSpPr>
        <p:spPr>
          <a:xfrm>
            <a:off x="0" y="1324750"/>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6159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9AF13-24CC-4A1F-934E-B635D0A7FCEA}"/>
              </a:ext>
            </a:extLst>
          </p:cNvPr>
          <p:cNvSpPr>
            <a:spLocks noGrp="1"/>
          </p:cNvSpPr>
          <p:nvPr>
            <p:ph type="title"/>
          </p:nvPr>
        </p:nvSpPr>
        <p:spPr>
          <a:xfrm>
            <a:off x="629841" y="365126"/>
            <a:ext cx="78867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EB5A6C5-71ED-4C2E-8ED0-27F2EA3BCA96}"/>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126A8A1-8503-4169-8B2F-9EC42EFD54C0}"/>
              </a:ext>
            </a:extLst>
          </p:cNvPr>
          <p:cNvSpPr>
            <a:spLocks noGrp="1"/>
          </p:cNvSpPr>
          <p:nvPr>
            <p:ph sz="half" idx="2"/>
          </p:nvPr>
        </p:nvSpPr>
        <p:spPr>
          <a:xfrm>
            <a:off x="629842" y="2505075"/>
            <a:ext cx="3868340"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a:extLst>
              <a:ext uri="{FF2B5EF4-FFF2-40B4-BE49-F238E27FC236}">
                <a16:creationId xmlns:a16="http://schemas.microsoft.com/office/drawing/2014/main" id="{D920716D-3DFF-49FD-84B3-859FE0EE5124}"/>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AEB6B97-8442-4978-8AA3-767D9C2FA6C7}"/>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Slide Number Placeholder 8">
            <a:extLst>
              <a:ext uri="{FF2B5EF4-FFF2-40B4-BE49-F238E27FC236}">
                <a16:creationId xmlns:a16="http://schemas.microsoft.com/office/drawing/2014/main" id="{65A4239D-A060-471D-A9F2-186EAD3EE3A2}"/>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11" name="Picture 10" descr="A picture containing object&#10;&#10;Description generated with high confidence">
            <a:extLst>
              <a:ext uri="{FF2B5EF4-FFF2-40B4-BE49-F238E27FC236}">
                <a16:creationId xmlns:a16="http://schemas.microsoft.com/office/drawing/2014/main" id="{185E5685-36B3-444D-8C5E-B6963DB295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2" name="Straight Connector 11">
            <a:extLst>
              <a:ext uri="{FF2B5EF4-FFF2-40B4-BE49-F238E27FC236}">
                <a16:creationId xmlns:a16="http://schemas.microsoft.com/office/drawing/2014/main" id="{E5453B9A-A45C-4C2C-88D7-7818C5A66537}"/>
              </a:ext>
            </a:extLst>
          </p:cNvPr>
          <p:cNvCxnSpPr>
            <a:cxnSpLocks/>
          </p:cNvCxnSpPr>
          <p:nvPr userDrawn="1"/>
        </p:nvCxnSpPr>
        <p:spPr>
          <a:xfrm>
            <a:off x="0" y="1681163"/>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9376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4F758-AB07-4D20-99C6-D6914EDE520C}"/>
              </a:ext>
            </a:extLst>
          </p:cNvPr>
          <p:cNvSpPr>
            <a:spLocks noGrp="1"/>
          </p:cNvSpPr>
          <p:nvPr>
            <p:ph type="title"/>
          </p:nvPr>
        </p:nvSpPr>
        <p:spPr>
          <a:xfrm>
            <a:off x="628650" y="2103438"/>
            <a:ext cx="7886700" cy="1325563"/>
          </a:xfrm>
        </p:spPr>
        <p:txBody>
          <a:bodyPr/>
          <a:lstStyle/>
          <a:p>
            <a:r>
              <a:rPr lang="en-US" dirty="0"/>
              <a:t>Click to edit Master title style</a:t>
            </a:r>
            <a:endParaRPr lang="en-AU" dirty="0"/>
          </a:p>
        </p:txBody>
      </p:sp>
      <p:sp>
        <p:nvSpPr>
          <p:cNvPr id="5" name="Slide Number Placeholder 4">
            <a:extLst>
              <a:ext uri="{FF2B5EF4-FFF2-40B4-BE49-F238E27FC236}">
                <a16:creationId xmlns:a16="http://schemas.microsoft.com/office/drawing/2014/main" id="{5CAB7C03-0257-4FB5-866B-E4A34431C395}"/>
              </a:ext>
            </a:extLst>
          </p:cNvPr>
          <p:cNvSpPr>
            <a:spLocks noGrp="1"/>
          </p:cNvSpPr>
          <p:nvPr>
            <p:ph type="sldNum" sz="quarter" idx="12"/>
          </p:nvPr>
        </p:nvSpPr>
        <p:spPr/>
        <p:txBody>
          <a:bodyPr/>
          <a:lstStyle/>
          <a:p>
            <a:fld id="{CF634D4E-71F9-419F-BCBC-F2DBA0F81E58}" type="slidenum">
              <a:rPr lang="en-AU" smtClean="0"/>
              <a:t>‹#›</a:t>
            </a:fld>
            <a:endParaRPr lang="en-AU"/>
          </a:p>
        </p:txBody>
      </p:sp>
      <p:cxnSp>
        <p:nvCxnSpPr>
          <p:cNvPr id="8" name="Straight Connector 7">
            <a:extLst>
              <a:ext uri="{FF2B5EF4-FFF2-40B4-BE49-F238E27FC236}">
                <a16:creationId xmlns:a16="http://schemas.microsoft.com/office/drawing/2014/main" id="{17CBEC2C-60D7-4F2E-A8FC-6CCA74E0AC70}"/>
              </a:ext>
            </a:extLst>
          </p:cNvPr>
          <p:cNvCxnSpPr>
            <a:cxnSpLocks/>
          </p:cNvCxnSpPr>
          <p:nvPr userDrawn="1"/>
        </p:nvCxnSpPr>
        <p:spPr>
          <a:xfrm>
            <a:off x="0" y="3454053"/>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5140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41561-0FD1-48DF-AA93-4C2DFAF9E59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9C29C69-6861-4BE5-80ED-77B8380871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1F298B9-109B-4FA3-9611-61682EC24377}"/>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4388C344-BC94-4926-A1EA-C1F861E9045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12B782B-5D78-42CB-8D99-FE946EEFFB54}"/>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36859628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015EE-8CE7-427C-B73C-B135F65AE2E9}"/>
              </a:ext>
            </a:extLst>
          </p:cNvPr>
          <p:cNvSpPr>
            <a:spLocks noGrp="1"/>
          </p:cNvSpPr>
          <p:nvPr>
            <p:ph type="title"/>
          </p:nvPr>
        </p:nvSpPr>
        <p:spPr>
          <a:xfrm>
            <a:off x="628650" y="365126"/>
            <a:ext cx="7886700" cy="946150"/>
          </a:xfrm>
        </p:spPr>
        <p:txBody>
          <a:bodyPr/>
          <a:lstStyle/>
          <a:p>
            <a:r>
              <a:rPr lang="en-US"/>
              <a:t>Click to edit Master title style</a:t>
            </a:r>
            <a:endParaRPr lang="en-AU"/>
          </a:p>
        </p:txBody>
      </p:sp>
      <p:sp>
        <p:nvSpPr>
          <p:cNvPr id="5" name="Slide Number Placeholder 4">
            <a:extLst>
              <a:ext uri="{FF2B5EF4-FFF2-40B4-BE49-F238E27FC236}">
                <a16:creationId xmlns:a16="http://schemas.microsoft.com/office/drawing/2014/main" id="{E2EA46FA-EF5F-4EF4-8F7B-750D607D5027}"/>
              </a:ext>
            </a:extLst>
          </p:cNvPr>
          <p:cNvSpPr>
            <a:spLocks noGrp="1"/>
          </p:cNvSpPr>
          <p:nvPr>
            <p:ph type="sldNum" sz="quarter" idx="12"/>
          </p:nvPr>
        </p:nvSpPr>
        <p:spPr/>
        <p:txBody>
          <a:bodyPr/>
          <a:lstStyle/>
          <a:p>
            <a:fld id="{CF634D4E-71F9-419F-BCBC-F2DBA0F81E58}" type="slidenum">
              <a:rPr lang="en-AU" smtClean="0"/>
              <a:t>‹#›</a:t>
            </a:fld>
            <a:endParaRPr lang="en-AU"/>
          </a:p>
        </p:txBody>
      </p:sp>
      <p:sp>
        <p:nvSpPr>
          <p:cNvPr id="9" name="Chart Placeholder 8">
            <a:extLst>
              <a:ext uri="{FF2B5EF4-FFF2-40B4-BE49-F238E27FC236}">
                <a16:creationId xmlns:a16="http://schemas.microsoft.com/office/drawing/2014/main" id="{48E3FAE3-DC8D-4FA0-8E85-7597668A6460}"/>
              </a:ext>
            </a:extLst>
          </p:cNvPr>
          <p:cNvSpPr>
            <a:spLocks noGrp="1"/>
          </p:cNvSpPr>
          <p:nvPr>
            <p:ph type="chart" sz="quarter" idx="13"/>
          </p:nvPr>
        </p:nvSpPr>
        <p:spPr>
          <a:xfrm>
            <a:off x="624568" y="2468362"/>
            <a:ext cx="7890782" cy="3508576"/>
          </a:xfrm>
        </p:spPr>
        <p:txBody>
          <a:bodyPr/>
          <a:lstStyle/>
          <a:p>
            <a:endParaRPr lang="en-AU"/>
          </a:p>
        </p:txBody>
      </p:sp>
      <p:sp>
        <p:nvSpPr>
          <p:cNvPr id="11" name="Text Placeholder 10">
            <a:extLst>
              <a:ext uri="{FF2B5EF4-FFF2-40B4-BE49-F238E27FC236}">
                <a16:creationId xmlns:a16="http://schemas.microsoft.com/office/drawing/2014/main" id="{6E6C4FFE-ABF9-4958-B91B-C037692C77DE}"/>
              </a:ext>
            </a:extLst>
          </p:cNvPr>
          <p:cNvSpPr>
            <a:spLocks noGrp="1"/>
          </p:cNvSpPr>
          <p:nvPr>
            <p:ph type="body" sz="quarter" idx="14"/>
          </p:nvPr>
        </p:nvSpPr>
        <p:spPr>
          <a:xfrm>
            <a:off x="624568" y="1562208"/>
            <a:ext cx="7886700" cy="679948"/>
          </a:xfrm>
        </p:spPr>
        <p:txBody>
          <a:bodyPr/>
          <a:lstStyle/>
          <a:p>
            <a:pPr lvl="0"/>
            <a:r>
              <a:rPr lang="en-US" dirty="0"/>
              <a:t>Edit Master text styles</a:t>
            </a:r>
          </a:p>
        </p:txBody>
      </p:sp>
      <p:pic>
        <p:nvPicPr>
          <p:cNvPr id="10" name="Picture 9" descr="A picture containing object&#10;&#10;Description generated with high confidence">
            <a:extLst>
              <a:ext uri="{FF2B5EF4-FFF2-40B4-BE49-F238E27FC236}">
                <a16:creationId xmlns:a16="http://schemas.microsoft.com/office/drawing/2014/main" id="{1EC95515-CDA2-4299-A9D2-3DFEC1C50E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5" name="Straight Connector 14">
            <a:extLst>
              <a:ext uri="{FF2B5EF4-FFF2-40B4-BE49-F238E27FC236}">
                <a16:creationId xmlns:a16="http://schemas.microsoft.com/office/drawing/2014/main" id="{7B36E429-9D76-44A7-98B2-7DB4AE7B3AD4}"/>
              </a:ext>
            </a:extLst>
          </p:cNvPr>
          <p:cNvCxnSpPr>
            <a:cxnSpLocks/>
          </p:cNvCxnSpPr>
          <p:nvPr userDrawn="1"/>
        </p:nvCxnSpPr>
        <p:spPr>
          <a:xfrm>
            <a:off x="0" y="1445639"/>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52446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710DCED-A14B-4D9D-B2F1-85EA11C18CDF}"/>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5" name="Picture 4" descr="A picture containing object&#10;&#10;Description generated with high confidence">
            <a:extLst>
              <a:ext uri="{FF2B5EF4-FFF2-40B4-BE49-F238E27FC236}">
                <a16:creationId xmlns:a16="http://schemas.microsoft.com/office/drawing/2014/main" id="{78290F5A-703B-4B36-B990-5D109491C33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spTree>
    <p:extLst>
      <p:ext uri="{BB962C8B-B14F-4D97-AF65-F5344CB8AC3E}">
        <p14:creationId xmlns:p14="http://schemas.microsoft.com/office/powerpoint/2010/main" val="34532498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B67B-928F-4AD2-8E7F-5A466A81CDF9}"/>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35AC0E2-C00C-4801-82B0-344DCEEA0C23}"/>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D7851B1E-6061-48ED-94A8-9EF004D9BC08}"/>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A4F3F467-CBE2-40F0-9AE5-3C64E3CFDE37}"/>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9" name="Picture 8" descr="A picture containing object&#10;&#10;Description generated with high confidence">
            <a:extLst>
              <a:ext uri="{FF2B5EF4-FFF2-40B4-BE49-F238E27FC236}">
                <a16:creationId xmlns:a16="http://schemas.microsoft.com/office/drawing/2014/main" id="{19FD7175-8B4B-44C4-AB93-D8F65D5FF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0" name="Straight Connector 9">
            <a:extLst>
              <a:ext uri="{FF2B5EF4-FFF2-40B4-BE49-F238E27FC236}">
                <a16:creationId xmlns:a16="http://schemas.microsoft.com/office/drawing/2014/main" id="{54EB806D-BFA5-468D-9493-8E021F402312}"/>
              </a:ext>
            </a:extLst>
          </p:cNvPr>
          <p:cNvCxnSpPr>
            <a:cxnSpLocks/>
          </p:cNvCxnSpPr>
          <p:nvPr userDrawn="1"/>
        </p:nvCxnSpPr>
        <p:spPr>
          <a:xfrm>
            <a:off x="0" y="2049796"/>
            <a:ext cx="3579019" cy="7604"/>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72757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D677-D93C-4B07-80C1-9B0B7F5A91B2}"/>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3626430F-4D50-41A6-9086-CE1DBED924E1}"/>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3C5B1865-932F-4135-AC9F-C6C4B8A9FE12}"/>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4A5308FB-C4AA-42AF-A31A-B5FA59D51B36}"/>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9" name="Picture 8" descr="A picture containing object&#10;&#10;Description generated with high confidence">
            <a:extLst>
              <a:ext uri="{FF2B5EF4-FFF2-40B4-BE49-F238E27FC236}">
                <a16:creationId xmlns:a16="http://schemas.microsoft.com/office/drawing/2014/main" id="{9C7470A7-FCD9-40F0-A4FF-6FBEC8A297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10" name="Straight Connector 9">
            <a:extLst>
              <a:ext uri="{FF2B5EF4-FFF2-40B4-BE49-F238E27FC236}">
                <a16:creationId xmlns:a16="http://schemas.microsoft.com/office/drawing/2014/main" id="{B8E4FC64-E619-4F69-B0ED-30983B2D7C17}"/>
              </a:ext>
            </a:extLst>
          </p:cNvPr>
          <p:cNvCxnSpPr>
            <a:cxnSpLocks/>
          </p:cNvCxnSpPr>
          <p:nvPr userDrawn="1"/>
        </p:nvCxnSpPr>
        <p:spPr>
          <a:xfrm>
            <a:off x="0" y="2049796"/>
            <a:ext cx="3579019" cy="7604"/>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06363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FE1AD-8693-4D59-81CE-A9C76E872C5C}"/>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237C2D3-1FF3-49E3-BAEE-AE7BD8BC70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28D48EE4-BF94-448E-BBF0-4DF7792C1AFC}"/>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8" name="Picture 7" descr="A picture containing object&#10;&#10;Description generated with high confidence">
            <a:extLst>
              <a:ext uri="{FF2B5EF4-FFF2-40B4-BE49-F238E27FC236}">
                <a16:creationId xmlns:a16="http://schemas.microsoft.com/office/drawing/2014/main" id="{C1A4E784-0C06-4E2E-A578-8AEFA28334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cxnSp>
        <p:nvCxnSpPr>
          <p:cNvPr id="9" name="Straight Connector 8">
            <a:extLst>
              <a:ext uri="{FF2B5EF4-FFF2-40B4-BE49-F238E27FC236}">
                <a16:creationId xmlns:a16="http://schemas.microsoft.com/office/drawing/2014/main" id="{CD1CB4F5-363B-4E7C-86B1-697B58AF5CFE}"/>
              </a:ext>
            </a:extLst>
          </p:cNvPr>
          <p:cNvCxnSpPr>
            <a:cxnSpLocks/>
          </p:cNvCxnSpPr>
          <p:nvPr userDrawn="1"/>
        </p:nvCxnSpPr>
        <p:spPr>
          <a:xfrm>
            <a:off x="0" y="1681962"/>
            <a:ext cx="8124532" cy="0"/>
          </a:xfrm>
          <a:prstGeom prst="line">
            <a:avLst/>
          </a:prstGeom>
          <a:ln w="5715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79641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680DCA-815C-4630-9C03-1905167763C3}"/>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6462F1A-14D0-4EF9-908D-DF08B2889AFB}"/>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a:extLst>
              <a:ext uri="{FF2B5EF4-FFF2-40B4-BE49-F238E27FC236}">
                <a16:creationId xmlns:a16="http://schemas.microsoft.com/office/drawing/2014/main" id="{923B7BD9-4F36-4DAC-A7BB-920FDD96BBED}"/>
              </a:ext>
            </a:extLst>
          </p:cNvPr>
          <p:cNvSpPr>
            <a:spLocks noGrp="1"/>
          </p:cNvSpPr>
          <p:nvPr>
            <p:ph type="sldNum" sz="quarter" idx="12"/>
          </p:nvPr>
        </p:nvSpPr>
        <p:spPr/>
        <p:txBody>
          <a:bodyPr/>
          <a:lstStyle/>
          <a:p>
            <a:fld id="{CF634D4E-71F9-419F-BCBC-F2DBA0F81E58}" type="slidenum">
              <a:rPr lang="en-AU" smtClean="0"/>
              <a:t>‹#›</a:t>
            </a:fld>
            <a:endParaRPr lang="en-AU"/>
          </a:p>
        </p:txBody>
      </p:sp>
      <p:pic>
        <p:nvPicPr>
          <p:cNvPr id="8" name="Picture 7" descr="A picture containing object&#10;&#10;Description generated with high confidence">
            <a:extLst>
              <a:ext uri="{FF2B5EF4-FFF2-40B4-BE49-F238E27FC236}">
                <a16:creationId xmlns:a16="http://schemas.microsoft.com/office/drawing/2014/main" id="{5EE405CA-F80E-4C16-91B0-713CA98CCB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244351"/>
            <a:ext cx="2885892" cy="365125"/>
          </a:xfrm>
          <a:prstGeom prst="rect">
            <a:avLst/>
          </a:prstGeom>
        </p:spPr>
      </p:pic>
    </p:spTree>
    <p:extLst>
      <p:ext uri="{BB962C8B-B14F-4D97-AF65-F5344CB8AC3E}">
        <p14:creationId xmlns:p14="http://schemas.microsoft.com/office/powerpoint/2010/main" val="1103077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22635-AA19-4BA5-B071-7085FA618491}"/>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F40C8E5-A2CF-4E3D-A2D2-EB831F064698}"/>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FE16A2-2693-452C-B7CD-2549C2548C9D}"/>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34B45C02-8D6A-47D8-8DB9-626424F83FA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038BD97-E13B-4902-970F-EE3DFE9921E3}"/>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291594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EAD6B-6CCA-40D1-8365-9BC6E09ACB7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981BCA4-D883-4890-AB35-BB69BF41FAD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C8F4BA69-363B-4991-8DD5-0064F6BD3F2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AB5B428D-DEF7-4D80-B95C-9BF8AD8E118E}"/>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6" name="Footer Placeholder 5">
            <a:extLst>
              <a:ext uri="{FF2B5EF4-FFF2-40B4-BE49-F238E27FC236}">
                <a16:creationId xmlns:a16="http://schemas.microsoft.com/office/drawing/2014/main" id="{5A0E7693-263D-4B3C-8726-1D7FFC64A34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83AF2B4-6D35-4DCA-BFC8-02E99AD89202}"/>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1474785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9C77C-9C7C-410C-8D56-920B28647D27}"/>
              </a:ext>
            </a:extLst>
          </p:cNvPr>
          <p:cNvSpPr>
            <a:spLocks noGrp="1"/>
          </p:cNvSpPr>
          <p:nvPr>
            <p:ph type="title"/>
          </p:nvPr>
        </p:nvSpPr>
        <p:spPr>
          <a:xfrm>
            <a:off x="629841" y="365126"/>
            <a:ext cx="78867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76D083C-EC8D-4CD7-A277-B392EEEB6CC1}"/>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0A4841-AB9A-4813-A0F2-B987744D03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43A6D3D-6F29-4292-887B-C930ED58FDE9}"/>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AA1E4E-F61D-4AFA-924A-CBF04DD257B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CE871341-212D-4CB8-9E6D-DEFF77819618}"/>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8" name="Footer Placeholder 7">
            <a:extLst>
              <a:ext uri="{FF2B5EF4-FFF2-40B4-BE49-F238E27FC236}">
                <a16:creationId xmlns:a16="http://schemas.microsoft.com/office/drawing/2014/main" id="{4D227A21-BEE3-46F4-8D25-03F50E8FFE3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C993CF72-EDC5-4D66-A25C-8B9BF1D080AD}"/>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3550449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686D5-261D-457B-AE42-DC7CF6E20598}"/>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7FB09CE-B37B-439E-A41E-7DEF0DDBB396}"/>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4" name="Footer Placeholder 3">
            <a:extLst>
              <a:ext uri="{FF2B5EF4-FFF2-40B4-BE49-F238E27FC236}">
                <a16:creationId xmlns:a16="http://schemas.microsoft.com/office/drawing/2014/main" id="{70F0CA1C-8DF2-4038-B3E1-9DF191FBB5D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D6990DD-B951-48EF-9DF4-CFAE04D42F14}"/>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2753345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51D0D2-4E8E-434E-B223-C46057C2FF6E}"/>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3" name="Footer Placeholder 2">
            <a:extLst>
              <a:ext uri="{FF2B5EF4-FFF2-40B4-BE49-F238E27FC236}">
                <a16:creationId xmlns:a16="http://schemas.microsoft.com/office/drawing/2014/main" id="{6111231B-EFF6-4826-89AD-6DF848DDB14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3CDF465-3217-4EFA-9C80-ECB01BE59706}"/>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303269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218FE-C467-44A3-B319-2F63297EF4A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EC48A188-5D87-4A50-9ABC-7078F892461E}"/>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7EB42B8-6966-4CE6-8432-241C15B2EDFF}"/>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3690E6-CD24-4BD8-A911-41000885507E}"/>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6" name="Footer Placeholder 5">
            <a:extLst>
              <a:ext uri="{FF2B5EF4-FFF2-40B4-BE49-F238E27FC236}">
                <a16:creationId xmlns:a16="http://schemas.microsoft.com/office/drawing/2014/main" id="{72947956-2434-4997-8390-F2A81A30101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2DF99BF-008A-4801-8E80-C716EA8215FC}"/>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2781582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C0DC2-3308-4DF1-8BB6-979BFC0839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717D03DE-90DC-46C8-A6AE-48985F8848CE}"/>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449755AC-9CD5-48FC-B39B-85AF13A9E10D}"/>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38FE51-B6DE-42F1-AF91-D2D409E524C6}"/>
              </a:ext>
            </a:extLst>
          </p:cNvPr>
          <p:cNvSpPr>
            <a:spLocks noGrp="1"/>
          </p:cNvSpPr>
          <p:nvPr>
            <p:ph type="dt" sz="half" idx="10"/>
          </p:nvPr>
        </p:nvSpPr>
        <p:spPr/>
        <p:txBody>
          <a:bodyPr/>
          <a:lstStyle/>
          <a:p>
            <a:fld id="{9E1C949A-7655-458F-BCBC-517B41DA3227}" type="datetimeFigureOut">
              <a:rPr lang="en-AU" smtClean="0"/>
              <a:t>11/11/2019</a:t>
            </a:fld>
            <a:endParaRPr lang="en-AU"/>
          </a:p>
        </p:txBody>
      </p:sp>
      <p:sp>
        <p:nvSpPr>
          <p:cNvPr id="6" name="Footer Placeholder 5">
            <a:extLst>
              <a:ext uri="{FF2B5EF4-FFF2-40B4-BE49-F238E27FC236}">
                <a16:creationId xmlns:a16="http://schemas.microsoft.com/office/drawing/2014/main" id="{AEAAD65A-BC04-4C4A-B330-D114CDB40F5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4AA5CFA-E37E-4FB0-AA49-9D200EE60FB2}"/>
              </a:ext>
            </a:extLst>
          </p:cNvPr>
          <p:cNvSpPr>
            <a:spLocks noGrp="1"/>
          </p:cNvSpPr>
          <p:nvPr>
            <p:ph type="sldNum" sz="quarter" idx="12"/>
          </p:nvPr>
        </p:nvSpPr>
        <p:spPr/>
        <p:txBody>
          <a:bodyPr/>
          <a:lstStyle/>
          <a:p>
            <a:fld id="{DF179390-36BA-4BBE-99F8-536A81045194}" type="slidenum">
              <a:rPr lang="en-AU" smtClean="0"/>
              <a:t>‹#›</a:t>
            </a:fld>
            <a:endParaRPr lang="en-AU"/>
          </a:p>
        </p:txBody>
      </p:sp>
    </p:spTree>
    <p:extLst>
      <p:ext uri="{BB962C8B-B14F-4D97-AF65-F5344CB8AC3E}">
        <p14:creationId xmlns:p14="http://schemas.microsoft.com/office/powerpoint/2010/main" val="3765549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8BBC33-4517-42D3-AE7B-CACAED4FD39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90F50F3-EAAD-4A00-B224-D1B42879DA6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D389F8CE-E457-48E1-8BAB-75B1C371EA1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1C949A-7655-458F-BCBC-517B41DA3227}" type="datetimeFigureOut">
              <a:rPr lang="en-AU" smtClean="0"/>
              <a:t>11/11/2019</a:t>
            </a:fld>
            <a:endParaRPr lang="en-AU"/>
          </a:p>
        </p:txBody>
      </p:sp>
      <p:sp>
        <p:nvSpPr>
          <p:cNvPr id="5" name="Footer Placeholder 4">
            <a:extLst>
              <a:ext uri="{FF2B5EF4-FFF2-40B4-BE49-F238E27FC236}">
                <a16:creationId xmlns:a16="http://schemas.microsoft.com/office/drawing/2014/main" id="{15CEA8DD-F254-4C1B-93C7-2273BC88876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199074F2-4227-4D9F-9086-72A3D2959744}"/>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79390-36BA-4BBE-99F8-536A81045194}" type="slidenum">
              <a:rPr lang="en-AU" smtClean="0"/>
              <a:t>‹#›</a:t>
            </a:fld>
            <a:endParaRPr lang="en-AU"/>
          </a:p>
        </p:txBody>
      </p:sp>
    </p:spTree>
    <p:extLst>
      <p:ext uri="{BB962C8B-B14F-4D97-AF65-F5344CB8AC3E}">
        <p14:creationId xmlns:p14="http://schemas.microsoft.com/office/powerpoint/2010/main" val="3399900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431165-8484-48C6-8889-39A4F0D14E6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F284EF7-E8D8-412D-AC90-F57A3CC3019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6EB249-DC72-4E13-87B6-58A1C14A9D9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5C246-26BF-4F91-8813-E8BFAD1D2AF8}" type="datetimeFigureOut">
              <a:rPr lang="en-AU" smtClean="0"/>
              <a:t>11/11/2019</a:t>
            </a:fld>
            <a:endParaRPr lang="en-AU"/>
          </a:p>
        </p:txBody>
      </p:sp>
      <p:sp>
        <p:nvSpPr>
          <p:cNvPr id="5" name="Footer Placeholder 4">
            <a:extLst>
              <a:ext uri="{FF2B5EF4-FFF2-40B4-BE49-F238E27FC236}">
                <a16:creationId xmlns:a16="http://schemas.microsoft.com/office/drawing/2014/main" id="{1D725A0A-07BC-4FEB-9F3D-CAF31460D64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0587063-2CAF-436A-8E44-3FDC67AF3F2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4D4E-71F9-419F-BCBC-F2DBA0F81E58}" type="slidenum">
              <a:rPr lang="en-AU" smtClean="0"/>
              <a:t>‹#›</a:t>
            </a:fld>
            <a:endParaRPr lang="en-AU"/>
          </a:p>
        </p:txBody>
      </p:sp>
    </p:spTree>
    <p:extLst>
      <p:ext uri="{BB962C8B-B14F-4D97-AF65-F5344CB8AC3E}">
        <p14:creationId xmlns:p14="http://schemas.microsoft.com/office/powerpoint/2010/main" val="701135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12" Type="http://schemas.openxmlformats.org/officeDocument/2006/relationships/hyperlink" Target="mailto:rachels@unsw.edu.au" TargetMode="External"/><Relationship Id="rId2" Type="http://schemas.openxmlformats.org/officeDocument/2006/relationships/notesSlide" Target="../notesSlides/notesSlide10.xml"/><Relationship Id="rId1" Type="http://schemas.openxmlformats.org/officeDocument/2006/relationships/slideLayout" Target="../slideLayouts/slideLayout17.xml"/><Relationship Id="rId6" Type="http://schemas.openxmlformats.org/officeDocument/2006/relationships/image" Target="../media/image10.png"/><Relationship Id="rId11" Type="http://schemas.openxmlformats.org/officeDocument/2006/relationships/image" Target="../media/image14.jpg"/><Relationship Id="rId5" Type="http://schemas.openxmlformats.org/officeDocument/2006/relationships/image" Target="../media/image9.jpeg"/><Relationship Id="rId10" Type="http://schemas.openxmlformats.org/officeDocument/2006/relationships/image" Target="cid:image018.jpg@01CBC39A.E1A6B550" TargetMode="External"/><Relationship Id="rId4" Type="http://schemas.openxmlformats.org/officeDocument/2006/relationships/image" Target="../media/image8.png"/><Relationship Id="rId9"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70CC5BFD-9EB7-4CAF-A6BF-ED6882142678}"/>
              </a:ext>
            </a:extLst>
          </p:cNvPr>
          <p:cNvSpPr txBox="1">
            <a:spLocks/>
          </p:cNvSpPr>
          <p:nvPr/>
        </p:nvSpPr>
        <p:spPr>
          <a:xfrm>
            <a:off x="382214" y="3108965"/>
            <a:ext cx="8603414" cy="1780841"/>
          </a:xfrm>
          <a:prstGeom prst="rect">
            <a:avLst/>
          </a:prstGeom>
        </p:spPr>
        <p:txBody>
          <a:bodyPr anchor="b"/>
          <a:lstStyle>
            <a:lvl1pPr marL="228600" indent="-228600" algn="l" defTabSz="914400" rtl="0" eaLnBrk="1" latinLnBrk="0" hangingPunct="1">
              <a:lnSpc>
                <a:spcPct val="90000"/>
              </a:lnSpc>
              <a:spcBef>
                <a:spcPts val="1000"/>
              </a:spcBef>
              <a:buFont typeface="Arial" panose="020B0604020202020204" pitchFamily="34" charset="0"/>
              <a:buChar char="•"/>
              <a:defRPr sz="2800" b="1" i="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ts val="400"/>
              </a:spcAft>
              <a:buNone/>
            </a:pPr>
            <a:r>
              <a:rPr lang="en-AU" altLang="en-US" dirty="0">
                <a:solidFill>
                  <a:schemeClr val="accent1">
                    <a:lumMod val="50000"/>
                  </a:schemeClr>
                </a:solidFill>
                <a:latin typeface="Sommet" panose="02000505000000020004" pitchFamily="50" charset="0"/>
                <a:ea typeface="Microsoft Sans Serif" charset="0"/>
                <a:cs typeface="Arial" charset="0"/>
              </a:rPr>
              <a:t>Alprazolam use among a sample of people who inject drugs: Trends six years post rescheduling</a:t>
            </a:r>
          </a:p>
          <a:p>
            <a:pPr marL="0" indent="0">
              <a:spcBef>
                <a:spcPct val="0"/>
              </a:spcBef>
              <a:spcAft>
                <a:spcPts val="400"/>
              </a:spcAft>
              <a:buNone/>
            </a:pPr>
            <a:endParaRPr lang="en-AU" altLang="en-US" dirty="0">
              <a:solidFill>
                <a:schemeClr val="accent1">
                  <a:lumMod val="50000"/>
                </a:schemeClr>
              </a:solidFill>
              <a:latin typeface="Sommet" panose="02000505000000020004" pitchFamily="50" charset="0"/>
              <a:ea typeface="Microsoft Sans Serif" charset="0"/>
              <a:cs typeface="Arial" charset="0"/>
            </a:endParaRPr>
          </a:p>
          <a:p>
            <a:pPr marL="0" indent="0">
              <a:spcBef>
                <a:spcPct val="0"/>
              </a:spcBef>
              <a:spcAft>
                <a:spcPts val="400"/>
              </a:spcAft>
              <a:buNone/>
            </a:pPr>
            <a:r>
              <a:rPr lang="en-AU" altLang="en-US" sz="1800" dirty="0">
                <a:solidFill>
                  <a:schemeClr val="accent1">
                    <a:lumMod val="50000"/>
                  </a:schemeClr>
                </a:solidFill>
                <a:latin typeface="Sommet" panose="02000505000000020004" pitchFamily="50" charset="0"/>
                <a:ea typeface="Microsoft Sans Serif" charset="0"/>
                <a:cs typeface="Arial" charset="0"/>
              </a:rPr>
              <a:t>R. Sutherland, A. Peacock, S. Nielsen, &amp; R. Bruno</a:t>
            </a:r>
            <a:endParaRPr lang="en-AU" altLang="en-US" dirty="0">
              <a:solidFill>
                <a:schemeClr val="accent1">
                  <a:lumMod val="50000"/>
                </a:schemeClr>
              </a:solidFill>
              <a:latin typeface="Sommet" panose="02000505000000020004" pitchFamily="50" charset="0"/>
              <a:ea typeface="Microsoft Sans Serif" charset="0"/>
              <a:cs typeface="Arial" charset="0"/>
            </a:endParaRPr>
          </a:p>
        </p:txBody>
      </p:sp>
      <p:cxnSp>
        <p:nvCxnSpPr>
          <p:cNvPr id="5" name="Straight Connector 4">
            <a:extLst>
              <a:ext uri="{FF2B5EF4-FFF2-40B4-BE49-F238E27FC236}">
                <a16:creationId xmlns:a16="http://schemas.microsoft.com/office/drawing/2014/main" id="{E760E1F3-29CC-42B9-8E00-969CCC2BD34A}"/>
              </a:ext>
            </a:extLst>
          </p:cNvPr>
          <p:cNvCxnSpPr>
            <a:cxnSpLocks/>
          </p:cNvCxnSpPr>
          <p:nvPr/>
        </p:nvCxnSpPr>
        <p:spPr>
          <a:xfrm>
            <a:off x="-75134" y="4353018"/>
            <a:ext cx="8124532" cy="0"/>
          </a:xfrm>
          <a:prstGeom prst="line">
            <a:avLst/>
          </a:prstGeom>
          <a:ln w="114300">
            <a:gradFill flip="none" rotWithShape="1">
              <a:gsLst>
                <a:gs pos="100000">
                  <a:schemeClr val="accent1">
                    <a:lumMod val="75000"/>
                  </a:schemeClr>
                </a:gs>
                <a:gs pos="0">
                  <a:schemeClr val="bg1"/>
                </a:gs>
                <a:gs pos="0">
                  <a:schemeClr val="bg1"/>
                </a:gs>
                <a:gs pos="5000">
                  <a:schemeClr val="bg1"/>
                </a:gs>
              </a:gsLst>
              <a:lin ang="10800000" scaled="1"/>
              <a:tileRect/>
            </a:gradFill>
          </a:ln>
        </p:spPr>
        <p:style>
          <a:lnRef idx="1">
            <a:schemeClr val="accent1"/>
          </a:lnRef>
          <a:fillRef idx="0">
            <a:schemeClr val="accent1"/>
          </a:fillRef>
          <a:effectRef idx="0">
            <a:schemeClr val="accent1"/>
          </a:effectRef>
          <a:fontRef idx="minor">
            <a:schemeClr val="tx1"/>
          </a:fontRef>
        </p:style>
      </p:cxnSp>
      <p:pic>
        <p:nvPicPr>
          <p:cNvPr id="6" name="Picture 5" descr="A picture containing object&#10;&#10;Description generated with high confidence">
            <a:extLst>
              <a:ext uri="{FF2B5EF4-FFF2-40B4-BE49-F238E27FC236}">
                <a16:creationId xmlns:a16="http://schemas.microsoft.com/office/drawing/2014/main" id="{235822C9-2B2E-4DEF-A918-B3C61ECAFC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2581" y="457945"/>
            <a:ext cx="4177420" cy="528530"/>
          </a:xfrm>
          <a:prstGeom prst="rect">
            <a:avLst/>
          </a:prstGeom>
        </p:spPr>
      </p:pic>
    </p:spTree>
    <p:extLst>
      <p:ext uri="{BB962C8B-B14F-4D97-AF65-F5344CB8AC3E}">
        <p14:creationId xmlns:p14="http://schemas.microsoft.com/office/powerpoint/2010/main" val="3645223171"/>
      </p:ext>
    </p:extLst>
  </p:cSld>
  <p:clrMapOvr>
    <a:masterClrMapping/>
  </p:clrMapOvr>
  <mc:AlternateContent xmlns:mc="http://schemas.openxmlformats.org/markup-compatibility/2006" xmlns:p14="http://schemas.microsoft.com/office/powerpoint/2010/main">
    <mc:Choice Requires="p14">
      <p:transition spd="slow" p14:dur="2000" advTm="9590"/>
    </mc:Choice>
    <mc:Fallback xmlns="">
      <p:transition spd="slow" advTm="959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CE7E-B88D-4AE8-8ADB-FDD442A48251}"/>
              </a:ext>
            </a:extLst>
          </p:cNvPr>
          <p:cNvSpPr>
            <a:spLocks noGrp="1"/>
          </p:cNvSpPr>
          <p:nvPr>
            <p:ph type="title"/>
          </p:nvPr>
        </p:nvSpPr>
        <p:spPr>
          <a:xfrm>
            <a:off x="275356" y="357223"/>
            <a:ext cx="8421053" cy="982412"/>
          </a:xfrm>
        </p:spPr>
        <p:txBody>
          <a:bodyPr/>
          <a:lstStyle/>
          <a:p>
            <a:r>
              <a:rPr lang="en-AU" dirty="0"/>
              <a:t>Disclosure and acknowledgements</a:t>
            </a:r>
          </a:p>
        </p:txBody>
      </p:sp>
      <p:pic>
        <p:nvPicPr>
          <p:cNvPr id="5" name="Picture 4" descr="Logo - unsw_ndarc-DT_landscape">
            <a:extLst>
              <a:ext uri="{FF2B5EF4-FFF2-40B4-BE49-F238E27FC236}">
                <a16:creationId xmlns:a16="http://schemas.microsoft.com/office/drawing/2014/main" id="{DFD77009-469F-4CDB-8767-D3B48C983D4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723495" y="6294437"/>
            <a:ext cx="1824514" cy="474345"/>
          </a:xfrm>
          <a:prstGeom prst="rect">
            <a:avLst/>
          </a:prstGeom>
          <a:noFill/>
          <a:ln>
            <a:noFill/>
          </a:ln>
        </p:spPr>
      </p:pic>
      <p:pic>
        <p:nvPicPr>
          <p:cNvPr id="6" name="Picture 5" descr="UQ logo col">
            <a:extLst>
              <a:ext uri="{FF2B5EF4-FFF2-40B4-BE49-F238E27FC236}">
                <a16:creationId xmlns:a16="http://schemas.microsoft.com/office/drawing/2014/main" id="{B3647425-D2E4-4D28-AFD1-ED5F72663DE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25963" y="6209681"/>
            <a:ext cx="413861" cy="474345"/>
          </a:xfrm>
          <a:prstGeom prst="rect">
            <a:avLst/>
          </a:prstGeom>
          <a:noFill/>
          <a:ln>
            <a:noFill/>
          </a:ln>
        </p:spPr>
      </p:pic>
      <p:pic>
        <p:nvPicPr>
          <p:cNvPr id="8" name="Picture 7" descr="Burnet Logo">
            <a:extLst>
              <a:ext uri="{FF2B5EF4-FFF2-40B4-BE49-F238E27FC236}">
                <a16:creationId xmlns:a16="http://schemas.microsoft.com/office/drawing/2014/main" id="{CEA23B05-BF2D-42CD-9770-50479366ADD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17777" y="6173585"/>
            <a:ext cx="530543" cy="491490"/>
          </a:xfrm>
          <a:prstGeom prst="rect">
            <a:avLst/>
          </a:prstGeom>
          <a:noFill/>
          <a:ln>
            <a:noFill/>
          </a:ln>
        </p:spPr>
      </p:pic>
      <p:pic>
        <p:nvPicPr>
          <p:cNvPr id="9" name="Picture 8" descr="Image result for curtin university logo">
            <a:extLst>
              <a:ext uri="{FF2B5EF4-FFF2-40B4-BE49-F238E27FC236}">
                <a16:creationId xmlns:a16="http://schemas.microsoft.com/office/drawing/2014/main" id="{6D6423F6-5A30-4969-83F3-E9342C84B2CD}"/>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00552" y="6169957"/>
            <a:ext cx="435769" cy="581025"/>
          </a:xfrm>
          <a:prstGeom prst="rect">
            <a:avLst/>
          </a:prstGeom>
          <a:noFill/>
          <a:ln>
            <a:noFill/>
          </a:ln>
        </p:spPr>
      </p:pic>
      <p:pic>
        <p:nvPicPr>
          <p:cNvPr id="10" name="Picture 9" descr="NDRI logo copy">
            <a:extLst>
              <a:ext uri="{FF2B5EF4-FFF2-40B4-BE49-F238E27FC236}">
                <a16:creationId xmlns:a16="http://schemas.microsoft.com/office/drawing/2014/main" id="{5C60CBAD-5EF5-40C1-B822-40710DC47572}"/>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39996" y="6405995"/>
            <a:ext cx="452914" cy="259080"/>
          </a:xfrm>
          <a:prstGeom prst="rect">
            <a:avLst/>
          </a:prstGeom>
          <a:noFill/>
          <a:ln>
            <a:noFill/>
          </a:ln>
        </p:spPr>
      </p:pic>
      <p:pic>
        <p:nvPicPr>
          <p:cNvPr id="11" name="Picture 10" descr="Utas_vert">
            <a:extLst>
              <a:ext uri="{FF2B5EF4-FFF2-40B4-BE49-F238E27FC236}">
                <a16:creationId xmlns:a16="http://schemas.microsoft.com/office/drawing/2014/main" id="{A756980A-CE83-4C8D-AEAE-83385F324C9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890601" y="6287151"/>
            <a:ext cx="239554" cy="396875"/>
          </a:xfrm>
          <a:prstGeom prst="rect">
            <a:avLst/>
          </a:prstGeom>
          <a:noFill/>
          <a:ln>
            <a:noFill/>
          </a:ln>
        </p:spPr>
      </p:pic>
      <p:pic>
        <p:nvPicPr>
          <p:cNvPr id="12" name="Picture 11" descr="cid:image018.jpg@01CBC39A.E1A6B550">
            <a:extLst>
              <a:ext uri="{FF2B5EF4-FFF2-40B4-BE49-F238E27FC236}">
                <a16:creationId xmlns:a16="http://schemas.microsoft.com/office/drawing/2014/main" id="{FE0CF0FF-FC50-4734-A2BA-9F2AC3D8EFB6}"/>
              </a:ext>
            </a:extLst>
          </p:cNvPr>
          <p:cNvPicPr/>
          <p:nvPr/>
        </p:nvPicPr>
        <p:blipFill>
          <a:blip r:embed="rId9" r:link="rId10" cstate="print"/>
          <a:srcRect/>
          <a:stretch>
            <a:fillRect/>
          </a:stretch>
        </p:blipFill>
        <p:spPr bwMode="auto">
          <a:xfrm>
            <a:off x="8334291" y="6294437"/>
            <a:ext cx="362118" cy="396875"/>
          </a:xfrm>
          <a:prstGeom prst="rect">
            <a:avLst/>
          </a:prstGeom>
          <a:noFill/>
          <a:ln w="9525">
            <a:noFill/>
            <a:miter lim="800000"/>
            <a:headEnd/>
            <a:tailEnd/>
          </a:ln>
        </p:spPr>
      </p:pic>
      <p:sp>
        <p:nvSpPr>
          <p:cNvPr id="13" name="Text Placeholder 1">
            <a:extLst>
              <a:ext uri="{FF2B5EF4-FFF2-40B4-BE49-F238E27FC236}">
                <a16:creationId xmlns:a16="http://schemas.microsoft.com/office/drawing/2014/main" id="{0D6CC205-957B-406C-8FD6-FD0A533A3356}"/>
              </a:ext>
            </a:extLst>
          </p:cNvPr>
          <p:cNvSpPr txBox="1">
            <a:spLocks/>
          </p:cNvSpPr>
          <p:nvPr/>
        </p:nvSpPr>
        <p:spPr>
          <a:xfrm>
            <a:off x="197167" y="1419942"/>
            <a:ext cx="8848249" cy="475001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2200" dirty="0"/>
              <a:t>AP – untied educational grant from Seqirus and </a:t>
            </a:r>
            <a:r>
              <a:rPr lang="en-AU" sz="2200" dirty="0" err="1"/>
              <a:t>Mundipharma</a:t>
            </a:r>
            <a:r>
              <a:rPr lang="en-AU" sz="2200" dirty="0"/>
              <a:t> for study of opioid medications</a:t>
            </a:r>
          </a:p>
          <a:p>
            <a:pPr marL="0" indent="0">
              <a:buNone/>
            </a:pPr>
            <a:r>
              <a:rPr lang="en-AU" sz="2200" dirty="0"/>
              <a:t>RS – untied educational grant from Seqirus for study of opioid medications</a:t>
            </a:r>
          </a:p>
          <a:p>
            <a:pPr marL="0" indent="0">
              <a:buNone/>
            </a:pPr>
            <a:r>
              <a:rPr lang="en-AU" sz="2200" dirty="0"/>
              <a:t>RB – untied educational grant from </a:t>
            </a:r>
            <a:r>
              <a:rPr lang="en-AU" sz="2200" dirty="0" err="1"/>
              <a:t>Mundipharma</a:t>
            </a:r>
            <a:r>
              <a:rPr lang="en-AU" sz="2200" dirty="0"/>
              <a:t> and Indivior for study of opioid medications</a:t>
            </a:r>
          </a:p>
          <a:p>
            <a:pPr marL="0" indent="0">
              <a:buNone/>
            </a:pPr>
            <a:r>
              <a:rPr lang="en-AU" sz="2200" dirty="0"/>
              <a:t>SN – untied educational grants from Indivior and </a:t>
            </a:r>
            <a:r>
              <a:rPr lang="en-AU" sz="2200" dirty="0" err="1"/>
              <a:t>Sequirus</a:t>
            </a:r>
            <a:r>
              <a:rPr lang="en-AU" sz="2200" dirty="0"/>
              <a:t> for study of opioid medications</a:t>
            </a:r>
          </a:p>
          <a:p>
            <a:pPr marL="0" indent="0">
              <a:buNone/>
            </a:pPr>
            <a:r>
              <a:rPr lang="en-AU" sz="2200" dirty="0"/>
              <a:t>No pharmaceutical grants were received for this study.  </a:t>
            </a:r>
          </a:p>
          <a:p>
            <a:pPr marL="0" indent="0" algn="ctr">
              <a:buNone/>
            </a:pPr>
            <a:r>
              <a:rPr lang="en-AU" sz="2200" b="1" dirty="0"/>
              <a:t>These parties had no role in the study design, conduct and reporting</a:t>
            </a:r>
            <a:r>
              <a:rPr lang="en-AU" sz="2200" dirty="0"/>
              <a:t>. </a:t>
            </a:r>
          </a:p>
          <a:p>
            <a:endParaRPr lang="en-AU" sz="2200" dirty="0"/>
          </a:p>
          <a:p>
            <a:endParaRPr lang="en-AU" sz="2200" dirty="0"/>
          </a:p>
        </p:txBody>
      </p:sp>
      <p:pic>
        <p:nvPicPr>
          <p:cNvPr id="14" name="Picture 13" descr="A picture containing drawing&#10;&#10;Description automatically generated">
            <a:extLst>
              <a:ext uri="{FF2B5EF4-FFF2-40B4-BE49-F238E27FC236}">
                <a16:creationId xmlns:a16="http://schemas.microsoft.com/office/drawing/2014/main" id="{A05ADF29-43D6-448A-82C2-759B8BCCCE7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11715" y="4069080"/>
            <a:ext cx="1856536" cy="2020570"/>
          </a:xfrm>
          <a:prstGeom prst="rect">
            <a:avLst/>
          </a:prstGeom>
        </p:spPr>
      </p:pic>
      <p:sp>
        <p:nvSpPr>
          <p:cNvPr id="15" name="Rectangle 14">
            <a:extLst>
              <a:ext uri="{FF2B5EF4-FFF2-40B4-BE49-F238E27FC236}">
                <a16:creationId xmlns:a16="http://schemas.microsoft.com/office/drawing/2014/main" id="{8A903A9F-78EE-4785-BA16-1BEC74F13782}"/>
              </a:ext>
            </a:extLst>
          </p:cNvPr>
          <p:cNvSpPr/>
          <p:nvPr/>
        </p:nvSpPr>
        <p:spPr>
          <a:xfrm>
            <a:off x="6046587" y="5395833"/>
            <a:ext cx="2459402" cy="369332"/>
          </a:xfrm>
          <a:prstGeom prst="rect">
            <a:avLst/>
          </a:prstGeom>
        </p:spPr>
        <p:txBody>
          <a:bodyPr wrap="none">
            <a:spAutoFit/>
          </a:bodyPr>
          <a:lstStyle/>
          <a:p>
            <a:pPr>
              <a:spcBef>
                <a:spcPct val="0"/>
              </a:spcBef>
              <a:defRPr/>
            </a:pPr>
            <a:r>
              <a:rPr lang="en-AU" altLang="en-US" dirty="0">
                <a:hlinkClick r:id="rId12"/>
              </a:rPr>
              <a:t>rachels@unsw.edu.au</a:t>
            </a:r>
            <a:r>
              <a:rPr lang="en-AU" altLang="en-US" dirty="0"/>
              <a:t> </a:t>
            </a:r>
          </a:p>
        </p:txBody>
      </p:sp>
    </p:spTree>
    <p:extLst>
      <p:ext uri="{BB962C8B-B14F-4D97-AF65-F5344CB8AC3E}">
        <p14:creationId xmlns:p14="http://schemas.microsoft.com/office/powerpoint/2010/main" val="316355233"/>
      </p:ext>
    </p:extLst>
  </p:cSld>
  <p:clrMapOvr>
    <a:masterClrMapping/>
  </p:clrMapOvr>
  <mc:AlternateContent xmlns:mc="http://schemas.openxmlformats.org/markup-compatibility/2006" xmlns:p14="http://schemas.microsoft.com/office/powerpoint/2010/main">
    <mc:Choice Requires="p14">
      <p:transition spd="slow" p14:dur="2000" advTm="8372"/>
    </mc:Choice>
    <mc:Fallback xmlns="">
      <p:transition spd="slow" advTm="83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A048BA-7BF4-4945-BDF0-CBC156CB708B}"/>
              </a:ext>
            </a:extLst>
          </p:cNvPr>
          <p:cNvSpPr>
            <a:spLocks noGrp="1"/>
          </p:cNvSpPr>
          <p:nvPr>
            <p:ph type="body" idx="1"/>
          </p:nvPr>
        </p:nvSpPr>
        <p:spPr>
          <a:xfrm>
            <a:off x="152876" y="1557660"/>
            <a:ext cx="8838248" cy="4750015"/>
          </a:xfrm>
        </p:spPr>
        <p:txBody>
          <a:bodyPr vert="horz" lIns="91440" tIns="45720" rIns="91440" bIns="45720" rtlCol="0" anchor="t">
            <a:normAutofit/>
          </a:bodyPr>
          <a:lstStyle/>
          <a:p>
            <a:pPr marL="342900" indent="-342900">
              <a:buFont typeface="Arial" panose="020B0604020202020204" pitchFamily="34" charset="0"/>
              <a:buChar char="•"/>
            </a:pPr>
            <a:r>
              <a:rPr lang="en-AU" sz="2800" dirty="0"/>
              <a:t>High potency </a:t>
            </a:r>
            <a:r>
              <a:rPr lang="en-AU" sz="2800" dirty="0" err="1"/>
              <a:t>triazolobenzodiazepine</a:t>
            </a:r>
            <a:r>
              <a:rPr lang="en-AU" sz="2800" dirty="0"/>
              <a:t> approved for the treatment of anxiety and panic disorders</a:t>
            </a:r>
          </a:p>
          <a:p>
            <a:pPr marL="342900" indent="-342900">
              <a:buFont typeface="Arial" panose="020B0604020202020204" pitchFamily="34" charset="0"/>
              <a:buChar char="•"/>
            </a:pPr>
            <a:r>
              <a:rPr lang="en-AU" sz="2800" dirty="0"/>
              <a:t>1 February 2014: up scheduled from Schedule 4 to Schedule 8</a:t>
            </a:r>
          </a:p>
          <a:p>
            <a:pPr marL="342900" indent="-342900">
              <a:buFont typeface="Arial" panose="020B0604020202020204" pitchFamily="34" charset="0"/>
              <a:buChar char="•"/>
            </a:pPr>
            <a:r>
              <a:rPr lang="en-AU" sz="2800" dirty="0"/>
              <a:t>Subsequent declines in: use, dispensing, poisonings, deaths</a:t>
            </a:r>
          </a:p>
          <a:p>
            <a:pPr marL="342900" indent="-342900">
              <a:buFont typeface="Arial" panose="020B0604020202020204" pitchFamily="34" charset="0"/>
              <a:buChar char="•"/>
            </a:pPr>
            <a:r>
              <a:rPr lang="en-AU" sz="2800" dirty="0"/>
              <a:t>Longer-term impact of regulatory change remains unknown</a:t>
            </a:r>
          </a:p>
          <a:p>
            <a:pPr marL="342900" indent="-342900">
              <a:buFont typeface="Arial" panose="020B0604020202020204" pitchFamily="34" charset="0"/>
              <a:buChar char="•"/>
            </a:pPr>
            <a:endParaRPr lang="en-AU" dirty="0"/>
          </a:p>
          <a:p>
            <a:endParaRPr lang="en-AU" dirty="0">
              <a:cs typeface="Arial"/>
            </a:endParaRPr>
          </a:p>
          <a:p>
            <a:endParaRPr lang="en-AU" dirty="0">
              <a:cs typeface="Arial"/>
            </a:endParaRPr>
          </a:p>
          <a:p>
            <a:endParaRPr lang="en-AU" dirty="0">
              <a:cs typeface="Arial"/>
            </a:endParaRPr>
          </a:p>
          <a:p>
            <a:endParaRPr lang="en-AU" sz="1000" dirty="0">
              <a:cs typeface="Arial"/>
            </a:endParaRPr>
          </a:p>
          <a:p>
            <a:endParaRPr lang="en-AU" sz="1000" dirty="0">
              <a:cs typeface="Arial"/>
            </a:endParaRPr>
          </a:p>
        </p:txBody>
      </p:sp>
      <p:sp>
        <p:nvSpPr>
          <p:cNvPr id="3" name="Title 2">
            <a:extLst>
              <a:ext uri="{FF2B5EF4-FFF2-40B4-BE49-F238E27FC236}">
                <a16:creationId xmlns:a16="http://schemas.microsoft.com/office/drawing/2014/main" id="{A09B7D52-68CE-4F3F-8C5D-885E9B6EB85A}"/>
              </a:ext>
            </a:extLst>
          </p:cNvPr>
          <p:cNvSpPr>
            <a:spLocks noGrp="1"/>
          </p:cNvSpPr>
          <p:nvPr>
            <p:ph type="title"/>
          </p:nvPr>
        </p:nvSpPr>
        <p:spPr>
          <a:xfrm>
            <a:off x="251460" y="339807"/>
            <a:ext cx="7886700" cy="874952"/>
          </a:xfrm>
        </p:spPr>
        <p:txBody>
          <a:bodyPr>
            <a:normAutofit fontScale="90000"/>
          </a:bodyPr>
          <a:lstStyle/>
          <a:p>
            <a:r>
              <a:rPr lang="en-AU"/>
              <a:t>Background: Alprazolam in Australia</a:t>
            </a:r>
            <a:endParaRPr lang="en-AU" dirty="0"/>
          </a:p>
        </p:txBody>
      </p:sp>
      <p:sp>
        <p:nvSpPr>
          <p:cNvPr id="7" name="TextBox 6">
            <a:extLst>
              <a:ext uri="{FF2B5EF4-FFF2-40B4-BE49-F238E27FC236}">
                <a16:creationId xmlns:a16="http://schemas.microsoft.com/office/drawing/2014/main" id="{0A4BA3CD-1EBC-4568-9654-17F3C461C333}"/>
              </a:ext>
            </a:extLst>
          </p:cNvPr>
          <p:cNvSpPr txBox="1"/>
          <p:nvPr/>
        </p:nvSpPr>
        <p:spPr>
          <a:xfrm>
            <a:off x="4572001" y="6123008"/>
            <a:ext cx="184666" cy="369332"/>
          </a:xfrm>
          <a:prstGeom prst="rect">
            <a:avLst/>
          </a:prstGeom>
          <a:noFill/>
        </p:spPr>
        <p:txBody>
          <a:bodyPr wrap="none" rtlCol="0">
            <a:spAutoFit/>
          </a:bodyPr>
          <a:lstStyle/>
          <a:p>
            <a:endParaRPr lang="en-AU"/>
          </a:p>
        </p:txBody>
      </p:sp>
    </p:spTree>
    <p:extLst>
      <p:ext uri="{BB962C8B-B14F-4D97-AF65-F5344CB8AC3E}">
        <p14:creationId xmlns:p14="http://schemas.microsoft.com/office/powerpoint/2010/main" val="185126016"/>
      </p:ext>
    </p:extLst>
  </p:cSld>
  <p:clrMapOvr>
    <a:masterClrMapping/>
  </p:clrMapOvr>
  <mc:AlternateContent xmlns:mc="http://schemas.openxmlformats.org/markup-compatibility/2006" xmlns:p14="http://schemas.microsoft.com/office/powerpoint/2010/main">
    <mc:Choice Requires="p14">
      <p:transition spd="slow" p14:dur="2000" advTm="74297"/>
    </mc:Choice>
    <mc:Fallback xmlns="">
      <p:transition spd="slow" advTm="742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7">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111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2">
            <a:extLst>
              <a:ext uri="{FF2B5EF4-FFF2-40B4-BE49-F238E27FC236}">
                <a16:creationId xmlns:a16="http://schemas.microsoft.com/office/drawing/2014/main" id="{A09B7D52-68CE-4F3F-8C5D-885E9B6EB85A}"/>
              </a:ext>
            </a:extLst>
          </p:cNvPr>
          <p:cNvSpPr>
            <a:spLocks noGrp="1"/>
          </p:cNvSpPr>
          <p:nvPr>
            <p:ph type="title"/>
          </p:nvPr>
        </p:nvSpPr>
        <p:spPr>
          <a:xfrm>
            <a:off x="4570579" y="802956"/>
            <a:ext cx="3733482" cy="1454051"/>
          </a:xfrm>
        </p:spPr>
        <p:txBody>
          <a:bodyPr vert="horz" lIns="91440" tIns="45720" rIns="91440" bIns="45720" rtlCol="0" anchor="ctr">
            <a:normAutofit/>
          </a:bodyPr>
          <a:lstStyle/>
          <a:p>
            <a:r>
              <a:rPr lang="en-US" sz="4400" kern="1200">
                <a:solidFill>
                  <a:srgbClr val="000000"/>
                </a:solidFill>
                <a:latin typeface="+mj-lt"/>
                <a:ea typeface="+mj-ea"/>
                <a:cs typeface="+mj-cs"/>
              </a:rPr>
              <a:t>Aims</a:t>
            </a:r>
          </a:p>
        </p:txBody>
      </p:sp>
      <p:sp>
        <p:nvSpPr>
          <p:cNvPr id="22"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3750329"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Picture 9" descr="A close up of a bottle&#10;&#10;Description automatically generated">
            <a:extLst>
              <a:ext uri="{FF2B5EF4-FFF2-40B4-BE49-F238E27FC236}">
                <a16:creationId xmlns:a16="http://schemas.microsoft.com/office/drawing/2014/main" id="{934B214A-8716-44F9-951D-10A413EA6269}"/>
              </a:ext>
            </a:extLst>
          </p:cNvPr>
          <p:cNvPicPr>
            <a:picLocks noChangeAspect="1"/>
          </p:cNvPicPr>
          <p:nvPr/>
        </p:nvPicPr>
        <p:blipFill rotWithShape="1">
          <a:blip r:embed="rId4">
            <a:alphaModFix/>
            <a:extLst>
              <a:ext uri="{28A0092B-C50C-407E-A947-70E740481C1C}">
                <a14:useLocalDpi xmlns:a14="http://schemas.microsoft.com/office/drawing/2010/main" val="0"/>
              </a:ext>
            </a:extLst>
          </a:blip>
          <a:srcRect l="9096" r="21397" b="-1"/>
          <a:stretch/>
        </p:blipFill>
        <p:spPr>
          <a:xfrm>
            <a:off x="15" y="907231"/>
            <a:ext cx="3643297"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2" name="Text Placeholder 1">
            <a:extLst>
              <a:ext uri="{FF2B5EF4-FFF2-40B4-BE49-F238E27FC236}">
                <a16:creationId xmlns:a16="http://schemas.microsoft.com/office/drawing/2014/main" id="{E4A048BA-7BF4-4945-BDF0-CBC156CB708B}"/>
              </a:ext>
            </a:extLst>
          </p:cNvPr>
          <p:cNvSpPr>
            <a:spLocks noGrp="1"/>
          </p:cNvSpPr>
          <p:nvPr>
            <p:ph type="body" idx="1"/>
          </p:nvPr>
        </p:nvSpPr>
        <p:spPr>
          <a:xfrm>
            <a:off x="3874770" y="555739"/>
            <a:ext cx="5269215" cy="5322352"/>
          </a:xfrm>
          <a:solidFill>
            <a:schemeClr val="bg1"/>
          </a:solidFill>
        </p:spPr>
        <p:txBody>
          <a:bodyPr vert="horz" lIns="91440" tIns="45720" rIns="91440" bIns="45720" rtlCol="0" anchor="ctr">
            <a:normAutofit/>
          </a:bodyPr>
          <a:lstStyle/>
          <a:p>
            <a:pPr marL="228600" indent="-228600">
              <a:buFont typeface="Arial" panose="020B0604020202020204" pitchFamily="34" charset="0"/>
              <a:buChar char="•"/>
            </a:pPr>
            <a:endParaRPr lang="en-US" sz="2000" kern="1200" dirty="0">
              <a:solidFill>
                <a:srgbClr val="000000"/>
              </a:solidFill>
              <a:latin typeface="+mn-lt"/>
              <a:ea typeface="+mn-ea"/>
              <a:cs typeface="+mn-cs"/>
            </a:endParaRPr>
          </a:p>
          <a:p>
            <a:pPr marL="228600" indent="-228600">
              <a:buFont typeface="Arial" panose="020B0604020202020204" pitchFamily="34" charset="0"/>
              <a:buChar char="•"/>
            </a:pPr>
            <a:endParaRPr lang="en-US" sz="2000" kern="1200" dirty="0">
              <a:solidFill>
                <a:srgbClr val="000000"/>
              </a:solidFill>
              <a:latin typeface="+mn-lt"/>
              <a:ea typeface="+mn-ea"/>
              <a:cs typeface="+mn-cs"/>
            </a:endParaRPr>
          </a:p>
          <a:p>
            <a:pPr marL="114300"/>
            <a:r>
              <a:rPr lang="en-US" sz="4400" kern="1200" dirty="0">
                <a:solidFill>
                  <a:srgbClr val="000000"/>
                </a:solidFill>
                <a:latin typeface="+mj-lt"/>
                <a:ea typeface="+mn-ea"/>
                <a:cs typeface="+mn-cs"/>
              </a:rPr>
              <a:t>Aim:</a:t>
            </a:r>
          </a:p>
          <a:p>
            <a:pPr marL="114300"/>
            <a:endParaRPr lang="en-US" sz="2000" kern="1200" dirty="0">
              <a:solidFill>
                <a:srgbClr val="000000"/>
              </a:solidFill>
              <a:latin typeface="+mn-lt"/>
              <a:ea typeface="+mn-ea"/>
              <a:cs typeface="+mn-cs"/>
            </a:endParaRPr>
          </a:p>
          <a:p>
            <a:pPr marL="114300"/>
            <a:r>
              <a:rPr lang="en-US" sz="2200" dirty="0">
                <a:solidFill>
                  <a:srgbClr val="000000"/>
                </a:solidFill>
              </a:rPr>
              <a:t>Examine impact of alprazolam rescheduling among a sample of people who inject drugs (PWID), 2011-2019 </a:t>
            </a:r>
          </a:p>
          <a:p>
            <a:pPr marL="114300"/>
            <a:r>
              <a:rPr lang="en-US" sz="2200" dirty="0">
                <a:solidFill>
                  <a:srgbClr val="000000"/>
                </a:solidFill>
              </a:rPr>
              <a:t>(i.e. three years pre-rescheduling, six years post-rescheduling)</a:t>
            </a:r>
          </a:p>
          <a:p>
            <a:pPr marL="342900"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a:p>
            <a:pPr indent="-228600">
              <a:buFont typeface="Arial" panose="020B0604020202020204" pitchFamily="34" charset="0"/>
              <a:buChar char="•"/>
            </a:pPr>
            <a:endParaRPr lang="en-US" sz="2000" kern="1200" dirty="0">
              <a:solidFill>
                <a:srgbClr val="000000"/>
              </a:solidFill>
              <a:latin typeface="+mn-lt"/>
              <a:ea typeface="+mn-ea"/>
              <a:cs typeface="+mn-cs"/>
            </a:endParaRPr>
          </a:p>
        </p:txBody>
      </p:sp>
      <p:sp>
        <p:nvSpPr>
          <p:cNvPr id="7" name="TextBox 6">
            <a:extLst>
              <a:ext uri="{FF2B5EF4-FFF2-40B4-BE49-F238E27FC236}">
                <a16:creationId xmlns:a16="http://schemas.microsoft.com/office/drawing/2014/main" id="{0A4BA3CD-1EBC-4568-9654-17F3C461C333}"/>
              </a:ext>
            </a:extLst>
          </p:cNvPr>
          <p:cNvSpPr txBox="1"/>
          <p:nvPr/>
        </p:nvSpPr>
        <p:spPr>
          <a:xfrm>
            <a:off x="4572001" y="6123008"/>
            <a:ext cx="184666" cy="369332"/>
          </a:xfrm>
          <a:prstGeom prst="rect">
            <a:avLst/>
          </a:prstGeom>
          <a:noFill/>
        </p:spPr>
        <p:txBody>
          <a:bodyPr wrap="none" rtlCol="0">
            <a:spAutoFit/>
          </a:bodyPr>
          <a:lstStyle/>
          <a:p>
            <a:endParaRPr lang="en-AU"/>
          </a:p>
        </p:txBody>
      </p:sp>
    </p:spTree>
    <p:extLst>
      <p:ext uri="{BB962C8B-B14F-4D97-AF65-F5344CB8AC3E}">
        <p14:creationId xmlns:p14="http://schemas.microsoft.com/office/powerpoint/2010/main" val="3754756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87BD69AF-0FAE-4FCF-9E7C-1E62CFF7D9D3}"/>
              </a:ext>
            </a:extLst>
          </p:cNvPr>
          <p:cNvSpPr/>
          <p:nvPr/>
        </p:nvSpPr>
        <p:spPr>
          <a:xfrm>
            <a:off x="1051342" y="190322"/>
            <a:ext cx="7595729" cy="624965"/>
          </a:xfrm>
          <a:prstGeom prst="roundRect">
            <a:avLst/>
          </a:prstGeom>
          <a:solidFill>
            <a:schemeClr val="bg1">
              <a:lumMod val="75000"/>
              <a:alpha val="77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lvl="0" algn="ctr"/>
            <a:r>
              <a:rPr lang="en-AU" dirty="0">
                <a:solidFill>
                  <a:schemeClr val="dk1">
                    <a:alpha val="25000"/>
                  </a:schemeClr>
                </a:solidFill>
              </a:rPr>
              <a:t>To establish, maintain, and continuously improve monitoring of trends in illicit drug use, harms, and markets across Australia</a:t>
            </a:r>
          </a:p>
        </p:txBody>
      </p:sp>
      <p:sp>
        <p:nvSpPr>
          <p:cNvPr id="3" name="Rectangle: Rounded Corners 2">
            <a:extLst>
              <a:ext uri="{FF2B5EF4-FFF2-40B4-BE49-F238E27FC236}">
                <a16:creationId xmlns:a16="http://schemas.microsoft.com/office/drawing/2014/main" id="{BF9A481E-7939-49A1-BB6E-9D1F497B58D6}"/>
              </a:ext>
            </a:extLst>
          </p:cNvPr>
          <p:cNvSpPr/>
          <p:nvPr/>
        </p:nvSpPr>
        <p:spPr>
          <a:xfrm>
            <a:off x="1051342" y="903898"/>
            <a:ext cx="1812465" cy="969871"/>
          </a:xfrm>
          <a:prstGeom prst="roundRect">
            <a:avLst/>
          </a:prstGeom>
          <a:solidFill>
            <a:schemeClr val="bg1">
              <a:lumMod val="75000"/>
              <a:alpha val="77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lvl="0" algn="ctr"/>
            <a:r>
              <a:rPr lang="en-AU" b="1" dirty="0">
                <a:solidFill>
                  <a:schemeClr val="dk1">
                    <a:alpha val="25000"/>
                  </a:schemeClr>
                </a:solidFill>
              </a:rPr>
              <a:t>National Monitoring: Secondary Data</a:t>
            </a:r>
          </a:p>
        </p:txBody>
      </p:sp>
      <p:sp>
        <p:nvSpPr>
          <p:cNvPr id="6" name="Rectangle: Rounded Corners 5">
            <a:extLst>
              <a:ext uri="{FF2B5EF4-FFF2-40B4-BE49-F238E27FC236}">
                <a16:creationId xmlns:a16="http://schemas.microsoft.com/office/drawing/2014/main" id="{F542F665-D42C-49AC-A101-67C222DE5B91}"/>
              </a:ext>
            </a:extLst>
          </p:cNvPr>
          <p:cNvSpPr/>
          <p:nvPr/>
        </p:nvSpPr>
        <p:spPr>
          <a:xfrm>
            <a:off x="2966844" y="903898"/>
            <a:ext cx="1839064" cy="941883"/>
          </a:xfrm>
          <a:prstGeom prst="roundRect">
            <a:avLst/>
          </a:prstGeom>
          <a:solidFill>
            <a:schemeClr val="bg1">
              <a:lumMod val="75000"/>
              <a:alpha val="77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lvl="0" algn="ctr"/>
            <a:r>
              <a:rPr lang="en-AU" b="1" dirty="0">
                <a:solidFill>
                  <a:schemeClr val="dk1">
                    <a:alpha val="25000"/>
                  </a:schemeClr>
                </a:solidFill>
              </a:rPr>
              <a:t>Jurisdictional Monitoring: Secondary Data</a:t>
            </a:r>
          </a:p>
        </p:txBody>
      </p:sp>
      <p:sp>
        <p:nvSpPr>
          <p:cNvPr id="7" name="Rectangle: Rounded Corners 6">
            <a:extLst>
              <a:ext uri="{FF2B5EF4-FFF2-40B4-BE49-F238E27FC236}">
                <a16:creationId xmlns:a16="http://schemas.microsoft.com/office/drawing/2014/main" id="{0C94998D-E806-4BE4-BD2B-A2642B3BE2A8}"/>
              </a:ext>
            </a:extLst>
          </p:cNvPr>
          <p:cNvSpPr/>
          <p:nvPr/>
        </p:nvSpPr>
        <p:spPr>
          <a:xfrm>
            <a:off x="4908945" y="907325"/>
            <a:ext cx="1839064" cy="889582"/>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lvl="0" algn="ctr"/>
            <a:r>
              <a:rPr lang="en-AU" b="1" dirty="0"/>
              <a:t>Sentinel Sample Monitoring</a:t>
            </a:r>
          </a:p>
        </p:txBody>
      </p:sp>
      <p:sp>
        <p:nvSpPr>
          <p:cNvPr id="8" name="Rectangle: Rounded Corners 7">
            <a:extLst>
              <a:ext uri="{FF2B5EF4-FFF2-40B4-BE49-F238E27FC236}">
                <a16:creationId xmlns:a16="http://schemas.microsoft.com/office/drawing/2014/main" id="{980FE19D-D2BB-4F3A-AB73-283234220ACC}"/>
              </a:ext>
            </a:extLst>
          </p:cNvPr>
          <p:cNvSpPr/>
          <p:nvPr/>
        </p:nvSpPr>
        <p:spPr>
          <a:xfrm>
            <a:off x="6851044" y="903899"/>
            <a:ext cx="1839064" cy="899306"/>
          </a:xfrm>
          <a:prstGeom prst="roundRect">
            <a:avLst/>
          </a:prstGeom>
          <a:solidFill>
            <a:schemeClr val="bg1">
              <a:lumMod val="75000"/>
              <a:alpha val="77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lvl="0" algn="ctr"/>
            <a:r>
              <a:rPr lang="en-AU" b="1" dirty="0">
                <a:solidFill>
                  <a:schemeClr val="dk1">
                    <a:alpha val="25000"/>
                  </a:schemeClr>
                </a:solidFill>
              </a:rPr>
              <a:t>Online Monitoring</a:t>
            </a:r>
          </a:p>
        </p:txBody>
      </p:sp>
      <p:sp>
        <p:nvSpPr>
          <p:cNvPr id="4" name="Rectangle: Rounded Corners 3">
            <a:extLst>
              <a:ext uri="{FF2B5EF4-FFF2-40B4-BE49-F238E27FC236}">
                <a16:creationId xmlns:a16="http://schemas.microsoft.com/office/drawing/2014/main" id="{7514ED31-4768-45EF-A8C3-F31388F7933A}"/>
              </a:ext>
            </a:extLst>
          </p:cNvPr>
          <p:cNvSpPr/>
          <p:nvPr/>
        </p:nvSpPr>
        <p:spPr>
          <a:xfrm>
            <a:off x="1039888" y="1961989"/>
            <a:ext cx="1852364" cy="3259644"/>
          </a:xfrm>
          <a:prstGeom prst="roundRect">
            <a:avLst/>
          </a:prstGeom>
          <a:solidFill>
            <a:schemeClr val="bg1">
              <a:lumMod val="75000"/>
              <a:alpha val="77000"/>
            </a:schemeClr>
          </a:solidFill>
          <a:ln>
            <a:noFill/>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en-AU" b="1" dirty="0">
                <a:solidFill>
                  <a:schemeClr val="dk1">
                    <a:alpha val="25000"/>
                  </a:schemeClr>
                </a:solidFill>
              </a:rPr>
              <a:t>Mortality Data</a:t>
            </a:r>
          </a:p>
          <a:p>
            <a:pPr algn="ctr"/>
            <a:r>
              <a:rPr lang="en-AU" sz="1400" dirty="0">
                <a:solidFill>
                  <a:schemeClr val="dk1">
                    <a:alpha val="25000"/>
                  </a:schemeClr>
                </a:solidFill>
              </a:rPr>
              <a:t>Drug-induced deaths from registry and coronial data</a:t>
            </a:r>
          </a:p>
          <a:p>
            <a:pPr algn="ctr"/>
            <a:endParaRPr lang="en-AU" sz="450" dirty="0">
              <a:solidFill>
                <a:schemeClr val="dk1">
                  <a:alpha val="25000"/>
                </a:schemeClr>
              </a:solidFill>
            </a:endParaRPr>
          </a:p>
          <a:p>
            <a:pPr algn="ctr"/>
            <a:r>
              <a:rPr lang="en-AU" b="1" dirty="0">
                <a:solidFill>
                  <a:schemeClr val="dk1">
                    <a:alpha val="25000"/>
                  </a:schemeClr>
                </a:solidFill>
              </a:rPr>
              <a:t>Hospitalisation Data</a:t>
            </a:r>
          </a:p>
          <a:p>
            <a:pPr algn="ctr"/>
            <a:r>
              <a:rPr lang="en-AU" sz="1400" dirty="0">
                <a:solidFill>
                  <a:schemeClr val="dk1">
                    <a:alpha val="25000"/>
                  </a:schemeClr>
                </a:solidFill>
              </a:rPr>
              <a:t>Drug-induced hospitalisations</a:t>
            </a:r>
          </a:p>
          <a:p>
            <a:pPr algn="ctr"/>
            <a:endParaRPr lang="en-AU" sz="450" b="1" dirty="0">
              <a:solidFill>
                <a:schemeClr val="dk1">
                  <a:alpha val="25000"/>
                </a:schemeClr>
              </a:solidFill>
            </a:endParaRPr>
          </a:p>
          <a:p>
            <a:pPr algn="ctr"/>
            <a:r>
              <a:rPr lang="en-AU" b="1" dirty="0">
                <a:solidFill>
                  <a:schemeClr val="dk1">
                    <a:alpha val="25000"/>
                  </a:schemeClr>
                </a:solidFill>
              </a:rPr>
              <a:t>Other Sources</a:t>
            </a:r>
          </a:p>
          <a:p>
            <a:pPr algn="ctr"/>
            <a:r>
              <a:rPr lang="en-AU" sz="1400" dirty="0">
                <a:solidFill>
                  <a:schemeClr val="dk1">
                    <a:alpha val="25000"/>
                  </a:schemeClr>
                </a:solidFill>
              </a:rPr>
              <a:t>Household survey, treatment data etc</a:t>
            </a:r>
          </a:p>
        </p:txBody>
      </p:sp>
      <p:sp>
        <p:nvSpPr>
          <p:cNvPr id="9" name="Rectangle: Rounded Corners 8">
            <a:extLst>
              <a:ext uri="{FF2B5EF4-FFF2-40B4-BE49-F238E27FC236}">
                <a16:creationId xmlns:a16="http://schemas.microsoft.com/office/drawing/2014/main" id="{2920D971-674A-4919-8609-0BE46F9FF371}"/>
              </a:ext>
            </a:extLst>
          </p:cNvPr>
          <p:cNvSpPr/>
          <p:nvPr/>
        </p:nvSpPr>
        <p:spPr>
          <a:xfrm>
            <a:off x="3003843" y="1958789"/>
            <a:ext cx="1812465" cy="3268103"/>
          </a:xfrm>
          <a:prstGeom prst="roundRect">
            <a:avLst/>
          </a:prstGeom>
          <a:solidFill>
            <a:schemeClr val="bg1">
              <a:lumMod val="75000"/>
              <a:alpha val="77000"/>
            </a:schemeClr>
          </a:solidFill>
          <a:ln>
            <a:noFill/>
          </a:ln>
        </p:spPr>
        <p:style>
          <a:lnRef idx="1">
            <a:schemeClr val="accent4"/>
          </a:lnRef>
          <a:fillRef idx="2">
            <a:schemeClr val="accent4"/>
          </a:fillRef>
          <a:effectRef idx="1">
            <a:schemeClr val="accent4"/>
          </a:effectRef>
          <a:fontRef idx="minor">
            <a:schemeClr val="dk1"/>
          </a:fontRef>
        </p:style>
        <p:txBody>
          <a:bodyPr rtlCol="0" anchor="t" anchorCtr="0"/>
          <a:lstStyle/>
          <a:p>
            <a:pPr algn="ctr"/>
            <a:endParaRPr lang="en-AU" sz="1400" dirty="0">
              <a:solidFill>
                <a:schemeClr val="dk1">
                  <a:alpha val="25000"/>
                </a:schemeClr>
              </a:solidFill>
            </a:endParaRPr>
          </a:p>
          <a:p>
            <a:pPr algn="ctr"/>
            <a:r>
              <a:rPr lang="en-AU" sz="1400" dirty="0">
                <a:solidFill>
                  <a:schemeClr val="dk1">
                    <a:alpha val="25000"/>
                  </a:schemeClr>
                </a:solidFill>
              </a:rPr>
              <a:t>Various sources assessing drug use and harms at the population-level (e.g., emergency department presentations) and subpopulation level (e.g., needle-syringe program visits)</a:t>
            </a:r>
            <a:endParaRPr lang="en-AU" sz="1400" b="1" u="sng" dirty="0">
              <a:solidFill>
                <a:schemeClr val="dk1">
                  <a:alpha val="25000"/>
                </a:schemeClr>
              </a:solidFill>
            </a:endParaRPr>
          </a:p>
        </p:txBody>
      </p:sp>
      <p:sp>
        <p:nvSpPr>
          <p:cNvPr id="12" name="Rectangle: Rounded Corners 11">
            <a:extLst>
              <a:ext uri="{FF2B5EF4-FFF2-40B4-BE49-F238E27FC236}">
                <a16:creationId xmlns:a16="http://schemas.microsoft.com/office/drawing/2014/main" id="{3AB8B057-F84A-46F8-BAB9-2D6A1BB26E56}"/>
              </a:ext>
            </a:extLst>
          </p:cNvPr>
          <p:cNvSpPr/>
          <p:nvPr/>
        </p:nvSpPr>
        <p:spPr>
          <a:xfrm>
            <a:off x="4895645" y="1853832"/>
            <a:ext cx="1839064" cy="3413763"/>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en-AU" b="1" dirty="0"/>
              <a:t>Illicit Drug Reporting System (IDRS)</a:t>
            </a:r>
          </a:p>
          <a:p>
            <a:pPr algn="ctr"/>
            <a:r>
              <a:rPr lang="en-AU" sz="1400" dirty="0"/>
              <a:t>Annual interviews with people who inject drugs (IDRS)</a:t>
            </a:r>
          </a:p>
          <a:p>
            <a:pPr algn="ctr"/>
            <a:r>
              <a:rPr lang="en-AU" sz="1400" b="1" dirty="0"/>
              <a:t>~900 per/year</a:t>
            </a:r>
          </a:p>
          <a:p>
            <a:pPr algn="ctr"/>
            <a:endParaRPr lang="en-AU" sz="450" b="1" dirty="0"/>
          </a:p>
        </p:txBody>
      </p:sp>
      <p:sp>
        <p:nvSpPr>
          <p:cNvPr id="13" name="Rectangle: Rounded Corners 12">
            <a:extLst>
              <a:ext uri="{FF2B5EF4-FFF2-40B4-BE49-F238E27FC236}">
                <a16:creationId xmlns:a16="http://schemas.microsoft.com/office/drawing/2014/main" id="{DD5D6581-B425-4D5B-BEF6-DDEB3C284A89}"/>
              </a:ext>
            </a:extLst>
          </p:cNvPr>
          <p:cNvSpPr/>
          <p:nvPr/>
        </p:nvSpPr>
        <p:spPr>
          <a:xfrm>
            <a:off x="6846300" y="1853832"/>
            <a:ext cx="1897794" cy="3367801"/>
          </a:xfrm>
          <a:prstGeom prst="roundRect">
            <a:avLst/>
          </a:prstGeom>
          <a:solidFill>
            <a:schemeClr val="bg1">
              <a:lumMod val="75000"/>
              <a:alpha val="77000"/>
            </a:schemeClr>
          </a:solidFill>
          <a:ln>
            <a:noFill/>
          </a:ln>
        </p:spPr>
        <p:style>
          <a:lnRef idx="1">
            <a:schemeClr val="accent4"/>
          </a:lnRef>
          <a:fillRef idx="2">
            <a:schemeClr val="accent4"/>
          </a:fillRef>
          <a:effectRef idx="1">
            <a:schemeClr val="accent4"/>
          </a:effectRef>
          <a:fontRef idx="minor">
            <a:schemeClr val="dk1"/>
          </a:fontRef>
        </p:style>
        <p:txBody>
          <a:bodyPr rtlCol="0" anchor="t"/>
          <a:lstStyle/>
          <a:p>
            <a:pPr algn="ctr"/>
            <a:r>
              <a:rPr lang="en-AU" b="1" dirty="0" err="1">
                <a:solidFill>
                  <a:schemeClr val="dk1">
                    <a:alpha val="25000"/>
                  </a:schemeClr>
                </a:solidFill>
              </a:rPr>
              <a:t>Cryptomarket</a:t>
            </a:r>
            <a:r>
              <a:rPr lang="en-AU" b="1" dirty="0">
                <a:solidFill>
                  <a:schemeClr val="dk1">
                    <a:alpha val="25000"/>
                  </a:schemeClr>
                </a:solidFill>
              </a:rPr>
              <a:t> Data</a:t>
            </a:r>
          </a:p>
          <a:p>
            <a:pPr algn="ctr"/>
            <a:r>
              <a:rPr lang="en-AU" sz="1400" dirty="0">
                <a:solidFill>
                  <a:schemeClr val="dk1">
                    <a:alpha val="25000"/>
                  </a:schemeClr>
                </a:solidFill>
              </a:rPr>
              <a:t>Scraping listings on darknet drug markets</a:t>
            </a:r>
          </a:p>
          <a:p>
            <a:pPr algn="ctr"/>
            <a:endParaRPr lang="en-AU" sz="450" b="1" dirty="0">
              <a:solidFill>
                <a:schemeClr val="dk1">
                  <a:alpha val="25000"/>
                </a:schemeClr>
              </a:solidFill>
            </a:endParaRPr>
          </a:p>
          <a:p>
            <a:pPr algn="ctr"/>
            <a:endParaRPr lang="en-AU" sz="450" b="1" dirty="0">
              <a:solidFill>
                <a:schemeClr val="dk1">
                  <a:alpha val="25000"/>
                </a:schemeClr>
              </a:solidFill>
            </a:endParaRPr>
          </a:p>
        </p:txBody>
      </p:sp>
      <p:sp>
        <p:nvSpPr>
          <p:cNvPr id="20" name="Rectangle: Rounded Corners 19">
            <a:extLst>
              <a:ext uri="{FF2B5EF4-FFF2-40B4-BE49-F238E27FC236}">
                <a16:creationId xmlns:a16="http://schemas.microsoft.com/office/drawing/2014/main" id="{BC0E30D0-2EF3-43DA-8C3F-B55C49A441E8}"/>
              </a:ext>
            </a:extLst>
          </p:cNvPr>
          <p:cNvSpPr/>
          <p:nvPr/>
        </p:nvSpPr>
        <p:spPr>
          <a:xfrm>
            <a:off x="3306037" y="6032164"/>
            <a:ext cx="2981132" cy="361962"/>
          </a:xfrm>
          <a:prstGeom prst="roundRect">
            <a:avLst/>
          </a:prstGeom>
          <a:solidFill>
            <a:schemeClr val="bg1">
              <a:lumMod val="75000"/>
              <a:alpha val="77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920" dirty="0">
                <a:solidFill>
                  <a:schemeClr val="dk1">
                    <a:alpha val="25000"/>
                  </a:schemeClr>
                </a:solidFill>
              </a:rPr>
              <a:t>Analytical reports</a:t>
            </a:r>
          </a:p>
        </p:txBody>
      </p:sp>
      <p:sp>
        <p:nvSpPr>
          <p:cNvPr id="21" name="Rectangle: Rounded Corners 20">
            <a:extLst>
              <a:ext uri="{FF2B5EF4-FFF2-40B4-BE49-F238E27FC236}">
                <a16:creationId xmlns:a16="http://schemas.microsoft.com/office/drawing/2014/main" id="{520DD8E5-97B0-49D9-9C0B-3BEB53589831}"/>
              </a:ext>
            </a:extLst>
          </p:cNvPr>
          <p:cNvSpPr/>
          <p:nvPr/>
        </p:nvSpPr>
        <p:spPr>
          <a:xfrm>
            <a:off x="1051342" y="5380603"/>
            <a:ext cx="7595729" cy="538553"/>
          </a:xfrm>
          <a:prstGeom prst="roundRect">
            <a:avLst/>
          </a:prstGeom>
          <a:solidFill>
            <a:schemeClr val="bg1">
              <a:lumMod val="75000"/>
              <a:alpha val="77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AU" sz="1920" dirty="0">
                <a:solidFill>
                  <a:schemeClr val="dk1">
                    <a:alpha val="25000"/>
                  </a:schemeClr>
                </a:solidFill>
              </a:rPr>
              <a:t>Input from researchers, national stakeholders, and jurisdiction stakeholders to inform priority research questions</a:t>
            </a:r>
          </a:p>
        </p:txBody>
      </p:sp>
      <p:sp>
        <p:nvSpPr>
          <p:cNvPr id="22" name="TextBox 21">
            <a:extLst>
              <a:ext uri="{FF2B5EF4-FFF2-40B4-BE49-F238E27FC236}">
                <a16:creationId xmlns:a16="http://schemas.microsoft.com/office/drawing/2014/main" id="{D7B0DF88-7C0F-4E43-A09A-88B39C56789E}"/>
              </a:ext>
            </a:extLst>
          </p:cNvPr>
          <p:cNvSpPr txBox="1"/>
          <p:nvPr/>
        </p:nvSpPr>
        <p:spPr>
          <a:xfrm>
            <a:off x="538571" y="190322"/>
            <a:ext cx="409583" cy="739856"/>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vert="vert270" wrap="square" rtlCol="0">
            <a:noAutofit/>
          </a:bodyPr>
          <a:lstStyle/>
          <a:p>
            <a:pPr algn="ctr"/>
            <a:r>
              <a:rPr lang="en-AU" sz="2160" b="1" dirty="0"/>
              <a:t>AIM</a:t>
            </a:r>
          </a:p>
        </p:txBody>
      </p:sp>
      <p:sp>
        <p:nvSpPr>
          <p:cNvPr id="23" name="TextBox 22">
            <a:extLst>
              <a:ext uri="{FF2B5EF4-FFF2-40B4-BE49-F238E27FC236}">
                <a16:creationId xmlns:a16="http://schemas.microsoft.com/office/drawing/2014/main" id="{65EEA268-D8C2-4231-9DCD-921558F755EB}"/>
              </a:ext>
            </a:extLst>
          </p:cNvPr>
          <p:cNvSpPr txBox="1"/>
          <p:nvPr/>
        </p:nvSpPr>
        <p:spPr>
          <a:xfrm>
            <a:off x="538571" y="903899"/>
            <a:ext cx="409583" cy="4154806"/>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vert="vert270" wrap="square" rtlCol="0">
            <a:noAutofit/>
          </a:bodyPr>
          <a:lstStyle/>
          <a:p>
            <a:pPr algn="ctr"/>
            <a:r>
              <a:rPr lang="en-AU" sz="2160" b="1" dirty="0"/>
              <a:t>DATA SOURCES</a:t>
            </a:r>
          </a:p>
        </p:txBody>
      </p:sp>
      <p:sp>
        <p:nvSpPr>
          <p:cNvPr id="24" name="TextBox 23">
            <a:extLst>
              <a:ext uri="{FF2B5EF4-FFF2-40B4-BE49-F238E27FC236}">
                <a16:creationId xmlns:a16="http://schemas.microsoft.com/office/drawing/2014/main" id="{CD02A55C-537E-495A-BD7B-7DC421E4CC28}"/>
              </a:ext>
            </a:extLst>
          </p:cNvPr>
          <p:cNvSpPr txBox="1"/>
          <p:nvPr/>
        </p:nvSpPr>
        <p:spPr>
          <a:xfrm>
            <a:off x="538722" y="5058705"/>
            <a:ext cx="409583" cy="1182350"/>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vert="vert270" wrap="square" rtlCol="0">
            <a:noAutofit/>
          </a:bodyPr>
          <a:lstStyle/>
          <a:p>
            <a:pPr algn="ctr"/>
            <a:r>
              <a:rPr lang="en-AU" sz="1920" b="1" dirty="0"/>
              <a:t>OUTPUT</a:t>
            </a:r>
          </a:p>
        </p:txBody>
      </p:sp>
    </p:spTree>
    <p:extLst>
      <p:ext uri="{BB962C8B-B14F-4D97-AF65-F5344CB8AC3E}">
        <p14:creationId xmlns:p14="http://schemas.microsoft.com/office/powerpoint/2010/main" val="4252117064"/>
      </p:ext>
    </p:extLst>
  </p:cSld>
  <p:clrMapOvr>
    <a:masterClrMapping/>
  </p:clrMapOvr>
  <mc:AlternateContent xmlns:mc="http://schemas.openxmlformats.org/markup-compatibility/2006" xmlns:p14="http://schemas.microsoft.com/office/powerpoint/2010/main">
    <mc:Choice Requires="p14">
      <p:transition spd="slow" p14:dur="2000" advTm="14674"/>
    </mc:Choice>
    <mc:Fallback xmlns="">
      <p:transition spd="slow" advTm="1467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E169F7-E79C-4408-BD81-AEDACEC5BC9D}"/>
              </a:ext>
            </a:extLst>
          </p:cNvPr>
          <p:cNvSpPr>
            <a:spLocks noGrp="1"/>
          </p:cNvSpPr>
          <p:nvPr>
            <p:ph type="title"/>
          </p:nvPr>
        </p:nvSpPr>
        <p:spPr>
          <a:xfrm>
            <a:off x="164306" y="160983"/>
            <a:ext cx="8742413" cy="874952"/>
          </a:xfrm>
        </p:spPr>
        <p:txBody>
          <a:bodyPr>
            <a:normAutofit fontScale="90000"/>
          </a:bodyPr>
          <a:lstStyle/>
          <a:p>
            <a:r>
              <a:rPr lang="en-AU" dirty="0"/>
              <a:t>Trends in past six month alprazolam use, 2011-2019 </a:t>
            </a:r>
          </a:p>
        </p:txBody>
      </p:sp>
      <p:graphicFrame>
        <p:nvGraphicFramePr>
          <p:cNvPr id="5" name="Chart 4">
            <a:extLst>
              <a:ext uri="{FF2B5EF4-FFF2-40B4-BE49-F238E27FC236}">
                <a16:creationId xmlns:a16="http://schemas.microsoft.com/office/drawing/2014/main" id="{A70CD1DF-4805-4C6C-AA8A-2046CAF0951E}"/>
              </a:ext>
            </a:extLst>
          </p:cNvPr>
          <p:cNvGraphicFramePr>
            <a:graphicFrameLocks/>
          </p:cNvGraphicFramePr>
          <p:nvPr>
            <p:extLst>
              <p:ext uri="{D42A27DB-BD31-4B8C-83A1-F6EECF244321}">
                <p14:modId xmlns:p14="http://schemas.microsoft.com/office/powerpoint/2010/main" val="1374486779"/>
              </p:ext>
            </p:extLst>
          </p:nvPr>
        </p:nvGraphicFramePr>
        <p:xfrm>
          <a:off x="164306" y="1389414"/>
          <a:ext cx="8742413" cy="476200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Rounded Corners 7">
            <a:extLst>
              <a:ext uri="{FF2B5EF4-FFF2-40B4-BE49-F238E27FC236}">
                <a16:creationId xmlns:a16="http://schemas.microsoft.com/office/drawing/2014/main" id="{849E2B39-812C-4308-A0DD-BA837E60470C}"/>
              </a:ext>
            </a:extLst>
          </p:cNvPr>
          <p:cNvSpPr/>
          <p:nvPr/>
        </p:nvSpPr>
        <p:spPr>
          <a:xfrm>
            <a:off x="3836435" y="2513400"/>
            <a:ext cx="2389203" cy="4541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1 Feb 2014: up scheduled to S8</a:t>
            </a:r>
          </a:p>
        </p:txBody>
      </p:sp>
    </p:spTree>
    <p:extLst>
      <p:ext uri="{BB962C8B-B14F-4D97-AF65-F5344CB8AC3E}">
        <p14:creationId xmlns:p14="http://schemas.microsoft.com/office/powerpoint/2010/main" val="232756967"/>
      </p:ext>
    </p:extLst>
  </p:cSld>
  <p:clrMapOvr>
    <a:masterClrMapping/>
  </p:clrMapOvr>
  <mc:AlternateContent xmlns:mc="http://schemas.openxmlformats.org/markup-compatibility/2006" xmlns:p14="http://schemas.microsoft.com/office/powerpoint/2010/main">
    <mc:Choice Requires="p14">
      <p:transition spd="slow" p14:dur="2000" advTm="116488"/>
    </mc:Choice>
    <mc:Fallback xmlns="">
      <p:transition spd="slow" advTm="11648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E169F7-E79C-4408-BD81-AEDACEC5BC9D}"/>
              </a:ext>
            </a:extLst>
          </p:cNvPr>
          <p:cNvSpPr>
            <a:spLocks noGrp="1"/>
          </p:cNvSpPr>
          <p:nvPr>
            <p:ph type="title"/>
          </p:nvPr>
        </p:nvSpPr>
        <p:spPr>
          <a:xfrm>
            <a:off x="200794" y="193378"/>
            <a:ext cx="8742413" cy="874952"/>
          </a:xfrm>
        </p:spPr>
        <p:txBody>
          <a:bodyPr>
            <a:normAutofit fontScale="90000"/>
          </a:bodyPr>
          <a:lstStyle/>
          <a:p>
            <a:r>
              <a:rPr lang="en-AU" dirty="0"/>
              <a:t>Changes in market characteristics, 2014 </a:t>
            </a:r>
          </a:p>
        </p:txBody>
      </p:sp>
      <p:sp>
        <p:nvSpPr>
          <p:cNvPr id="7" name="Text Placeholder 1">
            <a:extLst>
              <a:ext uri="{FF2B5EF4-FFF2-40B4-BE49-F238E27FC236}">
                <a16:creationId xmlns:a16="http://schemas.microsoft.com/office/drawing/2014/main" id="{FE823338-8028-4CA7-AA77-E81B422E5E5B}"/>
              </a:ext>
            </a:extLst>
          </p:cNvPr>
          <p:cNvSpPr>
            <a:spLocks noGrp="1"/>
          </p:cNvSpPr>
          <p:nvPr>
            <p:ph type="body" idx="1"/>
          </p:nvPr>
        </p:nvSpPr>
        <p:spPr>
          <a:xfrm>
            <a:off x="248603" y="1752693"/>
            <a:ext cx="8646795" cy="4750015"/>
          </a:xfrm>
        </p:spPr>
        <p:txBody>
          <a:bodyPr vert="horz" lIns="91440" tIns="45720" rIns="91440" bIns="45720" rtlCol="0" anchor="t">
            <a:normAutofit/>
          </a:bodyPr>
          <a:lstStyle/>
          <a:p>
            <a:r>
              <a:rPr lang="en-AU" dirty="0"/>
              <a:t>Diverted alprazolam:</a:t>
            </a:r>
          </a:p>
          <a:p>
            <a:endParaRPr lang="en-AU" dirty="0"/>
          </a:p>
          <a:p>
            <a:pPr marL="342900" indent="-342900">
              <a:buFont typeface="Arial" panose="020B0604020202020204" pitchFamily="34" charset="0"/>
              <a:buChar char="•"/>
            </a:pPr>
            <a:r>
              <a:rPr lang="en-AU" dirty="0"/>
              <a:t>Median price, 2mg: </a:t>
            </a:r>
            <a:r>
              <a:rPr lang="en-AU" b="1" dirty="0"/>
              <a:t>$5</a:t>
            </a:r>
            <a:r>
              <a:rPr lang="en-AU" dirty="0"/>
              <a:t> (IQR: 3-10; n=114) </a:t>
            </a:r>
            <a:r>
              <a:rPr lang="en-AU" b="1" dirty="0"/>
              <a:t>vs $7</a:t>
            </a:r>
            <a:r>
              <a:rPr lang="en-AU" dirty="0"/>
              <a:t> (IQR: 5-10; n=100) (</a:t>
            </a:r>
            <a:r>
              <a:rPr lang="en-AU" i="1" dirty="0"/>
              <a:t>p</a:t>
            </a:r>
            <a:r>
              <a:rPr lang="en-AU" dirty="0"/>
              <a:t>=0.008)</a:t>
            </a:r>
          </a:p>
          <a:p>
            <a:endParaRPr lang="en-AU" dirty="0"/>
          </a:p>
          <a:p>
            <a:pPr marL="342900" indent="-342900">
              <a:buFont typeface="Arial" panose="020B0604020202020204" pitchFamily="34" charset="0"/>
              <a:buChar char="•"/>
            </a:pPr>
            <a:r>
              <a:rPr lang="en-AU" dirty="0"/>
              <a:t>Availability (n=130):  </a:t>
            </a:r>
            <a:r>
              <a:rPr lang="en-AU" b="1" dirty="0"/>
              <a:t>87% more difficult</a:t>
            </a:r>
            <a:r>
              <a:rPr lang="en-AU" dirty="0"/>
              <a:t>, 26% stable, 8% easier, 5% fluctuated </a:t>
            </a:r>
            <a:endParaRPr lang="en-AU" dirty="0">
              <a:cs typeface="Arial"/>
            </a:endParaRPr>
          </a:p>
        </p:txBody>
      </p:sp>
    </p:spTree>
    <p:extLst>
      <p:ext uri="{BB962C8B-B14F-4D97-AF65-F5344CB8AC3E}">
        <p14:creationId xmlns:p14="http://schemas.microsoft.com/office/powerpoint/2010/main" val="2177766250"/>
      </p:ext>
    </p:extLst>
  </p:cSld>
  <p:clrMapOvr>
    <a:masterClrMapping/>
  </p:clrMapOvr>
  <mc:AlternateContent xmlns:mc="http://schemas.openxmlformats.org/markup-compatibility/2006" xmlns:p14="http://schemas.microsoft.com/office/powerpoint/2010/main">
    <mc:Choice Requires="p14">
      <p:transition spd="slow" p14:dur="2000" advTm="29568"/>
    </mc:Choice>
    <mc:Fallback xmlns="">
      <p:transition spd="slow" advTm="2956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E169F7-E79C-4408-BD81-AEDACEC5BC9D}"/>
              </a:ext>
            </a:extLst>
          </p:cNvPr>
          <p:cNvSpPr>
            <a:spLocks noGrp="1"/>
          </p:cNvSpPr>
          <p:nvPr>
            <p:ph type="title"/>
          </p:nvPr>
        </p:nvSpPr>
        <p:spPr>
          <a:xfrm>
            <a:off x="164306" y="160983"/>
            <a:ext cx="8742413" cy="874952"/>
          </a:xfrm>
        </p:spPr>
        <p:txBody>
          <a:bodyPr>
            <a:normAutofit fontScale="90000"/>
          </a:bodyPr>
          <a:lstStyle/>
          <a:p>
            <a:r>
              <a:rPr lang="en-AU" dirty="0"/>
              <a:t>Trends in past six month use of other drugs, 2011-2019 </a:t>
            </a:r>
          </a:p>
        </p:txBody>
      </p:sp>
      <p:graphicFrame>
        <p:nvGraphicFramePr>
          <p:cNvPr id="7" name="Chart 6">
            <a:extLst>
              <a:ext uri="{FF2B5EF4-FFF2-40B4-BE49-F238E27FC236}">
                <a16:creationId xmlns:a16="http://schemas.microsoft.com/office/drawing/2014/main" id="{BEFCF352-B818-4CDC-AEA7-A9F65E63D777}"/>
              </a:ext>
            </a:extLst>
          </p:cNvPr>
          <p:cNvGraphicFramePr/>
          <p:nvPr>
            <p:extLst>
              <p:ext uri="{D42A27DB-BD31-4B8C-83A1-F6EECF244321}">
                <p14:modId xmlns:p14="http://schemas.microsoft.com/office/powerpoint/2010/main" val="2536616823"/>
              </p:ext>
            </p:extLst>
          </p:nvPr>
        </p:nvGraphicFramePr>
        <p:xfrm>
          <a:off x="68580" y="1428750"/>
          <a:ext cx="8838139" cy="4717407"/>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690EA9EB-C07F-459E-8212-D6D6A4578B35}"/>
              </a:ext>
            </a:extLst>
          </p:cNvPr>
          <p:cNvSpPr txBox="1"/>
          <p:nvPr/>
        </p:nvSpPr>
        <p:spPr>
          <a:xfrm>
            <a:off x="3632201" y="6056406"/>
            <a:ext cx="5511799" cy="830997"/>
          </a:xfrm>
          <a:prstGeom prst="rect">
            <a:avLst/>
          </a:prstGeom>
          <a:noFill/>
        </p:spPr>
        <p:txBody>
          <a:bodyPr wrap="square" rtlCol="0">
            <a:spAutoFit/>
          </a:bodyPr>
          <a:lstStyle/>
          <a:p>
            <a:r>
              <a:rPr lang="en-AU" sz="1200" dirty="0"/>
              <a:t>Note: 2014 interviews occurred after the rescheduling (i.e. from June-August). S8: Schedule 8. </a:t>
            </a:r>
          </a:p>
          <a:p>
            <a:r>
              <a:rPr lang="en-AU" sz="1200" dirty="0"/>
              <a:t>*</a:t>
            </a:r>
            <a:r>
              <a:rPr lang="en-AU" sz="1200" i="1" dirty="0"/>
              <a:t>p</a:t>
            </a:r>
            <a:r>
              <a:rPr lang="en-AU" sz="1200" dirty="0"/>
              <a:t>&lt;0.05; **</a:t>
            </a:r>
            <a:r>
              <a:rPr lang="en-AU" sz="1200" i="1" dirty="0"/>
              <a:t>p</a:t>
            </a:r>
            <a:r>
              <a:rPr lang="en-AU" sz="1200" dirty="0"/>
              <a:t>&lt;0.01; ***</a:t>
            </a:r>
            <a:r>
              <a:rPr lang="en-AU" sz="1200" i="1" dirty="0"/>
              <a:t>p</a:t>
            </a:r>
            <a:r>
              <a:rPr lang="en-AU" sz="1200" dirty="0"/>
              <a:t>&lt;0.001; ^=non-prescribed use </a:t>
            </a:r>
          </a:p>
          <a:p>
            <a:endParaRPr lang="en-AU" sz="1200" dirty="0"/>
          </a:p>
        </p:txBody>
      </p:sp>
    </p:spTree>
    <p:extLst>
      <p:ext uri="{BB962C8B-B14F-4D97-AF65-F5344CB8AC3E}">
        <p14:creationId xmlns:p14="http://schemas.microsoft.com/office/powerpoint/2010/main" val="3044637406"/>
      </p:ext>
    </p:extLst>
  </p:cSld>
  <p:clrMapOvr>
    <a:masterClrMapping/>
  </p:clrMapOvr>
  <mc:AlternateContent xmlns:mc="http://schemas.openxmlformats.org/markup-compatibility/2006" xmlns:p14="http://schemas.microsoft.com/office/powerpoint/2010/main">
    <mc:Choice Requires="p14">
      <p:transition spd="slow" p14:dur="2000" advTm="55868"/>
    </mc:Choice>
    <mc:Fallback xmlns="">
      <p:transition spd="slow" advTm="5586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E169F7-E79C-4408-BD81-AEDACEC5BC9D}"/>
              </a:ext>
            </a:extLst>
          </p:cNvPr>
          <p:cNvSpPr>
            <a:spLocks noGrp="1"/>
          </p:cNvSpPr>
          <p:nvPr>
            <p:ph type="title"/>
          </p:nvPr>
        </p:nvSpPr>
        <p:spPr>
          <a:xfrm>
            <a:off x="200794" y="252423"/>
            <a:ext cx="8742413" cy="874952"/>
          </a:xfrm>
        </p:spPr>
        <p:txBody>
          <a:bodyPr>
            <a:normAutofit fontScale="90000"/>
          </a:bodyPr>
          <a:lstStyle/>
          <a:p>
            <a:r>
              <a:rPr lang="en-AU" dirty="0"/>
              <a:t>Did the profile of people who use non-prescribed alprazolam change? </a:t>
            </a:r>
          </a:p>
        </p:txBody>
      </p:sp>
      <p:graphicFrame>
        <p:nvGraphicFramePr>
          <p:cNvPr id="2" name="Table 3">
            <a:extLst>
              <a:ext uri="{FF2B5EF4-FFF2-40B4-BE49-F238E27FC236}">
                <a16:creationId xmlns:a16="http://schemas.microsoft.com/office/drawing/2014/main" id="{F7308A26-F01C-4F92-97F4-C0D1E7F7D130}"/>
              </a:ext>
            </a:extLst>
          </p:cNvPr>
          <p:cNvGraphicFramePr>
            <a:graphicFrameLocks noGrp="1"/>
          </p:cNvGraphicFramePr>
          <p:nvPr>
            <p:extLst>
              <p:ext uri="{D42A27DB-BD31-4B8C-83A1-F6EECF244321}">
                <p14:modId xmlns:p14="http://schemas.microsoft.com/office/powerpoint/2010/main" val="1310113551"/>
              </p:ext>
            </p:extLst>
          </p:nvPr>
        </p:nvGraphicFramePr>
        <p:xfrm>
          <a:off x="152400" y="1740081"/>
          <a:ext cx="8900343" cy="4978219"/>
        </p:xfrm>
        <a:graphic>
          <a:graphicData uri="http://schemas.openxmlformats.org/drawingml/2006/table">
            <a:tbl>
              <a:tblPr firstRow="1" bandRow="1">
                <a:tableStyleId>{5C22544A-7EE6-4342-B048-85BDC9FD1C3A}</a:tableStyleId>
              </a:tblPr>
              <a:tblGrid>
                <a:gridCol w="3909059">
                  <a:extLst>
                    <a:ext uri="{9D8B030D-6E8A-4147-A177-3AD203B41FA5}">
                      <a16:colId xmlns:a16="http://schemas.microsoft.com/office/drawing/2014/main" val="678132481"/>
                    </a:ext>
                  </a:extLst>
                </a:gridCol>
                <a:gridCol w="2657475">
                  <a:extLst>
                    <a:ext uri="{9D8B030D-6E8A-4147-A177-3AD203B41FA5}">
                      <a16:colId xmlns:a16="http://schemas.microsoft.com/office/drawing/2014/main" val="617959891"/>
                    </a:ext>
                  </a:extLst>
                </a:gridCol>
                <a:gridCol w="2333809">
                  <a:extLst>
                    <a:ext uri="{9D8B030D-6E8A-4147-A177-3AD203B41FA5}">
                      <a16:colId xmlns:a16="http://schemas.microsoft.com/office/drawing/2014/main" val="2925111564"/>
                    </a:ext>
                  </a:extLst>
                </a:gridCol>
              </a:tblGrid>
              <a:tr h="471119">
                <a:tc>
                  <a:txBody>
                    <a:bodyPr/>
                    <a:lstStyle/>
                    <a:p>
                      <a:pPr algn="ctr"/>
                      <a:r>
                        <a:rPr lang="en-AU" sz="1800" dirty="0"/>
                        <a:t>%</a:t>
                      </a:r>
                    </a:p>
                  </a:txBody>
                  <a:tcPr marL="68580" marR="68580"/>
                </a:tc>
                <a:tc>
                  <a:txBody>
                    <a:bodyPr/>
                    <a:lstStyle/>
                    <a:p>
                      <a:pPr algn="ctr"/>
                      <a:r>
                        <a:rPr lang="en-AU" sz="1800" dirty="0"/>
                        <a:t>2018</a:t>
                      </a:r>
                    </a:p>
                  </a:txBody>
                  <a:tcPr marL="68580" marR="68580"/>
                </a:tc>
                <a:tc>
                  <a:txBody>
                    <a:bodyPr/>
                    <a:lstStyle/>
                    <a:p>
                      <a:pPr algn="ctr"/>
                      <a:r>
                        <a:rPr lang="en-AU" sz="1800" dirty="0"/>
                        <a:t>2013</a:t>
                      </a:r>
                    </a:p>
                  </a:txBody>
                  <a:tcPr marL="68580" marR="68580"/>
                </a:tc>
                <a:extLst>
                  <a:ext uri="{0D108BD9-81ED-4DB2-BD59-A6C34878D82A}">
                    <a16:rowId xmlns:a16="http://schemas.microsoft.com/office/drawing/2014/main" val="2096513996"/>
                  </a:ext>
                </a:extLst>
              </a:tr>
              <a:tr h="487930">
                <a:tc>
                  <a:txBody>
                    <a:bodyPr/>
                    <a:lstStyle/>
                    <a:p>
                      <a:pPr algn="l"/>
                      <a:r>
                        <a:rPr lang="en-AU" sz="1800" dirty="0"/>
                        <a:t>Stable accommodation </a:t>
                      </a:r>
                    </a:p>
                  </a:txBody>
                  <a:tcPr marL="68580" marR="68580"/>
                </a:tc>
                <a:tc>
                  <a:txBody>
                    <a:bodyPr/>
                    <a:lstStyle/>
                    <a:p>
                      <a:pPr algn="ctr"/>
                      <a:r>
                        <a:rPr lang="en-AU" sz="1800" b="1" kern="1200" dirty="0">
                          <a:solidFill>
                            <a:schemeClr val="dk1"/>
                          </a:solidFill>
                          <a:effectLst/>
                          <a:latin typeface="+mn-lt"/>
                          <a:ea typeface="+mn-ea"/>
                          <a:cs typeface="+mn-cs"/>
                        </a:rPr>
                        <a:t>               </a:t>
                      </a:r>
                      <a:endParaRPr lang="en-AU" sz="1800" dirty="0"/>
                    </a:p>
                  </a:txBody>
                  <a:tcPr marL="68580" marR="68580"/>
                </a:tc>
                <a:tc>
                  <a:txBody>
                    <a:bodyPr/>
                    <a:lstStyle/>
                    <a:p>
                      <a:pPr algn="ctr"/>
                      <a:r>
                        <a:rPr lang="en-AU" sz="1800" b="1" kern="1200" dirty="0">
                          <a:solidFill>
                            <a:schemeClr val="dk1"/>
                          </a:solidFill>
                          <a:effectLst/>
                          <a:latin typeface="+mn-lt"/>
                          <a:ea typeface="+mn-ea"/>
                          <a:cs typeface="+mn-cs"/>
                        </a:rPr>
                        <a:t>  </a:t>
                      </a:r>
                      <a:endParaRPr lang="en-AU" sz="1800" dirty="0"/>
                    </a:p>
                  </a:txBody>
                  <a:tcPr marL="68580" marR="68580"/>
                </a:tc>
                <a:extLst>
                  <a:ext uri="{0D108BD9-81ED-4DB2-BD59-A6C34878D82A}">
                    <a16:rowId xmlns:a16="http://schemas.microsoft.com/office/drawing/2014/main" val="1135150193"/>
                  </a:ext>
                </a:extLst>
              </a:tr>
              <a:tr h="540770">
                <a:tc>
                  <a:txBody>
                    <a:bodyPr/>
                    <a:lstStyle/>
                    <a:p>
                      <a:pPr algn="l"/>
                      <a:r>
                        <a:rPr lang="en-AU" sz="1800" dirty="0"/>
                        <a:t>Alprazolam use (prescribed)</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327173878"/>
                  </a:ext>
                </a:extLst>
              </a:tr>
              <a:tr h="552450">
                <a:tc>
                  <a:txBody>
                    <a:bodyPr/>
                    <a:lstStyle/>
                    <a:p>
                      <a:pPr algn="l"/>
                      <a:r>
                        <a:rPr lang="en-AU" sz="1800" dirty="0"/>
                        <a:t>Seroquel use (non-prescribed)</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1080374975"/>
                  </a:ext>
                </a:extLst>
              </a:tr>
              <a:tr h="5219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t>Other benzodiazepine use (prescribed)</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4292361281"/>
                  </a:ext>
                </a:extLst>
              </a:tr>
              <a:tr h="502790">
                <a:tc>
                  <a:txBody>
                    <a:bodyPr/>
                    <a:lstStyle/>
                    <a:p>
                      <a:pPr algn="l"/>
                      <a:r>
                        <a:rPr lang="en-AU" sz="1800" dirty="0"/>
                        <a:t>Other benzodiazepine use (non-prescribed)</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3527255572"/>
                  </a:ext>
                </a:extLst>
              </a:tr>
              <a:tr h="508988">
                <a:tc>
                  <a:txBody>
                    <a:bodyPr/>
                    <a:lstStyle/>
                    <a:p>
                      <a:pPr algn="l"/>
                      <a:r>
                        <a:rPr lang="en-AU" sz="1800" dirty="0"/>
                        <a:t>OST (past six months)</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2040523605"/>
                  </a:ext>
                </a:extLst>
              </a:tr>
              <a:tr h="611022">
                <a:tc>
                  <a:txBody>
                    <a:bodyPr/>
                    <a:lstStyle/>
                    <a:p>
                      <a:pPr algn="l"/>
                      <a:r>
                        <a:rPr lang="en-AU" sz="1800" dirty="0"/>
                        <a:t>Overdose (past year)</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3504347447"/>
                  </a:ext>
                </a:extLst>
              </a:tr>
              <a:tr h="525780">
                <a:tc>
                  <a:txBody>
                    <a:bodyPr/>
                    <a:lstStyle/>
                    <a:p>
                      <a:pPr algn="l"/>
                      <a:r>
                        <a:rPr lang="en-AU" sz="1800" dirty="0"/>
                        <a:t>Criminal activity (past month) </a:t>
                      </a:r>
                    </a:p>
                  </a:txBody>
                  <a:tcPr marL="68580" marR="68580"/>
                </a:tc>
                <a:tc>
                  <a:txBody>
                    <a:bodyPr/>
                    <a:lstStyle/>
                    <a:p>
                      <a:pPr algn="ctr"/>
                      <a:endParaRPr lang="en-AU" sz="1800" dirty="0"/>
                    </a:p>
                  </a:txBody>
                  <a:tcPr marL="68580" marR="68580"/>
                </a:tc>
                <a:tc>
                  <a:txBody>
                    <a:bodyPr/>
                    <a:lstStyle/>
                    <a:p>
                      <a:pPr algn="ctr"/>
                      <a:endParaRPr lang="en-AU" sz="1800" dirty="0"/>
                    </a:p>
                  </a:txBody>
                  <a:tcPr marL="68580" marR="68580"/>
                </a:tc>
                <a:extLst>
                  <a:ext uri="{0D108BD9-81ED-4DB2-BD59-A6C34878D82A}">
                    <a16:rowId xmlns:a16="http://schemas.microsoft.com/office/drawing/2014/main" val="1318605092"/>
                  </a:ext>
                </a:extLst>
              </a:tr>
            </a:tbl>
          </a:graphicData>
        </a:graphic>
      </p:graphicFrame>
      <p:sp>
        <p:nvSpPr>
          <p:cNvPr id="5" name="TextBox 4">
            <a:extLst>
              <a:ext uri="{FF2B5EF4-FFF2-40B4-BE49-F238E27FC236}">
                <a16:creationId xmlns:a16="http://schemas.microsoft.com/office/drawing/2014/main" id="{0D492120-3034-466E-923C-B3D632872A07}"/>
              </a:ext>
            </a:extLst>
          </p:cNvPr>
          <p:cNvSpPr txBox="1"/>
          <p:nvPr/>
        </p:nvSpPr>
        <p:spPr>
          <a:xfrm>
            <a:off x="213494" y="1297382"/>
            <a:ext cx="8375333" cy="420628"/>
          </a:xfrm>
          <a:prstGeom prst="rect">
            <a:avLst/>
          </a:prstGeom>
          <a:noFill/>
        </p:spPr>
        <p:txBody>
          <a:bodyPr wrap="square" rtlCol="0">
            <a:spAutoFit/>
          </a:bodyPr>
          <a:lstStyle/>
          <a:p>
            <a:pPr marL="285750" indent="-285750">
              <a:lnSpc>
                <a:spcPct val="108000"/>
              </a:lnSpc>
              <a:buFont typeface="Arial" panose="020B0604020202020204" pitchFamily="34" charset="0"/>
              <a:buChar char="•"/>
            </a:pPr>
            <a:r>
              <a:rPr lang="en-AU" sz="2000" dirty="0"/>
              <a:t>Not really…..</a:t>
            </a:r>
          </a:p>
        </p:txBody>
      </p:sp>
      <p:pic>
        <p:nvPicPr>
          <p:cNvPr id="6" name="Picture 5" descr="A picture containing drawing, clock&#10;&#10;Description automatically generated">
            <a:extLst>
              <a:ext uri="{FF2B5EF4-FFF2-40B4-BE49-F238E27FC236}">
                <a16:creationId xmlns:a16="http://schemas.microsoft.com/office/drawing/2014/main" id="{64F939F2-C1FE-440D-9C51-FF1C2B8EF8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0707" y="5742522"/>
            <a:ext cx="226745" cy="302326"/>
          </a:xfrm>
          <a:prstGeom prst="rect">
            <a:avLst/>
          </a:prstGeom>
        </p:spPr>
      </p:pic>
      <p:pic>
        <p:nvPicPr>
          <p:cNvPr id="7" name="Picture 6" descr="A picture containing drawing, clock&#10;&#10;Description automatically generated">
            <a:extLst>
              <a:ext uri="{FF2B5EF4-FFF2-40B4-BE49-F238E27FC236}">
                <a16:creationId xmlns:a16="http://schemas.microsoft.com/office/drawing/2014/main" id="{AA3317AB-C024-4A1A-B5CB-A5303A39E5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0707" y="3437482"/>
            <a:ext cx="226745" cy="302326"/>
          </a:xfrm>
          <a:prstGeom prst="rect">
            <a:avLst/>
          </a:prstGeom>
        </p:spPr>
      </p:pic>
      <p:pic>
        <p:nvPicPr>
          <p:cNvPr id="8" name="Picture 7" descr="A picture containing drawing, clock&#10;&#10;Description automatically generated">
            <a:extLst>
              <a:ext uri="{FF2B5EF4-FFF2-40B4-BE49-F238E27FC236}">
                <a16:creationId xmlns:a16="http://schemas.microsoft.com/office/drawing/2014/main" id="{8050322E-F421-4C21-9D97-1132244283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0785" y="4598506"/>
            <a:ext cx="226745" cy="302326"/>
          </a:xfrm>
          <a:prstGeom prst="rect">
            <a:avLst/>
          </a:prstGeom>
        </p:spPr>
      </p:pic>
      <p:pic>
        <p:nvPicPr>
          <p:cNvPr id="9" name="Picture 8" descr="A picture containing drawing, clock&#10;&#10;Description automatically generated">
            <a:extLst>
              <a:ext uri="{FF2B5EF4-FFF2-40B4-BE49-F238E27FC236}">
                <a16:creationId xmlns:a16="http://schemas.microsoft.com/office/drawing/2014/main" id="{0ADF2F0A-4B56-4BD8-8055-3E3F45A827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8085" y="5167278"/>
            <a:ext cx="226745" cy="302326"/>
          </a:xfrm>
          <a:prstGeom prst="rect">
            <a:avLst/>
          </a:prstGeom>
        </p:spPr>
      </p:pic>
      <p:pic>
        <p:nvPicPr>
          <p:cNvPr id="10" name="Picture 9" descr="A picture containing drawing, clock&#10;&#10;Description automatically generated">
            <a:extLst>
              <a:ext uri="{FF2B5EF4-FFF2-40B4-BE49-F238E27FC236}">
                <a16:creationId xmlns:a16="http://schemas.microsoft.com/office/drawing/2014/main" id="{51B24A98-E0E4-4BC9-BDD2-CC750A1D65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153" y="5178249"/>
            <a:ext cx="226745" cy="302326"/>
          </a:xfrm>
          <a:prstGeom prst="rect">
            <a:avLst/>
          </a:prstGeom>
        </p:spPr>
      </p:pic>
      <p:pic>
        <p:nvPicPr>
          <p:cNvPr id="11" name="Picture 10" descr="A picture containing drawing, clock&#10;&#10;Description automatically generated">
            <a:extLst>
              <a:ext uri="{FF2B5EF4-FFF2-40B4-BE49-F238E27FC236}">
                <a16:creationId xmlns:a16="http://schemas.microsoft.com/office/drawing/2014/main" id="{3BAD785A-057D-4560-B449-7741E65F4F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6865" y="2845804"/>
            <a:ext cx="226745" cy="302326"/>
          </a:xfrm>
          <a:prstGeom prst="rect">
            <a:avLst/>
          </a:prstGeom>
        </p:spPr>
      </p:pic>
      <p:pic>
        <p:nvPicPr>
          <p:cNvPr id="12" name="Picture 11" descr="A picture containing drawing, clock&#10;&#10;Description automatically generated">
            <a:extLst>
              <a:ext uri="{FF2B5EF4-FFF2-40B4-BE49-F238E27FC236}">
                <a16:creationId xmlns:a16="http://schemas.microsoft.com/office/drawing/2014/main" id="{14618040-F7B2-45BC-A584-B9D5CC533C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0707" y="4663992"/>
            <a:ext cx="226745" cy="302326"/>
          </a:xfrm>
          <a:prstGeom prst="rect">
            <a:avLst/>
          </a:prstGeom>
        </p:spPr>
      </p:pic>
      <p:pic>
        <p:nvPicPr>
          <p:cNvPr id="13" name="Picture 12" descr="A picture containing drawing, clock&#10;&#10;Description automatically generated">
            <a:extLst>
              <a:ext uri="{FF2B5EF4-FFF2-40B4-BE49-F238E27FC236}">
                <a16:creationId xmlns:a16="http://schemas.microsoft.com/office/drawing/2014/main" id="{ED283D24-188A-4856-86F6-76E366D2A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8085" y="6309286"/>
            <a:ext cx="226745" cy="302326"/>
          </a:xfrm>
          <a:prstGeom prst="rect">
            <a:avLst/>
          </a:prstGeom>
        </p:spPr>
      </p:pic>
      <p:pic>
        <p:nvPicPr>
          <p:cNvPr id="14" name="Picture 13" descr="A picture containing drawing, clock&#10;&#10;Description automatically generated">
            <a:extLst>
              <a:ext uri="{FF2B5EF4-FFF2-40B4-BE49-F238E27FC236}">
                <a16:creationId xmlns:a16="http://schemas.microsoft.com/office/drawing/2014/main" id="{68957671-8862-42B8-882F-AA5199A24F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5507" y="6309286"/>
            <a:ext cx="226745" cy="302326"/>
          </a:xfrm>
          <a:prstGeom prst="rect">
            <a:avLst/>
          </a:prstGeom>
        </p:spPr>
      </p:pic>
      <p:pic>
        <p:nvPicPr>
          <p:cNvPr id="17" name="Picture 16" descr="A picture containing computer&#10;&#10;Description automatically generated">
            <a:extLst>
              <a:ext uri="{FF2B5EF4-FFF2-40B4-BE49-F238E27FC236}">
                <a16:creationId xmlns:a16="http://schemas.microsoft.com/office/drawing/2014/main" id="{E6468A35-B320-45F3-B00B-6E7A7ED9BB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6934" y="2270579"/>
            <a:ext cx="243321" cy="271869"/>
          </a:xfrm>
          <a:prstGeom prst="rect">
            <a:avLst/>
          </a:prstGeom>
        </p:spPr>
      </p:pic>
      <p:pic>
        <p:nvPicPr>
          <p:cNvPr id="22" name="Picture 21" descr="A picture containing computer, drawing&#10;&#10;Description automatically generated">
            <a:extLst>
              <a:ext uri="{FF2B5EF4-FFF2-40B4-BE49-F238E27FC236}">
                <a16:creationId xmlns:a16="http://schemas.microsoft.com/office/drawing/2014/main" id="{819F98D2-2D8E-4244-93FC-18016B727F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78659" y="2278221"/>
            <a:ext cx="226745" cy="302327"/>
          </a:xfrm>
          <a:prstGeom prst="rect">
            <a:avLst/>
          </a:prstGeom>
        </p:spPr>
      </p:pic>
      <p:pic>
        <p:nvPicPr>
          <p:cNvPr id="24" name="Picture 23" descr="A picture containing drawing, clock&#10;&#10;Description automatically generated">
            <a:extLst>
              <a:ext uri="{FF2B5EF4-FFF2-40B4-BE49-F238E27FC236}">
                <a16:creationId xmlns:a16="http://schemas.microsoft.com/office/drawing/2014/main" id="{B54D3724-B08C-4AEE-B72E-E5C6B06C3A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8315" y="2293345"/>
            <a:ext cx="226745" cy="302326"/>
          </a:xfrm>
          <a:prstGeom prst="rect">
            <a:avLst/>
          </a:prstGeom>
        </p:spPr>
      </p:pic>
      <p:pic>
        <p:nvPicPr>
          <p:cNvPr id="25" name="Picture 24" descr="A picture containing drawing, clock&#10;&#10;Description automatically generated">
            <a:extLst>
              <a:ext uri="{FF2B5EF4-FFF2-40B4-BE49-F238E27FC236}">
                <a16:creationId xmlns:a16="http://schemas.microsoft.com/office/drawing/2014/main" id="{E6FB0F2B-6FF9-4F43-8632-9A89EA98EC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3485" y="3978934"/>
            <a:ext cx="226745" cy="302326"/>
          </a:xfrm>
          <a:prstGeom prst="rect">
            <a:avLst/>
          </a:prstGeom>
        </p:spPr>
      </p:pic>
      <p:pic>
        <p:nvPicPr>
          <p:cNvPr id="26" name="Picture 25" descr="A picture containing drawing, clock&#10;&#10;Description automatically generated">
            <a:extLst>
              <a:ext uri="{FF2B5EF4-FFF2-40B4-BE49-F238E27FC236}">
                <a16:creationId xmlns:a16="http://schemas.microsoft.com/office/drawing/2014/main" id="{FE10E15D-6049-49B3-A45C-3E1AF097F5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5385" y="2285245"/>
            <a:ext cx="226745" cy="302326"/>
          </a:xfrm>
          <a:prstGeom prst="rect">
            <a:avLst/>
          </a:prstGeom>
        </p:spPr>
      </p:pic>
    </p:spTree>
    <p:extLst>
      <p:ext uri="{BB962C8B-B14F-4D97-AF65-F5344CB8AC3E}">
        <p14:creationId xmlns:p14="http://schemas.microsoft.com/office/powerpoint/2010/main" val="1233899799"/>
      </p:ext>
    </p:extLst>
  </p:cSld>
  <p:clrMapOvr>
    <a:masterClrMapping/>
  </p:clrMapOvr>
  <mc:AlternateContent xmlns:mc="http://schemas.openxmlformats.org/markup-compatibility/2006" xmlns:p14="http://schemas.microsoft.com/office/powerpoint/2010/main">
    <mc:Choice Requires="p14">
      <p:transition spd="slow" p14:dur="2000" advTm="48985"/>
    </mc:Choice>
    <mc:Fallback xmlns="">
      <p:transition spd="slow" advTm="48985"/>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7171" y="1816276"/>
            <a:ext cx="8644652" cy="4273374"/>
          </a:xfrm>
        </p:spPr>
        <p:txBody>
          <a:bodyPr>
            <a:normAutofit/>
          </a:bodyPr>
          <a:lstStyle/>
          <a:p>
            <a:pPr marL="342900" indent="-342900">
              <a:buFont typeface="Arial" panose="020B0604020202020204" pitchFamily="34" charset="0"/>
              <a:buChar char="•"/>
            </a:pPr>
            <a:r>
              <a:rPr lang="en-AU" dirty="0"/>
              <a:t>Sustained reductions in use, no evidence of an increase in other drug use </a:t>
            </a:r>
          </a:p>
          <a:p>
            <a:pPr marL="342900" indent="-342900">
              <a:buFont typeface="Arial" panose="020B0604020202020204" pitchFamily="34" charset="0"/>
              <a:buChar char="•"/>
            </a:pPr>
            <a:r>
              <a:rPr lang="en-AU" dirty="0"/>
              <a:t>Increased price and difficulty in obtaining diverted alprazolam</a:t>
            </a:r>
          </a:p>
          <a:p>
            <a:pPr marL="342900" indent="-342900">
              <a:buFont typeface="Arial" panose="020B0604020202020204" pitchFamily="34" charset="0"/>
              <a:buChar char="•"/>
            </a:pPr>
            <a:r>
              <a:rPr lang="en-AU" dirty="0"/>
              <a:t>Almost 1/5 continued to report non-prescribed alprazolam use; </a:t>
            </a:r>
            <a:r>
              <a:rPr lang="en-AU" dirty="0">
                <a:sym typeface="Wingdings" panose="05000000000000000000" pitchFamily="2" charset="2"/>
              </a:rPr>
              <a:t>regulatory changes need to be coupled with other interventions</a:t>
            </a:r>
          </a:p>
          <a:p>
            <a:pPr marL="342900" indent="-342900">
              <a:buFont typeface="Arial" panose="020B0604020202020204" pitchFamily="34" charset="0"/>
              <a:buChar char="•"/>
            </a:pPr>
            <a:r>
              <a:rPr lang="en-AU" dirty="0"/>
              <a:t>OST clients remain a target population for reducing extra medical use</a:t>
            </a:r>
          </a:p>
          <a:p>
            <a:pPr marL="342900" indent="-342900">
              <a:buFont typeface="Arial" panose="020B0604020202020204" pitchFamily="34" charset="0"/>
              <a:buChar char="•"/>
            </a:pPr>
            <a:endParaRPr lang="en-AU" dirty="0">
              <a:solidFill>
                <a:schemeClr val="tx1"/>
              </a:solidFill>
            </a:endParaRPr>
          </a:p>
          <a:p>
            <a:endParaRPr lang="en-US" dirty="0"/>
          </a:p>
          <a:p>
            <a:endParaRPr lang="en-US" dirty="0"/>
          </a:p>
        </p:txBody>
      </p:sp>
      <p:sp>
        <p:nvSpPr>
          <p:cNvPr id="3" name="Title 2"/>
          <p:cNvSpPr>
            <a:spLocks noGrp="1"/>
          </p:cNvSpPr>
          <p:nvPr>
            <p:ph type="title"/>
          </p:nvPr>
        </p:nvSpPr>
        <p:spPr>
          <a:xfrm>
            <a:off x="217170" y="347792"/>
            <a:ext cx="7886700" cy="1275455"/>
          </a:xfrm>
        </p:spPr>
        <p:txBody>
          <a:bodyPr>
            <a:normAutofit/>
          </a:bodyPr>
          <a:lstStyle/>
          <a:p>
            <a:r>
              <a:rPr lang="en-US" dirty="0"/>
              <a:t>Implications</a:t>
            </a:r>
          </a:p>
        </p:txBody>
      </p:sp>
    </p:spTree>
    <p:extLst>
      <p:ext uri="{BB962C8B-B14F-4D97-AF65-F5344CB8AC3E}">
        <p14:creationId xmlns:p14="http://schemas.microsoft.com/office/powerpoint/2010/main" val="1780201326"/>
      </p:ext>
    </p:extLst>
  </p:cSld>
  <p:clrMapOvr>
    <a:masterClrMapping/>
  </p:clrMapOvr>
  <mc:AlternateContent xmlns:mc="http://schemas.openxmlformats.org/markup-compatibility/2006" xmlns:p14="http://schemas.microsoft.com/office/powerpoint/2010/main">
    <mc:Choice Requires="p14">
      <p:transition spd="slow" p14:dur="2000" advTm="92891"/>
    </mc:Choice>
    <mc:Fallback xmlns="">
      <p:transition spd="slow" advTm="928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ustom 1">
      <a:majorFont>
        <a:latin typeface="Sommet"/>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2276</TotalTime>
  <Words>816</Words>
  <Application>Microsoft Office PowerPoint</Application>
  <PresentationFormat>On-screen Show (4:3)</PresentationFormat>
  <Paragraphs>127</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Sommet</vt:lpstr>
      <vt:lpstr>Times</vt:lpstr>
      <vt:lpstr>Office Theme</vt:lpstr>
      <vt:lpstr>1_Office Theme</vt:lpstr>
      <vt:lpstr>PowerPoint Presentation</vt:lpstr>
      <vt:lpstr>Background: Alprazolam in Australia</vt:lpstr>
      <vt:lpstr>Aims</vt:lpstr>
      <vt:lpstr>PowerPoint Presentation</vt:lpstr>
      <vt:lpstr>Trends in past six month alprazolam use, 2011-2019 </vt:lpstr>
      <vt:lpstr>Changes in market characteristics, 2014 </vt:lpstr>
      <vt:lpstr>Trends in past six month use of other drugs, 2011-2019 </vt:lpstr>
      <vt:lpstr>Did the profile of people who use non-prescribed alprazolam change? </vt:lpstr>
      <vt:lpstr>Implications</vt:lpstr>
      <vt:lpstr>Disclosure and 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Sutherland</dc:creator>
  <cp:lastModifiedBy>RAVE AV TOSHIBA A50</cp:lastModifiedBy>
  <cp:revision>18</cp:revision>
  <dcterms:created xsi:type="dcterms:W3CDTF">2019-10-30T05:21:53Z</dcterms:created>
  <dcterms:modified xsi:type="dcterms:W3CDTF">2019-11-11T01:46:04Z</dcterms:modified>
</cp:coreProperties>
</file>