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7"/>
  </p:notesMasterIdLst>
  <p:sldIdLst>
    <p:sldId id="214747479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C998034-8C81-B877-C56C-E7CF2C04EF4E}" name="Annie Galea" initials="AG" userId="S::z3531973@ad.unsw.edu.au::80d1da8c-6fc4-4c54-9a53-226ba1e86265" providerId="AD"/>
  <p188:author id="{01BC4D3A-034C-83A0-FEA0-EF6D507548F2}" name="Adeline Siva" initials="AS" userId="S::z3467720@ad.unsw.edu.au::691f5fc7-0d73-4308-a636-d6930a2b18b9" providerId="AD"/>
  <p188:author id="{6DD5E658-2A45-DD25-F924-2FF9B530F54D}" name="Evonne Mccabe" initials="EM" userId="S::z3548533@ad.unsw.edu.au::7ff2e952-be46-4c39-8faa-f793dcd1e6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61C4"/>
    <a:srgbClr val="FFDC00"/>
    <a:srgbClr val="8A68C8"/>
    <a:srgbClr val="89478B"/>
    <a:srgbClr val="ECE848"/>
    <a:srgbClr val="D2E351"/>
    <a:srgbClr val="FFF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FA77-4AD9-42CA-917D-55C7A6556156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B0F04-3658-4619-B4DA-38FD3A646C5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089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62106-D8F3-2311-EC82-6DF7F1151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E9B9E0-0B2E-A0B2-3263-E7A248EB9A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D51A4C-C1E0-3AF7-30D0-88CC880D86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D7981C-B22A-9F7A-803F-5A405EC1C6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612">
              <a:defRPr/>
            </a:pPr>
            <a:fld id="{B9109CAD-CDA0-4F46-8111-4698E2243EAB}" type="slidenum">
              <a:rPr lang="en-AU">
                <a:solidFill>
                  <a:prstClr val="black"/>
                </a:solidFill>
                <a:latin typeface="Aptos" panose="02110004020202020204"/>
              </a:rPr>
              <a:pPr defTabSz="966612">
                <a:defRPr/>
              </a:pPr>
              <a:t>1</a:t>
            </a:fld>
            <a:endParaRPr lang="en-AU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49111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3742A-0739-9AE2-F6F6-A0CC03D8E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EAA46-5098-295C-8B28-829FE3407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A006B-D97A-714A-1BA2-F4594F60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D54BC-E015-DBA4-FBE9-DA9F5A8F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4AF91-121F-3F28-E970-85BE28ACE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961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4604B-FBC1-4D02-4617-002F13365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97991-9D01-2FE5-9961-3ADB24908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CDAE5-9126-77B0-1DA9-335F938B4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E5BD8-568A-A30F-148B-017D806D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043DD-03B6-EB58-AC46-0DF88D9AB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71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441FE-31FA-6510-0890-A1259D750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619654-C906-3749-7EB2-C6612BA9A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02876-9943-C06A-38C1-551F134D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5C13-B5FB-3672-7A50-0C87E04D5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9974C-A2CF-0B7C-C99D-0158AB3C7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006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E67C0-FA53-0725-ACF3-0584B23BA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B98D4-CFA6-BB45-4DF1-B4DE84F27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94B62-52A6-98B6-57FE-86B2D8A71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589F0-D25F-C2D6-5627-3573AE28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42C36-DF5C-8AC9-96D8-A9A230AC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239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EC853-AA51-FB3A-E3EA-FB389EBEF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3C49B-2F5F-B3D5-AC0F-2E3D03BC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34679-8724-A78D-6CB9-745665EC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CB446-005A-29E5-4B9B-167DC0B6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7" name="Title 17">
            <a:extLst>
              <a:ext uri="{FF2B5EF4-FFF2-40B4-BE49-F238E27FC236}">
                <a16:creationId xmlns:a16="http://schemas.microsoft.com/office/drawing/2014/main" id="{D4BB0127-1E9A-5844-F1D9-09B5466B3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56" y="105596"/>
            <a:ext cx="11351143" cy="581609"/>
          </a:xfrm>
        </p:spPr>
        <p:txBody>
          <a:bodyPr anchor="ctr">
            <a:normAutofit/>
          </a:bodyPr>
          <a:lstStyle>
            <a:lvl1pPr>
              <a:defRPr/>
            </a:lvl1pPr>
          </a:lstStyle>
          <a:p>
            <a:r>
              <a:rPr lang="en-US" sz="3200"/>
              <a:t>Click to edit Master title </a:t>
            </a:r>
            <a:r>
              <a:rPr lang="en-US" sz="3200" err="1"/>
              <a:t>sty</a:t>
            </a:r>
            <a:endParaRPr lang="en-AU" sz="3200"/>
          </a:p>
        </p:txBody>
      </p:sp>
    </p:spTree>
    <p:extLst>
      <p:ext uri="{BB962C8B-B14F-4D97-AF65-F5344CB8AC3E}">
        <p14:creationId xmlns:p14="http://schemas.microsoft.com/office/powerpoint/2010/main" val="2900902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D53C0-36D9-7DA7-6287-AB181801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248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37B3A-272A-E0AA-6B6D-239240832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62220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E62D-2336-F69A-9751-788C01FE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A6194-1FEC-49F2-D304-9DF93D416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FB43C-E8B3-443A-F85F-AE258495B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3117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7666E-AD06-DD66-4869-17DBFD673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03A72-AB02-B234-AA68-BBF7DDA52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AE615-F047-5F58-72D9-93D7DDA5C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1FF99-8CB7-DC67-D3A8-C9AC452D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1024A-4EEA-BA4D-04CD-1D993ED0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1AC04-17DD-1AAB-369F-0943BA0A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9858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5E53-75B2-D747-5111-5F9121BE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B34F8-D350-3FCB-227B-98E19F808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1FEFD-24CA-3B16-B772-66990E45B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6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5812-2A1C-2C6B-1EB2-91A6F5BEF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14912-9761-3F61-70DF-096377418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6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7C7B0-6E5B-2148-7616-0694A1965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1BB01-C871-28C8-BB8A-430415CD2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821881-CA67-E19E-D8CF-416F8AE1C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578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FBC8B-B586-2037-0871-580B3A534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08BC8-8BB2-3DE4-3421-00D2B513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C7645-7667-C7B6-65A3-80A3F19D0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05E62-4897-18EA-88C1-36FE36B4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6856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59FE7-487C-32E8-23BD-D5388466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62FA3-F986-3AF3-6B29-2373FA9C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36E04-F91E-1A13-F68C-F098B0AE2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60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0C67E-B772-4243-3F0A-A4E27CEC4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74B78-D4F6-2FDF-5FF4-DF654E9AB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3509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A1919-69A8-B91A-999E-8259FBDC8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028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F4768-6CDE-869A-4761-8DB91D3FB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82FD2-8D81-75F8-7D7B-5F75987AD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C4508-9DEF-C9AF-3E46-1B2C1F23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18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E499-B92C-DE16-0BAC-F2C52626C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D5D-888D-68EA-1222-B125B8AC9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9CC23-C1A3-D473-6FB2-E0C1F2DC2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C720B-4345-63F5-B341-91FF50DC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325A3-4357-7073-59E3-F15C8993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73700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ED2D9-76F3-F729-F3FC-A3ACDAA9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8A2D6-9036-23E3-8E21-D2E2EC7C8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5720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525593-6587-D229-AD5B-BBE1D490E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5020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93867-2ABF-9113-9468-79A9C7458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BE790-5385-EE45-E80F-471E2CC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205A5-188E-4871-DE93-B1D5EF12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064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B49A-926B-1249-EA64-2BCD644E6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E1A8A-5A50-646D-EFC5-C65114A06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39BB1-4E04-BC9C-62B4-3301753FB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AA298-F31D-E2A1-6454-B9FC9922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EC709-C449-8007-DD79-3965C253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7619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27C08C-3BB2-4EEB-E742-29C7D82094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221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51107-A68A-2145-8EA9-E2A9583C0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3221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2C7B2-83F7-645F-C9A3-4BAD555A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1AFF9-BDED-4029-F9DB-7C19D11B3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F76EB-091D-3F48-113A-B97170666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51264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2A47C7F-0BCF-4F5D-82BD-54E8BED95C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2743" y="347029"/>
            <a:ext cx="11466513" cy="6018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latin typeface="Sommet Bold" panose="0200050500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55865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3" imgH="468" progId="TCLayout.ActiveDocument.1">
                  <p:embed/>
                </p:oleObj>
              </mc:Choice>
              <mc:Fallback>
                <p:oleObj name="think-cell Slide" r:id="rId3" imgW="473" imgH="46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475200"/>
            <a:ext cx="11055019" cy="369332"/>
          </a:xfrm>
          <a:prstGeom prst="rect">
            <a:avLst/>
          </a:prstGeom>
        </p:spPr>
        <p:txBody>
          <a:bodyPr/>
          <a:lstStyle>
            <a:lvl1pPr algn="l">
              <a:defRPr sz="2400">
                <a:latin typeface="+mj-lt"/>
                <a:cs typeface="Microsoft Sans Serif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7679" y="641223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82D21CD-D40C-406E-88A7-A922D0740F20}" type="slidenum">
              <a:rPr lang="en-AU" smtClean="0">
                <a:solidFill>
                  <a:srgbClr val="404040">
                    <a:tint val="75000"/>
                  </a:srgbClr>
                </a:solidFill>
              </a:rPr>
              <a:pPr/>
              <a:t>‹#›</a:t>
            </a:fld>
            <a:endParaRPr lang="en-AU">
              <a:solidFill>
                <a:srgbClr val="40404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277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03B341F3-514D-F42F-D0AA-C75B36DDF5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3685278">
            <a:off x="659043" y="1428646"/>
            <a:ext cx="5544134" cy="7503507"/>
          </a:xfrm>
          <a:prstGeom prst="rect">
            <a:avLst/>
          </a:prstGeom>
        </p:spPr>
      </p:pic>
      <p:sp>
        <p:nvSpPr>
          <p:cNvPr id="5" name="Text Placeholder 2" descr="Click to add secondary details&#10;">
            <a:extLst>
              <a:ext uri="{FF2B5EF4-FFF2-40B4-BE49-F238E27FC236}">
                <a16:creationId xmlns:a16="http://schemas.microsoft.com/office/drawing/2014/main" id="{92413593-DCD0-42A0-AE48-665AD86AE6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0400" y="6289200"/>
            <a:ext cx="4730400" cy="37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Secondary details go here</a:t>
            </a:r>
          </a:p>
        </p:txBody>
      </p:sp>
      <p:sp>
        <p:nvSpPr>
          <p:cNvPr id="6" name="Picture Placeholder 2" descr="Click icon to add picture">
            <a:extLst>
              <a:ext uri="{FF2B5EF4-FFF2-40B4-BE49-F238E27FC236}">
                <a16:creationId xmlns:a16="http://schemas.microsoft.com/office/drawing/2014/main" id="{7D37E0CB-DF2A-4FFC-85FC-AD9C7ED63B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84800" y="-2"/>
            <a:ext cx="5407200" cy="68580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itle Placeholder 1" descr="Click to edit master title style&#10;">
            <a:extLst>
              <a:ext uri="{FF2B5EF4-FFF2-40B4-BE49-F238E27FC236}">
                <a16:creationId xmlns:a16="http://schemas.microsoft.com/office/drawing/2014/main" id="{9EC0BA0E-E5B8-41F6-813F-C9A458BE6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05" y="2624399"/>
            <a:ext cx="6244621" cy="2556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black background with a red and white emblem&#10;&#10;Description automatically generated">
            <a:extLst>
              <a:ext uri="{FF2B5EF4-FFF2-40B4-BE49-F238E27FC236}">
                <a16:creationId xmlns:a16="http://schemas.microsoft.com/office/drawing/2014/main" id="{C2CB3692-6CB0-F112-C852-4C8E957FDB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r="43572"/>
          <a:stretch/>
        </p:blipFill>
        <p:spPr>
          <a:xfrm>
            <a:off x="1" y="976"/>
            <a:ext cx="1331957" cy="1514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059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4057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37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AD6E-4CC8-5DE5-747A-19DDC0042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7176B7-861F-E32C-4BC6-241FDECD3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11CBC-4988-89BC-0FBA-83B1199D7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0E299-C05F-E4CB-BCF4-0B29C95F7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CD429-D843-E901-D950-21508DAE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72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022F-F135-9555-D0BB-30A48D65C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09711-B835-4ACB-514F-61B848CF54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ADD35-1D9C-9DE4-33BA-8ED0E12FE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60AE2-B6C0-432E-DF17-F148CBEA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ED694-D2B2-29A1-1AC3-4D31E336D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BC71F-46DC-8035-ECFF-D4EB68159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678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80D57-C047-1298-2FDE-8E24C5833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69DA4-51F1-AF65-A5BC-60060686A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C03424-33B0-2F0A-D864-D5CB6B01C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6854A6-F695-7006-4846-3CF1FCD37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168601-F320-953B-EEBF-EFE4D77E2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F81D04-5FDF-9B39-D631-F33EF0487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530A06-4122-C4E6-5CE2-3E6F7723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41FC0A-A500-52AD-DA6C-31DD3EB79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7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FD2E8-280A-B310-B8B8-8CF2B2801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3FA8CA-65F8-C51D-FDD2-9F932DB7A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397C3C-6DF0-DA16-8EAE-0C9B2C38E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3DF11-9711-D009-F7B3-CD5E1457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421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7693F6-3F56-DC6F-5372-35EDEBD6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9E4959-ECD9-E6FD-1FCE-EB4A20F29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19EE9-DDEF-A804-5B63-0C7B6242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326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FCB-74A4-E29F-1E87-64B0627C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8D7BE-F8EC-4C89-8C83-6F1819688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8E4E2-71E0-9E5B-B98E-19F62AE7D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62853-4FB3-AF33-6AB2-BAB93249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50495-D7C2-CAAD-D26A-B4088CF4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9436F-A861-FE9D-2E27-2537250A2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825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2F79-C31C-4C14-1437-01E1CEA18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85791-2B78-DDA0-227B-CC4694081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DEAF9-D5B0-83F9-F974-5E8761DED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F1FF2-B897-268F-0FF3-61ACDDC57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E10F6-CD49-B672-A7BB-A5F3E0C25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32F71-0B56-CADE-12F0-28544645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157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C7035-14B7-21BF-BD8B-F04AA200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0022A-9B42-F2BD-3582-E8D9A9792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3F0A4-F4AA-360E-292B-33E8BB52B0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2D1284-DA1E-4E45-B5F6-0053668DE410}" type="datetimeFigureOut">
              <a:rPr lang="en-AU" smtClean="0"/>
              <a:t>1/06/2025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BC36A-C129-A8ED-8F7D-638447FE4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A385F-B31B-8523-6F35-8696B4BE1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73610-B830-498F-90FC-81AC101E745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8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3A6A1-AB82-4011-4C8E-069DB64D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7DF1E-4911-F3BE-4BD6-892E58A59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25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D8495-8DA4-B446-B57D-420F274BC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1144D9-3A69-4C8E-B130-62DE704650C2}" type="datetimeFigureOut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1/06/2025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34424-01C3-C49E-5134-6AD2A59C6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93EFB-248A-F7C4-9A93-507BF2623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D26B9-A1E1-4C3B-AAF6-FBBCE62421FE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9B2648-A5C7-B852-2F48-408A5B360021}"/>
              </a:ext>
            </a:extLst>
          </p:cNvPr>
          <p:cNvSpPr/>
          <p:nvPr userDrawn="1"/>
        </p:nvSpPr>
        <p:spPr>
          <a:xfrm>
            <a:off x="-528" y="5903958"/>
            <a:ext cx="12192528" cy="954042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pic>
        <p:nvPicPr>
          <p:cNvPr id="9" name="Picture 8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39D2FD93-48A8-814F-DA73-6EA3B63D6A18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62" y="6058560"/>
            <a:ext cx="644838" cy="64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76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766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lancy" panose="000005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0F9ED-0D98-1C70-E175-80A070582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80D3BF1-2F66-CB46-4C92-8AE42362242F}"/>
              </a:ext>
            </a:extLst>
          </p:cNvPr>
          <p:cNvCxnSpPr>
            <a:cxnSpLocks/>
          </p:cNvCxnSpPr>
          <p:nvPr/>
        </p:nvCxnSpPr>
        <p:spPr>
          <a:xfrm flipH="1">
            <a:off x="547820" y="3270312"/>
            <a:ext cx="10861040" cy="0"/>
          </a:xfrm>
          <a:prstGeom prst="line">
            <a:avLst/>
          </a:prstGeom>
          <a:ln w="12700">
            <a:solidFill>
              <a:schemeClr val="tx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9967DA-93AF-CEC2-E516-2519CF048985}"/>
              </a:ext>
            </a:extLst>
          </p:cNvPr>
          <p:cNvCxnSpPr>
            <a:cxnSpLocks/>
          </p:cNvCxnSpPr>
          <p:nvPr/>
        </p:nvCxnSpPr>
        <p:spPr>
          <a:xfrm>
            <a:off x="9932958" y="3270312"/>
            <a:ext cx="1686560" cy="0"/>
          </a:xfrm>
          <a:prstGeom prst="line">
            <a:avLst/>
          </a:prstGeom>
          <a:ln w="12700">
            <a:solidFill>
              <a:schemeClr val="tx1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1C05F2C4-E2FB-749A-C686-BF8B47A839B3}"/>
              </a:ext>
            </a:extLst>
          </p:cNvPr>
          <p:cNvSpPr/>
          <p:nvPr/>
        </p:nvSpPr>
        <p:spPr>
          <a:xfrm>
            <a:off x="1030441" y="3159067"/>
            <a:ext cx="221195" cy="221195"/>
          </a:xfrm>
          <a:prstGeom prst="ellipse">
            <a:avLst/>
          </a:prstGeom>
          <a:solidFill>
            <a:srgbClr val="FFDD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489EE9-DBD6-107A-C810-2FDEF2D7955C}"/>
              </a:ext>
            </a:extLst>
          </p:cNvPr>
          <p:cNvSpPr/>
          <p:nvPr/>
        </p:nvSpPr>
        <p:spPr>
          <a:xfrm>
            <a:off x="6636957" y="3159067"/>
            <a:ext cx="221195" cy="2211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24222A-10F7-79F8-1382-793901808515}"/>
              </a:ext>
            </a:extLst>
          </p:cNvPr>
          <p:cNvSpPr/>
          <p:nvPr/>
        </p:nvSpPr>
        <p:spPr>
          <a:xfrm rot="19800000">
            <a:off x="875356" y="2559801"/>
            <a:ext cx="1002511" cy="436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lancy Bold" pitchFamily="2" charset="77"/>
                <a:ea typeface="Roboto" panose="02000000000000000000" pitchFamily="2" charset="0"/>
                <a:cs typeface="+mn-cs"/>
              </a:rPr>
              <a:t>2025</a:t>
            </a:r>
            <a:endParaRPr kumimoji="0" lang="en-US" sz="2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lancy" pitchFamily="2" charset="77"/>
              <a:ea typeface="Roboto" panose="02000000000000000000" pitchFamily="2" charset="0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A36B9A-D748-45F2-F720-0672890E5D6D}"/>
              </a:ext>
            </a:extLst>
          </p:cNvPr>
          <p:cNvSpPr/>
          <p:nvPr/>
        </p:nvSpPr>
        <p:spPr>
          <a:xfrm rot="19800000">
            <a:off x="6476042" y="2559801"/>
            <a:ext cx="1002511" cy="436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lancy Bold"/>
                <a:ea typeface="Roboto" panose="02000000000000000000" pitchFamily="2" charset="0"/>
                <a:cs typeface="+mn-cs"/>
              </a:rPr>
              <a:t>2027</a:t>
            </a:r>
            <a:endParaRPr kumimoji="0" lang="en-US" sz="2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lancy Bold"/>
              <a:ea typeface="Roboto" panose="02000000000000000000" pitchFamily="2" charset="0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07DD72-C6EB-5719-8585-F205595798F0}"/>
              </a:ext>
            </a:extLst>
          </p:cNvPr>
          <p:cNvSpPr/>
          <p:nvPr/>
        </p:nvSpPr>
        <p:spPr>
          <a:xfrm rot="19800000">
            <a:off x="3675699" y="2559801"/>
            <a:ext cx="1002511" cy="436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lancy Bold"/>
                <a:ea typeface="Roboto" panose="02000000000000000000" pitchFamily="2" charset="0"/>
                <a:cs typeface="+mn-cs"/>
              </a:rPr>
              <a:t>2026</a:t>
            </a:r>
            <a:endParaRPr kumimoji="0" lang="en-US" sz="2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lancy Bold"/>
              <a:ea typeface="Roboto" panose="02000000000000000000" pitchFamily="2" charset="0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71AD075-8B28-F1AE-B471-3DC78CEB8CCC}"/>
              </a:ext>
            </a:extLst>
          </p:cNvPr>
          <p:cNvSpPr/>
          <p:nvPr/>
        </p:nvSpPr>
        <p:spPr>
          <a:xfrm rot="19800000">
            <a:off x="9276386" y="2559801"/>
            <a:ext cx="1002511" cy="436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5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lancy Bold"/>
                <a:ea typeface="Roboto" panose="02000000000000000000" pitchFamily="2" charset="0"/>
                <a:cs typeface="+mn-cs"/>
              </a:rPr>
              <a:t>2028</a:t>
            </a:r>
            <a:endParaRPr kumimoji="0" lang="en-US" sz="25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lancy Bold"/>
              <a:ea typeface="Roboto" panose="02000000000000000000" pitchFamily="2" charset="0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0EE6ADF-751A-194A-0C95-31EE7A5DD810}"/>
              </a:ext>
            </a:extLst>
          </p:cNvPr>
          <p:cNvSpPr txBox="1"/>
          <p:nvPr/>
        </p:nvSpPr>
        <p:spPr>
          <a:xfrm>
            <a:off x="1058913" y="3832791"/>
            <a:ext cx="2898900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We will continue working with the UNSW community to build out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our transition roadmap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 and ensure we continue to deliver against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our strategic priorities.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  </a:t>
            </a:r>
            <a:endParaRPr lang="en-US" sz="900">
              <a:ea typeface="Roboto"/>
              <a:cs typeface="Roboto"/>
            </a:endParaRPr>
          </a:p>
          <a:p>
            <a:pPr>
              <a:defRPr/>
            </a:pPr>
            <a:endParaRPr lang="en-AU" sz="900" kern="100">
              <a:solidFill>
                <a:srgbClr val="000000"/>
              </a:solidFill>
              <a:latin typeface="Roboto"/>
            </a:endParaRPr>
          </a:p>
          <a:p>
            <a:pPr>
              <a:defRPr/>
            </a:pPr>
            <a:r>
              <a:rPr lang="en-AU" sz="900" kern="100">
                <a:solidFill>
                  <a:srgbClr val="000000"/>
                </a:solidFill>
                <a:latin typeface="Roboto"/>
              </a:rPr>
              <a:t>We will integrate the calendar transition plans with the University’s broader strategic initiatives to coordinate change efforts.</a:t>
            </a:r>
            <a:endParaRPr lang="en-US" sz="900">
              <a:ea typeface="Roboto"/>
              <a:cs typeface="Roboto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90BADA-5578-51A9-AD96-B662DEDBAC95}"/>
              </a:ext>
            </a:extLst>
          </p:cNvPr>
          <p:cNvSpPr txBox="1"/>
          <p:nvPr/>
        </p:nvSpPr>
        <p:spPr>
          <a:xfrm>
            <a:off x="4292132" y="3422244"/>
            <a:ext cx="4945248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Roboto"/>
                <a:cs typeface="Roboto"/>
              </a:rPr>
              <a:t>Implementation</a:t>
            </a:r>
            <a:r>
              <a:rPr kumimoji="0" lang="en-AU" sz="16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Roboto"/>
                <a:cs typeface="Roboto"/>
              </a:rPr>
              <a:t> and </a:t>
            </a:r>
            <a:r>
              <a:rPr lang="en-AU" sz="1600" kern="100">
                <a:solidFill>
                  <a:srgbClr val="000000"/>
                </a:solidFill>
                <a:latin typeface="+mj-lt"/>
                <a:ea typeface="Roboto"/>
                <a:cs typeface="Roboto"/>
              </a:rPr>
              <a:t>organisational</a:t>
            </a:r>
            <a:r>
              <a:rPr kumimoji="0" lang="en-AU" sz="16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Roboto"/>
                <a:cs typeface="Roboto"/>
              </a:rPr>
              <a:t> </a:t>
            </a:r>
            <a:r>
              <a:rPr lang="en-AU" sz="1600" kern="100">
                <a:solidFill>
                  <a:srgbClr val="000000"/>
                </a:solidFill>
                <a:latin typeface="+mj-lt"/>
                <a:ea typeface="Roboto"/>
                <a:cs typeface="Roboto"/>
              </a:rPr>
              <a:t>readiness</a:t>
            </a:r>
            <a:endParaRPr lang="en-AU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Roboto"/>
              <a:cs typeface="Roboto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737F62-EF27-F7AF-C86F-7D81FFF2802F}"/>
              </a:ext>
            </a:extLst>
          </p:cNvPr>
          <p:cNvSpPr txBox="1"/>
          <p:nvPr/>
        </p:nvSpPr>
        <p:spPr>
          <a:xfrm>
            <a:off x="1251637" y="3422244"/>
            <a:ext cx="258206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>
                <a:latin typeface="+mj-lt"/>
                <a:ea typeface="Roboto"/>
                <a:cs typeface="Roboto"/>
              </a:rPr>
              <a:t>Planning </a:t>
            </a:r>
            <a:r>
              <a:rPr lang="en-AU">
                <a:latin typeface="+mj-lt"/>
                <a:ea typeface="Roboto"/>
                <a:cs typeface="Roboto"/>
              </a:rPr>
              <a:t>phase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06812315-61A9-95E5-6E2E-0D74380D40F8}"/>
              </a:ext>
            </a:extLst>
          </p:cNvPr>
          <p:cNvSpPr/>
          <p:nvPr/>
        </p:nvSpPr>
        <p:spPr>
          <a:xfrm>
            <a:off x="1139150" y="3189077"/>
            <a:ext cx="2851080" cy="16117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9F7DCB9-9EE7-2138-C5B4-681897A7A010}"/>
              </a:ext>
            </a:extLst>
          </p:cNvPr>
          <p:cNvSpPr/>
          <p:nvPr/>
        </p:nvSpPr>
        <p:spPr>
          <a:xfrm>
            <a:off x="3957813" y="3191166"/>
            <a:ext cx="5613887" cy="156996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EAAF726-D4EA-3A9B-F6FE-F6C19DE85EDC}"/>
              </a:ext>
            </a:extLst>
          </p:cNvPr>
          <p:cNvSpPr/>
          <p:nvPr/>
        </p:nvSpPr>
        <p:spPr>
          <a:xfrm>
            <a:off x="3833699" y="3159067"/>
            <a:ext cx="221195" cy="221195"/>
          </a:xfrm>
          <a:prstGeom prst="ellipse">
            <a:avLst/>
          </a:prstGeom>
          <a:solidFill>
            <a:srgbClr val="FFDD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0E0EF6-E6C4-ACEF-6B16-C9697D2B4969}"/>
              </a:ext>
            </a:extLst>
          </p:cNvPr>
          <p:cNvSpPr txBox="1"/>
          <p:nvPr/>
        </p:nvSpPr>
        <p:spPr>
          <a:xfrm>
            <a:off x="4292132" y="3832791"/>
            <a:ext cx="5001426" cy="14773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defRPr/>
            </a:pPr>
            <a:r>
              <a:rPr lang="en-AU" sz="900" kern="100">
                <a:solidFill>
                  <a:srgbClr val="000000"/>
                </a:solidFill>
                <a:latin typeface="Roboto"/>
              </a:rPr>
              <a:t>We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will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align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our systems, processes and people to our future calendar.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 </a:t>
            </a:r>
            <a:endParaRPr lang="en-US" sz="900">
              <a:ea typeface="Roboto"/>
              <a:cs typeface="Roboto"/>
            </a:endParaRPr>
          </a:p>
          <a:p>
            <a:pPr algn="just">
              <a:defRPr/>
            </a:pPr>
            <a:endParaRPr lang="en-AU" sz="900" kern="100">
              <a:solidFill>
                <a:srgbClr val="000000"/>
              </a:solidFill>
              <a:latin typeface="Roboto"/>
            </a:endParaRPr>
          </a:p>
          <a:p>
            <a:pPr algn="just">
              <a:defRPr/>
            </a:pP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We will continue to engage stakeholders, provide clear messaging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,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training and support.</a:t>
            </a:r>
            <a:endParaRPr lang="en-AU" sz="900">
              <a:ea typeface="Roboto"/>
              <a:cs typeface="Roboto"/>
            </a:endParaRPr>
          </a:p>
          <a:p>
            <a:pPr algn="just">
              <a:defRPr/>
            </a:pPr>
            <a:endParaRPr lang="en-AU" sz="900" kern="100">
              <a:solidFill>
                <a:srgbClr val="000000"/>
              </a:solidFill>
              <a:latin typeface="Roboto"/>
            </a:endParaRPr>
          </a:p>
          <a:p>
            <a:pPr algn="just">
              <a:defRPr/>
            </a:pP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We will identify risks and establish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mitigation and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contingency plans to support critical areas during the transition.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 </a:t>
            </a:r>
            <a:endParaRPr lang="en-US" sz="90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 algn="just">
              <a:defRPr/>
            </a:pPr>
            <a:endParaRPr lang="en-AU" sz="900" kern="100">
              <a:ea typeface="Roboto"/>
              <a:cs typeface="Roboto"/>
            </a:endParaRPr>
          </a:p>
          <a:p>
            <a:pPr algn="just">
              <a:defRPr/>
            </a:pPr>
            <a:r>
              <a:rPr lang="en-AU" sz="900" kern="100">
                <a:solidFill>
                  <a:srgbClr val="000000"/>
                </a:solidFill>
                <a:latin typeface="Roboto"/>
              </a:rPr>
              <a:t>We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 will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monitor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,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gather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feedback and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refine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processes </a:t>
            </a:r>
            <a:r>
              <a:rPr lang="en-AU" sz="900" kern="100">
                <a:solidFill>
                  <a:srgbClr val="000000"/>
                </a:solidFill>
                <a:latin typeface="Roboto"/>
              </a:rPr>
              <a:t>as we progress </a:t>
            </a:r>
            <a:r>
              <a:rPr kumimoji="0" lang="en-AU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to maintain efficiency and effectiveness.</a:t>
            </a:r>
            <a:endParaRPr lang="en-AU" sz="900">
              <a:ea typeface="Roboto"/>
              <a:cs typeface="Roboto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0" i="0" u="none" strike="noStrike" kern="1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8EFC659-A616-046B-B598-BCDD40E7A262}"/>
              </a:ext>
            </a:extLst>
          </p:cNvPr>
          <p:cNvSpPr/>
          <p:nvPr/>
        </p:nvSpPr>
        <p:spPr>
          <a:xfrm>
            <a:off x="9440214" y="3159067"/>
            <a:ext cx="221195" cy="221195"/>
          </a:xfrm>
          <a:prstGeom prst="ellipse">
            <a:avLst/>
          </a:prstGeom>
          <a:solidFill>
            <a:srgbClr val="F6DE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4288FAE-EB4D-C3C4-13A4-97A9AE526609}"/>
              </a:ext>
            </a:extLst>
          </p:cNvPr>
          <p:cNvSpPr txBox="1"/>
          <p:nvPr/>
        </p:nvSpPr>
        <p:spPr>
          <a:xfrm>
            <a:off x="9293558" y="3422244"/>
            <a:ext cx="258206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Roboto"/>
                <a:cs typeface="Roboto"/>
              </a:rPr>
              <a:t>Launch</a:t>
            </a:r>
            <a:endParaRPr lang="en-AU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Roboto"/>
              <a:cs typeface="Roboto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1382BB2-DD7B-344F-2002-78B91A99E1C0}"/>
              </a:ext>
            </a:extLst>
          </p:cNvPr>
          <p:cNvSpPr/>
          <p:nvPr/>
        </p:nvSpPr>
        <p:spPr>
          <a:xfrm>
            <a:off x="9524999" y="3189077"/>
            <a:ext cx="2119181" cy="159085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8EF5646-374F-1823-1497-22A9712C77A9}"/>
              </a:ext>
            </a:extLst>
          </p:cNvPr>
          <p:cNvSpPr/>
          <p:nvPr/>
        </p:nvSpPr>
        <p:spPr>
          <a:xfrm>
            <a:off x="11470603" y="3157291"/>
            <a:ext cx="221195" cy="221195"/>
          </a:xfrm>
          <a:prstGeom prst="ellipse">
            <a:avLst/>
          </a:prstGeom>
          <a:solidFill>
            <a:srgbClr val="FFDD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1ACB77-8703-77BC-B7A7-312201101256}"/>
              </a:ext>
            </a:extLst>
          </p:cNvPr>
          <p:cNvSpPr txBox="1"/>
          <p:nvPr/>
        </p:nvSpPr>
        <p:spPr>
          <a:xfrm>
            <a:off x="9660484" y="3763519"/>
            <a:ext cx="2120390" cy="5078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defRPr/>
            </a:pPr>
            <a:r>
              <a:rPr lang="en-US" sz="900" kern="100">
                <a:solidFill>
                  <a:srgbClr val="000000"/>
                </a:solidFill>
                <a:latin typeface="Roboto"/>
              </a:rPr>
              <a:t>We will</a:t>
            </a:r>
            <a:r>
              <a:rPr kumimoji="0" lang="en-US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 launch our </a:t>
            </a:r>
            <a:r>
              <a:rPr lang="en-US" sz="900" kern="100">
                <a:solidFill>
                  <a:srgbClr val="000000"/>
                </a:solidFill>
                <a:latin typeface="Roboto"/>
              </a:rPr>
              <a:t>flex-semester</a:t>
            </a:r>
            <a:r>
              <a:rPr kumimoji="0" lang="en-US" sz="9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 calendar in 2028 and continue to monitor and support its delivery.</a:t>
            </a:r>
          </a:p>
        </p:txBody>
      </p:sp>
    </p:spTree>
    <p:extLst>
      <p:ext uri="{BB962C8B-B14F-4D97-AF65-F5344CB8AC3E}">
        <p14:creationId xmlns:p14="http://schemas.microsoft.com/office/powerpoint/2010/main" val="1181678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UNSW Brand Colours">
      <a:dk1>
        <a:srgbClr val="000000"/>
      </a:dk1>
      <a:lt1>
        <a:sysClr val="window" lastClr="FFFFFF"/>
      </a:lt1>
      <a:dk2>
        <a:srgbClr val="737373"/>
      </a:dk2>
      <a:lt2>
        <a:srgbClr val="F2F2F2"/>
      </a:lt2>
      <a:accent1>
        <a:srgbClr val="FFDC00"/>
      </a:accent1>
      <a:accent2>
        <a:srgbClr val="FF635D"/>
      </a:accent2>
      <a:accent3>
        <a:srgbClr val="3F61C4"/>
      </a:accent3>
      <a:accent4>
        <a:srgbClr val="1AC987"/>
      </a:accent4>
      <a:accent5>
        <a:srgbClr val="FA91B6"/>
      </a:accent5>
      <a:accent6>
        <a:srgbClr val="8A68C8"/>
      </a:accent6>
      <a:hlink>
        <a:srgbClr val="0000FF"/>
      </a:hlink>
      <a:folHlink>
        <a:srgbClr val="7030A0"/>
      </a:folHlink>
    </a:clrScheme>
    <a:fontScheme name="UNSW Fonts">
      <a:majorFont>
        <a:latin typeface="Clancy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b562f6-0e91-4b9a-b10f-b67a1726b080" xsi:nil="true"/>
    <lcf76f155ced4ddcb4097134ff3c332f xmlns="d4350fd8-7c08-4dac-9cb5-8d9bcd7697d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AFCB644A8F54DA0687FA4321B05C3" ma:contentTypeVersion="15" ma:contentTypeDescription="Create a new document." ma:contentTypeScope="" ma:versionID="8e1f61914c5ea39bf3775d7270c4274e">
  <xsd:schema xmlns:xsd="http://www.w3.org/2001/XMLSchema" xmlns:xs="http://www.w3.org/2001/XMLSchema" xmlns:p="http://schemas.microsoft.com/office/2006/metadata/properties" xmlns:ns2="d4350fd8-7c08-4dac-9cb5-8d9bcd7697df" xmlns:ns3="2eb562f6-0e91-4b9a-b10f-b67a1726b080" targetNamespace="http://schemas.microsoft.com/office/2006/metadata/properties" ma:root="true" ma:fieldsID="77a68c16e0603cb5fa68467edca26073" ns2:_="" ns3:_="">
    <xsd:import namespace="d4350fd8-7c08-4dac-9cb5-8d9bcd7697df"/>
    <xsd:import namespace="2eb562f6-0e91-4b9a-b10f-b67a1726b0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50fd8-7c08-4dac-9cb5-8d9bcd7697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b026aac-6b52-4d7e-a64d-f3ee90946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562f6-0e91-4b9a-b10f-b67a1726b0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db80ad9-4256-4e66-a98c-6aa9b562ba5a}" ma:internalName="TaxCatchAll" ma:showField="CatchAllData" ma:web="2eb562f6-0e91-4b9a-b10f-b67a1726b0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138155-EF42-40B8-AB78-6BE40AE124B2}">
  <ds:schemaRefs>
    <ds:schemaRef ds:uri="2eb562f6-0e91-4b9a-b10f-b67a1726b080"/>
    <ds:schemaRef ds:uri="d4350fd8-7c08-4dac-9cb5-8d9bcd7697d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95C5DEA-D2E1-4251-B17B-7EDEC9CEF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56E16F-08DA-4E6D-8923-46B637FBAD2B}">
  <ds:schemaRefs>
    <ds:schemaRef ds:uri="2eb562f6-0e91-4b9a-b10f-b67a1726b080"/>
    <ds:schemaRef ds:uri="d4350fd8-7c08-4dac-9cb5-8d9bcd7697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Evonne Mccabe</dc:creator>
  <cp:revision>1</cp:revision>
  <dcterms:created xsi:type="dcterms:W3CDTF">2025-04-02T03:36:16Z</dcterms:created>
  <dcterms:modified xsi:type="dcterms:W3CDTF">2025-06-02T05:18:56Z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0x010100F9BAFCB644A8F54DA0687FA4321B05C3</vt:lpwstr>
  </property>
  <property fmtid="{D5CDD505-2E9C-101B-9397-08002B2CF9AE}" pid="3" name="MediaServiceImageTags">
    <vt:lpwstr/>
  </property>
</Properties>
</file>