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4748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14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CB297C-7F5E-EDF8-B920-E71DD54BBAC2}" name="Emily Jimenez" initials="EJ" userId="S::z3526998@ad.unsw.edu.au::a0cf00f7-dfa1-49de-928a-cc6191476b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3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1064" y="184"/>
      </p:cViewPr>
      <p:guideLst>
        <p:guide orient="horz" pos="482"/>
        <p:guide pos="1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D28A2-87DE-4617-A796-2A6BB0384B41}" type="datetimeFigureOut">
              <a:rPr lang="en-AU" smtClean="0"/>
              <a:t>16/6/2025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FCACA-2BE7-4E54-85BC-5BA2308368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7292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F9F4D-1C1E-C885-A137-3B751AB88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6596B6-FCEB-D4FB-0549-C38824F84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65E04D-0EEC-98C2-810F-7473FAC573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FF4CC-0892-4964-5306-5A14E9A9A6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09CAD-CDA0-4F46-8111-4698E2243EA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461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67C0-FA53-0725-ACF3-0584B23BA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B98D4-CFA6-BB45-4DF1-B4DE84F27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94B62-52A6-98B6-57FE-86B2D8A71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A7A7B-B71A-428D-833F-0F3507A6DB13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589F0-D25F-C2D6-5627-3573AE28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42C36-DF5C-8AC9-96D8-A9A230AC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7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B49A-926B-1249-EA64-2BCD644E6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E1A8A-5A50-646D-EFC5-C65114A06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39BB1-4E04-BC9C-62B4-3301753FB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AA298-F31D-E2A1-6454-B9FC9922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EC709-C449-8007-DD79-3965C253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4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27C08C-3BB2-4EEB-E742-29C7D82094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2212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51107-A68A-2145-8EA9-E2A9583C0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3221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2C7B2-83F7-645F-C9A3-4BAD555A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1AFF9-BDED-4029-F9DB-7C19D11B3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F76EB-091D-3F48-113A-B97170666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94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59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EC853-AA51-FB3A-E3EA-FB389EBEF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739"/>
            <a:ext cx="10515600" cy="3911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3C49B-2F5F-B3D5-AC0F-2E3D03BC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5307-640F-4AE7-B0BE-50C709AD86C5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34679-8724-A78D-6CB9-745665EC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CB446-005A-29E5-4B9B-167DC0B6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094C328-ABDF-4D6D-4BD6-BB780AFAE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166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D53C0-36D9-7DA7-6287-AB181801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248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37B3A-272A-E0AA-6B6D-239240832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2220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E62D-2336-F69A-9751-788C01FE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A6194-1FEC-49F2-D304-9DF93D41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FB43C-E8B3-443A-F85F-AE258495B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8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03A72-AB02-B234-AA68-BBF7DDA52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AE615-F047-5F58-72D9-93D7DDA5C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1FF99-8CB7-DC67-D3A8-C9AC452D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78E8-5F4B-47D5-A617-8CCDF75D6A33}" type="datetimeFigureOut">
              <a:rPr lang="en-US" smtClean="0"/>
              <a:t>6/16/25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1024A-4EEA-BA4D-04CD-1D993ED0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1AC04-17DD-1AAB-369F-0943BA0A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BDFB1F-C808-67E3-49E4-7C1C2D05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667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5E53-75B2-D747-5111-5F9121BE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B34F8-D350-3FCB-227B-98E19F808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1FEFD-24CA-3B16-B772-66990E45B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6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5812-2A1C-2C6B-1EB2-91A6F5BEF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14912-9761-3F61-70DF-096377418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6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7C7B0-6E5B-2148-7616-0694A196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AFA52-7A21-407F-8339-40DF182D7460}" type="datetimeFigureOut">
              <a:rPr lang="en-US" smtClean="0"/>
              <a:t>6/16/25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1BB01-C871-28C8-BB8A-430415CD2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821881-CA67-E19E-D8CF-416F8AE1C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4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FBC8B-B586-2037-0871-580B3A534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08BC8-8BB2-3DE4-3421-00D2B513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smtClean="0"/>
              <a:t>6/16/25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C7645-7667-C7B6-65A3-80A3F19D0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05E62-4897-18EA-88C1-36FE36B4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7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59FE7-487C-32E8-23BD-D5388466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smtClean="0"/>
              <a:t>6/16/25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62FA3-F986-3AF3-6B29-2373FA9C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36E04-F91E-1A13-F68C-F098B0AE2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2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0C67E-B772-4243-3F0A-A4E27CEC4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74B78-D4F6-2FDF-5FF4-DF654E9AB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3509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A1919-69A8-B91A-999E-8259FBDC8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028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F4768-6CDE-869A-4761-8DB91D3FB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83A1-31A8-47A2-AB0A-53A7803D5EBF}" type="datetimeFigureOut">
              <a:rPr lang="en-US" smtClean="0"/>
              <a:t>6/16/25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82FD2-8D81-75F8-7D7B-5F75987AD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C4508-9DEF-C9AF-3E46-1B2C1F23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ED2D9-76F3-F729-F3FC-A3ACDAA9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8A2D6-9036-23E3-8E21-D2E2EC7C8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5720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525593-6587-D229-AD5B-BBE1D490E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5020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93867-2ABF-9113-9468-79A9C7458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10B9-2C7C-4CAF-99E2-617AE20BA331}" type="datetimeFigureOut">
              <a:rPr lang="en-US" smtClean="0"/>
              <a:t>6/16/25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BE790-5385-EE45-E80F-471E2CC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205A5-188E-4871-DE93-B1D5EF12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0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3A6A1-AB82-4011-4C8E-069DB64D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7DF1E-4911-F3BE-4BD6-892E58A59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25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D8495-8DA4-B446-B57D-420F274BC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34424-01C3-C49E-5134-6AD2A59C6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93EFB-248A-F7C4-9A93-507BF2623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17615-2DB4-4DAA-9DE3-B2B689A846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9B2648-A5C7-B852-2F48-408A5B360021}"/>
              </a:ext>
            </a:extLst>
          </p:cNvPr>
          <p:cNvSpPr/>
          <p:nvPr/>
        </p:nvSpPr>
        <p:spPr>
          <a:xfrm>
            <a:off x="-528" y="5903958"/>
            <a:ext cx="12192528" cy="954042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39D2FD93-48A8-814F-DA73-6EA3B63D6A1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62" y="6058560"/>
            <a:ext cx="644838" cy="64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23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lancy" panose="000005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19DD8-E4B8-88E4-82A2-8ECB3004C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E0398FC6-27A0-E0C1-DE14-7D4F268190C5}"/>
              </a:ext>
            </a:extLst>
          </p:cNvPr>
          <p:cNvSpPr/>
          <p:nvPr/>
        </p:nvSpPr>
        <p:spPr>
          <a:xfrm>
            <a:off x="928723" y="1091907"/>
            <a:ext cx="10227809" cy="23281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24A79-D526-2388-8A7A-37084392D742}"/>
              </a:ext>
            </a:extLst>
          </p:cNvPr>
          <p:cNvSpPr txBox="1"/>
          <p:nvPr/>
        </p:nvSpPr>
        <p:spPr>
          <a:xfrm>
            <a:off x="7430021" y="5253296"/>
            <a:ext cx="462492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lancy" panose="00000500000000000000" pitchFamily="50" charset="0"/>
                <a:ea typeface="Roboto" panose="02000000000000000000" pitchFamily="2" charset="0"/>
                <a:cs typeface="Calibri"/>
              </a:rPr>
              <a:t>*All calendar features subject to change based on consultations</a:t>
            </a:r>
          </a:p>
        </p:txBody>
      </p:sp>
      <p:sp>
        <p:nvSpPr>
          <p:cNvPr id="41" name="Callout: Up Arrow 40">
            <a:extLst>
              <a:ext uri="{FF2B5EF4-FFF2-40B4-BE49-F238E27FC236}">
                <a16:creationId xmlns:a16="http://schemas.microsoft.com/office/drawing/2014/main" id="{617518E1-919C-A164-7D5D-8D6DD116BF4B}"/>
              </a:ext>
            </a:extLst>
          </p:cNvPr>
          <p:cNvSpPr/>
          <p:nvPr/>
        </p:nvSpPr>
        <p:spPr>
          <a:xfrm>
            <a:off x="3142423" y="4062631"/>
            <a:ext cx="1983625" cy="784512"/>
          </a:xfrm>
          <a:prstGeom prst="up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88AF7D5-791A-0B22-05BC-DC8755801D38}"/>
              </a:ext>
            </a:extLst>
          </p:cNvPr>
          <p:cNvSpPr txBox="1"/>
          <p:nvPr/>
        </p:nvSpPr>
        <p:spPr>
          <a:xfrm>
            <a:off x="3119568" y="4379144"/>
            <a:ext cx="198362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 panose="02000000000000000000" pitchFamily="2" charset="0"/>
                <a:cs typeface="Calibri"/>
              </a:rPr>
              <a:t>Breaks better align with NSW school holidays</a:t>
            </a:r>
          </a:p>
        </p:txBody>
      </p:sp>
      <p:sp>
        <p:nvSpPr>
          <p:cNvPr id="43" name="Callout: Up Arrow 42">
            <a:extLst>
              <a:ext uri="{FF2B5EF4-FFF2-40B4-BE49-F238E27FC236}">
                <a16:creationId xmlns:a16="http://schemas.microsoft.com/office/drawing/2014/main" id="{F00B1D39-E674-3586-9E05-E1890F2F0667}"/>
              </a:ext>
            </a:extLst>
          </p:cNvPr>
          <p:cNvSpPr/>
          <p:nvPr/>
        </p:nvSpPr>
        <p:spPr>
          <a:xfrm>
            <a:off x="1132752" y="3455742"/>
            <a:ext cx="1983625" cy="790555"/>
          </a:xfrm>
          <a:prstGeom prst="up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6F1B9AD-F19B-68D7-DEB1-840A12475ED1}"/>
              </a:ext>
            </a:extLst>
          </p:cNvPr>
          <p:cNvSpPr txBox="1"/>
          <p:nvPr/>
        </p:nvSpPr>
        <p:spPr>
          <a:xfrm>
            <a:off x="1132752" y="3780682"/>
            <a:ext cx="198362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 panose="02000000000000000000" pitchFamily="2" charset="0"/>
                <a:cs typeface="Calibri"/>
              </a:rPr>
              <a:t>Opportunity for additional study during 6-week terms </a:t>
            </a:r>
          </a:p>
        </p:txBody>
      </p:sp>
      <p:sp>
        <p:nvSpPr>
          <p:cNvPr id="45" name="Callout: Up Arrow 44">
            <a:extLst>
              <a:ext uri="{FF2B5EF4-FFF2-40B4-BE49-F238E27FC236}">
                <a16:creationId xmlns:a16="http://schemas.microsoft.com/office/drawing/2014/main" id="{36CA0594-7DEE-C87E-9B97-D1FB4415E4DB}"/>
              </a:ext>
            </a:extLst>
          </p:cNvPr>
          <p:cNvSpPr/>
          <p:nvPr/>
        </p:nvSpPr>
        <p:spPr>
          <a:xfrm>
            <a:off x="9285366" y="3462464"/>
            <a:ext cx="1983625" cy="784512"/>
          </a:xfrm>
          <a:prstGeom prst="up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CEB7B8-360F-2631-ADAA-132888B55877}"/>
              </a:ext>
            </a:extLst>
          </p:cNvPr>
          <p:cNvSpPr txBox="1"/>
          <p:nvPr/>
        </p:nvSpPr>
        <p:spPr>
          <a:xfrm>
            <a:off x="9387686" y="3694338"/>
            <a:ext cx="177898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 panose="02000000000000000000" pitchFamily="2" charset="0"/>
                <a:cs typeface="Calibri"/>
              </a:rPr>
              <a:t>Depressurised end of year with improved industry alignment</a:t>
            </a:r>
          </a:p>
        </p:txBody>
      </p:sp>
      <p:sp>
        <p:nvSpPr>
          <p:cNvPr id="47" name="Callout: Up Arrow 46">
            <a:extLst>
              <a:ext uri="{FF2B5EF4-FFF2-40B4-BE49-F238E27FC236}">
                <a16:creationId xmlns:a16="http://schemas.microsoft.com/office/drawing/2014/main" id="{C1991016-866E-A798-70E3-50FA904AEC7B}"/>
              </a:ext>
            </a:extLst>
          </p:cNvPr>
          <p:cNvSpPr/>
          <p:nvPr/>
        </p:nvSpPr>
        <p:spPr>
          <a:xfrm>
            <a:off x="7278886" y="4033061"/>
            <a:ext cx="1983625" cy="784512"/>
          </a:xfrm>
          <a:prstGeom prst="up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5A3C02-253D-318E-7F7F-D5ABDD8E32F7}"/>
              </a:ext>
            </a:extLst>
          </p:cNvPr>
          <p:cNvSpPr txBox="1"/>
          <p:nvPr/>
        </p:nvSpPr>
        <p:spPr>
          <a:xfrm>
            <a:off x="7256031" y="4349574"/>
            <a:ext cx="198362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 panose="02000000000000000000" pitchFamily="2" charset="0"/>
                <a:cs typeface="Calibri"/>
              </a:rPr>
              <a:t>Longer break between core teaching periods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19ADE3E-E585-0FFF-08EE-AB57BCB757AF}"/>
              </a:ext>
            </a:extLst>
          </p:cNvPr>
          <p:cNvGrpSpPr/>
          <p:nvPr/>
        </p:nvGrpSpPr>
        <p:grpSpPr>
          <a:xfrm>
            <a:off x="5192939" y="3452713"/>
            <a:ext cx="1983625" cy="784512"/>
            <a:chOff x="7600896" y="4447085"/>
            <a:chExt cx="1983625" cy="784512"/>
          </a:xfrm>
        </p:grpSpPr>
        <p:sp>
          <p:nvSpPr>
            <p:cNvPr id="49" name="Callout: Up Arrow 48">
              <a:extLst>
                <a:ext uri="{FF2B5EF4-FFF2-40B4-BE49-F238E27FC236}">
                  <a16:creationId xmlns:a16="http://schemas.microsoft.com/office/drawing/2014/main" id="{FB7A59E9-F174-9E53-3D44-282C92564D82}"/>
                </a:ext>
              </a:extLst>
            </p:cNvPr>
            <p:cNvSpPr/>
            <p:nvPr/>
          </p:nvSpPr>
          <p:spPr>
            <a:xfrm>
              <a:off x="7600896" y="4447085"/>
              <a:ext cx="1983625" cy="784512"/>
            </a:xfrm>
            <a:prstGeom prst="upArrowCallou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D011C5E-25A1-49B3-BF23-FA7BDB8D58E9}"/>
                </a:ext>
              </a:extLst>
            </p:cNvPr>
            <p:cNvSpPr txBox="1"/>
            <p:nvPr/>
          </p:nvSpPr>
          <p:spPr>
            <a:xfrm>
              <a:off x="7780427" y="4770080"/>
              <a:ext cx="1601668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Increased teaching weeks per course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D5173AE-DA1E-07EA-1114-5F00E858EAF9}"/>
              </a:ext>
            </a:extLst>
          </p:cNvPr>
          <p:cNvGrpSpPr/>
          <p:nvPr/>
        </p:nvGrpSpPr>
        <p:grpSpPr>
          <a:xfrm>
            <a:off x="1056094" y="1392073"/>
            <a:ext cx="10306513" cy="1752240"/>
            <a:chOff x="1087732" y="2048090"/>
            <a:chExt cx="10306513" cy="175224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5A3C7E-6571-5A80-CBB0-70268AB7188D}"/>
                </a:ext>
              </a:extLst>
            </p:cNvPr>
            <p:cNvSpPr/>
            <p:nvPr/>
          </p:nvSpPr>
          <p:spPr>
            <a:xfrm>
              <a:off x="3041076" y="2048090"/>
              <a:ext cx="2842985" cy="707886"/>
            </a:xfrm>
            <a:prstGeom prst="rect">
              <a:avLst/>
            </a:prstGeom>
            <a:solidFill>
              <a:srgbClr val="FFDC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3AAB103-A30C-E799-84CE-A266CAB2E07F}"/>
                </a:ext>
              </a:extLst>
            </p:cNvPr>
            <p:cNvSpPr/>
            <p:nvPr/>
          </p:nvSpPr>
          <p:spPr>
            <a:xfrm>
              <a:off x="7690273" y="2048850"/>
              <a:ext cx="2842985" cy="707886"/>
            </a:xfrm>
            <a:prstGeom prst="rect">
              <a:avLst/>
            </a:prstGeom>
            <a:solidFill>
              <a:srgbClr val="FFDC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9B42AF5-1F60-50C8-F0BF-72DCEE72C364}"/>
                </a:ext>
              </a:extLst>
            </p:cNvPr>
            <p:cNvSpPr txBox="1"/>
            <p:nvPr/>
          </p:nvSpPr>
          <p:spPr>
            <a:xfrm>
              <a:off x="3447636" y="2203056"/>
              <a:ext cx="20613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Semester 1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F8B23B4-3BC8-982D-E9E6-4093DF5074EF}"/>
                </a:ext>
              </a:extLst>
            </p:cNvPr>
            <p:cNvSpPr txBox="1"/>
            <p:nvPr/>
          </p:nvSpPr>
          <p:spPr>
            <a:xfrm>
              <a:off x="8113693" y="2221818"/>
              <a:ext cx="20613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Semester 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C16B4CA-82BD-3D9F-CBE7-A7FC0051423B}"/>
                </a:ext>
              </a:extLst>
            </p:cNvPr>
            <p:cNvSpPr/>
            <p:nvPr/>
          </p:nvSpPr>
          <p:spPr>
            <a:xfrm>
              <a:off x="6087341" y="2537279"/>
              <a:ext cx="1431010" cy="439550"/>
            </a:xfrm>
            <a:prstGeom prst="rect">
              <a:avLst/>
            </a:prstGeom>
            <a:solidFill>
              <a:srgbClr val="C5EE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40E9A2-F5B6-02EC-1A72-D2A605DFC0B4}"/>
                </a:ext>
              </a:extLst>
            </p:cNvPr>
            <p:cNvSpPr/>
            <p:nvPr/>
          </p:nvSpPr>
          <p:spPr>
            <a:xfrm>
              <a:off x="1381412" y="2537279"/>
              <a:ext cx="1431010" cy="439550"/>
            </a:xfrm>
            <a:prstGeom prst="rect">
              <a:avLst/>
            </a:prstGeom>
            <a:solidFill>
              <a:srgbClr val="C5EE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7BFE590-9BA1-BAFB-5C9E-2F89D6723121}"/>
                </a:ext>
              </a:extLst>
            </p:cNvPr>
            <p:cNvSpPr txBox="1"/>
            <p:nvPr/>
          </p:nvSpPr>
          <p:spPr>
            <a:xfrm>
              <a:off x="5790974" y="2637052"/>
              <a:ext cx="206136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Winter Term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0A3EB8E-AAA9-8A66-1F80-619FD15E2B5E}"/>
                </a:ext>
              </a:extLst>
            </p:cNvPr>
            <p:cNvSpPr txBox="1"/>
            <p:nvPr/>
          </p:nvSpPr>
          <p:spPr>
            <a:xfrm>
              <a:off x="1087732" y="2657084"/>
              <a:ext cx="206136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Summer Term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596F8F3-DFC7-9B83-D7FB-14733C957E64}"/>
                </a:ext>
              </a:extLst>
            </p:cNvPr>
            <p:cNvCxnSpPr>
              <a:cxnSpLocks/>
            </p:cNvCxnSpPr>
            <p:nvPr/>
          </p:nvCxnSpPr>
          <p:spPr>
            <a:xfrm>
              <a:off x="3041076" y="3493223"/>
              <a:ext cx="28527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84A3FA6-50EA-1721-7D79-2C069C3D1F36}"/>
                </a:ext>
              </a:extLst>
            </p:cNvPr>
            <p:cNvSpPr/>
            <p:nvPr/>
          </p:nvSpPr>
          <p:spPr>
            <a:xfrm>
              <a:off x="4278501" y="2829480"/>
              <a:ext cx="233470" cy="439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22A3D1E-300C-387B-5D3C-B8A7B372055D}"/>
                </a:ext>
              </a:extLst>
            </p:cNvPr>
            <p:cNvSpPr/>
            <p:nvPr/>
          </p:nvSpPr>
          <p:spPr>
            <a:xfrm>
              <a:off x="8944557" y="2829479"/>
              <a:ext cx="233470" cy="439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+mn-ea"/>
                <a:cs typeface="+mn-cs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2610AA1-196C-46BF-02E0-35BEF9234CA3}"/>
                </a:ext>
              </a:extLst>
            </p:cNvPr>
            <p:cNvSpPr txBox="1"/>
            <p:nvPr/>
          </p:nvSpPr>
          <p:spPr>
            <a:xfrm>
              <a:off x="3360050" y="2827785"/>
              <a:ext cx="206136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Mid Semester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Break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2771A46-094C-4787-F95B-B26B2D9E8B90}"/>
                </a:ext>
              </a:extLst>
            </p:cNvPr>
            <p:cNvSpPr txBox="1"/>
            <p:nvPr/>
          </p:nvSpPr>
          <p:spPr>
            <a:xfrm>
              <a:off x="8030609" y="2827785"/>
              <a:ext cx="206136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Mid Semester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Break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658AC27-6693-454E-AC10-7FDFA6EE766B}"/>
                </a:ext>
              </a:extLst>
            </p:cNvPr>
            <p:cNvSpPr txBox="1"/>
            <p:nvPr/>
          </p:nvSpPr>
          <p:spPr>
            <a:xfrm>
              <a:off x="3447636" y="3538720"/>
              <a:ext cx="206136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12 teaching weeks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C9E10EC-9980-B006-3C64-FCB4C8EEDAF4}"/>
                </a:ext>
              </a:extLst>
            </p:cNvPr>
            <p:cNvCxnSpPr>
              <a:cxnSpLocks/>
            </p:cNvCxnSpPr>
            <p:nvPr/>
          </p:nvCxnSpPr>
          <p:spPr>
            <a:xfrm>
              <a:off x="7712299" y="3468771"/>
              <a:ext cx="28527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914A60C-C357-2620-4111-20A71D92AFE3}"/>
                </a:ext>
              </a:extLst>
            </p:cNvPr>
            <p:cNvSpPr txBox="1"/>
            <p:nvPr/>
          </p:nvSpPr>
          <p:spPr>
            <a:xfrm>
              <a:off x="8118859" y="3514268"/>
              <a:ext cx="206136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12 teaching weeks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86AE71-AB49-B1C1-770D-712E060D056F}"/>
                </a:ext>
              </a:extLst>
            </p:cNvPr>
            <p:cNvCxnSpPr>
              <a:cxnSpLocks/>
            </p:cNvCxnSpPr>
            <p:nvPr/>
          </p:nvCxnSpPr>
          <p:spPr>
            <a:xfrm>
              <a:off x="1381412" y="3059323"/>
              <a:ext cx="141775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C386798-D5DA-77C9-D1FA-2A855D265D01}"/>
                </a:ext>
              </a:extLst>
            </p:cNvPr>
            <p:cNvSpPr txBox="1"/>
            <p:nvPr/>
          </p:nvSpPr>
          <p:spPr>
            <a:xfrm>
              <a:off x="1230752" y="3114567"/>
              <a:ext cx="173233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Six teaching weeks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59C374C-1DB2-D8C0-E059-6724EEF705E8}"/>
                </a:ext>
              </a:extLst>
            </p:cNvPr>
            <p:cNvCxnSpPr>
              <a:cxnSpLocks/>
            </p:cNvCxnSpPr>
            <p:nvPr/>
          </p:nvCxnSpPr>
          <p:spPr>
            <a:xfrm>
              <a:off x="6084375" y="3059323"/>
              <a:ext cx="141775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EAF3A70-3095-691E-8E6A-0921DBAA3735}"/>
                </a:ext>
              </a:extLst>
            </p:cNvPr>
            <p:cNvSpPr txBox="1"/>
            <p:nvPr/>
          </p:nvSpPr>
          <p:spPr>
            <a:xfrm>
              <a:off x="5924649" y="3127388"/>
              <a:ext cx="173233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Six teaching weeks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39369B3-439F-DFE8-5181-E3D18409E65B}"/>
                </a:ext>
              </a:extLst>
            </p:cNvPr>
            <p:cNvSpPr txBox="1"/>
            <p:nvPr/>
          </p:nvSpPr>
          <p:spPr>
            <a:xfrm>
              <a:off x="4681908" y="3006701"/>
              <a:ext cx="206136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Exams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9913789-C265-A026-4333-3451F6F0C81D}"/>
                </a:ext>
              </a:extLst>
            </p:cNvPr>
            <p:cNvSpPr txBox="1"/>
            <p:nvPr/>
          </p:nvSpPr>
          <p:spPr>
            <a:xfrm>
              <a:off x="9332879" y="3024011"/>
              <a:ext cx="206136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lancy Bold" pitchFamily="2" charset="77"/>
                  <a:ea typeface="Roboto" panose="02000000000000000000" pitchFamily="2" charset="0"/>
                  <a:cs typeface="Calibri"/>
                </a:rPr>
                <a:t>Exams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2667FB5-0C0C-DB5F-7764-F5A6CFDB5C53}"/>
                </a:ext>
              </a:extLst>
            </p:cNvPr>
            <p:cNvSpPr txBox="1"/>
            <p:nvPr/>
          </p:nvSpPr>
          <p:spPr>
            <a:xfrm>
              <a:off x="1710706" y="2542738"/>
              <a:ext cx="734545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Optional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8B17FFE-5C9E-0BFC-7167-5971CF1F646A}"/>
                </a:ext>
              </a:extLst>
            </p:cNvPr>
            <p:cNvSpPr txBox="1"/>
            <p:nvPr/>
          </p:nvSpPr>
          <p:spPr>
            <a:xfrm>
              <a:off x="6430511" y="2514258"/>
              <a:ext cx="777691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 panose="02000000000000000000" pitchFamily="2" charset="0"/>
                  <a:cs typeface="Calibri"/>
                </a:rPr>
                <a:t>Optional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D5D9ABA-B9EE-080C-BDDE-B634F3FCE0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84264" y="2637052"/>
              <a:ext cx="0" cy="3894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18B9A282-2C9B-B26F-D098-527FB7E531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33258" y="2637052"/>
              <a:ext cx="0" cy="3894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64BFE973-20EF-AFD2-28A1-F28E0CBC21F5}"/>
              </a:ext>
            </a:extLst>
          </p:cNvPr>
          <p:cNvSpPr/>
          <p:nvPr/>
        </p:nvSpPr>
        <p:spPr>
          <a:xfrm>
            <a:off x="3009235" y="1901446"/>
            <a:ext cx="1244782" cy="2048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TP1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AE068D1-8C53-BB9F-456C-F2F16213FACE}"/>
              </a:ext>
            </a:extLst>
          </p:cNvPr>
          <p:cNvSpPr/>
          <p:nvPr/>
        </p:nvSpPr>
        <p:spPr>
          <a:xfrm>
            <a:off x="4488711" y="1901446"/>
            <a:ext cx="1244782" cy="2048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b="1">
                <a:solidFill>
                  <a:schemeClr val="tx1"/>
                </a:solidFill>
                <a:latin typeface="Roboto"/>
              </a:rPr>
              <a:t>TP2</a:t>
            </a:r>
            <a:endParaRPr kumimoji="0" lang="en-AU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CE8955D-C1F8-CEFF-680F-A189BD459597}"/>
              </a:ext>
            </a:extLst>
          </p:cNvPr>
          <p:cNvSpPr/>
          <p:nvPr/>
        </p:nvSpPr>
        <p:spPr>
          <a:xfrm>
            <a:off x="7666913" y="1901446"/>
            <a:ext cx="1244782" cy="2048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TP1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73719AF-481A-F213-9B83-83A06FF1A828}"/>
              </a:ext>
            </a:extLst>
          </p:cNvPr>
          <p:cNvSpPr/>
          <p:nvPr/>
        </p:nvSpPr>
        <p:spPr>
          <a:xfrm>
            <a:off x="9146389" y="1901446"/>
            <a:ext cx="1244782" cy="2048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b="1">
                <a:solidFill>
                  <a:schemeClr val="tx1"/>
                </a:solidFill>
                <a:latin typeface="Roboto"/>
              </a:rPr>
              <a:t>TP2</a:t>
            </a:r>
            <a:endParaRPr kumimoji="0" lang="en-AU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77FB9EC-466C-9F39-365D-1012C2B2E857}"/>
              </a:ext>
            </a:extLst>
          </p:cNvPr>
          <p:cNvSpPr txBox="1"/>
          <p:nvPr/>
        </p:nvSpPr>
        <p:spPr>
          <a:xfrm>
            <a:off x="929449" y="5253296"/>
            <a:ext cx="11007147" cy="267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Note: TP = Teaching Period</a:t>
            </a:r>
          </a:p>
        </p:txBody>
      </p:sp>
    </p:spTree>
    <p:extLst>
      <p:ext uri="{BB962C8B-B14F-4D97-AF65-F5344CB8AC3E}">
        <p14:creationId xmlns:p14="http://schemas.microsoft.com/office/powerpoint/2010/main" val="3448414961"/>
      </p:ext>
    </p:extLst>
  </p:cSld>
  <p:clrMapOvr>
    <a:masterClrMapping/>
  </p:clrMapOvr>
</p:sld>
</file>

<file path=ppt/theme/theme1.xml><?xml version="1.0" encoding="utf-8"?>
<a:theme xmlns:a="http://schemas.openxmlformats.org/drawingml/2006/main" name="1_UNSW Theme">
  <a:themeElements>
    <a:clrScheme name="UNSW Brand Colours">
      <a:dk1>
        <a:srgbClr val="000000"/>
      </a:dk1>
      <a:lt1>
        <a:sysClr val="window" lastClr="FFFFFF"/>
      </a:lt1>
      <a:dk2>
        <a:srgbClr val="737373"/>
      </a:dk2>
      <a:lt2>
        <a:srgbClr val="F2F2F2"/>
      </a:lt2>
      <a:accent1>
        <a:srgbClr val="FFDC00"/>
      </a:accent1>
      <a:accent2>
        <a:srgbClr val="FF635D"/>
      </a:accent2>
      <a:accent3>
        <a:srgbClr val="3F61C4"/>
      </a:accent3>
      <a:accent4>
        <a:srgbClr val="1AC987"/>
      </a:accent4>
      <a:accent5>
        <a:srgbClr val="FA91B6"/>
      </a:accent5>
      <a:accent6>
        <a:srgbClr val="8A68C8"/>
      </a:accent6>
      <a:hlink>
        <a:srgbClr val="0000FF"/>
      </a:hlink>
      <a:folHlink>
        <a:srgbClr val="7030A0"/>
      </a:folHlink>
    </a:clrScheme>
    <a:fontScheme name="UNSW Fonts">
      <a:majorFont>
        <a:latin typeface="Clancy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NSW Theme" id="{2EFC2B3B-FAD0-4B1C-9D35-F93AA1F1A17E}" vid="{699AFD2F-CCFA-420F-A8E1-64FAF52B0B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AFCB644A8F54DA0687FA4321B05C3" ma:contentTypeVersion="15" ma:contentTypeDescription="Create a new document." ma:contentTypeScope="" ma:versionID="8e1f61914c5ea39bf3775d7270c4274e">
  <xsd:schema xmlns:xsd="http://www.w3.org/2001/XMLSchema" xmlns:xs="http://www.w3.org/2001/XMLSchema" xmlns:p="http://schemas.microsoft.com/office/2006/metadata/properties" xmlns:ns2="d4350fd8-7c08-4dac-9cb5-8d9bcd7697df" xmlns:ns3="2eb562f6-0e91-4b9a-b10f-b67a1726b080" targetNamespace="http://schemas.microsoft.com/office/2006/metadata/properties" ma:root="true" ma:fieldsID="77a68c16e0603cb5fa68467edca26073" ns2:_="" ns3:_="">
    <xsd:import namespace="d4350fd8-7c08-4dac-9cb5-8d9bcd7697df"/>
    <xsd:import namespace="2eb562f6-0e91-4b9a-b10f-b67a1726b0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50fd8-7c08-4dac-9cb5-8d9bcd7697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b026aac-6b52-4d7e-a64d-f3ee90946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562f6-0e91-4b9a-b10f-b67a1726b0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db80ad9-4256-4e66-a98c-6aa9b562ba5a}" ma:internalName="TaxCatchAll" ma:showField="CatchAllData" ma:web="2eb562f6-0e91-4b9a-b10f-b67a1726b0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b562f6-0e91-4b9a-b10f-b67a1726b080" xsi:nil="true"/>
    <lcf76f155ced4ddcb4097134ff3c332f xmlns="d4350fd8-7c08-4dac-9cb5-8d9bcd7697d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1C47436-4B51-443B-8E47-B0EB211998A5}">
  <ds:schemaRefs>
    <ds:schemaRef ds:uri="2eb562f6-0e91-4b9a-b10f-b67a1726b080"/>
    <ds:schemaRef ds:uri="d4350fd8-7c08-4dac-9cb5-8d9bcd7697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C7C17C6-2BC5-4E83-B588-C0C7BA7BE3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B73C28-7108-4965-AA13-5FAA3071A084}">
  <ds:schemaRefs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eb562f6-0e91-4b9a-b10f-b67a1726b080"/>
    <ds:schemaRef ds:uri="d4350fd8-7c08-4dac-9cb5-8d9bcd7697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Clancy</vt:lpstr>
      <vt:lpstr>Clancy Bold</vt:lpstr>
      <vt:lpstr>Aptos</vt:lpstr>
      <vt:lpstr>Arial</vt:lpstr>
      <vt:lpstr>Roboto</vt:lpstr>
      <vt:lpstr>1_UNSW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Jimenez</dc:creator>
  <cp:lastModifiedBy>Annie Galea</cp:lastModifiedBy>
  <cp:revision>37</cp:revision>
  <dcterms:created xsi:type="dcterms:W3CDTF">2025-06-10T02:35:00Z</dcterms:created>
  <dcterms:modified xsi:type="dcterms:W3CDTF">2025-06-16T08:43:08Z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0x010100F9BAFCB644A8F54DA0687FA4321B05C3</vt:lpwstr>
  </property>
  <property fmtid="{D5CDD505-2E9C-101B-9397-08002B2CF9AE}" pid="3" name="MediaServiceImageTags">
    <vt:lpwstr/>
  </property>
</Properties>
</file>