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6"/>
  </p:notesMasterIdLst>
  <p:sldIdLst>
    <p:sldId id="256" r:id="rId2"/>
    <p:sldId id="266" r:id="rId3"/>
    <p:sldId id="268" r:id="rId4"/>
    <p:sldId id="281" r:id="rId5"/>
    <p:sldId id="282" r:id="rId6"/>
    <p:sldId id="284" r:id="rId7"/>
    <p:sldId id="283" r:id="rId8"/>
    <p:sldId id="285" r:id="rId9"/>
    <p:sldId id="315" r:id="rId10"/>
    <p:sldId id="267" r:id="rId11"/>
    <p:sldId id="286" r:id="rId12"/>
    <p:sldId id="287" r:id="rId13"/>
    <p:sldId id="288" r:id="rId14"/>
    <p:sldId id="316"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00"/>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64"/>
    <p:restoredTop sz="95915"/>
  </p:normalViewPr>
  <p:slideViewPr>
    <p:cSldViewPr snapToGrid="0" snapToObjects="1">
      <p:cViewPr varScale="1">
        <p:scale>
          <a:sx n="93" d="100"/>
          <a:sy n="93" d="100"/>
        </p:scale>
        <p:origin x="101" y="125"/>
      </p:cViewPr>
      <p:guideLst/>
    </p:cSldViewPr>
  </p:slideViewPr>
  <p:notesTextViewPr>
    <p:cViewPr>
      <p:scale>
        <a:sx n="1" d="1"/>
        <a:sy n="1" d="1"/>
      </p:scale>
      <p:origin x="0" y="0"/>
    </p:cViewPr>
  </p:notesTextViewPr>
  <p:notesViewPr>
    <p:cSldViewPr snapToGrid="0" snapToObjects="1">
      <p:cViewPr varScale="1">
        <p:scale>
          <a:sx n="94" d="100"/>
          <a:sy n="94" d="100"/>
        </p:scale>
        <p:origin x="3606"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A07B35-5E82-5440-B1B6-A48DA5C6D5F7}" type="datetimeFigureOut">
              <a:rPr lang="en-US" smtClean="0"/>
              <a:t>7/11/2022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6F7310-A07E-144A-89D8-F5CBB2278057}" type="slidenum">
              <a:rPr lang="en-US" smtClean="0"/>
              <a:t>‹#›</a:t>
            </a:fld>
            <a:endParaRPr lang="en-US"/>
          </a:p>
        </p:txBody>
      </p:sp>
    </p:spTree>
    <p:extLst>
      <p:ext uri="{BB962C8B-B14F-4D97-AF65-F5344CB8AC3E}">
        <p14:creationId xmlns:p14="http://schemas.microsoft.com/office/powerpoint/2010/main" val="218369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F6F7310-A07E-144A-89D8-F5CBB2278057}" type="slidenum">
              <a:rPr lang="en-US" smtClean="0"/>
              <a:t>1</a:t>
            </a:fld>
            <a:endParaRPr lang="en-US"/>
          </a:p>
        </p:txBody>
      </p:sp>
    </p:spTree>
    <p:extLst>
      <p:ext uri="{BB962C8B-B14F-4D97-AF65-F5344CB8AC3E}">
        <p14:creationId xmlns:p14="http://schemas.microsoft.com/office/powerpoint/2010/main" val="2778494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F6F7310-A07E-144A-89D8-F5CBB2278057}" type="slidenum">
              <a:rPr lang="en-US" smtClean="0"/>
              <a:t>10</a:t>
            </a:fld>
            <a:endParaRPr lang="en-US"/>
          </a:p>
        </p:txBody>
      </p:sp>
    </p:spTree>
    <p:extLst>
      <p:ext uri="{BB962C8B-B14F-4D97-AF65-F5344CB8AC3E}">
        <p14:creationId xmlns:p14="http://schemas.microsoft.com/office/powerpoint/2010/main" val="287511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F6F7310-A07E-144A-89D8-F5CBB2278057}" type="slidenum">
              <a:rPr lang="en-US" smtClean="0"/>
              <a:t>11</a:t>
            </a:fld>
            <a:endParaRPr lang="en-US"/>
          </a:p>
        </p:txBody>
      </p:sp>
    </p:spTree>
    <p:extLst>
      <p:ext uri="{BB962C8B-B14F-4D97-AF65-F5344CB8AC3E}">
        <p14:creationId xmlns:p14="http://schemas.microsoft.com/office/powerpoint/2010/main" val="1285092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F6F7310-A07E-144A-89D8-F5CBB2278057}" type="slidenum">
              <a:rPr lang="en-US" smtClean="0"/>
              <a:t>12</a:t>
            </a:fld>
            <a:endParaRPr lang="en-US"/>
          </a:p>
        </p:txBody>
      </p:sp>
    </p:spTree>
    <p:extLst>
      <p:ext uri="{BB962C8B-B14F-4D97-AF65-F5344CB8AC3E}">
        <p14:creationId xmlns:p14="http://schemas.microsoft.com/office/powerpoint/2010/main" val="2635735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F6F7310-A07E-144A-89D8-F5CBB2278057}" type="slidenum">
              <a:rPr lang="en-US" smtClean="0"/>
              <a:t>13</a:t>
            </a:fld>
            <a:endParaRPr lang="en-US"/>
          </a:p>
        </p:txBody>
      </p:sp>
    </p:spTree>
    <p:extLst>
      <p:ext uri="{BB962C8B-B14F-4D97-AF65-F5344CB8AC3E}">
        <p14:creationId xmlns:p14="http://schemas.microsoft.com/office/powerpoint/2010/main" val="3206383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F6F7310-A07E-144A-89D8-F5CBB2278057}" type="slidenum">
              <a:rPr lang="en-US" smtClean="0"/>
              <a:t>14</a:t>
            </a:fld>
            <a:endParaRPr lang="en-US"/>
          </a:p>
        </p:txBody>
      </p:sp>
    </p:spTree>
    <p:extLst>
      <p:ext uri="{BB962C8B-B14F-4D97-AF65-F5344CB8AC3E}">
        <p14:creationId xmlns:p14="http://schemas.microsoft.com/office/powerpoint/2010/main" val="3790562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F6F7310-A07E-144A-89D8-F5CBB2278057}" type="slidenum">
              <a:rPr lang="en-US" smtClean="0"/>
              <a:t>2</a:t>
            </a:fld>
            <a:endParaRPr lang="en-US"/>
          </a:p>
        </p:txBody>
      </p:sp>
    </p:spTree>
    <p:extLst>
      <p:ext uri="{BB962C8B-B14F-4D97-AF65-F5344CB8AC3E}">
        <p14:creationId xmlns:p14="http://schemas.microsoft.com/office/powerpoint/2010/main" val="3386876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F6F7310-A07E-144A-89D8-F5CBB2278057}" type="slidenum">
              <a:rPr lang="en-US" smtClean="0"/>
              <a:t>3</a:t>
            </a:fld>
            <a:endParaRPr lang="en-US"/>
          </a:p>
        </p:txBody>
      </p:sp>
    </p:spTree>
    <p:extLst>
      <p:ext uri="{BB962C8B-B14F-4D97-AF65-F5344CB8AC3E}">
        <p14:creationId xmlns:p14="http://schemas.microsoft.com/office/powerpoint/2010/main" val="3240645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F6F7310-A07E-144A-89D8-F5CBB2278057}" type="slidenum">
              <a:rPr lang="en-US" smtClean="0"/>
              <a:t>4</a:t>
            </a:fld>
            <a:endParaRPr lang="en-US"/>
          </a:p>
        </p:txBody>
      </p:sp>
    </p:spTree>
    <p:extLst>
      <p:ext uri="{BB962C8B-B14F-4D97-AF65-F5344CB8AC3E}">
        <p14:creationId xmlns:p14="http://schemas.microsoft.com/office/powerpoint/2010/main" val="4185712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F6F7310-A07E-144A-89D8-F5CBB2278057}" type="slidenum">
              <a:rPr lang="en-US" smtClean="0"/>
              <a:t>5</a:t>
            </a:fld>
            <a:endParaRPr lang="en-US"/>
          </a:p>
        </p:txBody>
      </p:sp>
    </p:spTree>
    <p:extLst>
      <p:ext uri="{BB962C8B-B14F-4D97-AF65-F5344CB8AC3E}">
        <p14:creationId xmlns:p14="http://schemas.microsoft.com/office/powerpoint/2010/main" val="3388459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F6F7310-A07E-144A-89D8-F5CBB2278057}" type="slidenum">
              <a:rPr lang="en-US" smtClean="0"/>
              <a:t>6</a:t>
            </a:fld>
            <a:endParaRPr lang="en-US"/>
          </a:p>
        </p:txBody>
      </p:sp>
    </p:spTree>
    <p:extLst>
      <p:ext uri="{BB962C8B-B14F-4D97-AF65-F5344CB8AC3E}">
        <p14:creationId xmlns:p14="http://schemas.microsoft.com/office/powerpoint/2010/main" val="1326723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F6F7310-A07E-144A-89D8-F5CBB2278057}" type="slidenum">
              <a:rPr lang="en-US" smtClean="0"/>
              <a:t>7</a:t>
            </a:fld>
            <a:endParaRPr lang="en-US"/>
          </a:p>
        </p:txBody>
      </p:sp>
    </p:spTree>
    <p:extLst>
      <p:ext uri="{BB962C8B-B14F-4D97-AF65-F5344CB8AC3E}">
        <p14:creationId xmlns:p14="http://schemas.microsoft.com/office/powerpoint/2010/main" val="4288055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F6F7310-A07E-144A-89D8-F5CBB2278057}" type="slidenum">
              <a:rPr lang="en-US" smtClean="0"/>
              <a:t>8</a:t>
            </a:fld>
            <a:endParaRPr lang="en-US"/>
          </a:p>
        </p:txBody>
      </p:sp>
    </p:spTree>
    <p:extLst>
      <p:ext uri="{BB962C8B-B14F-4D97-AF65-F5344CB8AC3E}">
        <p14:creationId xmlns:p14="http://schemas.microsoft.com/office/powerpoint/2010/main" val="1711556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F6F7310-A07E-144A-89D8-F5CBB2278057}" type="slidenum">
              <a:rPr lang="en-US" smtClean="0"/>
              <a:t>9</a:t>
            </a:fld>
            <a:endParaRPr lang="en-US"/>
          </a:p>
        </p:txBody>
      </p:sp>
    </p:spTree>
    <p:extLst>
      <p:ext uri="{BB962C8B-B14F-4D97-AF65-F5344CB8AC3E}">
        <p14:creationId xmlns:p14="http://schemas.microsoft.com/office/powerpoint/2010/main" val="22189419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userDrawn="1"/>
        </p:nvGrpSpPr>
        <p:grpSpPr>
          <a:xfrm>
            <a:off x="0" y="0"/>
            <a:ext cx="12192000" cy="6858000"/>
            <a:chOff x="0" y="0"/>
            <a:chExt cx="12192000" cy="6858000"/>
          </a:xfrm>
        </p:grpSpPr>
        <p:sp>
          <p:nvSpPr>
            <p:cNvPr id="9" name="Rectangle 8"/>
            <p:cNvSpPr/>
            <p:nvPr userDrawn="1"/>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GB"/>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2734411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2277005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GB"/>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3489446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GB"/>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789341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4132486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GB"/>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1188733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GB"/>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25119230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3654659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GB"/>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4189636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2501941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50982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4073623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3337620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GB"/>
              <a:t>Click to edit Master title style</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3331626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1351865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GB"/>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1411031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GB"/>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688172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userDrawn="1"/>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userDrawn="1"/>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GB"/>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3C64703E-4C15-1048-92E7-1A1AA6312529}" type="slidenum">
              <a:rPr lang="en-US" smtClean="0"/>
              <a:t>‹#›</a:t>
            </a:fld>
            <a:endParaRPr lang="en-US"/>
          </a:p>
        </p:txBody>
      </p:sp>
    </p:spTree>
    <p:extLst>
      <p:ext uri="{BB962C8B-B14F-4D97-AF65-F5344CB8AC3E}">
        <p14:creationId xmlns:p14="http://schemas.microsoft.com/office/powerpoint/2010/main" val="3637218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wC7pKoprvwY?feature=oembed" TargetMode="Externa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lPByqSQnsWI?feature=oembed" TargetMode="Externa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1" name="Rectangle 10">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D9A6257-3081-E344-9723-3F5DDE04218E}"/>
              </a:ext>
            </a:extLst>
          </p:cNvPr>
          <p:cNvSpPr>
            <a:spLocks noGrp="1"/>
          </p:cNvSpPr>
          <p:nvPr>
            <p:ph type="ctrTitle"/>
          </p:nvPr>
        </p:nvSpPr>
        <p:spPr>
          <a:xfrm>
            <a:off x="7556616" y="1788021"/>
            <a:ext cx="3382297" cy="3281957"/>
          </a:xfrm>
        </p:spPr>
        <p:txBody>
          <a:bodyPr>
            <a:normAutofit/>
          </a:bodyPr>
          <a:lstStyle/>
          <a:p>
            <a:pPr>
              <a:lnSpc>
                <a:spcPct val="90000"/>
              </a:lnSpc>
            </a:pPr>
            <a:r>
              <a:rPr lang="en-US" sz="2600" b="1" dirty="0">
                <a:solidFill>
                  <a:srgbClr val="EBEBEB"/>
                </a:solidFill>
              </a:rPr>
              <a:t>Module 3:</a:t>
            </a:r>
            <a:r>
              <a:rPr lang="en-AU" sz="2600" b="1" dirty="0">
                <a:solidFill>
                  <a:srgbClr val="EBEBEB"/>
                </a:solidFill>
              </a:rPr>
              <a:t>‘Intersectionality’ and ‘Age, Gender and Diversity’: How can we use them?</a:t>
            </a:r>
            <a:br>
              <a:rPr lang="en-AU" sz="2600" b="1" dirty="0">
                <a:solidFill>
                  <a:srgbClr val="EBEBEB"/>
                </a:solidFill>
              </a:rPr>
            </a:br>
            <a:r>
              <a:rPr lang="en-US" sz="2600" b="1" dirty="0">
                <a:solidFill>
                  <a:srgbClr val="EBEBEB"/>
                </a:solidFill>
              </a:rPr>
              <a:t> </a:t>
            </a:r>
          </a:p>
        </p:txBody>
      </p:sp>
      <p:pic>
        <p:nvPicPr>
          <p:cNvPr id="4" name="Picture 3">
            <a:extLst>
              <a:ext uri="{FF2B5EF4-FFF2-40B4-BE49-F238E27FC236}">
                <a16:creationId xmlns:a16="http://schemas.microsoft.com/office/drawing/2014/main" id="{2D0BA37E-3655-FF4A-94AB-347B5DBB2F45}"/>
              </a:ext>
            </a:extLst>
          </p:cNvPr>
          <p:cNvPicPr>
            <a:picLocks noChangeAspect="1"/>
          </p:cNvPicPr>
          <p:nvPr/>
        </p:nvPicPr>
        <p:blipFill>
          <a:blip r:embed="rId3"/>
          <a:stretch>
            <a:fillRect/>
          </a:stretch>
        </p:blipFill>
        <p:spPr>
          <a:xfrm>
            <a:off x="1815841" y="1113063"/>
            <a:ext cx="5058751" cy="4628758"/>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08551267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8">
            <a:extLst>
              <a:ext uri="{FF2B5EF4-FFF2-40B4-BE49-F238E27FC236}">
                <a16:creationId xmlns:a16="http://schemas.microsoft.com/office/drawing/2014/main" id="{F70C2B8F-6B1B-46D5-86E6-40F36C695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24" name="Freeform 5">
            <a:extLst>
              <a:ext uri="{FF2B5EF4-FFF2-40B4-BE49-F238E27FC236}">
                <a16:creationId xmlns:a16="http://schemas.microsoft.com/office/drawing/2014/main" id="{DB521824-592C-476A-AB0A-CA0C6D1F34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5" name="Freeform: Shape 12">
            <a:extLst>
              <a:ext uri="{FF2B5EF4-FFF2-40B4-BE49-F238E27FC236}">
                <a16:creationId xmlns:a16="http://schemas.microsoft.com/office/drawing/2014/main" id="{A2749EFA-8EE4-4EB8-9424-8E593B932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50898" y="638067"/>
            <a:ext cx="6053670" cy="5581866"/>
          </a:xfrm>
          <a:custGeom>
            <a:avLst/>
            <a:gdLst>
              <a:gd name="connsiteX0" fmla="*/ 6053670 w 6053670"/>
              <a:gd name="connsiteY0" fmla="*/ 1098 h 5581866"/>
              <a:gd name="connsiteX1" fmla="*/ 6053670 w 6053670"/>
              <a:gd name="connsiteY1" fmla="*/ 514028 h 5581866"/>
              <a:gd name="connsiteX2" fmla="*/ 6053670 w 6053670"/>
              <a:gd name="connsiteY2" fmla="*/ 1254558 h 5581866"/>
              <a:gd name="connsiteX3" fmla="*/ 6053670 w 6053670"/>
              <a:gd name="connsiteY3" fmla="*/ 5581866 h 5581866"/>
              <a:gd name="connsiteX4" fmla="*/ 0 w 6053670"/>
              <a:gd name="connsiteY4" fmla="*/ 5581866 h 5581866"/>
              <a:gd name="connsiteX5" fmla="*/ 0 w 6053670"/>
              <a:gd name="connsiteY5" fmla="*/ 1249853 h 5581866"/>
              <a:gd name="connsiteX6" fmla="*/ 0 w 6053670"/>
              <a:gd name="connsiteY6" fmla="*/ 514028 h 5581866"/>
              <a:gd name="connsiteX7" fmla="*/ 0 w 6053670"/>
              <a:gd name="connsiteY7" fmla="*/ 0 h 5581866"/>
              <a:gd name="connsiteX8" fmla="*/ 35717 w 6053670"/>
              <a:gd name="connsiteY8" fmla="*/ 5488 h 5581866"/>
              <a:gd name="connsiteX9" fmla="*/ 140445 w 6053670"/>
              <a:gd name="connsiteY9" fmla="*/ 21641 h 5581866"/>
              <a:gd name="connsiteX10" fmla="*/ 216722 w 6053670"/>
              <a:gd name="connsiteY10" fmla="*/ 32932 h 5581866"/>
              <a:gd name="connsiteX11" fmla="*/ 307527 w 6053670"/>
              <a:gd name="connsiteY11" fmla="*/ 44850 h 5581866"/>
              <a:gd name="connsiteX12" fmla="*/ 415282 w 6053670"/>
              <a:gd name="connsiteY12" fmla="*/ 59121 h 5581866"/>
              <a:gd name="connsiteX13" fmla="*/ 534539 w 6053670"/>
              <a:gd name="connsiteY13" fmla="*/ 74175 h 5581866"/>
              <a:gd name="connsiteX14" fmla="*/ 668931 w 6053670"/>
              <a:gd name="connsiteY14" fmla="*/ 90014 h 5581866"/>
              <a:gd name="connsiteX15" fmla="*/ 815430 w 6053670"/>
              <a:gd name="connsiteY15" fmla="*/ 106794 h 5581866"/>
              <a:gd name="connsiteX16" fmla="*/ 974641 w 6053670"/>
              <a:gd name="connsiteY16" fmla="*/ 123574 h 5581866"/>
              <a:gd name="connsiteX17" fmla="*/ 1144144 w 6053670"/>
              <a:gd name="connsiteY17" fmla="*/ 140667 h 5581866"/>
              <a:gd name="connsiteX18" fmla="*/ 1326965 w 6053670"/>
              <a:gd name="connsiteY18" fmla="*/ 156506 h 5581866"/>
              <a:gd name="connsiteX19" fmla="*/ 1518261 w 6053670"/>
              <a:gd name="connsiteY19" fmla="*/ 171717 h 5581866"/>
              <a:gd name="connsiteX20" fmla="*/ 1720453 w 6053670"/>
              <a:gd name="connsiteY20" fmla="*/ 185518 h 5581866"/>
              <a:gd name="connsiteX21" fmla="*/ 1931121 w 6053670"/>
              <a:gd name="connsiteY21" fmla="*/ 198690 h 5581866"/>
              <a:gd name="connsiteX22" fmla="*/ 2150869 w 6053670"/>
              <a:gd name="connsiteY22" fmla="*/ 211079 h 5581866"/>
              <a:gd name="connsiteX23" fmla="*/ 2263467 w 6053670"/>
              <a:gd name="connsiteY23" fmla="*/ 215470 h 5581866"/>
              <a:gd name="connsiteX24" fmla="*/ 2378487 w 6053670"/>
              <a:gd name="connsiteY24" fmla="*/ 220332 h 5581866"/>
              <a:gd name="connsiteX25" fmla="*/ 2495323 w 6053670"/>
              <a:gd name="connsiteY25" fmla="*/ 224879 h 5581866"/>
              <a:gd name="connsiteX26" fmla="*/ 2612764 w 6053670"/>
              <a:gd name="connsiteY26" fmla="*/ 227859 h 5581866"/>
              <a:gd name="connsiteX27" fmla="*/ 2732627 w 6053670"/>
              <a:gd name="connsiteY27" fmla="*/ 230525 h 5581866"/>
              <a:gd name="connsiteX28" fmla="*/ 2853700 w 6053670"/>
              <a:gd name="connsiteY28" fmla="*/ 233348 h 5581866"/>
              <a:gd name="connsiteX29" fmla="*/ 2977195 w 6053670"/>
              <a:gd name="connsiteY29" fmla="*/ 235229 h 5581866"/>
              <a:gd name="connsiteX30" fmla="*/ 3101900 w 6053670"/>
              <a:gd name="connsiteY30" fmla="*/ 235229 h 5581866"/>
              <a:gd name="connsiteX31" fmla="*/ 3227817 w 6053670"/>
              <a:gd name="connsiteY31" fmla="*/ 236170 h 5581866"/>
              <a:gd name="connsiteX32" fmla="*/ 3354944 w 6053670"/>
              <a:gd name="connsiteY32" fmla="*/ 235229 h 5581866"/>
              <a:gd name="connsiteX33" fmla="*/ 3483887 w 6053670"/>
              <a:gd name="connsiteY33" fmla="*/ 233348 h 5581866"/>
              <a:gd name="connsiteX34" fmla="*/ 3612830 w 6053670"/>
              <a:gd name="connsiteY34" fmla="*/ 231623 h 5581866"/>
              <a:gd name="connsiteX35" fmla="*/ 3743589 w 6053670"/>
              <a:gd name="connsiteY35" fmla="*/ 227859 h 5581866"/>
              <a:gd name="connsiteX36" fmla="*/ 3875559 w 6053670"/>
              <a:gd name="connsiteY36" fmla="*/ 223938 h 5581866"/>
              <a:gd name="connsiteX37" fmla="*/ 4007529 w 6053670"/>
              <a:gd name="connsiteY37" fmla="*/ 219391 h 5581866"/>
              <a:gd name="connsiteX38" fmla="*/ 4140710 w 6053670"/>
              <a:gd name="connsiteY38" fmla="*/ 212961 h 5581866"/>
              <a:gd name="connsiteX39" fmla="*/ 4275102 w 6053670"/>
              <a:gd name="connsiteY39" fmla="*/ 205277 h 5581866"/>
              <a:gd name="connsiteX40" fmla="*/ 4410098 w 6053670"/>
              <a:gd name="connsiteY40" fmla="*/ 197907 h 5581866"/>
              <a:gd name="connsiteX41" fmla="*/ 4545096 w 6053670"/>
              <a:gd name="connsiteY41" fmla="*/ 188498 h 5581866"/>
              <a:gd name="connsiteX42" fmla="*/ 4681909 w 6053670"/>
              <a:gd name="connsiteY42" fmla="*/ 177207 h 5581866"/>
              <a:gd name="connsiteX43" fmla="*/ 4816905 w 6053670"/>
              <a:gd name="connsiteY43" fmla="*/ 165916 h 5581866"/>
              <a:gd name="connsiteX44" fmla="*/ 4954323 w 6053670"/>
              <a:gd name="connsiteY44" fmla="*/ 152899 h 5581866"/>
              <a:gd name="connsiteX45" fmla="*/ 5092347 w 6053670"/>
              <a:gd name="connsiteY45" fmla="*/ 138629 h 5581866"/>
              <a:gd name="connsiteX46" fmla="*/ 5228555 w 6053670"/>
              <a:gd name="connsiteY46" fmla="*/ 123574 h 5581866"/>
              <a:gd name="connsiteX47" fmla="*/ 5366578 w 6053670"/>
              <a:gd name="connsiteY47" fmla="*/ 106010 h 5581866"/>
              <a:gd name="connsiteX48" fmla="*/ 5503997 w 6053670"/>
              <a:gd name="connsiteY48" fmla="*/ 87192 h 5581866"/>
              <a:gd name="connsiteX49" fmla="*/ 5642020 w 6053670"/>
              <a:gd name="connsiteY49" fmla="*/ 68530 h 5581866"/>
              <a:gd name="connsiteX50" fmla="*/ 5779438 w 6053670"/>
              <a:gd name="connsiteY50" fmla="*/ 46733 h 5581866"/>
              <a:gd name="connsiteX51" fmla="*/ 5916251 w 6053670"/>
              <a:gd name="connsiteY51" fmla="*/ 24464 h 558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5581866">
                <a:moveTo>
                  <a:pt x="6053670" y="1098"/>
                </a:moveTo>
                <a:lnTo>
                  <a:pt x="6053670" y="514028"/>
                </a:lnTo>
                <a:lnTo>
                  <a:pt x="6053670" y="1254558"/>
                </a:lnTo>
                <a:lnTo>
                  <a:pt x="6053670" y="5581866"/>
                </a:lnTo>
                <a:lnTo>
                  <a:pt x="0" y="5581866"/>
                </a:lnTo>
                <a:lnTo>
                  <a:pt x="0" y="1249853"/>
                </a:lnTo>
                <a:lnTo>
                  <a:pt x="0" y="514028"/>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26" name="Freeform 5">
            <a:extLst>
              <a:ext uri="{FF2B5EF4-FFF2-40B4-BE49-F238E27FC236}">
                <a16:creationId xmlns:a16="http://schemas.microsoft.com/office/drawing/2014/main" id="{B5C860C9-D4F9-4350-80DA-0D1CD36C7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5C5C94CC-ADCB-574A-AC33-79913AD8AC20}"/>
              </a:ext>
            </a:extLst>
          </p:cNvPr>
          <p:cNvSpPr>
            <a:spLocks noGrp="1"/>
          </p:cNvSpPr>
          <p:nvPr>
            <p:ph type="title"/>
          </p:nvPr>
        </p:nvSpPr>
        <p:spPr>
          <a:xfrm>
            <a:off x="639098" y="629265"/>
            <a:ext cx="5132438" cy="1622322"/>
          </a:xfrm>
        </p:spPr>
        <p:txBody>
          <a:bodyPr>
            <a:normAutofit/>
          </a:bodyPr>
          <a:lstStyle/>
          <a:p>
            <a:pPr>
              <a:lnSpc>
                <a:spcPct val="90000"/>
              </a:lnSpc>
            </a:pPr>
            <a:r>
              <a:rPr lang="en-US" b="1" dirty="0">
                <a:solidFill>
                  <a:srgbClr val="EBEBEB"/>
                </a:solidFill>
              </a:rPr>
              <a:t>When should we use intersectionality and AGD?</a:t>
            </a:r>
          </a:p>
        </p:txBody>
      </p:sp>
      <p:sp>
        <p:nvSpPr>
          <p:cNvPr id="27" name="Rectangle 16">
            <a:extLst>
              <a:ext uri="{FF2B5EF4-FFF2-40B4-BE49-F238E27FC236}">
                <a16:creationId xmlns:a16="http://schemas.microsoft.com/office/drawing/2014/main" id="{538A90C8-AE0E-4EBA-9AF8-EEDB206020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00850781-9AF0-364A-BBA6-D5A0700EA7E9}"/>
              </a:ext>
            </a:extLst>
          </p:cNvPr>
          <p:cNvSpPr>
            <a:spLocks noGrp="1"/>
          </p:cNvSpPr>
          <p:nvPr>
            <p:ph idx="1"/>
          </p:nvPr>
        </p:nvSpPr>
        <p:spPr>
          <a:xfrm>
            <a:off x="639098" y="2418735"/>
            <a:ext cx="5132439" cy="3811742"/>
          </a:xfrm>
        </p:spPr>
        <p:txBody>
          <a:bodyPr anchor="ctr">
            <a:normAutofit/>
          </a:bodyPr>
          <a:lstStyle/>
          <a:p>
            <a:pPr marL="0" indent="0">
              <a:buNone/>
            </a:pPr>
            <a:endParaRPr lang="en-US" b="1" dirty="0">
              <a:solidFill>
                <a:srgbClr val="FFFFFF"/>
              </a:solidFill>
            </a:endParaRPr>
          </a:p>
          <a:p>
            <a:pPr marL="0" indent="0">
              <a:buNone/>
            </a:pPr>
            <a:r>
              <a:rPr lang="en-US" b="1" dirty="0">
                <a:solidFill>
                  <a:srgbClr val="FFFFFF"/>
                </a:solidFill>
              </a:rPr>
              <a:t>All the time!</a:t>
            </a:r>
          </a:p>
          <a:p>
            <a:pPr marL="0" indent="0">
              <a:buNone/>
            </a:pPr>
            <a:endParaRPr lang="en-US" b="1" dirty="0">
              <a:solidFill>
                <a:srgbClr val="FFFFFF"/>
              </a:solidFill>
            </a:endParaRPr>
          </a:p>
          <a:p>
            <a:pPr marL="0" indent="0">
              <a:buNone/>
            </a:pPr>
            <a:r>
              <a:rPr lang="en-US" b="1" dirty="0">
                <a:solidFill>
                  <a:srgbClr val="FFFFFF"/>
                </a:solidFill>
              </a:rPr>
              <a:t>In all situations and in all of our work.</a:t>
            </a:r>
          </a:p>
          <a:p>
            <a:pPr marL="0" indent="0">
              <a:buNone/>
            </a:pPr>
            <a:endParaRPr lang="en-US" b="1" dirty="0">
              <a:solidFill>
                <a:srgbClr val="FFFFFF"/>
              </a:solidFill>
            </a:endParaRPr>
          </a:p>
          <a:p>
            <a:pPr marL="0" indent="0">
              <a:buNone/>
            </a:pPr>
            <a:r>
              <a:rPr lang="en-US" b="1" dirty="0">
                <a:solidFill>
                  <a:srgbClr val="FFFFFF"/>
                </a:solidFill>
              </a:rPr>
              <a:t>All programs must be based on a comprehensive AGD and intersectional analysis.</a:t>
            </a:r>
          </a:p>
        </p:txBody>
      </p:sp>
      <p:pic>
        <p:nvPicPr>
          <p:cNvPr id="11" name="Picture 10" descr="A picture containing text, clipart, businesscard&#10;&#10;Description automatically generated">
            <a:extLst>
              <a:ext uri="{FF2B5EF4-FFF2-40B4-BE49-F238E27FC236}">
                <a16:creationId xmlns:a16="http://schemas.microsoft.com/office/drawing/2014/main" id="{2F08AE85-D91B-88F0-CAA0-008FD2135E5D}"/>
              </a:ext>
            </a:extLst>
          </p:cNvPr>
          <p:cNvPicPr>
            <a:picLocks noChangeAspect="1"/>
          </p:cNvPicPr>
          <p:nvPr/>
        </p:nvPicPr>
        <p:blipFill>
          <a:blip r:embed="rId3"/>
          <a:stretch>
            <a:fillRect/>
          </a:stretch>
        </p:blipFill>
        <p:spPr>
          <a:xfrm>
            <a:off x="6427662" y="1291905"/>
            <a:ext cx="5170157" cy="3960907"/>
          </a:xfrm>
          <a:prstGeom prst="rect">
            <a:avLst/>
          </a:prstGeom>
        </p:spPr>
      </p:pic>
      <p:sp>
        <p:nvSpPr>
          <p:cNvPr id="6" name="TextBox 5">
            <a:extLst>
              <a:ext uri="{FF2B5EF4-FFF2-40B4-BE49-F238E27FC236}">
                <a16:creationId xmlns:a16="http://schemas.microsoft.com/office/drawing/2014/main" id="{72A0D5F0-4B81-BA07-F363-492D7B17AE29}"/>
              </a:ext>
            </a:extLst>
          </p:cNvPr>
          <p:cNvSpPr txBox="1"/>
          <p:nvPr/>
        </p:nvSpPr>
        <p:spPr>
          <a:xfrm>
            <a:off x="7551829" y="5053224"/>
            <a:ext cx="4457699" cy="1200329"/>
          </a:xfrm>
          <a:prstGeom prst="rect">
            <a:avLst/>
          </a:prstGeom>
          <a:noFill/>
        </p:spPr>
        <p:txBody>
          <a:bodyPr wrap="square" rtlCol="0">
            <a:spAutoFit/>
          </a:bodyPr>
          <a:lstStyle/>
          <a:p>
            <a:r>
              <a:rPr lang="en-AU" sz="2400" b="1" dirty="0">
                <a:solidFill>
                  <a:srgbClr val="336600"/>
                </a:solidFill>
              </a:rPr>
              <a:t>Draw on strengths and diversities to address discrimination</a:t>
            </a:r>
            <a:r>
              <a:rPr lang="en-AU" dirty="0">
                <a:solidFill>
                  <a:srgbClr val="336600"/>
                </a:solidFill>
              </a:rPr>
              <a:t>. </a:t>
            </a:r>
            <a:endParaRPr lang="en-AU" dirty="0"/>
          </a:p>
        </p:txBody>
      </p:sp>
    </p:spTree>
    <p:extLst>
      <p:ext uri="{BB962C8B-B14F-4D97-AF65-F5344CB8AC3E}">
        <p14:creationId xmlns:p14="http://schemas.microsoft.com/office/powerpoint/2010/main" val="3019623929"/>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70C2B8F-6B1B-46D5-86E6-40F36C695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5">
            <a:extLst>
              <a:ext uri="{FF2B5EF4-FFF2-40B4-BE49-F238E27FC236}">
                <a16:creationId xmlns:a16="http://schemas.microsoft.com/office/drawing/2014/main" id="{DB521824-592C-476A-AB0A-CA0C6D1F34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14" name="Freeform: Shape 13">
            <a:extLst>
              <a:ext uri="{FF2B5EF4-FFF2-40B4-BE49-F238E27FC236}">
                <a16:creationId xmlns:a16="http://schemas.microsoft.com/office/drawing/2014/main" id="{A2749EFA-8EE4-4EB8-9424-8E593B932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50898" y="638067"/>
            <a:ext cx="6053670" cy="5581866"/>
          </a:xfrm>
          <a:custGeom>
            <a:avLst/>
            <a:gdLst>
              <a:gd name="connsiteX0" fmla="*/ 6053670 w 6053670"/>
              <a:gd name="connsiteY0" fmla="*/ 1098 h 5581866"/>
              <a:gd name="connsiteX1" fmla="*/ 6053670 w 6053670"/>
              <a:gd name="connsiteY1" fmla="*/ 514028 h 5581866"/>
              <a:gd name="connsiteX2" fmla="*/ 6053670 w 6053670"/>
              <a:gd name="connsiteY2" fmla="*/ 1254558 h 5581866"/>
              <a:gd name="connsiteX3" fmla="*/ 6053670 w 6053670"/>
              <a:gd name="connsiteY3" fmla="*/ 5581866 h 5581866"/>
              <a:gd name="connsiteX4" fmla="*/ 0 w 6053670"/>
              <a:gd name="connsiteY4" fmla="*/ 5581866 h 5581866"/>
              <a:gd name="connsiteX5" fmla="*/ 0 w 6053670"/>
              <a:gd name="connsiteY5" fmla="*/ 1249853 h 5581866"/>
              <a:gd name="connsiteX6" fmla="*/ 0 w 6053670"/>
              <a:gd name="connsiteY6" fmla="*/ 514028 h 5581866"/>
              <a:gd name="connsiteX7" fmla="*/ 0 w 6053670"/>
              <a:gd name="connsiteY7" fmla="*/ 0 h 5581866"/>
              <a:gd name="connsiteX8" fmla="*/ 35717 w 6053670"/>
              <a:gd name="connsiteY8" fmla="*/ 5488 h 5581866"/>
              <a:gd name="connsiteX9" fmla="*/ 140445 w 6053670"/>
              <a:gd name="connsiteY9" fmla="*/ 21641 h 5581866"/>
              <a:gd name="connsiteX10" fmla="*/ 216722 w 6053670"/>
              <a:gd name="connsiteY10" fmla="*/ 32932 h 5581866"/>
              <a:gd name="connsiteX11" fmla="*/ 307527 w 6053670"/>
              <a:gd name="connsiteY11" fmla="*/ 44850 h 5581866"/>
              <a:gd name="connsiteX12" fmla="*/ 415282 w 6053670"/>
              <a:gd name="connsiteY12" fmla="*/ 59121 h 5581866"/>
              <a:gd name="connsiteX13" fmla="*/ 534539 w 6053670"/>
              <a:gd name="connsiteY13" fmla="*/ 74175 h 5581866"/>
              <a:gd name="connsiteX14" fmla="*/ 668931 w 6053670"/>
              <a:gd name="connsiteY14" fmla="*/ 90014 h 5581866"/>
              <a:gd name="connsiteX15" fmla="*/ 815430 w 6053670"/>
              <a:gd name="connsiteY15" fmla="*/ 106794 h 5581866"/>
              <a:gd name="connsiteX16" fmla="*/ 974641 w 6053670"/>
              <a:gd name="connsiteY16" fmla="*/ 123574 h 5581866"/>
              <a:gd name="connsiteX17" fmla="*/ 1144144 w 6053670"/>
              <a:gd name="connsiteY17" fmla="*/ 140667 h 5581866"/>
              <a:gd name="connsiteX18" fmla="*/ 1326965 w 6053670"/>
              <a:gd name="connsiteY18" fmla="*/ 156506 h 5581866"/>
              <a:gd name="connsiteX19" fmla="*/ 1518261 w 6053670"/>
              <a:gd name="connsiteY19" fmla="*/ 171717 h 5581866"/>
              <a:gd name="connsiteX20" fmla="*/ 1720453 w 6053670"/>
              <a:gd name="connsiteY20" fmla="*/ 185518 h 5581866"/>
              <a:gd name="connsiteX21" fmla="*/ 1931121 w 6053670"/>
              <a:gd name="connsiteY21" fmla="*/ 198690 h 5581866"/>
              <a:gd name="connsiteX22" fmla="*/ 2150869 w 6053670"/>
              <a:gd name="connsiteY22" fmla="*/ 211079 h 5581866"/>
              <a:gd name="connsiteX23" fmla="*/ 2263467 w 6053670"/>
              <a:gd name="connsiteY23" fmla="*/ 215470 h 5581866"/>
              <a:gd name="connsiteX24" fmla="*/ 2378487 w 6053670"/>
              <a:gd name="connsiteY24" fmla="*/ 220332 h 5581866"/>
              <a:gd name="connsiteX25" fmla="*/ 2495323 w 6053670"/>
              <a:gd name="connsiteY25" fmla="*/ 224879 h 5581866"/>
              <a:gd name="connsiteX26" fmla="*/ 2612764 w 6053670"/>
              <a:gd name="connsiteY26" fmla="*/ 227859 h 5581866"/>
              <a:gd name="connsiteX27" fmla="*/ 2732627 w 6053670"/>
              <a:gd name="connsiteY27" fmla="*/ 230525 h 5581866"/>
              <a:gd name="connsiteX28" fmla="*/ 2853700 w 6053670"/>
              <a:gd name="connsiteY28" fmla="*/ 233348 h 5581866"/>
              <a:gd name="connsiteX29" fmla="*/ 2977195 w 6053670"/>
              <a:gd name="connsiteY29" fmla="*/ 235229 h 5581866"/>
              <a:gd name="connsiteX30" fmla="*/ 3101900 w 6053670"/>
              <a:gd name="connsiteY30" fmla="*/ 235229 h 5581866"/>
              <a:gd name="connsiteX31" fmla="*/ 3227817 w 6053670"/>
              <a:gd name="connsiteY31" fmla="*/ 236170 h 5581866"/>
              <a:gd name="connsiteX32" fmla="*/ 3354944 w 6053670"/>
              <a:gd name="connsiteY32" fmla="*/ 235229 h 5581866"/>
              <a:gd name="connsiteX33" fmla="*/ 3483887 w 6053670"/>
              <a:gd name="connsiteY33" fmla="*/ 233348 h 5581866"/>
              <a:gd name="connsiteX34" fmla="*/ 3612830 w 6053670"/>
              <a:gd name="connsiteY34" fmla="*/ 231623 h 5581866"/>
              <a:gd name="connsiteX35" fmla="*/ 3743589 w 6053670"/>
              <a:gd name="connsiteY35" fmla="*/ 227859 h 5581866"/>
              <a:gd name="connsiteX36" fmla="*/ 3875559 w 6053670"/>
              <a:gd name="connsiteY36" fmla="*/ 223938 h 5581866"/>
              <a:gd name="connsiteX37" fmla="*/ 4007529 w 6053670"/>
              <a:gd name="connsiteY37" fmla="*/ 219391 h 5581866"/>
              <a:gd name="connsiteX38" fmla="*/ 4140710 w 6053670"/>
              <a:gd name="connsiteY38" fmla="*/ 212961 h 5581866"/>
              <a:gd name="connsiteX39" fmla="*/ 4275102 w 6053670"/>
              <a:gd name="connsiteY39" fmla="*/ 205277 h 5581866"/>
              <a:gd name="connsiteX40" fmla="*/ 4410098 w 6053670"/>
              <a:gd name="connsiteY40" fmla="*/ 197907 h 5581866"/>
              <a:gd name="connsiteX41" fmla="*/ 4545096 w 6053670"/>
              <a:gd name="connsiteY41" fmla="*/ 188498 h 5581866"/>
              <a:gd name="connsiteX42" fmla="*/ 4681909 w 6053670"/>
              <a:gd name="connsiteY42" fmla="*/ 177207 h 5581866"/>
              <a:gd name="connsiteX43" fmla="*/ 4816905 w 6053670"/>
              <a:gd name="connsiteY43" fmla="*/ 165916 h 5581866"/>
              <a:gd name="connsiteX44" fmla="*/ 4954323 w 6053670"/>
              <a:gd name="connsiteY44" fmla="*/ 152899 h 5581866"/>
              <a:gd name="connsiteX45" fmla="*/ 5092347 w 6053670"/>
              <a:gd name="connsiteY45" fmla="*/ 138629 h 5581866"/>
              <a:gd name="connsiteX46" fmla="*/ 5228555 w 6053670"/>
              <a:gd name="connsiteY46" fmla="*/ 123574 h 5581866"/>
              <a:gd name="connsiteX47" fmla="*/ 5366578 w 6053670"/>
              <a:gd name="connsiteY47" fmla="*/ 106010 h 5581866"/>
              <a:gd name="connsiteX48" fmla="*/ 5503997 w 6053670"/>
              <a:gd name="connsiteY48" fmla="*/ 87192 h 5581866"/>
              <a:gd name="connsiteX49" fmla="*/ 5642020 w 6053670"/>
              <a:gd name="connsiteY49" fmla="*/ 68530 h 5581866"/>
              <a:gd name="connsiteX50" fmla="*/ 5779438 w 6053670"/>
              <a:gd name="connsiteY50" fmla="*/ 46733 h 5581866"/>
              <a:gd name="connsiteX51" fmla="*/ 5916251 w 6053670"/>
              <a:gd name="connsiteY51" fmla="*/ 24464 h 558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5581866">
                <a:moveTo>
                  <a:pt x="6053670" y="1098"/>
                </a:moveTo>
                <a:lnTo>
                  <a:pt x="6053670" y="514028"/>
                </a:lnTo>
                <a:lnTo>
                  <a:pt x="6053670" y="1254558"/>
                </a:lnTo>
                <a:lnTo>
                  <a:pt x="6053670" y="5581866"/>
                </a:lnTo>
                <a:lnTo>
                  <a:pt x="0" y="5581866"/>
                </a:lnTo>
                <a:lnTo>
                  <a:pt x="0" y="1249853"/>
                </a:lnTo>
                <a:lnTo>
                  <a:pt x="0" y="514028"/>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6" name="Freeform 5">
            <a:extLst>
              <a:ext uri="{FF2B5EF4-FFF2-40B4-BE49-F238E27FC236}">
                <a16:creationId xmlns:a16="http://schemas.microsoft.com/office/drawing/2014/main" id="{B5C860C9-D4F9-4350-80DA-0D1CD36C7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3AC36011-D72C-A04D-8C38-2636F8315853}"/>
              </a:ext>
            </a:extLst>
          </p:cNvPr>
          <p:cNvSpPr>
            <a:spLocks noGrp="1"/>
          </p:cNvSpPr>
          <p:nvPr>
            <p:ph type="title"/>
          </p:nvPr>
        </p:nvSpPr>
        <p:spPr>
          <a:xfrm>
            <a:off x="639098" y="629265"/>
            <a:ext cx="5132438" cy="1622322"/>
          </a:xfrm>
        </p:spPr>
        <p:txBody>
          <a:bodyPr>
            <a:normAutofit/>
          </a:bodyPr>
          <a:lstStyle/>
          <a:p>
            <a:r>
              <a:rPr lang="en-US" dirty="0">
                <a:solidFill>
                  <a:srgbClr val="EBEBEB"/>
                </a:solidFill>
              </a:rPr>
              <a:t>Wrapping up</a:t>
            </a:r>
          </a:p>
        </p:txBody>
      </p:sp>
      <p:pic>
        <p:nvPicPr>
          <p:cNvPr id="5" name="Picture 4" descr="Diagram&#10;&#10;Description automatically generated">
            <a:extLst>
              <a:ext uri="{FF2B5EF4-FFF2-40B4-BE49-F238E27FC236}">
                <a16:creationId xmlns:a16="http://schemas.microsoft.com/office/drawing/2014/main" id="{0F64C5E9-7F48-9042-B9DE-84C6D03DD08E}"/>
              </a:ext>
            </a:extLst>
          </p:cNvPr>
          <p:cNvPicPr>
            <a:picLocks noChangeAspect="1"/>
          </p:cNvPicPr>
          <p:nvPr/>
        </p:nvPicPr>
        <p:blipFill>
          <a:blip r:embed="rId3"/>
          <a:stretch>
            <a:fillRect/>
          </a:stretch>
        </p:blipFill>
        <p:spPr>
          <a:xfrm>
            <a:off x="6714836" y="1228657"/>
            <a:ext cx="4828707" cy="4418266"/>
          </a:xfrm>
          <a:prstGeom prst="rect">
            <a:avLst/>
          </a:prstGeom>
        </p:spPr>
      </p:pic>
      <p:sp>
        <p:nvSpPr>
          <p:cNvPr id="18" name="Rectangle 17">
            <a:extLst>
              <a:ext uri="{FF2B5EF4-FFF2-40B4-BE49-F238E27FC236}">
                <a16:creationId xmlns:a16="http://schemas.microsoft.com/office/drawing/2014/main" id="{538A90C8-AE0E-4EBA-9AF8-EEDB206020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006A6591-C945-6A43-A811-F6EB598B686F}"/>
              </a:ext>
            </a:extLst>
          </p:cNvPr>
          <p:cNvSpPr>
            <a:spLocks noGrp="1"/>
          </p:cNvSpPr>
          <p:nvPr>
            <p:ph idx="1"/>
          </p:nvPr>
        </p:nvSpPr>
        <p:spPr>
          <a:xfrm>
            <a:off x="639098" y="2418735"/>
            <a:ext cx="5132439" cy="3811742"/>
          </a:xfrm>
        </p:spPr>
        <p:txBody>
          <a:bodyPr anchor="ctr">
            <a:normAutofit/>
          </a:bodyPr>
          <a:lstStyle/>
          <a:p>
            <a:pPr marL="0" indent="0">
              <a:buNone/>
            </a:pPr>
            <a:r>
              <a:rPr lang="en-US" b="1" dirty="0">
                <a:solidFill>
                  <a:srgbClr val="FFFFFF"/>
                </a:solidFill>
              </a:rPr>
              <a:t>The aim of this training was to get you familiar with the concepts of ‘intersectionality’ and ‘Age, Gender and Diversity’ (AGD), why they matter, and how we can all use them in all of our work.</a:t>
            </a:r>
          </a:p>
        </p:txBody>
      </p:sp>
    </p:spTree>
    <p:extLst>
      <p:ext uri="{BB962C8B-B14F-4D97-AF65-F5344CB8AC3E}">
        <p14:creationId xmlns:p14="http://schemas.microsoft.com/office/powerpoint/2010/main" val="3738842858"/>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314C310-850D-4491-AA52-C75BEA68B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grpSp>
      <p:sp>
        <p:nvSpPr>
          <p:cNvPr id="2" name="Title 1">
            <a:extLst>
              <a:ext uri="{FF2B5EF4-FFF2-40B4-BE49-F238E27FC236}">
                <a16:creationId xmlns:a16="http://schemas.microsoft.com/office/drawing/2014/main" id="{669A3216-B285-BD4A-814E-27D8185EAA9D}"/>
              </a:ext>
            </a:extLst>
          </p:cNvPr>
          <p:cNvSpPr>
            <a:spLocks noGrp="1"/>
          </p:cNvSpPr>
          <p:nvPr>
            <p:ph type="title"/>
          </p:nvPr>
        </p:nvSpPr>
        <p:spPr>
          <a:xfrm>
            <a:off x="836247" y="1085549"/>
            <a:ext cx="3430947" cy="4686903"/>
          </a:xfrm>
        </p:spPr>
        <p:txBody>
          <a:bodyPr anchor="ctr">
            <a:normAutofit/>
          </a:bodyPr>
          <a:lstStyle/>
          <a:p>
            <a:pPr algn="r"/>
            <a:r>
              <a:rPr lang="en-US" b="1" dirty="0">
                <a:solidFill>
                  <a:schemeClr val="tx1"/>
                </a:solidFill>
              </a:rPr>
              <a:t>Wrapping up</a:t>
            </a:r>
          </a:p>
        </p:txBody>
      </p:sp>
      <p:cxnSp>
        <p:nvCxnSpPr>
          <p:cNvPr id="14" name="Straight Connector 13">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098BA53-E659-0143-8BB1-5FEA628C2475}"/>
              </a:ext>
            </a:extLst>
          </p:cNvPr>
          <p:cNvSpPr>
            <a:spLocks noGrp="1"/>
          </p:cNvSpPr>
          <p:nvPr>
            <p:ph idx="1"/>
          </p:nvPr>
        </p:nvSpPr>
        <p:spPr>
          <a:xfrm>
            <a:off x="5041399" y="1085549"/>
            <a:ext cx="5579707" cy="4686903"/>
          </a:xfrm>
        </p:spPr>
        <p:txBody>
          <a:bodyPr anchor="ctr">
            <a:normAutofit/>
          </a:bodyPr>
          <a:lstStyle/>
          <a:p>
            <a:pPr marL="0" indent="0">
              <a:buNone/>
            </a:pPr>
            <a:r>
              <a:rPr lang="en-US" b="1" dirty="0">
                <a:solidFill>
                  <a:schemeClr val="tx1"/>
                </a:solidFill>
              </a:rPr>
              <a:t>What is ‘intersectionality’?</a:t>
            </a:r>
          </a:p>
          <a:p>
            <a:r>
              <a:rPr lang="en-US" b="1" dirty="0">
                <a:solidFill>
                  <a:schemeClr val="tx1"/>
                </a:solidFill>
              </a:rPr>
              <a:t>Intersectionality is the way that our different identities intersect and affect the way we are seen and treated by others</a:t>
            </a:r>
          </a:p>
          <a:p>
            <a:r>
              <a:rPr lang="en-US" b="1" dirty="0">
                <a:solidFill>
                  <a:schemeClr val="tx1"/>
                </a:solidFill>
              </a:rPr>
              <a:t>Intersectionality creates unique strengths but also compounding vulnerability and discrimination</a:t>
            </a:r>
          </a:p>
          <a:p>
            <a:pPr marL="0" indent="0">
              <a:buNone/>
            </a:pPr>
            <a:endParaRPr lang="en-US" b="1" dirty="0">
              <a:solidFill>
                <a:schemeClr val="tx1"/>
              </a:solidFill>
            </a:endParaRPr>
          </a:p>
          <a:p>
            <a:pPr marL="0" indent="0">
              <a:buNone/>
            </a:pPr>
            <a:r>
              <a:rPr lang="en-US" b="1" dirty="0">
                <a:solidFill>
                  <a:schemeClr val="tx1"/>
                </a:solidFill>
              </a:rPr>
              <a:t>What is ‘Age, Gender and Diversity’ (AGD)?</a:t>
            </a:r>
          </a:p>
          <a:p>
            <a:r>
              <a:rPr lang="en-US" b="1" dirty="0">
                <a:solidFill>
                  <a:schemeClr val="tx1"/>
                </a:solidFill>
              </a:rPr>
              <a:t>The AGD Policy </a:t>
            </a:r>
            <a:r>
              <a:rPr lang="en-US" b="1" dirty="0" err="1">
                <a:solidFill>
                  <a:schemeClr val="tx1"/>
                </a:solidFill>
              </a:rPr>
              <a:t>recognises</a:t>
            </a:r>
            <a:r>
              <a:rPr lang="en-US" b="1" dirty="0">
                <a:solidFill>
                  <a:schemeClr val="tx1"/>
                </a:solidFill>
              </a:rPr>
              <a:t> that refugees are very diverse, and that they all need to be treated equally and equally included in decision-making about their own lives</a:t>
            </a:r>
          </a:p>
        </p:txBody>
      </p:sp>
      <p:sp>
        <p:nvSpPr>
          <p:cNvPr id="9" name="Rectangle 8">
            <a:extLst>
              <a:ext uri="{FF2B5EF4-FFF2-40B4-BE49-F238E27FC236}">
                <a16:creationId xmlns:a16="http://schemas.microsoft.com/office/drawing/2014/main" id="{A0C3E2D7-E7F6-DFD4-A2FB-9AB501F5879B}"/>
              </a:ext>
            </a:extLst>
          </p:cNvPr>
          <p:cNvSpPr/>
          <p:nvPr/>
        </p:nvSpPr>
        <p:spPr>
          <a:xfrm>
            <a:off x="10790185" y="0"/>
            <a:ext cx="562062" cy="1063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92583991"/>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314C310-850D-4491-AA52-C75BEA68B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grpSp>
      <p:sp>
        <p:nvSpPr>
          <p:cNvPr id="2" name="Title 1">
            <a:extLst>
              <a:ext uri="{FF2B5EF4-FFF2-40B4-BE49-F238E27FC236}">
                <a16:creationId xmlns:a16="http://schemas.microsoft.com/office/drawing/2014/main" id="{AAA2D562-22E4-CD41-9C89-750CDA8BCC53}"/>
              </a:ext>
            </a:extLst>
          </p:cNvPr>
          <p:cNvSpPr>
            <a:spLocks noGrp="1"/>
          </p:cNvSpPr>
          <p:nvPr>
            <p:ph type="title"/>
          </p:nvPr>
        </p:nvSpPr>
        <p:spPr>
          <a:xfrm>
            <a:off x="836247" y="1085549"/>
            <a:ext cx="3430947" cy="4686903"/>
          </a:xfrm>
        </p:spPr>
        <p:txBody>
          <a:bodyPr anchor="ctr">
            <a:normAutofit/>
          </a:bodyPr>
          <a:lstStyle/>
          <a:p>
            <a:pPr algn="r"/>
            <a:r>
              <a:rPr lang="en-US" dirty="0">
                <a:solidFill>
                  <a:schemeClr val="tx1"/>
                </a:solidFill>
              </a:rPr>
              <a:t>Wrapping up</a:t>
            </a:r>
          </a:p>
        </p:txBody>
      </p:sp>
      <p:cxnSp>
        <p:nvCxnSpPr>
          <p:cNvPr id="14" name="Straight Connector 13">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83F84F3-92CE-FA4A-B7EC-FADD8C469AD2}"/>
              </a:ext>
            </a:extLst>
          </p:cNvPr>
          <p:cNvSpPr>
            <a:spLocks noGrp="1"/>
          </p:cNvSpPr>
          <p:nvPr>
            <p:ph idx="1"/>
          </p:nvPr>
        </p:nvSpPr>
        <p:spPr>
          <a:xfrm>
            <a:off x="5041399" y="1085549"/>
            <a:ext cx="5579707" cy="4686903"/>
          </a:xfrm>
        </p:spPr>
        <p:txBody>
          <a:bodyPr anchor="ctr">
            <a:normAutofit/>
          </a:bodyPr>
          <a:lstStyle/>
          <a:p>
            <a:pPr marL="0" indent="0">
              <a:buNone/>
            </a:pPr>
            <a:r>
              <a:rPr lang="en-US" b="1" dirty="0">
                <a:solidFill>
                  <a:schemeClr val="tx1"/>
                </a:solidFill>
              </a:rPr>
              <a:t>Why do they matter?</a:t>
            </a:r>
          </a:p>
          <a:p>
            <a:r>
              <a:rPr lang="en-US" b="1" dirty="0">
                <a:solidFill>
                  <a:schemeClr val="tx1"/>
                </a:solidFill>
              </a:rPr>
              <a:t>Without intersectional and AGD analysis we </a:t>
            </a:r>
            <a:r>
              <a:rPr lang="en-AU" b="1" dirty="0">
                <a:solidFill>
                  <a:schemeClr val="tx1"/>
                </a:solidFill>
              </a:rPr>
              <a:t>cannot meet people’s diverse needs or utilise their unique strengths and talents</a:t>
            </a:r>
            <a:endParaRPr lang="en-US" b="1" dirty="0">
              <a:solidFill>
                <a:schemeClr val="tx1"/>
              </a:solidFill>
            </a:endParaRPr>
          </a:p>
          <a:p>
            <a:pPr marL="0" indent="0">
              <a:buNone/>
            </a:pPr>
            <a:endParaRPr lang="en-US" b="1" dirty="0">
              <a:solidFill>
                <a:schemeClr val="tx1"/>
              </a:solidFill>
            </a:endParaRPr>
          </a:p>
          <a:p>
            <a:pPr marL="0" indent="0">
              <a:buNone/>
            </a:pPr>
            <a:r>
              <a:rPr lang="en-US" b="1" dirty="0">
                <a:solidFill>
                  <a:schemeClr val="tx1"/>
                </a:solidFill>
              </a:rPr>
              <a:t>How can we use them?</a:t>
            </a:r>
          </a:p>
          <a:p>
            <a:r>
              <a:rPr lang="en-US" b="1" dirty="0">
                <a:solidFill>
                  <a:schemeClr val="tx1"/>
                </a:solidFill>
              </a:rPr>
              <a:t>Intersectional and AGD analysis should be used in all situations and in all of our work</a:t>
            </a:r>
          </a:p>
          <a:p>
            <a:r>
              <a:rPr lang="en-US" b="1" dirty="0">
                <a:solidFill>
                  <a:schemeClr val="tx1"/>
                </a:solidFill>
              </a:rPr>
              <a:t>We can use a matrix to </a:t>
            </a:r>
            <a:r>
              <a:rPr lang="en-US" b="1" dirty="0" err="1">
                <a:solidFill>
                  <a:schemeClr val="tx1"/>
                </a:solidFill>
              </a:rPr>
              <a:t>analyse</a:t>
            </a:r>
            <a:r>
              <a:rPr lang="en-US" b="1" dirty="0">
                <a:solidFill>
                  <a:schemeClr val="tx1"/>
                </a:solidFill>
              </a:rPr>
              <a:t> the diverse needs, challenges and strengths of diverse groups, and use this as the basis for policies and services</a:t>
            </a:r>
          </a:p>
        </p:txBody>
      </p:sp>
      <p:sp>
        <p:nvSpPr>
          <p:cNvPr id="9" name="Rectangle 8">
            <a:extLst>
              <a:ext uri="{FF2B5EF4-FFF2-40B4-BE49-F238E27FC236}">
                <a16:creationId xmlns:a16="http://schemas.microsoft.com/office/drawing/2014/main" id="{9973019D-CA77-9CBC-DF99-58616177660A}"/>
              </a:ext>
            </a:extLst>
          </p:cNvPr>
          <p:cNvSpPr/>
          <p:nvPr/>
        </p:nvSpPr>
        <p:spPr>
          <a:xfrm>
            <a:off x="10790185" y="0"/>
            <a:ext cx="562062" cy="1063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753661438"/>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3E10248-AF0E-477D-B4D2-47C02CE4E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533010C2-2DA5-460F-A40C-5317F567A0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17CB0634-F963-4EC9-A6F6-8EA46BD1F1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4" name="Rectangle 13">
            <a:extLst>
              <a:ext uri="{FF2B5EF4-FFF2-40B4-BE49-F238E27FC236}">
                <a16:creationId xmlns:a16="http://schemas.microsoft.com/office/drawing/2014/main" id="{73C0A186-7444-4460-9C37-532E7671E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16" name="Group 15">
            <a:extLst>
              <a:ext uri="{FF2B5EF4-FFF2-40B4-BE49-F238E27FC236}">
                <a16:creationId xmlns:a16="http://schemas.microsoft.com/office/drawing/2014/main" id="{F1ECA4FE-7D2F-4576-B767-3A5F5ABFE9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17" name="Rectangle 16">
              <a:extLst>
                <a:ext uri="{FF2B5EF4-FFF2-40B4-BE49-F238E27FC236}">
                  <a16:creationId xmlns:a16="http://schemas.microsoft.com/office/drawing/2014/main" id="{5969441E-5462-4859-86CD-1737FDE360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8" name="Freeform 5">
              <a:extLst>
                <a:ext uri="{FF2B5EF4-FFF2-40B4-BE49-F238E27FC236}">
                  <a16:creationId xmlns:a16="http://schemas.microsoft.com/office/drawing/2014/main" id="{596BD4B5-6833-40CC-96FE-EDC67563426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7DFAFE44-5EBD-AA41-8FE7-A159BAA2E6BF}"/>
              </a:ext>
            </a:extLst>
          </p:cNvPr>
          <p:cNvSpPr>
            <a:spLocks noGrp="1"/>
          </p:cNvSpPr>
          <p:nvPr>
            <p:ph type="title"/>
          </p:nvPr>
        </p:nvSpPr>
        <p:spPr>
          <a:xfrm>
            <a:off x="1683171" y="2182145"/>
            <a:ext cx="8825658" cy="2870161"/>
          </a:xfrm>
        </p:spPr>
        <p:txBody>
          <a:bodyPr vert="horz" lIns="91440" tIns="45720" rIns="91440" bIns="45720" rtlCol="0" anchor="b">
            <a:normAutofit fontScale="90000"/>
          </a:bodyPr>
          <a:lstStyle/>
          <a:p>
            <a:pPr algn="ctr"/>
            <a:r>
              <a:rPr lang="en-US" sz="5400" b="1" dirty="0">
                <a:solidFill>
                  <a:schemeClr val="tx1"/>
                </a:solidFill>
              </a:rPr>
              <a:t>The End. </a:t>
            </a:r>
            <a:br>
              <a:rPr lang="en-US" sz="5400" b="1" dirty="0">
                <a:solidFill>
                  <a:schemeClr val="tx1"/>
                </a:solidFill>
              </a:rPr>
            </a:br>
            <a:r>
              <a:rPr lang="en-US" sz="5400" b="1" dirty="0">
                <a:solidFill>
                  <a:schemeClr val="tx1"/>
                </a:solidFill>
              </a:rPr>
              <a:t>Congratulations!</a:t>
            </a:r>
            <a:br>
              <a:rPr lang="en-US" sz="5400" b="1" dirty="0">
                <a:solidFill>
                  <a:schemeClr val="tx1"/>
                </a:solidFill>
              </a:rPr>
            </a:br>
            <a:br>
              <a:rPr lang="en-US" sz="5400" b="1" dirty="0">
                <a:solidFill>
                  <a:schemeClr val="tx1"/>
                </a:solidFill>
              </a:rPr>
            </a:br>
            <a:r>
              <a:rPr lang="en-US" sz="5400" b="1" dirty="0">
                <a:solidFill>
                  <a:schemeClr val="tx1"/>
                </a:solidFill>
              </a:rPr>
              <a:t>We hope this helps you in your work</a:t>
            </a:r>
          </a:p>
        </p:txBody>
      </p:sp>
      <p:cxnSp>
        <p:nvCxnSpPr>
          <p:cNvPr id="20" name="Straight Connector 19">
            <a:extLst>
              <a:ext uri="{FF2B5EF4-FFF2-40B4-BE49-F238E27FC236}">
                <a16:creationId xmlns:a16="http://schemas.microsoft.com/office/drawing/2014/main" id="{E81F53E2-F556-42FA-8D24-113839EE19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58249" y="4166888"/>
            <a:ext cx="675502"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91B6766-9DC3-2618-23D1-F5E3E96773EC}"/>
              </a:ext>
            </a:extLst>
          </p:cNvPr>
          <p:cNvSpPr/>
          <p:nvPr/>
        </p:nvSpPr>
        <p:spPr>
          <a:xfrm>
            <a:off x="10790185" y="0"/>
            <a:ext cx="562062" cy="1063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467769022"/>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FAFF3B-1B2E-DB01-9FCE-33D4974E7D0D}"/>
              </a:ext>
            </a:extLst>
          </p:cNvPr>
          <p:cNvSpPr txBox="1"/>
          <p:nvPr/>
        </p:nvSpPr>
        <p:spPr>
          <a:xfrm>
            <a:off x="2294835" y="830366"/>
            <a:ext cx="7087197" cy="923330"/>
          </a:xfrm>
          <a:prstGeom prst="rect">
            <a:avLst/>
          </a:prstGeom>
          <a:noFill/>
        </p:spPr>
        <p:txBody>
          <a:bodyPr wrap="none" rtlCol="0">
            <a:spAutoFit/>
          </a:bodyPr>
          <a:lstStyle/>
          <a:p>
            <a:pPr algn="ctr"/>
            <a:r>
              <a:rPr lang="en-AU" b="1" dirty="0">
                <a:solidFill>
                  <a:schemeClr val="bg1"/>
                </a:solidFill>
              </a:rPr>
              <a:t>Part 4: The Matrix: An intersectionality and AGD analytical tool</a:t>
            </a:r>
          </a:p>
          <a:p>
            <a:pPr algn="ctr"/>
            <a:r>
              <a:rPr lang="en-AU" b="1" dirty="0">
                <a:solidFill>
                  <a:schemeClr val="bg1"/>
                </a:solidFill>
              </a:rPr>
              <a:t>[UNHCR and UNSW]</a:t>
            </a:r>
          </a:p>
          <a:p>
            <a:pPr algn="ctr"/>
            <a:r>
              <a:rPr lang="en-AU" b="1" dirty="0">
                <a:solidFill>
                  <a:schemeClr val="bg1"/>
                </a:solidFill>
              </a:rPr>
              <a:t> </a:t>
            </a:r>
          </a:p>
        </p:txBody>
      </p:sp>
      <p:pic>
        <p:nvPicPr>
          <p:cNvPr id="5" name="Online Media 4" title="Part 4: The matrix:  An intersectionality and age, gender and diversity analytical tool">
            <a:hlinkClick r:id="" action="ppaction://media"/>
            <a:extLst>
              <a:ext uri="{FF2B5EF4-FFF2-40B4-BE49-F238E27FC236}">
                <a16:creationId xmlns:a16="http://schemas.microsoft.com/office/drawing/2014/main" id="{39A7C481-5C4F-C96E-24AC-01FD9BEE73CC}"/>
              </a:ext>
            </a:extLst>
          </p:cNvPr>
          <p:cNvPicPr>
            <a:picLocks noRot="1" noChangeAspect="1"/>
          </p:cNvPicPr>
          <p:nvPr>
            <a:videoFile r:link="rId1"/>
          </p:nvPr>
        </p:nvPicPr>
        <p:blipFill>
          <a:blip r:embed="rId4"/>
          <a:stretch>
            <a:fillRect/>
          </a:stretch>
        </p:blipFill>
        <p:spPr>
          <a:xfrm>
            <a:off x="2780957" y="2599075"/>
            <a:ext cx="7260967" cy="4102446"/>
          </a:xfrm>
          <a:prstGeom prst="rect">
            <a:avLst/>
          </a:prstGeom>
        </p:spPr>
      </p:pic>
    </p:spTree>
    <p:extLst>
      <p:ext uri="{BB962C8B-B14F-4D97-AF65-F5344CB8AC3E}">
        <p14:creationId xmlns:p14="http://schemas.microsoft.com/office/powerpoint/2010/main" val="285567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1" name="Freeform: Shape 10">
            <a:extLst>
              <a:ext uri="{FF2B5EF4-FFF2-40B4-BE49-F238E27FC236}">
                <a16:creationId xmlns:a16="http://schemas.microsoft.com/office/drawing/2014/main" id="{61A87A49-68E6-459E-A5A6-46229FF42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3"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BCE1BF55-FCED-624E-B956-21E3F9117954}"/>
              </a:ext>
            </a:extLst>
          </p:cNvPr>
          <p:cNvSpPr>
            <a:spLocks noGrp="1"/>
          </p:cNvSpPr>
          <p:nvPr>
            <p:ph type="title"/>
          </p:nvPr>
        </p:nvSpPr>
        <p:spPr>
          <a:xfrm>
            <a:off x="1154955" y="973668"/>
            <a:ext cx="2942210" cy="1020232"/>
          </a:xfrm>
        </p:spPr>
        <p:txBody>
          <a:bodyPr>
            <a:normAutofit fontScale="90000"/>
          </a:bodyPr>
          <a:lstStyle/>
          <a:p>
            <a:pPr>
              <a:lnSpc>
                <a:spcPct val="90000"/>
              </a:lnSpc>
            </a:pPr>
            <a:r>
              <a:rPr lang="en-US" sz="3300" b="1" dirty="0">
                <a:solidFill>
                  <a:srgbClr val="EBEBEB"/>
                </a:solidFill>
              </a:rPr>
              <a:t>Using a Matrix as a tool for  analysis</a:t>
            </a:r>
          </a:p>
        </p:txBody>
      </p:sp>
      <p:pic>
        <p:nvPicPr>
          <p:cNvPr id="4" name="Picture 3">
            <a:extLst>
              <a:ext uri="{FF2B5EF4-FFF2-40B4-BE49-F238E27FC236}">
                <a16:creationId xmlns:a16="http://schemas.microsoft.com/office/drawing/2014/main" id="{477FD00E-08CB-224F-94CF-E56A359B10A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94607" y="880376"/>
            <a:ext cx="6391533" cy="509724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5C01B398-019A-F947-BFE8-8FD389CDC389}"/>
              </a:ext>
            </a:extLst>
          </p:cNvPr>
          <p:cNvSpPr>
            <a:spLocks noGrp="1"/>
          </p:cNvSpPr>
          <p:nvPr>
            <p:ph idx="1"/>
          </p:nvPr>
        </p:nvSpPr>
        <p:spPr>
          <a:xfrm>
            <a:off x="1148537" y="2292350"/>
            <a:ext cx="3133726" cy="3898900"/>
          </a:xfrm>
        </p:spPr>
        <p:txBody>
          <a:bodyPr>
            <a:normAutofit/>
          </a:bodyPr>
          <a:lstStyle/>
          <a:p>
            <a:pPr marL="0" indent="0">
              <a:buNone/>
            </a:pPr>
            <a:r>
              <a:rPr lang="en-AU" altLang="en-US" b="1" dirty="0">
                <a:solidFill>
                  <a:srgbClr val="FFFFFF"/>
                </a:solidFill>
                <a:ea typeface="Arial" charset="0"/>
                <a:cs typeface="Arial" charset="0"/>
              </a:rPr>
              <a:t>The matrix is a table of different ‘issues of concern’ or human rights (shown on the left side of the matrix), along with different categories of people in the community (shown along the top of the matrix). </a:t>
            </a:r>
          </a:p>
          <a:p>
            <a:pPr marL="0" indent="0">
              <a:buNone/>
            </a:pPr>
            <a:endParaRPr lang="en-US" dirty="0">
              <a:solidFill>
                <a:srgbClr val="FFFFFF"/>
              </a:solidFill>
            </a:endParaRPr>
          </a:p>
        </p:txBody>
      </p:sp>
      <p:sp>
        <p:nvSpPr>
          <p:cNvPr id="21"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218379833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1" name="Freeform: Shape 10">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3"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BAE79C64-29AA-2540-B49D-05F5CD534459}"/>
              </a:ext>
            </a:extLst>
          </p:cNvPr>
          <p:cNvSpPr>
            <a:spLocks noGrp="1"/>
          </p:cNvSpPr>
          <p:nvPr>
            <p:ph type="title"/>
          </p:nvPr>
        </p:nvSpPr>
        <p:spPr>
          <a:xfrm>
            <a:off x="1154955" y="973668"/>
            <a:ext cx="2942210" cy="1020232"/>
          </a:xfrm>
        </p:spPr>
        <p:txBody>
          <a:bodyPr>
            <a:normAutofit fontScale="90000"/>
          </a:bodyPr>
          <a:lstStyle/>
          <a:p>
            <a:pPr>
              <a:lnSpc>
                <a:spcPct val="90000"/>
              </a:lnSpc>
            </a:pPr>
            <a:r>
              <a:rPr lang="en-US" sz="3300" b="1" dirty="0">
                <a:solidFill>
                  <a:schemeClr val="tx1"/>
                </a:solidFill>
              </a:rPr>
              <a:t>Building evidence on the Matrix</a:t>
            </a:r>
          </a:p>
        </p:txBody>
      </p:sp>
      <p:pic>
        <p:nvPicPr>
          <p:cNvPr id="4" name="Content Placeholder 4" descr="A picture containing indoor, building&#10;&#10;Description automatically generated">
            <a:extLst>
              <a:ext uri="{FF2B5EF4-FFF2-40B4-BE49-F238E27FC236}">
                <a16:creationId xmlns:a16="http://schemas.microsoft.com/office/drawing/2014/main" id="{BD5E9C0A-E90F-104A-A32E-1D7BB4F6E5A7}"/>
              </a:ext>
            </a:extLst>
          </p:cNvPr>
          <p:cNvPicPr>
            <a:picLocks noChangeAspect="1"/>
          </p:cNvPicPr>
          <p:nvPr/>
        </p:nvPicPr>
        <p:blipFill rotWithShape="1">
          <a:blip r:embed="rId3"/>
          <a:srcRect l="24996" r="7443"/>
          <a:stretch/>
        </p:blipFill>
        <p:spPr>
          <a:xfrm>
            <a:off x="5194607" y="803751"/>
            <a:ext cx="6391533" cy="5250498"/>
          </a:xfrm>
          <a:prstGeom prst="rect">
            <a:avLst/>
          </a:prstGeom>
        </p:spPr>
      </p:pic>
      <p:sp>
        <p:nvSpPr>
          <p:cNvPr id="15" name="Rectangle 14">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32DCF1E3-5B22-D846-87BE-8B82C576E9FD}"/>
              </a:ext>
            </a:extLst>
          </p:cNvPr>
          <p:cNvSpPr>
            <a:spLocks noGrp="1"/>
          </p:cNvSpPr>
          <p:nvPr>
            <p:ph idx="1"/>
          </p:nvPr>
        </p:nvSpPr>
        <p:spPr>
          <a:xfrm>
            <a:off x="1071872" y="2398485"/>
            <a:ext cx="3133726" cy="3898900"/>
          </a:xfrm>
        </p:spPr>
        <p:txBody>
          <a:bodyPr>
            <a:normAutofit/>
          </a:bodyPr>
          <a:lstStyle/>
          <a:p>
            <a:pPr marL="0" indent="0">
              <a:buNone/>
            </a:pPr>
            <a:r>
              <a:rPr lang="en-AU" altLang="en-US" b="1" dirty="0">
                <a:solidFill>
                  <a:schemeClr val="tx1"/>
                </a:solidFill>
                <a:ea typeface="Arial" charset="0"/>
                <a:cs typeface="Arial" charset="0"/>
              </a:rPr>
              <a:t>In small groups, participants discuss the different ways that each issue of concern impacts on each diverse category of people. They write their responses on ‘post it’ notes, one for each issue they want to put in  box in the matrix. </a:t>
            </a:r>
          </a:p>
          <a:p>
            <a:pPr marL="0" indent="0">
              <a:buNone/>
            </a:pPr>
            <a:endParaRPr lang="en-US" b="1" dirty="0">
              <a:solidFill>
                <a:schemeClr val="tx1"/>
              </a:solidFill>
            </a:endParaRPr>
          </a:p>
        </p:txBody>
      </p:sp>
      <p:sp>
        <p:nvSpPr>
          <p:cNvPr id="21"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1058210374"/>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0D4A30-1F4C-BB4C-8612-D4C06BF72B91}"/>
              </a:ext>
            </a:extLst>
          </p:cNvPr>
          <p:cNvPicPr>
            <a:picLocks noChangeAspect="1"/>
          </p:cNvPicPr>
          <p:nvPr/>
        </p:nvPicPr>
        <p:blipFill rotWithShape="1">
          <a:blip r:embed="rId3"/>
          <a:srcRect t="14359" r="1" b="23352"/>
          <a:stretch/>
        </p:blipFill>
        <p:spPr>
          <a:xfrm>
            <a:off x="477085" y="466162"/>
            <a:ext cx="11237832" cy="3937502"/>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26"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128074"/>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dirty="0">
              <a:solidFill>
                <a:schemeClr val="tx1"/>
              </a:solidFill>
            </a:endParaRPr>
          </a:p>
        </p:txBody>
      </p:sp>
      <p:sp>
        <p:nvSpPr>
          <p:cNvPr id="28" name="Freeform: Shape 27">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58392"/>
            <a:ext cx="12192000" cy="3033446"/>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0"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4729DE1C-C573-C749-AB56-A3319470FB74}"/>
              </a:ext>
            </a:extLst>
          </p:cNvPr>
          <p:cNvSpPr>
            <a:spLocks noGrp="1"/>
          </p:cNvSpPr>
          <p:nvPr>
            <p:ph type="title"/>
          </p:nvPr>
        </p:nvSpPr>
        <p:spPr>
          <a:xfrm>
            <a:off x="1154955" y="4110824"/>
            <a:ext cx="5015258" cy="1908975"/>
          </a:xfrm>
        </p:spPr>
        <p:txBody>
          <a:bodyPr>
            <a:normAutofit/>
          </a:bodyPr>
          <a:lstStyle/>
          <a:p>
            <a:r>
              <a:rPr lang="en-US" b="1" dirty="0">
                <a:solidFill>
                  <a:schemeClr val="tx1"/>
                </a:solidFill>
              </a:rPr>
              <a:t>Completing the Matrix</a:t>
            </a:r>
          </a:p>
        </p:txBody>
      </p:sp>
      <p:sp>
        <p:nvSpPr>
          <p:cNvPr id="3" name="Content Placeholder 2">
            <a:extLst>
              <a:ext uri="{FF2B5EF4-FFF2-40B4-BE49-F238E27FC236}">
                <a16:creationId xmlns:a16="http://schemas.microsoft.com/office/drawing/2014/main" id="{3213A6E1-E47C-FB4F-98BE-CE26B8D795C2}"/>
              </a:ext>
            </a:extLst>
          </p:cNvPr>
          <p:cNvSpPr>
            <a:spLocks noGrp="1"/>
          </p:cNvSpPr>
          <p:nvPr>
            <p:ph idx="1"/>
          </p:nvPr>
        </p:nvSpPr>
        <p:spPr>
          <a:xfrm>
            <a:off x="6375894" y="4110824"/>
            <a:ext cx="4772509" cy="1908976"/>
          </a:xfrm>
        </p:spPr>
        <p:txBody>
          <a:bodyPr anchor="ctr">
            <a:normAutofit/>
          </a:bodyPr>
          <a:lstStyle/>
          <a:p>
            <a:pPr marL="0" indent="0">
              <a:buNone/>
            </a:pPr>
            <a:r>
              <a:rPr lang="en-US" altLang="en-US" b="1" dirty="0">
                <a:solidFill>
                  <a:schemeClr val="tx1"/>
                </a:solidFill>
                <a:ea typeface="Arial" charset="0"/>
                <a:cs typeface="Arial" charset="0"/>
              </a:rPr>
              <a:t>Each small group presents the points they have discussed to the rest of the participants, adding their sticky notes to the correct box on the matrix. </a:t>
            </a:r>
          </a:p>
          <a:p>
            <a:pPr marL="0" indent="0">
              <a:buNone/>
            </a:pPr>
            <a:endParaRPr lang="en-US" b="1" dirty="0">
              <a:solidFill>
                <a:schemeClr val="tx1"/>
              </a:solidFill>
            </a:endParaRPr>
          </a:p>
        </p:txBody>
      </p:sp>
      <p:sp>
        <p:nvSpPr>
          <p:cNvPr id="4" name="Rectangle 3">
            <a:extLst>
              <a:ext uri="{FF2B5EF4-FFF2-40B4-BE49-F238E27FC236}">
                <a16:creationId xmlns:a16="http://schemas.microsoft.com/office/drawing/2014/main" id="{BC3A6CA8-4A78-D241-7F9E-BD41380F91D7}"/>
              </a:ext>
            </a:extLst>
          </p:cNvPr>
          <p:cNvSpPr/>
          <p:nvPr/>
        </p:nvSpPr>
        <p:spPr>
          <a:xfrm>
            <a:off x="10790185" y="0"/>
            <a:ext cx="562062" cy="1063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587805944"/>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96D106-B9DD-0642-AF04-715EA8DD13A4}"/>
              </a:ext>
            </a:extLst>
          </p:cNvPr>
          <p:cNvPicPr>
            <a:picLocks noChangeAspect="1"/>
          </p:cNvPicPr>
          <p:nvPr/>
        </p:nvPicPr>
        <p:blipFill rotWithShape="1">
          <a:blip r:embed="rId3"/>
          <a:srcRect t="8121" r="1" b="29590"/>
          <a:stretch/>
        </p:blipFill>
        <p:spPr>
          <a:xfrm>
            <a:off x="477085" y="466162"/>
            <a:ext cx="11237832" cy="3937502"/>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27"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128074"/>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58392"/>
            <a:ext cx="12192000" cy="3033446"/>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1"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D93EB66E-AA68-0B46-89BC-FC641ACF4048}"/>
              </a:ext>
            </a:extLst>
          </p:cNvPr>
          <p:cNvSpPr>
            <a:spLocks noGrp="1"/>
          </p:cNvSpPr>
          <p:nvPr>
            <p:ph type="title"/>
          </p:nvPr>
        </p:nvSpPr>
        <p:spPr>
          <a:xfrm>
            <a:off x="1154955" y="4110824"/>
            <a:ext cx="5015258" cy="1908975"/>
          </a:xfrm>
        </p:spPr>
        <p:txBody>
          <a:bodyPr>
            <a:normAutofit fontScale="90000"/>
          </a:bodyPr>
          <a:lstStyle/>
          <a:p>
            <a:r>
              <a:rPr lang="en-US" b="1" dirty="0">
                <a:solidFill>
                  <a:schemeClr val="tx1"/>
                </a:solidFill>
              </a:rPr>
              <a:t>Matrix exercise – AGD and Intersectional analysis</a:t>
            </a:r>
          </a:p>
        </p:txBody>
      </p:sp>
      <p:sp>
        <p:nvSpPr>
          <p:cNvPr id="3" name="Content Placeholder 2">
            <a:extLst>
              <a:ext uri="{FF2B5EF4-FFF2-40B4-BE49-F238E27FC236}">
                <a16:creationId xmlns:a16="http://schemas.microsoft.com/office/drawing/2014/main" id="{56FA5000-71BE-FD4B-8A55-F72C709B3A2B}"/>
              </a:ext>
            </a:extLst>
          </p:cNvPr>
          <p:cNvSpPr>
            <a:spLocks noGrp="1"/>
          </p:cNvSpPr>
          <p:nvPr>
            <p:ph idx="1"/>
          </p:nvPr>
        </p:nvSpPr>
        <p:spPr>
          <a:xfrm>
            <a:off x="6375894" y="4110824"/>
            <a:ext cx="4772509" cy="1908976"/>
          </a:xfrm>
        </p:spPr>
        <p:txBody>
          <a:bodyPr anchor="ctr">
            <a:normAutofit/>
          </a:bodyPr>
          <a:lstStyle/>
          <a:p>
            <a:pPr marL="0" indent="0">
              <a:lnSpc>
                <a:spcPct val="90000"/>
              </a:lnSpc>
              <a:buNone/>
            </a:pPr>
            <a:r>
              <a:rPr lang="en-US" sz="1700" b="1" dirty="0">
                <a:solidFill>
                  <a:schemeClr val="tx1"/>
                </a:solidFill>
              </a:rPr>
              <a:t>In small groups you will be allocated a section of the matrix to work with. For the issue/s you are given, discuss how it impacts each of the diverse groups along the top of the matrix.</a:t>
            </a:r>
          </a:p>
          <a:p>
            <a:pPr marL="0" indent="0">
              <a:lnSpc>
                <a:spcPct val="90000"/>
              </a:lnSpc>
              <a:buNone/>
            </a:pPr>
            <a:r>
              <a:rPr lang="en-US" sz="1700" b="1" dirty="0">
                <a:solidFill>
                  <a:schemeClr val="tx1"/>
                </a:solidFill>
              </a:rPr>
              <a:t>Write your points on sticky labels so that you can attach them to the matrix.</a:t>
            </a:r>
          </a:p>
        </p:txBody>
      </p:sp>
      <p:sp>
        <p:nvSpPr>
          <p:cNvPr id="8" name="Rectangle 7">
            <a:extLst>
              <a:ext uri="{FF2B5EF4-FFF2-40B4-BE49-F238E27FC236}">
                <a16:creationId xmlns:a16="http://schemas.microsoft.com/office/drawing/2014/main" id="{E41C4C4E-71E7-53B0-6EF3-487CE251CDDB}"/>
              </a:ext>
            </a:extLst>
          </p:cNvPr>
          <p:cNvSpPr/>
          <p:nvPr/>
        </p:nvSpPr>
        <p:spPr>
          <a:xfrm>
            <a:off x="10790185" y="0"/>
            <a:ext cx="562062" cy="1063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657676934"/>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Rectangle 12">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7" name="Rectangle 16">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4982D4A-AA08-ED47-8580-E3E2F0024075}"/>
              </a:ext>
            </a:extLst>
          </p:cNvPr>
          <p:cNvSpPr>
            <a:spLocks noGrp="1"/>
          </p:cNvSpPr>
          <p:nvPr>
            <p:ph type="title"/>
          </p:nvPr>
        </p:nvSpPr>
        <p:spPr>
          <a:xfrm>
            <a:off x="8028481" y="1951265"/>
            <a:ext cx="3382297" cy="1406890"/>
          </a:xfrm>
        </p:spPr>
        <p:txBody>
          <a:bodyPr vert="horz" lIns="91440" tIns="45720" rIns="91440" bIns="45720" rtlCol="0" anchor="b">
            <a:normAutofit/>
          </a:bodyPr>
          <a:lstStyle/>
          <a:p>
            <a:pPr>
              <a:lnSpc>
                <a:spcPct val="90000"/>
              </a:lnSpc>
            </a:pPr>
            <a:r>
              <a:rPr lang="en-US" sz="3800" b="0" i="0" kern="1200" dirty="0">
                <a:solidFill>
                  <a:srgbClr val="EBEBEB"/>
                </a:solidFill>
                <a:latin typeface="+mj-lt"/>
                <a:ea typeface="+mj-ea"/>
                <a:cs typeface="+mj-cs"/>
              </a:rPr>
              <a:t>Filling in the Matrix</a:t>
            </a:r>
          </a:p>
        </p:txBody>
      </p:sp>
      <p:pic>
        <p:nvPicPr>
          <p:cNvPr id="4" name="Content Placeholder 3">
            <a:extLst>
              <a:ext uri="{FF2B5EF4-FFF2-40B4-BE49-F238E27FC236}">
                <a16:creationId xmlns:a16="http://schemas.microsoft.com/office/drawing/2014/main" id="{08E62A8A-D0DB-EE41-A25B-ABFCB2EDCCC5}"/>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1443174" y="1113063"/>
            <a:ext cx="5804085" cy="4628758"/>
          </a:xfrm>
          <a:prstGeom prst="roundRect">
            <a:avLst>
              <a:gd name="adj" fmla="val 1858"/>
            </a:avLst>
          </a:prstGeom>
          <a:effectLst>
            <a:outerShdw blurRad="50800" dist="50800" dir="54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1301170"/>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8A4E83-A055-624F-94D7-7F8EBC862B71}"/>
              </a:ext>
            </a:extLst>
          </p:cNvPr>
          <p:cNvPicPr>
            <a:picLocks noChangeAspect="1"/>
          </p:cNvPicPr>
          <p:nvPr/>
        </p:nvPicPr>
        <p:blipFill rotWithShape="1">
          <a:blip r:embed="rId3"/>
          <a:srcRect t="29933" r="1" b="7778"/>
          <a:stretch/>
        </p:blipFill>
        <p:spPr>
          <a:xfrm>
            <a:off x="477085" y="466162"/>
            <a:ext cx="11237832" cy="3937502"/>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9"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128074"/>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dirty="0">
              <a:solidFill>
                <a:schemeClr val="tx1"/>
              </a:solidFill>
            </a:endParaRPr>
          </a:p>
        </p:txBody>
      </p:sp>
      <p:sp>
        <p:nvSpPr>
          <p:cNvPr id="11" name="Freeform: Shape 10">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58392"/>
            <a:ext cx="12192000" cy="3033446"/>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3"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FBBC79C1-0608-224D-802F-1B7DCDAB403F}"/>
              </a:ext>
            </a:extLst>
          </p:cNvPr>
          <p:cNvSpPr>
            <a:spLocks noGrp="1"/>
          </p:cNvSpPr>
          <p:nvPr>
            <p:ph type="title"/>
          </p:nvPr>
        </p:nvSpPr>
        <p:spPr>
          <a:xfrm>
            <a:off x="1154955" y="4110824"/>
            <a:ext cx="5015258" cy="1908975"/>
          </a:xfrm>
        </p:spPr>
        <p:txBody>
          <a:bodyPr>
            <a:normAutofit/>
          </a:bodyPr>
          <a:lstStyle/>
          <a:p>
            <a:r>
              <a:rPr lang="en-US" dirty="0">
                <a:solidFill>
                  <a:schemeClr val="tx1"/>
                </a:solidFill>
              </a:rPr>
              <a:t>Suggesting solutions</a:t>
            </a:r>
          </a:p>
        </p:txBody>
      </p:sp>
      <p:sp>
        <p:nvSpPr>
          <p:cNvPr id="3" name="Content Placeholder 2">
            <a:extLst>
              <a:ext uri="{FF2B5EF4-FFF2-40B4-BE49-F238E27FC236}">
                <a16:creationId xmlns:a16="http://schemas.microsoft.com/office/drawing/2014/main" id="{0F16B0D5-04D6-3349-BE24-FFAF22A37B03}"/>
              </a:ext>
            </a:extLst>
          </p:cNvPr>
          <p:cNvSpPr>
            <a:spLocks noGrp="1"/>
          </p:cNvSpPr>
          <p:nvPr>
            <p:ph idx="1"/>
          </p:nvPr>
        </p:nvSpPr>
        <p:spPr>
          <a:xfrm>
            <a:off x="6375894" y="4110824"/>
            <a:ext cx="4772509" cy="1908976"/>
          </a:xfrm>
        </p:spPr>
        <p:txBody>
          <a:bodyPr anchor="ctr">
            <a:normAutofit/>
          </a:bodyPr>
          <a:lstStyle/>
          <a:p>
            <a:pPr marL="0" indent="0">
              <a:lnSpc>
                <a:spcPct val="90000"/>
              </a:lnSpc>
              <a:buNone/>
            </a:pPr>
            <a:r>
              <a:rPr lang="en-US" sz="1500" b="1" dirty="0">
                <a:solidFill>
                  <a:schemeClr val="tx1"/>
                </a:solidFill>
              </a:rPr>
              <a:t>In your small groups, discuss the challenges of tailoring services to meet the diverse needs represented in the matrix. </a:t>
            </a:r>
          </a:p>
          <a:p>
            <a:pPr marL="0" indent="0">
              <a:lnSpc>
                <a:spcPct val="90000"/>
              </a:lnSpc>
              <a:buNone/>
            </a:pPr>
            <a:endParaRPr lang="en-US" sz="1500" b="1" dirty="0">
              <a:solidFill>
                <a:schemeClr val="tx1"/>
              </a:solidFill>
            </a:endParaRPr>
          </a:p>
          <a:p>
            <a:pPr marL="0" indent="0">
              <a:lnSpc>
                <a:spcPct val="90000"/>
              </a:lnSpc>
              <a:buNone/>
            </a:pPr>
            <a:r>
              <a:rPr lang="en-US" sz="1500" b="1" dirty="0">
                <a:solidFill>
                  <a:schemeClr val="tx1"/>
                </a:solidFill>
              </a:rPr>
              <a:t>Choose one of the categories they discussed and suggest some strategies for addressing the issues identified.</a:t>
            </a:r>
            <a:endParaRPr lang="en-AU" sz="1500" b="1" dirty="0">
              <a:solidFill>
                <a:schemeClr val="tx1"/>
              </a:solidFill>
            </a:endParaRPr>
          </a:p>
          <a:p>
            <a:pPr marL="0" indent="0">
              <a:lnSpc>
                <a:spcPct val="90000"/>
              </a:lnSpc>
              <a:buNone/>
            </a:pPr>
            <a:endParaRPr lang="en-US" sz="1500" b="1" dirty="0">
              <a:solidFill>
                <a:schemeClr val="tx1"/>
              </a:solidFill>
            </a:endParaRPr>
          </a:p>
        </p:txBody>
      </p:sp>
      <p:sp>
        <p:nvSpPr>
          <p:cNvPr id="8" name="Rectangle 7">
            <a:extLst>
              <a:ext uri="{FF2B5EF4-FFF2-40B4-BE49-F238E27FC236}">
                <a16:creationId xmlns:a16="http://schemas.microsoft.com/office/drawing/2014/main" id="{AD7F429B-08CB-2C50-9A56-9E9AC013FD67}"/>
              </a:ext>
            </a:extLst>
          </p:cNvPr>
          <p:cNvSpPr/>
          <p:nvPr/>
        </p:nvSpPr>
        <p:spPr>
          <a:xfrm>
            <a:off x="10790185" y="0"/>
            <a:ext cx="562062" cy="1063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265907721"/>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10A875-1E75-8AD0-7D6C-F8DA0DE30879}"/>
              </a:ext>
            </a:extLst>
          </p:cNvPr>
          <p:cNvSpPr txBox="1"/>
          <p:nvPr/>
        </p:nvSpPr>
        <p:spPr>
          <a:xfrm>
            <a:off x="3151941" y="854978"/>
            <a:ext cx="5189242" cy="646331"/>
          </a:xfrm>
          <a:prstGeom prst="rect">
            <a:avLst/>
          </a:prstGeom>
          <a:noFill/>
        </p:spPr>
        <p:txBody>
          <a:bodyPr wrap="none" rtlCol="0">
            <a:spAutoFit/>
          </a:bodyPr>
          <a:lstStyle/>
          <a:p>
            <a:pPr algn="ctr"/>
            <a:r>
              <a:rPr lang="en-AU" b="1" dirty="0">
                <a:solidFill>
                  <a:schemeClr val="bg1"/>
                </a:solidFill>
              </a:rPr>
              <a:t>Part 5: How to use this knowledge in our work</a:t>
            </a:r>
          </a:p>
          <a:p>
            <a:pPr algn="ctr"/>
            <a:r>
              <a:rPr lang="en-AU" b="1" dirty="0">
                <a:solidFill>
                  <a:schemeClr val="bg1"/>
                </a:solidFill>
              </a:rPr>
              <a:t>[UNHCR and UNSW]</a:t>
            </a:r>
          </a:p>
        </p:txBody>
      </p:sp>
      <p:pic>
        <p:nvPicPr>
          <p:cNvPr id="6" name="Online Media 5" title="Part 5:  Intersectionality and the age, gender and diversity approach">
            <a:hlinkClick r:id="" action="ppaction://media"/>
            <a:extLst>
              <a:ext uri="{FF2B5EF4-FFF2-40B4-BE49-F238E27FC236}">
                <a16:creationId xmlns:a16="http://schemas.microsoft.com/office/drawing/2014/main" id="{8CBEEB2B-852D-BC36-77F4-4600845B274F}"/>
              </a:ext>
            </a:extLst>
          </p:cNvPr>
          <p:cNvPicPr>
            <a:picLocks noRot="1" noChangeAspect="1"/>
          </p:cNvPicPr>
          <p:nvPr>
            <a:videoFile r:link="rId1"/>
          </p:nvPr>
        </p:nvPicPr>
        <p:blipFill>
          <a:blip r:embed="rId4"/>
          <a:stretch>
            <a:fillRect/>
          </a:stretch>
        </p:blipFill>
        <p:spPr>
          <a:xfrm>
            <a:off x="2257167" y="2451495"/>
            <a:ext cx="7340380" cy="4147315"/>
          </a:xfrm>
          <a:prstGeom prst="rect">
            <a:avLst/>
          </a:prstGeom>
        </p:spPr>
      </p:pic>
    </p:spTree>
    <p:extLst>
      <p:ext uri="{BB962C8B-B14F-4D97-AF65-F5344CB8AC3E}">
        <p14:creationId xmlns:p14="http://schemas.microsoft.com/office/powerpoint/2010/main" val="228419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Custom 4">
      <a:dk1>
        <a:sysClr val="windowText" lastClr="000000"/>
      </a:dk1>
      <a:lt1>
        <a:sysClr val="window" lastClr="FFFFFF"/>
      </a:lt1>
      <a:dk2>
        <a:srgbClr val="3B3059"/>
      </a:dk2>
      <a:lt2>
        <a:srgbClr val="EBEBEB"/>
      </a:lt2>
      <a:accent1>
        <a:srgbClr val="095903"/>
      </a:accent1>
      <a:accent2>
        <a:srgbClr val="095903"/>
      </a:accent2>
      <a:accent3>
        <a:srgbClr val="E45F3C"/>
      </a:accent3>
      <a:accent4>
        <a:srgbClr val="E9943A"/>
      </a:accent4>
      <a:accent5>
        <a:srgbClr val="9B6BF2"/>
      </a:accent5>
      <a:accent6>
        <a:srgbClr val="095903"/>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571</Words>
  <Application>Microsoft Office PowerPoint</Application>
  <PresentationFormat>Widescreen</PresentationFormat>
  <Paragraphs>59</Paragraphs>
  <Slides>14</Slides>
  <Notes>14</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Century Gothic</vt:lpstr>
      <vt:lpstr>Wingdings 3</vt:lpstr>
      <vt:lpstr>Ion Boardroom</vt:lpstr>
      <vt:lpstr>Module 3:‘Intersectionality’ and ‘Age, Gender and Diversity’: How can we use them?  </vt:lpstr>
      <vt:lpstr>PowerPoint Presentation</vt:lpstr>
      <vt:lpstr>Using a Matrix as a tool for  analysis</vt:lpstr>
      <vt:lpstr>Building evidence on the Matrix</vt:lpstr>
      <vt:lpstr>Completing the Matrix</vt:lpstr>
      <vt:lpstr>Matrix exercise – AGD and Intersectional analysis</vt:lpstr>
      <vt:lpstr>Filling in the Matrix</vt:lpstr>
      <vt:lpstr>Suggesting solutions</vt:lpstr>
      <vt:lpstr>PowerPoint Presentation</vt:lpstr>
      <vt:lpstr>When should we use intersectionality and AGD?</vt:lpstr>
      <vt:lpstr>Wrapping up</vt:lpstr>
      <vt:lpstr>Wrapping up</vt:lpstr>
      <vt:lpstr>Wrapping up</vt:lpstr>
      <vt:lpstr>The End.  Congratulations!  We hope this helps you in your 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3:‘Intersectionality’ and ‘Age, Gender and Diversity’: How can we use them?</dc:title>
  <dc:creator>Emma Pittaway</dc:creator>
  <cp:lastModifiedBy>Eileen Pittaway</cp:lastModifiedBy>
  <cp:revision>12</cp:revision>
  <dcterms:created xsi:type="dcterms:W3CDTF">2022-05-11T02:55:35Z</dcterms:created>
  <dcterms:modified xsi:type="dcterms:W3CDTF">2022-07-11T07:25:35Z</dcterms:modified>
</cp:coreProperties>
</file>